
<file path=[Content_Types].xml><?xml version="1.0" encoding="utf-8"?>
<Types xmlns="http://schemas.openxmlformats.org/package/2006/content-types">
  <Default Extension="1" ContentType="image/jpeg"/>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73" r:id="rId4"/>
    <p:sldId id="259" r:id="rId5"/>
    <p:sldId id="268" r:id="rId6"/>
    <p:sldId id="270" r:id="rId7"/>
    <p:sldId id="263" r:id="rId8"/>
    <p:sldId id="261" r:id="rId9"/>
    <p:sldId id="264" r:id="rId10"/>
    <p:sldId id="271" r:id="rId11"/>
    <p:sldId id="265" r:id="rId12"/>
    <p:sldId id="266" r:id="rId13"/>
    <p:sldId id="272" r:id="rId14"/>
    <p:sldId id="267" r:id="rId15"/>
    <p:sldId id="27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1" d="100"/>
          <a:sy n="51" d="100"/>
        </p:scale>
        <p:origin x="376"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03C008C-FC3F-4498-A529-E30C918EBDF1}" type="datetimeFigureOut">
              <a:rPr lang="en-US" smtClean="0"/>
              <a:t>5/19/2024</a:t>
            </a:fld>
            <a:endParaRPr lang="en-US"/>
          </a:p>
        </p:txBody>
      </p:sp>
      <p:sp>
        <p:nvSpPr>
          <p:cNvPr id="5" name="Footer Placeholder 4"/>
          <p:cNvSpPr>
            <a:spLocks noGrp="1"/>
          </p:cNvSpPr>
          <p:nvPr>
            <p:ph type="ftr" sz="quarter" idx="11"/>
          </p:nvPr>
        </p:nvSpPr>
        <p:spPr>
          <a:xfrm>
            <a:off x="2493105" y="329307"/>
            <a:ext cx="4897310"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E0AF85CA-A0E4-420D-B4E4-8F772C7F0F3E}" type="slidenum">
              <a:rPr lang="en-US" smtClean="0"/>
              <a:t>‹#›</a:t>
            </a:fld>
            <a:endParaRPr lang="en-US"/>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14468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3C008C-FC3F-4498-A529-E30C918EBDF1}" type="datetimeFigureOut">
              <a:rPr lang="en-US" smtClean="0"/>
              <a:t>5/19/2024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AF85CA-A0E4-420D-B4E4-8F772C7F0F3E}" type="slidenum">
              <a:rPr lang="en-US" smtClean="0"/>
              <a:t>‹#›</a:t>
            </a:fld>
            <a:endParaRPr lang="en-US"/>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52374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3C008C-FC3F-4498-A529-E30C918EBDF1}" type="datetimeFigureOut">
              <a:rPr lang="en-US" smtClean="0"/>
              <a:t>5/19/2024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AF85CA-A0E4-420D-B4E4-8F772C7F0F3E}" type="slidenum">
              <a:rPr lang="en-US" smtClean="0"/>
              <a:t>‹#›</a:t>
            </a:fld>
            <a:endParaRPr lang="en-US"/>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53802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3C008C-FC3F-4498-A529-E30C918EBDF1}" type="datetimeFigureOut">
              <a:rPr lang="en-US" smtClean="0"/>
              <a:t>5/19/2024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AF85CA-A0E4-420D-B4E4-8F772C7F0F3E}" type="slidenum">
              <a:rPr lang="en-US" smtClean="0"/>
              <a:t>‹#›</a:t>
            </a:fld>
            <a:endParaRPr lang="en-US"/>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85864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3C008C-FC3F-4498-A529-E30C918EBDF1}" type="datetimeFigureOut">
              <a:rPr lang="en-US" smtClean="0"/>
              <a:t>5/19/2024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AF85CA-A0E4-420D-B4E4-8F772C7F0F3E}" type="slidenum">
              <a:rPr lang="en-US" smtClean="0"/>
              <a:t>‹#›</a:t>
            </a:fld>
            <a:endParaRPr lang="en-US"/>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27199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03C008C-FC3F-4498-A529-E30C918EBDF1}" type="datetimeFigureOut">
              <a:rPr lang="en-US" smtClean="0"/>
              <a:t>5/19/2024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AF85CA-A0E4-420D-B4E4-8F772C7F0F3E}" type="slidenum">
              <a:rPr lang="en-US" smtClean="0"/>
              <a:t>‹#›</a:t>
            </a:fld>
            <a:endParaRPr lang="en-US"/>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73719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34695" y="2824269"/>
            <a:ext cx="460857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4792" y="2821491"/>
            <a:ext cx="4608576"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03C008C-FC3F-4498-A529-E30C918EBDF1}" type="datetimeFigureOut">
              <a:rPr lang="en-US" smtClean="0"/>
              <a:t>5/19/2024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AF85CA-A0E4-420D-B4E4-8F772C7F0F3E}" type="slidenum">
              <a:rPr lang="en-US" smtClean="0"/>
              <a:t>‹#›</a:t>
            </a:fld>
            <a:endParaRPr lang="en-US"/>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75461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03C008C-FC3F-4498-A529-E30C918EBDF1}" type="datetimeFigureOut">
              <a:rPr lang="en-US" smtClean="0"/>
              <a:t>5/19/2024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AF85CA-A0E4-420D-B4E4-8F772C7F0F3E}" type="slidenum">
              <a:rPr lang="en-US" smtClean="0"/>
              <a:t>‹#›</a:t>
            </a:fld>
            <a:endParaRPr lang="en-US"/>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94380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3C008C-FC3F-4498-A529-E30C918EBDF1}" type="datetimeFigureOut">
              <a:rPr lang="en-US" smtClean="0"/>
              <a:t>5/19/2024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AF85CA-A0E4-420D-B4E4-8F772C7F0F3E}" type="slidenum">
              <a:rPr lang="en-US" smtClean="0"/>
              <a:t>‹#›</a:t>
            </a:fld>
            <a:endParaRPr lang="en-US"/>
          </a:p>
        </p:txBody>
      </p:sp>
    </p:spTree>
    <p:extLst>
      <p:ext uri="{BB962C8B-B14F-4D97-AF65-F5344CB8AC3E}">
        <p14:creationId xmlns:p14="http://schemas.microsoft.com/office/powerpoint/2010/main" val="997041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03C008C-FC3F-4498-A529-E30C918EBDF1}" type="datetimeFigureOut">
              <a:rPr lang="en-US" smtClean="0"/>
              <a:t>5/19/2024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AF85CA-A0E4-420D-B4E4-8F772C7F0F3E}" type="slidenum">
              <a:rPr lang="en-US" smtClean="0"/>
              <a:t>‹#›</a:t>
            </a:fld>
            <a:endParaRPr lang="en-US"/>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5025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803C008C-FC3F-4498-A529-E30C918EBDF1}" type="datetimeFigureOut">
              <a:rPr lang="en-US" smtClean="0"/>
              <a:t>5/19/2024</a:t>
            </a:fld>
            <a:endParaRPr lang="en-US"/>
          </a:p>
        </p:txBody>
      </p:sp>
      <p:sp>
        <p:nvSpPr>
          <p:cNvPr id="6" name="Footer Placeholder 5"/>
          <p:cNvSpPr>
            <a:spLocks noGrp="1"/>
          </p:cNvSpPr>
          <p:nvPr>
            <p:ph type="ftr" sz="quarter" idx="11"/>
          </p:nvPr>
        </p:nvSpPr>
        <p:spPr>
          <a:xfrm>
            <a:off x="1534910" y="318640"/>
            <a:ext cx="5453475" cy="320931"/>
          </a:xfrm>
        </p:spPr>
        <p:txBody>
          <a:bodyPr/>
          <a:lstStyle/>
          <a:p>
            <a:endParaRPr lang="en-US"/>
          </a:p>
        </p:txBody>
      </p:sp>
      <p:sp>
        <p:nvSpPr>
          <p:cNvPr id="7" name="Slide Number Placeholder 6"/>
          <p:cNvSpPr>
            <a:spLocks noGrp="1"/>
          </p:cNvSpPr>
          <p:nvPr>
            <p:ph type="sldNum" sz="quarter" idx="12"/>
          </p:nvPr>
        </p:nvSpPr>
        <p:spPr/>
        <p:txBody>
          <a:bodyPr/>
          <a:lstStyle/>
          <a:p>
            <a:fld id="{E0AF85CA-A0E4-420D-B4E4-8F772C7F0F3E}" type="slidenum">
              <a:rPr lang="en-US" smtClean="0"/>
              <a:t>‹#›</a:t>
            </a:fld>
            <a:endParaRPr lang="en-US"/>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77707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803C008C-FC3F-4498-A529-E30C918EBDF1}" type="datetimeFigureOut">
              <a:rPr lang="en-US" smtClean="0"/>
              <a:t>5/19/2024</a:t>
            </a:fld>
            <a:endParaRPr lang="en-US"/>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0AF85CA-A0E4-420D-B4E4-8F772C7F0F3E}" type="slidenum">
              <a:rPr lang="en-US" smtClean="0"/>
              <a:t>‹#›</a:t>
            </a:fld>
            <a:endParaRPr lang="en-US"/>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22898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rawpixel.com/image/494728/free-illustration-image-thank-you-black-calligraphy" TargetMode="External"/><Relationship Id="rId2" Type="http://schemas.openxmlformats.org/officeDocument/2006/relationships/image" Target="../media/image3.1"/><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B2E26-9C49-101F-CC80-B65BE9F96A28}"/>
              </a:ext>
            </a:extLst>
          </p:cNvPr>
          <p:cNvSpPr>
            <a:spLocks noGrp="1"/>
          </p:cNvSpPr>
          <p:nvPr>
            <p:ph type="ctrTitle"/>
          </p:nvPr>
        </p:nvSpPr>
        <p:spPr/>
        <p:txBody>
          <a:bodyPr/>
          <a:lstStyle/>
          <a:p>
            <a:r>
              <a:rPr lang="en-US" dirty="0"/>
              <a:t>Viral hemorrhagic fevers</a:t>
            </a:r>
          </a:p>
        </p:txBody>
      </p:sp>
    </p:spTree>
    <p:extLst>
      <p:ext uri="{BB962C8B-B14F-4D97-AF65-F5344CB8AC3E}">
        <p14:creationId xmlns:p14="http://schemas.microsoft.com/office/powerpoint/2010/main" val="378679814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D93AC4-53B9-F624-6349-C4B5B5492FEA}"/>
              </a:ext>
            </a:extLst>
          </p:cNvPr>
          <p:cNvSpPr>
            <a:spLocks noGrp="1"/>
          </p:cNvSpPr>
          <p:nvPr>
            <p:ph idx="1"/>
          </p:nvPr>
        </p:nvSpPr>
        <p:spPr/>
        <p:txBody>
          <a:bodyPr>
            <a:normAutofit lnSpcReduction="10000"/>
          </a:bodyPr>
          <a:lstStyle/>
          <a:p>
            <a:r>
              <a:rPr lang="en-US" dirty="0">
                <a:solidFill>
                  <a:srgbClr val="FF0000"/>
                </a:solidFill>
              </a:rPr>
              <a:t>Evaluation</a:t>
            </a:r>
          </a:p>
          <a:p>
            <a:pPr algn="just"/>
            <a:r>
              <a:rPr lang="en-US" dirty="0"/>
              <a:t>The clinical evaluation for viral hemorrhagic fevers includes complete blood count with differential, comprehensive metabolic panel, type and cross, coagulation studies, liver function tests, as well as evaluation for bacterial infections with urinalysis, urine culture, chest x-ray, and blood cultures. Serological testing for virus-specific IgM and IgG can be helpful but is not as sensitive or specific as molecular-based testing. Reverse transcriptase-polymerase chain reaction and virus isolation via cell culture are methods that can be used for diagnostic testing.</a:t>
            </a:r>
          </a:p>
        </p:txBody>
      </p:sp>
    </p:spTree>
    <p:extLst>
      <p:ext uri="{BB962C8B-B14F-4D97-AF65-F5344CB8AC3E}">
        <p14:creationId xmlns:p14="http://schemas.microsoft.com/office/powerpoint/2010/main" val="7878657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4DD7C5-DD96-FECA-ABAD-11AAD7358580}"/>
              </a:ext>
            </a:extLst>
          </p:cNvPr>
          <p:cNvSpPr>
            <a:spLocks noGrp="1"/>
          </p:cNvSpPr>
          <p:nvPr>
            <p:ph idx="1"/>
          </p:nvPr>
        </p:nvSpPr>
        <p:spPr/>
        <p:txBody>
          <a:bodyPr>
            <a:normAutofit lnSpcReduction="10000"/>
          </a:bodyPr>
          <a:lstStyle/>
          <a:p>
            <a:r>
              <a:rPr lang="en-US" dirty="0">
                <a:solidFill>
                  <a:srgbClr val="FF0000"/>
                </a:solidFill>
              </a:rPr>
              <a:t>In Iraq</a:t>
            </a:r>
          </a:p>
          <a:p>
            <a:pPr algn="just"/>
            <a:r>
              <a:rPr lang="en-US" dirty="0"/>
              <a:t>Between 1 January to 22 May 2022, the health authorities of the Republic of Iraq notified WHO of 212 cases of Crimean-Congo Hemorrhagic Fever (CCHF), of which 115 (54%) were suspected and 97 (46%) laboratory-confirmed; there were 27 deaths, 14 in suspected cases and 13 in laboratory confirmed cases. The number of cases reported in the first five months of 2022 is much higher than that reported in 2021, when 33 laboratory confirmed cases were recorded. Cases have been reported in several areas (governorates) in Iraq and the outbreak may pose additional pressure to an already over-stretched health care system.</a:t>
            </a:r>
          </a:p>
        </p:txBody>
      </p:sp>
    </p:spTree>
    <p:extLst>
      <p:ext uri="{BB962C8B-B14F-4D97-AF65-F5344CB8AC3E}">
        <p14:creationId xmlns:p14="http://schemas.microsoft.com/office/powerpoint/2010/main" val="186982410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5EC8C-E53C-5EB7-EBE0-DBB8B1D7E70F}"/>
              </a:ext>
            </a:extLst>
          </p:cNvPr>
          <p:cNvSpPr>
            <a:spLocks noGrp="1"/>
          </p:cNvSpPr>
          <p:nvPr>
            <p:ph type="title"/>
          </p:nvPr>
        </p:nvSpPr>
        <p:spPr/>
        <p:txBody>
          <a:bodyPr>
            <a:normAutofit fontScale="90000"/>
          </a:bodyPr>
          <a:lstStyle/>
          <a:p>
            <a:r>
              <a:rPr lang="en-US" dirty="0"/>
              <a:t> Distribution of laboratory confirmed cases of Crimean-Congo Hemorrhagic Fever by governorate, Iraq, 1 January to 22 May 2022 (n=97).</a:t>
            </a:r>
          </a:p>
        </p:txBody>
      </p:sp>
      <p:pic>
        <p:nvPicPr>
          <p:cNvPr id="5" name="Content Placeholder 4">
            <a:extLst>
              <a:ext uri="{FF2B5EF4-FFF2-40B4-BE49-F238E27FC236}">
                <a16:creationId xmlns:a16="http://schemas.microsoft.com/office/drawing/2014/main" id="{E84C7F14-EE71-D6CC-32D6-BCF2867E46B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70823" y="2016125"/>
            <a:ext cx="4048816" cy="3449638"/>
          </a:xfrm>
        </p:spPr>
      </p:pic>
    </p:spTree>
    <p:extLst>
      <p:ext uri="{BB962C8B-B14F-4D97-AF65-F5344CB8AC3E}">
        <p14:creationId xmlns:p14="http://schemas.microsoft.com/office/powerpoint/2010/main" val="268276614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78DEEF-5F1A-9531-B1F9-FEFABD73101D}"/>
              </a:ext>
            </a:extLst>
          </p:cNvPr>
          <p:cNvSpPr>
            <a:spLocks noGrp="1"/>
          </p:cNvSpPr>
          <p:nvPr>
            <p:ph idx="1"/>
          </p:nvPr>
        </p:nvSpPr>
        <p:spPr/>
        <p:txBody>
          <a:bodyPr>
            <a:normAutofit lnSpcReduction="10000"/>
          </a:bodyPr>
          <a:lstStyle/>
          <a:p>
            <a:pPr algn="just"/>
            <a:r>
              <a:rPr lang="en-US" dirty="0"/>
              <a:t>Among confirmed cases, most had direct contact with animals, and were livestock breeders or butchers. Just over half of the confirmed cases were 15 to 44 years old (n=52; 54%) and of male gender (n=60; 62%).</a:t>
            </a:r>
          </a:p>
          <a:p>
            <a:pPr algn="just"/>
            <a:endParaRPr lang="en-US" dirty="0"/>
          </a:p>
          <a:p>
            <a:pPr algn="just"/>
            <a:r>
              <a:rPr lang="en-US" dirty="0"/>
              <a:t>Nearly 50% of confirmed cases (n=47; 48%) were reported in </a:t>
            </a:r>
            <a:r>
              <a:rPr lang="en-US" dirty="0" err="1"/>
              <a:t>Thiqar</a:t>
            </a:r>
            <a:r>
              <a:rPr lang="en-US" dirty="0"/>
              <a:t> governorate, southeast Iraq, and the remainder of cases were reported from 12 different governorates; </a:t>
            </a:r>
            <a:r>
              <a:rPr lang="en-US" dirty="0" err="1"/>
              <a:t>Missan</a:t>
            </a:r>
            <a:r>
              <a:rPr lang="en-US" dirty="0"/>
              <a:t> (13), Muthanna (7), </a:t>
            </a:r>
            <a:r>
              <a:rPr lang="en-US" dirty="0" err="1"/>
              <a:t>Wassit</a:t>
            </a:r>
            <a:r>
              <a:rPr lang="en-US" dirty="0"/>
              <a:t> (6), Diwaniya (4), Baghdad </a:t>
            </a:r>
            <a:r>
              <a:rPr lang="en-US" dirty="0" err="1"/>
              <a:t>Karkh</a:t>
            </a:r>
            <a:r>
              <a:rPr lang="en-US" dirty="0"/>
              <a:t> (4), Kirkuk (3), </a:t>
            </a:r>
            <a:r>
              <a:rPr lang="en-US" dirty="0" err="1"/>
              <a:t>Basrah</a:t>
            </a:r>
            <a:r>
              <a:rPr lang="en-US" dirty="0"/>
              <a:t> (3), Najaf (3), Nineveh (3), Baghdad-</a:t>
            </a:r>
            <a:r>
              <a:rPr lang="en-US" dirty="0" err="1"/>
              <a:t>Rusafa</a:t>
            </a:r>
            <a:r>
              <a:rPr lang="en-US" dirty="0"/>
              <a:t> (2), Babylon (1) and Karbala (1) (Figure 1).</a:t>
            </a:r>
          </a:p>
        </p:txBody>
      </p:sp>
    </p:spTree>
    <p:extLst>
      <p:ext uri="{BB962C8B-B14F-4D97-AF65-F5344CB8AC3E}">
        <p14:creationId xmlns:p14="http://schemas.microsoft.com/office/powerpoint/2010/main" val="188779209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9F0D0C-3A39-6164-1902-A6A19E60F2BD}"/>
              </a:ext>
            </a:extLst>
          </p:cNvPr>
          <p:cNvSpPr>
            <a:spLocks noGrp="1"/>
          </p:cNvSpPr>
          <p:nvPr>
            <p:ph idx="1"/>
          </p:nvPr>
        </p:nvSpPr>
        <p:spPr/>
        <p:txBody>
          <a:bodyPr>
            <a:normAutofit fontScale="92500" lnSpcReduction="20000"/>
          </a:bodyPr>
          <a:lstStyle/>
          <a:p>
            <a:r>
              <a:rPr lang="en-US" dirty="0"/>
              <a:t>The Best Ways To Prevent And Control Viral Fever</a:t>
            </a:r>
          </a:p>
          <a:p>
            <a:r>
              <a:rPr lang="en-US" dirty="0"/>
              <a:t>Wash your hands: </a:t>
            </a:r>
          </a:p>
          <a:p>
            <a:r>
              <a:rPr lang="en-US" dirty="0"/>
              <a:t>Cover your mouth and nose:</a:t>
            </a:r>
          </a:p>
          <a:p>
            <a:endParaRPr lang="en-US" dirty="0"/>
          </a:p>
          <a:p>
            <a:r>
              <a:rPr lang="en-US" dirty="0"/>
              <a:t>Avoid direct contact with a sick person:</a:t>
            </a:r>
          </a:p>
          <a:p>
            <a:endParaRPr lang="en-US" dirty="0"/>
          </a:p>
          <a:p>
            <a:r>
              <a:rPr lang="en-US" dirty="0"/>
              <a:t>Prevent mosquito bites</a:t>
            </a:r>
          </a:p>
          <a:p>
            <a:r>
              <a:rPr lang="en-US" dirty="0"/>
              <a:t>Managing a viral fever</a:t>
            </a:r>
          </a:p>
        </p:txBody>
      </p:sp>
    </p:spTree>
    <p:extLst>
      <p:ext uri="{BB962C8B-B14F-4D97-AF65-F5344CB8AC3E}">
        <p14:creationId xmlns:p14="http://schemas.microsoft.com/office/powerpoint/2010/main" val="35135168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15A16F44-1E07-EABC-34A1-5F85A3EECB49}"/>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1"/>
            <a:ext cx="12192000" cy="6170278"/>
          </a:xfrm>
        </p:spPr>
      </p:pic>
    </p:spTree>
    <p:extLst>
      <p:ext uri="{BB962C8B-B14F-4D97-AF65-F5344CB8AC3E}">
        <p14:creationId xmlns:p14="http://schemas.microsoft.com/office/powerpoint/2010/main" val="127535604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EAD17-F2E7-763B-9924-9A2EE5E7AA07}"/>
              </a:ext>
            </a:extLst>
          </p:cNvPr>
          <p:cNvSpPr>
            <a:spLocks noGrp="1"/>
          </p:cNvSpPr>
          <p:nvPr>
            <p:ph type="title"/>
          </p:nvPr>
        </p:nvSpPr>
        <p:spPr/>
        <p:txBody>
          <a:bodyPr/>
          <a:lstStyle/>
          <a:p>
            <a:r>
              <a:rPr lang="en-US" dirty="0">
                <a:solidFill>
                  <a:srgbClr val="FF0000"/>
                </a:solidFill>
              </a:rPr>
              <a:t>Introduction</a:t>
            </a:r>
          </a:p>
        </p:txBody>
      </p:sp>
      <p:sp>
        <p:nvSpPr>
          <p:cNvPr id="3" name="Content Placeholder 2">
            <a:extLst>
              <a:ext uri="{FF2B5EF4-FFF2-40B4-BE49-F238E27FC236}">
                <a16:creationId xmlns:a16="http://schemas.microsoft.com/office/drawing/2014/main" id="{FA9DE4DA-AED1-DF56-B252-8BCA544DD5DF}"/>
              </a:ext>
            </a:extLst>
          </p:cNvPr>
          <p:cNvSpPr>
            <a:spLocks noGrp="1"/>
          </p:cNvSpPr>
          <p:nvPr>
            <p:ph idx="1"/>
          </p:nvPr>
        </p:nvSpPr>
        <p:spPr/>
        <p:txBody>
          <a:bodyPr/>
          <a:lstStyle/>
          <a:p>
            <a:pPr algn="just"/>
            <a:r>
              <a:rPr lang="en-US" dirty="0"/>
              <a:t>Viral hemorrhagic fevers (VHFs) represent a group of severe systemic febrile illnesses caused by four families of viruses - </a:t>
            </a:r>
            <a:r>
              <a:rPr lang="en-US" dirty="0" err="1"/>
              <a:t>Arenaviridae</a:t>
            </a:r>
            <a:r>
              <a:rPr lang="en-US" dirty="0"/>
              <a:t>, </a:t>
            </a:r>
            <a:r>
              <a:rPr lang="en-US" dirty="0" err="1"/>
              <a:t>Bunyaviridae</a:t>
            </a:r>
            <a:r>
              <a:rPr lang="en-US" dirty="0"/>
              <a:t>, Filoviridae, and Flaviviridae. These enveloped viruses are characterized by a myriad of symptoms that range from coagulopathies, hemodynamic instability, altered mental status, and, if severe enough, death. This activity outlines the evaluation and management of viral hemorrhagic fevers and highlights the role of the interprofessional team in the care of patients with this condition..</a:t>
            </a:r>
          </a:p>
        </p:txBody>
      </p:sp>
    </p:spTree>
    <p:extLst>
      <p:ext uri="{BB962C8B-B14F-4D97-AF65-F5344CB8AC3E}">
        <p14:creationId xmlns:p14="http://schemas.microsoft.com/office/powerpoint/2010/main" val="284575035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FCAEC-0341-E435-8504-E1C3EC4BE92B}"/>
              </a:ext>
            </a:extLst>
          </p:cNvPr>
          <p:cNvSpPr>
            <a:spLocks noGrp="1"/>
          </p:cNvSpPr>
          <p:nvPr>
            <p:ph type="title"/>
          </p:nvPr>
        </p:nvSpPr>
        <p:spPr/>
        <p:txBody>
          <a:bodyPr/>
          <a:lstStyle/>
          <a:p>
            <a:r>
              <a:rPr lang="en-US" dirty="0">
                <a:solidFill>
                  <a:srgbClr val="FF0000"/>
                </a:solidFill>
              </a:rPr>
              <a:t>Transmission</a:t>
            </a:r>
            <a:br>
              <a:rPr lang="en-US" dirty="0"/>
            </a:br>
            <a:endParaRPr lang="en-US" dirty="0"/>
          </a:p>
        </p:txBody>
      </p:sp>
      <p:sp>
        <p:nvSpPr>
          <p:cNvPr id="3" name="Content Placeholder 2">
            <a:extLst>
              <a:ext uri="{FF2B5EF4-FFF2-40B4-BE49-F238E27FC236}">
                <a16:creationId xmlns:a16="http://schemas.microsoft.com/office/drawing/2014/main" id="{585800C5-F98A-404A-DDC8-B4764097FBB6}"/>
              </a:ext>
            </a:extLst>
          </p:cNvPr>
          <p:cNvSpPr>
            <a:spLocks noGrp="1"/>
          </p:cNvSpPr>
          <p:nvPr>
            <p:ph idx="1"/>
          </p:nvPr>
        </p:nvSpPr>
        <p:spPr/>
        <p:txBody>
          <a:bodyPr/>
          <a:lstStyle/>
          <a:p>
            <a:pPr algn="just"/>
            <a:r>
              <a:rPr lang="en-US" dirty="0"/>
              <a:t>Most of the viruses implicated in these diseases require vectors for transmission to humans, with the majority being arthropod-borne or rodent-borne infections. Given their zoonotic nature, these diseases are generally confined to the endemic areas where their hosts live. However, given increased human migration and further globalization, these diseases are no longer limited to their geographic origins</a:t>
            </a:r>
          </a:p>
          <a:p>
            <a:endParaRPr lang="en-US" dirty="0"/>
          </a:p>
        </p:txBody>
      </p:sp>
    </p:spTree>
    <p:extLst>
      <p:ext uri="{BB962C8B-B14F-4D97-AF65-F5344CB8AC3E}">
        <p14:creationId xmlns:p14="http://schemas.microsoft.com/office/powerpoint/2010/main" val="30290615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61920-D840-6915-D930-28454333F5E4}"/>
              </a:ext>
            </a:extLst>
          </p:cNvPr>
          <p:cNvSpPr>
            <a:spLocks noGrp="1"/>
          </p:cNvSpPr>
          <p:nvPr>
            <p:ph type="title"/>
          </p:nvPr>
        </p:nvSpPr>
        <p:spPr/>
        <p:txBody>
          <a:bodyPr/>
          <a:lstStyle/>
          <a:p>
            <a:r>
              <a:rPr lang="en-US" dirty="0"/>
              <a:t>What causes viral hemorrhagic fevers?</a:t>
            </a:r>
          </a:p>
        </p:txBody>
      </p:sp>
      <p:sp>
        <p:nvSpPr>
          <p:cNvPr id="3" name="Content Placeholder 2">
            <a:extLst>
              <a:ext uri="{FF2B5EF4-FFF2-40B4-BE49-F238E27FC236}">
                <a16:creationId xmlns:a16="http://schemas.microsoft.com/office/drawing/2014/main" id="{50093D13-CC56-7EAA-E98D-0F33BFF1AF16}"/>
              </a:ext>
            </a:extLst>
          </p:cNvPr>
          <p:cNvSpPr>
            <a:spLocks noGrp="1"/>
          </p:cNvSpPr>
          <p:nvPr>
            <p:ph idx="1"/>
          </p:nvPr>
        </p:nvSpPr>
        <p:spPr/>
        <p:txBody>
          <a:bodyPr>
            <a:normAutofit fontScale="40000" lnSpcReduction="20000"/>
          </a:bodyPr>
          <a:lstStyle/>
          <a:p>
            <a:pPr marL="0" indent="0">
              <a:buNone/>
            </a:pPr>
            <a:r>
              <a:rPr lang="en-US" sz="4000" dirty="0" err="1">
                <a:solidFill>
                  <a:srgbClr val="FF0000"/>
                </a:solidFill>
              </a:rPr>
              <a:t>Bunyaviridae</a:t>
            </a:r>
            <a:r>
              <a:rPr lang="en-US" sz="4000" dirty="0">
                <a:solidFill>
                  <a:srgbClr val="FF0000"/>
                </a:solidFill>
              </a:rPr>
              <a:t> family</a:t>
            </a:r>
          </a:p>
          <a:p>
            <a:pPr marL="0" indent="0">
              <a:buNone/>
            </a:pPr>
            <a:r>
              <a:rPr lang="en-US" sz="4000" dirty="0"/>
              <a:t>Crimean-Congo hemorrhagic virus (CCHFV) - Crimean-Congo hemorrhagic fever</a:t>
            </a:r>
          </a:p>
          <a:p>
            <a:pPr marL="0" indent="0">
              <a:buNone/>
            </a:pPr>
            <a:r>
              <a:rPr lang="en-US" sz="4000" dirty="0" err="1"/>
              <a:t>Dobrava</a:t>
            </a:r>
            <a:r>
              <a:rPr lang="en-US" sz="4000" dirty="0"/>
              <a:t>-Belgrade virus (DOBV) - Hemorrhagic fever with renal syndrome</a:t>
            </a:r>
          </a:p>
          <a:p>
            <a:pPr marL="0" indent="0">
              <a:buNone/>
            </a:pPr>
            <a:r>
              <a:rPr lang="en-US" sz="4000" dirty="0">
                <a:solidFill>
                  <a:srgbClr val="FF0000"/>
                </a:solidFill>
              </a:rPr>
              <a:t>Filoviridae family:</a:t>
            </a:r>
          </a:p>
          <a:p>
            <a:pPr marL="0" indent="0">
              <a:buNone/>
            </a:pPr>
            <a:endParaRPr lang="en-US" sz="4000" dirty="0"/>
          </a:p>
          <a:p>
            <a:pPr marL="0" indent="0">
              <a:buNone/>
            </a:pPr>
            <a:r>
              <a:rPr lang="en-US" sz="4000" dirty="0"/>
              <a:t>Bundibugyo ebolavirus (BDBV) - Ebola virus disease</a:t>
            </a:r>
          </a:p>
          <a:p>
            <a:pPr marL="0" indent="0">
              <a:buNone/>
            </a:pPr>
            <a:r>
              <a:rPr lang="en-US" sz="4000" dirty="0"/>
              <a:t>Marburg </a:t>
            </a:r>
            <a:r>
              <a:rPr lang="en-US" sz="4000" dirty="0" err="1"/>
              <a:t>marburgvirus</a:t>
            </a:r>
            <a:r>
              <a:rPr lang="en-US" sz="4000" dirty="0"/>
              <a:t> (MARV) - Marburg hemorrhagic fever</a:t>
            </a:r>
          </a:p>
          <a:p>
            <a:pPr marL="0" indent="0">
              <a:buNone/>
            </a:pPr>
            <a:endParaRPr lang="en-US" sz="4000" dirty="0"/>
          </a:p>
          <a:p>
            <a:pPr marL="0" indent="0">
              <a:buNone/>
            </a:pPr>
            <a:r>
              <a:rPr lang="en-US" sz="4000" dirty="0"/>
              <a:t>Crimean-Congo hemorrhagic virus (CCHFV) - Crimean-Congo hemorrhagic fever</a:t>
            </a:r>
          </a:p>
          <a:p>
            <a:pPr marL="0" indent="0">
              <a:buNone/>
            </a:pPr>
            <a:endParaRPr lang="ar-IQ" sz="4000" dirty="0"/>
          </a:p>
        </p:txBody>
      </p:sp>
    </p:spTree>
    <p:extLst>
      <p:ext uri="{BB962C8B-B14F-4D97-AF65-F5344CB8AC3E}">
        <p14:creationId xmlns:p14="http://schemas.microsoft.com/office/powerpoint/2010/main" val="189543803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1EC3B-0C99-25BF-A903-3E6541111972}"/>
              </a:ext>
            </a:extLst>
          </p:cNvPr>
          <p:cNvSpPr>
            <a:spLocks noGrp="1"/>
          </p:cNvSpPr>
          <p:nvPr>
            <p:ph idx="1"/>
          </p:nvPr>
        </p:nvSpPr>
        <p:spPr/>
        <p:txBody>
          <a:bodyPr/>
          <a:lstStyle/>
          <a:p>
            <a:r>
              <a:rPr lang="en-US" dirty="0" err="1">
                <a:solidFill>
                  <a:srgbClr val="FF0000"/>
                </a:solidFill>
              </a:rPr>
              <a:t>Bunyaviridae</a:t>
            </a:r>
            <a:r>
              <a:rPr lang="en-US" dirty="0">
                <a:solidFill>
                  <a:srgbClr val="FF0000"/>
                </a:solidFill>
              </a:rPr>
              <a:t> family</a:t>
            </a:r>
            <a:r>
              <a:rPr lang="en-US" dirty="0"/>
              <a:t>: In </a:t>
            </a:r>
            <a:r>
              <a:rPr lang="en-US" dirty="0" err="1"/>
              <a:t>iraq</a:t>
            </a:r>
            <a:endParaRPr lang="en-US" dirty="0"/>
          </a:p>
          <a:p>
            <a:endParaRPr lang="en-US" dirty="0"/>
          </a:p>
          <a:p>
            <a:endParaRPr lang="en-US" dirty="0"/>
          </a:p>
          <a:p>
            <a:r>
              <a:rPr lang="en-US" dirty="0"/>
              <a:t>Crimean-Congo hemorrhagic virus (CCHFV) - Crimean-Congo hemorrhagic fever</a:t>
            </a:r>
          </a:p>
        </p:txBody>
      </p:sp>
    </p:spTree>
    <p:extLst>
      <p:ext uri="{BB962C8B-B14F-4D97-AF65-F5344CB8AC3E}">
        <p14:creationId xmlns:p14="http://schemas.microsoft.com/office/powerpoint/2010/main" val="74953440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716A65-D84C-2EAB-C935-79EBDD0A4862}"/>
              </a:ext>
            </a:extLst>
          </p:cNvPr>
          <p:cNvSpPr>
            <a:spLocks noGrp="1"/>
          </p:cNvSpPr>
          <p:nvPr>
            <p:ph idx="1"/>
          </p:nvPr>
        </p:nvSpPr>
        <p:spPr/>
        <p:txBody>
          <a:bodyPr/>
          <a:lstStyle/>
          <a:p>
            <a:r>
              <a:rPr lang="en-US" dirty="0">
                <a:solidFill>
                  <a:srgbClr val="FF0000"/>
                </a:solidFill>
              </a:rPr>
              <a:t>Flaviviridae family:</a:t>
            </a:r>
          </a:p>
          <a:p>
            <a:endParaRPr lang="en-US" dirty="0"/>
          </a:p>
          <a:p>
            <a:r>
              <a:rPr lang="en-US" dirty="0"/>
              <a:t>Dengue virus (DENV-1-4) - Dengue fever</a:t>
            </a:r>
          </a:p>
          <a:p>
            <a:r>
              <a:rPr lang="en-US" dirty="0" err="1"/>
              <a:t>Kyasanur</a:t>
            </a:r>
            <a:r>
              <a:rPr lang="en-US" dirty="0"/>
              <a:t> forest disease virus (KFDV) - </a:t>
            </a:r>
            <a:r>
              <a:rPr lang="en-US" dirty="0" err="1"/>
              <a:t>Kyasanur</a:t>
            </a:r>
            <a:r>
              <a:rPr lang="en-US" dirty="0"/>
              <a:t> forest disease</a:t>
            </a:r>
          </a:p>
          <a:p>
            <a:r>
              <a:rPr lang="en-US" dirty="0"/>
              <a:t>Omsk hemorrhagic fever virus (OHFV) - Omsk hemorrhagic fever</a:t>
            </a:r>
          </a:p>
          <a:p>
            <a:r>
              <a:rPr lang="en-US" dirty="0"/>
              <a:t>Yellow fever virus (YFV) - Yellow fever</a:t>
            </a:r>
          </a:p>
          <a:p>
            <a:endParaRPr lang="en-US" dirty="0"/>
          </a:p>
        </p:txBody>
      </p:sp>
    </p:spTree>
    <p:extLst>
      <p:ext uri="{BB962C8B-B14F-4D97-AF65-F5344CB8AC3E}">
        <p14:creationId xmlns:p14="http://schemas.microsoft.com/office/powerpoint/2010/main" val="253621498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73ACD-763D-3D2B-4251-08B3FCC7B9C0}"/>
              </a:ext>
            </a:extLst>
          </p:cNvPr>
          <p:cNvSpPr>
            <a:spLocks noGrp="1"/>
          </p:cNvSpPr>
          <p:nvPr>
            <p:ph type="title"/>
          </p:nvPr>
        </p:nvSpPr>
        <p:spPr/>
        <p:txBody>
          <a:bodyPr/>
          <a:lstStyle/>
          <a:p>
            <a:r>
              <a:rPr lang="en-US" dirty="0">
                <a:solidFill>
                  <a:srgbClr val="FF0000"/>
                </a:solidFill>
              </a:rPr>
              <a:t>Pathogenesis</a:t>
            </a:r>
            <a:br>
              <a:rPr lang="en-US" dirty="0"/>
            </a:br>
            <a:endParaRPr lang="en-US" dirty="0"/>
          </a:p>
        </p:txBody>
      </p:sp>
      <p:sp>
        <p:nvSpPr>
          <p:cNvPr id="3" name="Content Placeholder 2">
            <a:extLst>
              <a:ext uri="{FF2B5EF4-FFF2-40B4-BE49-F238E27FC236}">
                <a16:creationId xmlns:a16="http://schemas.microsoft.com/office/drawing/2014/main" id="{CB9C1526-4061-3C69-B5E8-C232B199C58A}"/>
              </a:ext>
            </a:extLst>
          </p:cNvPr>
          <p:cNvSpPr>
            <a:spLocks noGrp="1"/>
          </p:cNvSpPr>
          <p:nvPr>
            <p:ph idx="1"/>
          </p:nvPr>
        </p:nvSpPr>
        <p:spPr/>
        <p:txBody>
          <a:bodyPr/>
          <a:lstStyle/>
          <a:p>
            <a:pPr algn="just"/>
            <a:r>
              <a:rPr lang="en-US" dirty="0"/>
              <a:t>Pathogens implicated in viral hemorrhagic fevers are able to replicate within macrophages and dendritic cells, allowing for rapid dissemination within the host. Macrophages are triggered to release cytokines and chemokines, which cause increased vascular permeability and a procoagulant state. These viruses can also trigger mechanisms resulting in disseminated intravascular coagulation. Infected dendritic cells are impaired, and the loss of its appropriate function can lead to lymphocytic apoptosis.</a:t>
            </a:r>
          </a:p>
        </p:txBody>
      </p:sp>
    </p:spTree>
    <p:extLst>
      <p:ext uri="{BB962C8B-B14F-4D97-AF65-F5344CB8AC3E}">
        <p14:creationId xmlns:p14="http://schemas.microsoft.com/office/powerpoint/2010/main" val="245624448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2D994F-5218-AAD3-8A75-A497CE9787FE}"/>
              </a:ext>
            </a:extLst>
          </p:cNvPr>
          <p:cNvSpPr>
            <a:spLocks noGrp="1"/>
          </p:cNvSpPr>
          <p:nvPr>
            <p:ph idx="1"/>
          </p:nvPr>
        </p:nvSpPr>
        <p:spPr/>
        <p:txBody>
          <a:bodyPr/>
          <a:lstStyle/>
          <a:p>
            <a:r>
              <a:rPr lang="en-US" dirty="0">
                <a:solidFill>
                  <a:srgbClr val="FF0000"/>
                </a:solidFill>
              </a:rPr>
              <a:t>What are the symptoms of viral hemorrhagic fever?</a:t>
            </a:r>
          </a:p>
          <a:p>
            <a:pPr algn="just"/>
            <a:r>
              <a:rPr lang="en-US" dirty="0"/>
              <a:t>Specific symptoms vary by type of viral hemorrhagic fever, but initial symptoms often include fever, fatigue, dizziness, muscle aches, loss of strength, and exhaustion. Patients with severe cases of viral hemorrhagic fever often bleed under the skin, in internal organs or from body openings. Severely ill patients may also exhibit shock, problems with the nervous system, coma, and seizures. Some types of viral hemorrhagic fever are associated with kidney failure.</a:t>
            </a:r>
          </a:p>
        </p:txBody>
      </p:sp>
    </p:spTree>
    <p:extLst>
      <p:ext uri="{BB962C8B-B14F-4D97-AF65-F5344CB8AC3E}">
        <p14:creationId xmlns:p14="http://schemas.microsoft.com/office/powerpoint/2010/main" val="326780180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4BDB56-0D79-1548-316B-ECD5B9CB07D4}"/>
              </a:ext>
            </a:extLst>
          </p:cNvPr>
          <p:cNvSpPr>
            <a:spLocks noGrp="1"/>
          </p:cNvSpPr>
          <p:nvPr>
            <p:ph idx="1"/>
          </p:nvPr>
        </p:nvSpPr>
        <p:spPr/>
        <p:txBody>
          <a:bodyPr/>
          <a:lstStyle/>
          <a:p>
            <a:r>
              <a:rPr lang="en-US" dirty="0"/>
              <a:t>The most severe complications of viral hemorrhagic fevers involve multi-organ system failure and death. Management is largely supportive. Given the risk for nosocomial infections and further outbreaks, viral hemorrhagic fever isolation precautions should be instituted immediately if this entity is suspected.</a:t>
            </a:r>
          </a:p>
        </p:txBody>
      </p:sp>
    </p:spTree>
    <p:extLst>
      <p:ext uri="{BB962C8B-B14F-4D97-AF65-F5344CB8AC3E}">
        <p14:creationId xmlns:p14="http://schemas.microsoft.com/office/powerpoint/2010/main" val="427525470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Gallery</Template>
  <TotalTime>340</TotalTime>
  <Words>893</Words>
  <Application>Microsoft Office PowerPoint</Application>
  <PresentationFormat>Widescreen</PresentationFormat>
  <Paragraphs>46</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Palatino Linotype</vt:lpstr>
      <vt:lpstr>Gallery</vt:lpstr>
      <vt:lpstr>Viral hemorrhagic fevers</vt:lpstr>
      <vt:lpstr>Introduction</vt:lpstr>
      <vt:lpstr>Transmission </vt:lpstr>
      <vt:lpstr>What causes viral hemorrhagic fevers?</vt:lpstr>
      <vt:lpstr>PowerPoint Presentation</vt:lpstr>
      <vt:lpstr>PowerPoint Presentation</vt:lpstr>
      <vt:lpstr>Pathogenesis </vt:lpstr>
      <vt:lpstr>PowerPoint Presentation</vt:lpstr>
      <vt:lpstr>PowerPoint Presentation</vt:lpstr>
      <vt:lpstr>PowerPoint Presentation</vt:lpstr>
      <vt:lpstr>PowerPoint Presentation</vt:lpstr>
      <vt:lpstr> Distribution of laboratory confirmed cases of Crimean-Congo Hemorrhagic Fever by governorate, Iraq, 1 January to 22 May 2022 (n=97).</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Viral hemorrhagic fevers</dc:title>
  <dc:creator>Alaa Al-Bekri</dc:creator>
  <cp:lastModifiedBy>Bashaer Najim</cp:lastModifiedBy>
  <cp:revision>16</cp:revision>
  <dcterms:created xsi:type="dcterms:W3CDTF">2024-02-10T17:31:17Z</dcterms:created>
  <dcterms:modified xsi:type="dcterms:W3CDTF">2024-05-19T18:07:49Z</dcterms:modified>
</cp:coreProperties>
</file>