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35"/>
  </p:notesMasterIdLst>
  <p:sldIdLst>
    <p:sldId id="280" r:id="rId2"/>
    <p:sldId id="261" r:id="rId3"/>
    <p:sldId id="290" r:id="rId4"/>
    <p:sldId id="281" r:id="rId5"/>
    <p:sldId id="282" r:id="rId6"/>
    <p:sldId id="289" r:id="rId7"/>
    <p:sldId id="285" r:id="rId8"/>
    <p:sldId id="283" r:id="rId9"/>
    <p:sldId id="284" r:id="rId10"/>
    <p:sldId id="286" r:id="rId11"/>
    <p:sldId id="287" r:id="rId12"/>
    <p:sldId id="279" r:id="rId13"/>
    <p:sldId id="266" r:id="rId14"/>
    <p:sldId id="262" r:id="rId15"/>
    <p:sldId id="288" r:id="rId16"/>
    <p:sldId id="291" r:id="rId17"/>
    <p:sldId id="264" r:id="rId18"/>
    <p:sldId id="263" r:id="rId19"/>
    <p:sldId id="265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93" r:id="rId31"/>
    <p:sldId id="277" r:id="rId32"/>
    <p:sldId id="294" r:id="rId33"/>
    <p:sldId id="278" r:id="rId3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75" autoAdjust="0"/>
    <p:restoredTop sz="98046" autoAdjust="0"/>
  </p:normalViewPr>
  <p:slideViewPr>
    <p:cSldViewPr>
      <p:cViewPr>
        <p:scale>
          <a:sx n="70" d="100"/>
          <a:sy n="70" d="100"/>
        </p:scale>
        <p:origin x="-172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B2A158-CA08-4CD0-899F-F4D601DCDBE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F97FB5-604B-42EC-9F25-629995D0FCFD}">
      <dgm:prSet phldrT="[نص]" custT="1"/>
      <dgm:spPr/>
      <dgm:t>
        <a:bodyPr/>
        <a:lstStyle/>
        <a:p>
          <a:r>
            <a: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225.9</a:t>
          </a:r>
          <a:endParaRPr lang="en-US" sz="1600" b="1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8E67FF8-590C-4D45-9EED-D24AD6B8AADB}" type="parTrans" cxnId="{1E0EB981-6BCA-435F-B172-23180745045F}">
      <dgm:prSet/>
      <dgm:spPr/>
      <dgm:t>
        <a:bodyPr/>
        <a:lstStyle/>
        <a:p>
          <a:endParaRPr lang="en-US"/>
        </a:p>
      </dgm:t>
    </dgm:pt>
    <dgm:pt modelId="{71ED4FDD-4790-46E3-A13E-BB1BA1044FD9}" type="sibTrans" cxnId="{1E0EB981-6BCA-435F-B172-23180745045F}">
      <dgm:prSet/>
      <dgm:spPr/>
      <dgm:t>
        <a:bodyPr/>
        <a:lstStyle/>
        <a:p>
          <a:endParaRPr lang="en-US"/>
        </a:p>
      </dgm:t>
    </dgm:pt>
    <dgm:pt modelId="{5DEB2F0F-3DF2-4248-9A82-7550BA6DFE0F}">
      <dgm:prSet phldrT="[نص]"/>
      <dgm:spPr/>
      <dgm:t>
        <a:bodyPr/>
        <a:lstStyle/>
        <a:p>
          <a:pPr algn="r" rtl="1"/>
          <a:r>
            <a:rPr lang="ar-SA" dirty="0" smtClean="0">
              <a:cs typeface="PT Bold Heading" pitchFamily="2" charset="-78"/>
            </a:rPr>
            <a:t>إجمالي محتوى </a:t>
          </a:r>
          <a:r>
            <a:rPr lang="ar-SA" dirty="0" err="1" smtClean="0">
              <a:cs typeface="PT Bold Heading" pitchFamily="2" charset="-78"/>
            </a:rPr>
            <a:t>الفينولات</a:t>
          </a:r>
          <a:r>
            <a:rPr lang="ar-SA" dirty="0" smtClean="0">
              <a:cs typeface="PT Bold Heading" pitchFamily="2" charset="-78"/>
            </a:rPr>
            <a:t> (ملجم / 100 جم)</a:t>
          </a:r>
          <a:endParaRPr lang="en-US" dirty="0">
            <a:cs typeface="PT Bold Heading" pitchFamily="2" charset="-78"/>
          </a:endParaRPr>
        </a:p>
      </dgm:t>
    </dgm:pt>
    <dgm:pt modelId="{4C16D9B8-492C-4907-8D2A-674C8A4203C4}" type="parTrans" cxnId="{8423E1D5-00FE-4B9E-B51C-03B94D2984FB}">
      <dgm:prSet/>
      <dgm:spPr/>
      <dgm:t>
        <a:bodyPr/>
        <a:lstStyle/>
        <a:p>
          <a:endParaRPr lang="en-US"/>
        </a:p>
      </dgm:t>
    </dgm:pt>
    <dgm:pt modelId="{BEA9886E-BA07-4A54-A77F-FC49C622C422}" type="sibTrans" cxnId="{8423E1D5-00FE-4B9E-B51C-03B94D2984FB}">
      <dgm:prSet/>
      <dgm:spPr/>
      <dgm:t>
        <a:bodyPr/>
        <a:lstStyle/>
        <a:p>
          <a:endParaRPr lang="en-US"/>
        </a:p>
      </dgm:t>
    </dgm:pt>
    <dgm:pt modelId="{66AFA778-732F-462A-8A6A-514CFFB4EF6F}">
      <dgm:prSet phldrT="[نص]"/>
      <dgm:spPr/>
      <dgm:t>
        <a:bodyPr/>
        <a:lstStyle/>
        <a:p>
          <a:r>
            <a: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185.6</a:t>
          </a:r>
          <a:endParaRPr lang="en-US" b="1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2CBCC83-077E-4D0B-A641-1DEA7E870562}" type="parTrans" cxnId="{235C4710-3D3E-4640-AF0D-F16F676937A9}">
      <dgm:prSet/>
      <dgm:spPr/>
      <dgm:t>
        <a:bodyPr/>
        <a:lstStyle/>
        <a:p>
          <a:endParaRPr lang="en-US"/>
        </a:p>
      </dgm:t>
    </dgm:pt>
    <dgm:pt modelId="{DF5FF0F9-512F-4649-8DB6-29102698032A}" type="sibTrans" cxnId="{235C4710-3D3E-4640-AF0D-F16F676937A9}">
      <dgm:prSet/>
      <dgm:spPr/>
      <dgm:t>
        <a:bodyPr/>
        <a:lstStyle/>
        <a:p>
          <a:endParaRPr lang="en-US"/>
        </a:p>
      </dgm:t>
    </dgm:pt>
    <dgm:pt modelId="{F8B4481E-B71D-4417-B3D7-3D757B5A6D15}">
      <dgm:prSet phldrT="[نص]"/>
      <dgm:spPr/>
      <dgm:t>
        <a:bodyPr/>
        <a:lstStyle/>
        <a:p>
          <a:pPr rtl="1"/>
          <a:r>
            <a:rPr lang="ar-SA" dirty="0" smtClean="0">
              <a:cs typeface="PT Bold Heading" pitchFamily="2" charset="-78"/>
            </a:rPr>
            <a:t>إجمالي محتوى </a:t>
          </a:r>
          <a:r>
            <a:rPr lang="ar-SA" dirty="0" err="1" smtClean="0">
              <a:cs typeface="PT Bold Heading" pitchFamily="2" charset="-78"/>
            </a:rPr>
            <a:t>الفلافونويدات</a:t>
          </a:r>
          <a:r>
            <a:rPr lang="ar-SA" dirty="0" smtClean="0">
              <a:cs typeface="PT Bold Heading" pitchFamily="2" charset="-78"/>
            </a:rPr>
            <a:t> (ملجم/ 100جم)</a:t>
          </a:r>
          <a:endParaRPr lang="en-US" dirty="0">
            <a:cs typeface="PT Bold Heading" pitchFamily="2" charset="-78"/>
          </a:endParaRPr>
        </a:p>
      </dgm:t>
    </dgm:pt>
    <dgm:pt modelId="{55A29CD7-CAE2-4D13-919E-3BA8CDEECEC1}" type="parTrans" cxnId="{FD278E3C-8B80-463E-847A-78FCF7EF3D53}">
      <dgm:prSet/>
      <dgm:spPr/>
      <dgm:t>
        <a:bodyPr/>
        <a:lstStyle/>
        <a:p>
          <a:endParaRPr lang="en-US"/>
        </a:p>
      </dgm:t>
    </dgm:pt>
    <dgm:pt modelId="{FC1FC886-CC00-4391-9CBC-04DDB6E8C9E4}" type="sibTrans" cxnId="{FD278E3C-8B80-463E-847A-78FCF7EF3D53}">
      <dgm:prSet/>
      <dgm:spPr/>
      <dgm:t>
        <a:bodyPr/>
        <a:lstStyle/>
        <a:p>
          <a:endParaRPr lang="en-US"/>
        </a:p>
      </dgm:t>
    </dgm:pt>
    <dgm:pt modelId="{F7F0C9E9-ED13-4C5F-ACC4-2A9BC8FE9C15}">
      <dgm:prSet phldrT="[نص]"/>
      <dgm:spPr/>
      <dgm:t>
        <a:bodyPr/>
        <a:lstStyle/>
        <a:p>
          <a:r>
            <a: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13.6</a:t>
          </a:r>
          <a:endParaRPr lang="en-US" b="1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C638763-B822-4188-BF1C-33E6CF84F403}" type="parTrans" cxnId="{A8CD30B6-930E-4958-9E49-62F79354333B}">
      <dgm:prSet/>
      <dgm:spPr/>
      <dgm:t>
        <a:bodyPr/>
        <a:lstStyle/>
        <a:p>
          <a:endParaRPr lang="en-US"/>
        </a:p>
      </dgm:t>
    </dgm:pt>
    <dgm:pt modelId="{25D25FB5-D3E0-44DE-949C-0FF6624109EB}" type="sibTrans" cxnId="{A8CD30B6-930E-4958-9E49-62F79354333B}">
      <dgm:prSet/>
      <dgm:spPr/>
      <dgm:t>
        <a:bodyPr/>
        <a:lstStyle/>
        <a:p>
          <a:endParaRPr lang="en-US"/>
        </a:p>
      </dgm:t>
    </dgm:pt>
    <dgm:pt modelId="{C9895403-6415-4394-87B6-CE0BBDA9F93A}">
      <dgm:prSet phldrT="[نص]"/>
      <dgm:spPr/>
      <dgm:t>
        <a:bodyPr/>
        <a:lstStyle/>
        <a:p>
          <a:pPr rtl="1"/>
          <a:r>
            <a:rPr lang="ar-SA" dirty="0" smtClean="0">
              <a:cs typeface="PT Bold Heading" pitchFamily="2" charset="-78"/>
            </a:rPr>
            <a:t>إجمالي محتوى </a:t>
          </a:r>
          <a:r>
            <a:rPr lang="ar-SA" dirty="0" err="1" smtClean="0">
              <a:cs typeface="PT Bold Heading" pitchFamily="2" charset="-78"/>
            </a:rPr>
            <a:t>قلويدات</a:t>
          </a:r>
          <a:r>
            <a:rPr lang="ar-SA" dirty="0" smtClean="0">
              <a:cs typeface="PT Bold Heading" pitchFamily="2" charset="-78"/>
            </a:rPr>
            <a:t> (%)</a:t>
          </a:r>
          <a:endParaRPr lang="en-US" dirty="0">
            <a:cs typeface="PT Bold Heading" pitchFamily="2" charset="-78"/>
          </a:endParaRPr>
        </a:p>
      </dgm:t>
    </dgm:pt>
    <dgm:pt modelId="{ECF1178C-082C-4898-ADA4-A926DA108542}" type="parTrans" cxnId="{1BB75BFE-ACB3-4B66-8A83-B30B6675649C}">
      <dgm:prSet/>
      <dgm:spPr/>
      <dgm:t>
        <a:bodyPr/>
        <a:lstStyle/>
        <a:p>
          <a:endParaRPr lang="en-US"/>
        </a:p>
      </dgm:t>
    </dgm:pt>
    <dgm:pt modelId="{DC25A29D-1991-406B-A1FE-60949C77D790}" type="sibTrans" cxnId="{1BB75BFE-ACB3-4B66-8A83-B30B6675649C}">
      <dgm:prSet/>
      <dgm:spPr/>
      <dgm:t>
        <a:bodyPr/>
        <a:lstStyle/>
        <a:p>
          <a:endParaRPr lang="en-US"/>
        </a:p>
      </dgm:t>
    </dgm:pt>
    <dgm:pt modelId="{0853F462-C154-4D76-B6CA-6DE5C00BC0C0}">
      <dgm:prSet phldrT="[نص]"/>
      <dgm:spPr/>
      <dgm:t>
        <a:bodyPr/>
        <a:lstStyle/>
        <a:p>
          <a:r>
            <a: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14.5</a:t>
          </a:r>
          <a:endParaRPr lang="en-US" b="1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49B028B-6283-448F-BFEC-DD0424D456B8}" type="parTrans" cxnId="{C8A7A076-48FA-4625-A2EE-6FDE7A27E378}">
      <dgm:prSet/>
      <dgm:spPr/>
      <dgm:t>
        <a:bodyPr/>
        <a:lstStyle/>
        <a:p>
          <a:endParaRPr lang="en-US"/>
        </a:p>
      </dgm:t>
    </dgm:pt>
    <dgm:pt modelId="{74A9F294-A195-4E6E-8744-9FE0942A2ECD}" type="sibTrans" cxnId="{C8A7A076-48FA-4625-A2EE-6FDE7A27E378}">
      <dgm:prSet/>
      <dgm:spPr/>
      <dgm:t>
        <a:bodyPr/>
        <a:lstStyle/>
        <a:p>
          <a:endParaRPr lang="en-US"/>
        </a:p>
      </dgm:t>
    </dgm:pt>
    <dgm:pt modelId="{3B5AA6EB-2932-4FC2-AA84-8CBC7E9DB9E6}">
      <dgm:prSet phldrT="[نص]"/>
      <dgm:spPr/>
      <dgm:t>
        <a:bodyPr/>
        <a:lstStyle/>
        <a:p>
          <a:r>
            <a: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6.2</a:t>
          </a:r>
          <a:endParaRPr lang="en-US" b="1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7A1A2C9-BDAE-4784-80F1-F746C1AC4EF3}" type="parTrans" cxnId="{7F7844DA-6D87-4624-B7CE-55B072A2F0F6}">
      <dgm:prSet/>
      <dgm:spPr/>
      <dgm:t>
        <a:bodyPr/>
        <a:lstStyle/>
        <a:p>
          <a:endParaRPr lang="en-US"/>
        </a:p>
      </dgm:t>
    </dgm:pt>
    <dgm:pt modelId="{515E6652-B067-4D5D-9B03-6B428ECB32CD}" type="sibTrans" cxnId="{7F7844DA-6D87-4624-B7CE-55B072A2F0F6}">
      <dgm:prSet/>
      <dgm:spPr/>
      <dgm:t>
        <a:bodyPr/>
        <a:lstStyle/>
        <a:p>
          <a:endParaRPr lang="en-US"/>
        </a:p>
      </dgm:t>
    </dgm:pt>
    <dgm:pt modelId="{3D6469B0-A330-46F7-9284-317854D89DA1}">
      <dgm:prSet phldrT="[نص]"/>
      <dgm:spPr/>
      <dgm:t>
        <a:bodyPr/>
        <a:lstStyle/>
        <a:p>
          <a:r>
            <a: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2.6</a:t>
          </a:r>
          <a:endParaRPr lang="en-US" b="1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9A30085-85B6-4280-9E7C-1653C42359CD}" type="parTrans" cxnId="{34CE9B19-ED3A-4140-B14B-B92142B96652}">
      <dgm:prSet/>
      <dgm:spPr/>
      <dgm:t>
        <a:bodyPr/>
        <a:lstStyle/>
        <a:p>
          <a:endParaRPr lang="en-US"/>
        </a:p>
      </dgm:t>
    </dgm:pt>
    <dgm:pt modelId="{FE450CFA-7903-4EE1-B39E-7E212E8A337E}" type="sibTrans" cxnId="{34CE9B19-ED3A-4140-B14B-B92142B96652}">
      <dgm:prSet/>
      <dgm:spPr/>
      <dgm:t>
        <a:bodyPr/>
        <a:lstStyle/>
        <a:p>
          <a:endParaRPr lang="en-US"/>
        </a:p>
      </dgm:t>
    </dgm:pt>
    <dgm:pt modelId="{C6B7E744-F0EF-465C-94D8-7687E86EF888}">
      <dgm:prSet/>
      <dgm:spPr/>
      <dgm:t>
        <a:bodyPr/>
        <a:lstStyle/>
        <a:p>
          <a:pPr rtl="1"/>
          <a:r>
            <a:rPr lang="ar-SA" dirty="0" smtClean="0">
              <a:cs typeface="PT Bold Heading" pitchFamily="2" charset="-78"/>
            </a:rPr>
            <a:t>إجمالي محتوى</a:t>
          </a:r>
          <a:r>
            <a:rPr lang="ar-IQ" dirty="0" smtClean="0">
              <a:cs typeface="PT Bold Heading" pitchFamily="2" charset="-78"/>
            </a:rPr>
            <a:t> </a:t>
          </a:r>
          <a:r>
            <a:rPr lang="ar-IQ" dirty="0" err="1" smtClean="0">
              <a:cs typeface="PT Bold Heading" pitchFamily="2" charset="-78"/>
            </a:rPr>
            <a:t>التريبنويدات</a:t>
          </a:r>
          <a:r>
            <a:rPr lang="ar-IQ" dirty="0" smtClean="0">
              <a:cs typeface="PT Bold Heading" pitchFamily="2" charset="-78"/>
            </a:rPr>
            <a:t> </a:t>
          </a:r>
          <a:r>
            <a:rPr lang="ar-SA" dirty="0" smtClean="0">
              <a:cs typeface="PT Bold Heading" pitchFamily="2" charset="-78"/>
            </a:rPr>
            <a:t>(%)</a:t>
          </a:r>
          <a:endParaRPr lang="en-US" dirty="0">
            <a:cs typeface="PT Bold Heading" pitchFamily="2" charset="-78"/>
          </a:endParaRPr>
        </a:p>
      </dgm:t>
    </dgm:pt>
    <dgm:pt modelId="{16441C6F-F3CB-430B-ACDD-14039BFB836D}" type="parTrans" cxnId="{1949B758-0A5C-4683-899B-AA5DF7FFA24A}">
      <dgm:prSet/>
      <dgm:spPr/>
      <dgm:t>
        <a:bodyPr/>
        <a:lstStyle/>
        <a:p>
          <a:endParaRPr lang="en-US"/>
        </a:p>
      </dgm:t>
    </dgm:pt>
    <dgm:pt modelId="{13940CF1-2127-421C-9275-2553ED184E24}" type="sibTrans" cxnId="{1949B758-0A5C-4683-899B-AA5DF7FFA24A}">
      <dgm:prSet/>
      <dgm:spPr/>
      <dgm:t>
        <a:bodyPr/>
        <a:lstStyle/>
        <a:p>
          <a:endParaRPr lang="en-US"/>
        </a:p>
      </dgm:t>
    </dgm:pt>
    <dgm:pt modelId="{BCDCCE2E-F83C-4B39-B3BC-CE236CAAC5BA}">
      <dgm:prSet/>
      <dgm:spPr/>
      <dgm:t>
        <a:bodyPr/>
        <a:lstStyle/>
        <a:p>
          <a:pPr rtl="1"/>
          <a:r>
            <a:rPr lang="ar-SA" dirty="0" smtClean="0">
              <a:cs typeface="PT Bold Heading" pitchFamily="2" charset="-78"/>
            </a:rPr>
            <a:t>إجمالي محتوى </a:t>
          </a:r>
          <a:r>
            <a:rPr lang="ar-SA" dirty="0" err="1" smtClean="0">
              <a:cs typeface="PT Bold Heading" pitchFamily="2" charset="-78"/>
            </a:rPr>
            <a:t>جليكوسيدات</a:t>
          </a:r>
          <a:r>
            <a:rPr lang="ar-SA" dirty="0" smtClean="0">
              <a:cs typeface="PT Bold Heading" pitchFamily="2" charset="-78"/>
            </a:rPr>
            <a:t> (%)</a:t>
          </a:r>
          <a:endParaRPr lang="en-US" dirty="0">
            <a:cs typeface="PT Bold Heading" pitchFamily="2" charset="-78"/>
          </a:endParaRPr>
        </a:p>
      </dgm:t>
    </dgm:pt>
    <dgm:pt modelId="{E9011511-65EA-4684-BFDD-3B7CA07B1EE7}" type="parTrans" cxnId="{AABA32BA-AAF4-41BA-9931-1C443141FB7B}">
      <dgm:prSet/>
      <dgm:spPr/>
      <dgm:t>
        <a:bodyPr/>
        <a:lstStyle/>
        <a:p>
          <a:endParaRPr lang="en-US"/>
        </a:p>
      </dgm:t>
    </dgm:pt>
    <dgm:pt modelId="{0DE70FE6-D889-4A76-B3FE-0C9E7D1F0BD0}" type="sibTrans" cxnId="{AABA32BA-AAF4-41BA-9931-1C443141FB7B}">
      <dgm:prSet/>
      <dgm:spPr/>
      <dgm:t>
        <a:bodyPr/>
        <a:lstStyle/>
        <a:p>
          <a:endParaRPr lang="en-US"/>
        </a:p>
      </dgm:t>
    </dgm:pt>
    <dgm:pt modelId="{45F5497C-2030-4324-87D8-8FBE8DA4774A}">
      <dgm:prSet/>
      <dgm:spPr/>
      <dgm:t>
        <a:bodyPr/>
        <a:lstStyle/>
        <a:p>
          <a:pPr rtl="1"/>
          <a:r>
            <a:rPr lang="ar-SA" dirty="0" smtClean="0">
              <a:cs typeface="PT Bold Heading" pitchFamily="2" charset="-78"/>
            </a:rPr>
            <a:t>إجمالي محتوى الصابونين(%)</a:t>
          </a:r>
          <a:endParaRPr lang="en-US" dirty="0">
            <a:cs typeface="PT Bold Heading" pitchFamily="2" charset="-78"/>
          </a:endParaRPr>
        </a:p>
      </dgm:t>
    </dgm:pt>
    <dgm:pt modelId="{1B84F8F9-666D-485B-BC7A-486C5E48679F}" type="parTrans" cxnId="{7A829CB7-8AB7-4FF1-A658-AF033E322CE0}">
      <dgm:prSet/>
      <dgm:spPr/>
      <dgm:t>
        <a:bodyPr/>
        <a:lstStyle/>
        <a:p>
          <a:endParaRPr lang="en-US"/>
        </a:p>
      </dgm:t>
    </dgm:pt>
    <dgm:pt modelId="{90FF4BFD-6E59-4057-BD27-0A2CBBE197F9}" type="sibTrans" cxnId="{7A829CB7-8AB7-4FF1-A658-AF033E322CE0}">
      <dgm:prSet/>
      <dgm:spPr/>
      <dgm:t>
        <a:bodyPr/>
        <a:lstStyle/>
        <a:p>
          <a:endParaRPr lang="en-US"/>
        </a:p>
      </dgm:t>
    </dgm:pt>
    <dgm:pt modelId="{9BB80BEA-4631-442A-8E53-5E38BE0D2747}" type="pres">
      <dgm:prSet presAssocID="{9BB2A158-CA08-4CD0-899F-F4D601DCDBE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FD5543-8C56-4B39-BC76-464B3697F744}" type="pres">
      <dgm:prSet presAssocID="{FCF97FB5-604B-42EC-9F25-629995D0FCFD}" presName="composite" presStyleCnt="0"/>
      <dgm:spPr/>
    </dgm:pt>
    <dgm:pt modelId="{C6964121-9C5A-4980-8ED9-A6B39E4D5543}" type="pres">
      <dgm:prSet presAssocID="{FCF97FB5-604B-42EC-9F25-629995D0FCFD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E7FF3-98AF-4D09-8B59-134BA56C54F8}" type="pres">
      <dgm:prSet presAssocID="{FCF97FB5-604B-42EC-9F25-629995D0FCFD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F647E-F446-4C87-B808-E2FB7F1DEE2B}" type="pres">
      <dgm:prSet presAssocID="{71ED4FDD-4790-46E3-A13E-BB1BA1044FD9}" presName="sp" presStyleCnt="0"/>
      <dgm:spPr/>
    </dgm:pt>
    <dgm:pt modelId="{B0FA61C0-9765-4542-B104-4E26472EFCB6}" type="pres">
      <dgm:prSet presAssocID="{66AFA778-732F-462A-8A6A-514CFFB4EF6F}" presName="composite" presStyleCnt="0"/>
      <dgm:spPr/>
    </dgm:pt>
    <dgm:pt modelId="{F7479B26-58A2-453C-8404-2E257112F4BA}" type="pres">
      <dgm:prSet presAssocID="{66AFA778-732F-462A-8A6A-514CFFB4EF6F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D87D83-7B6E-4636-935F-8BBEAEE40FBC}" type="pres">
      <dgm:prSet presAssocID="{66AFA778-732F-462A-8A6A-514CFFB4EF6F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4196D-C99F-4648-8CFB-25DD58325DFE}" type="pres">
      <dgm:prSet presAssocID="{DF5FF0F9-512F-4649-8DB6-29102698032A}" presName="sp" presStyleCnt="0"/>
      <dgm:spPr/>
    </dgm:pt>
    <dgm:pt modelId="{F027C631-E5B5-4787-ADEB-9D62C0C7D4DC}" type="pres">
      <dgm:prSet presAssocID="{F7F0C9E9-ED13-4C5F-ACC4-2A9BC8FE9C15}" presName="composite" presStyleCnt="0"/>
      <dgm:spPr/>
    </dgm:pt>
    <dgm:pt modelId="{0D1CD07B-C968-4EF7-8D33-3CE6360DDB2D}" type="pres">
      <dgm:prSet presAssocID="{F7F0C9E9-ED13-4C5F-ACC4-2A9BC8FE9C15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DF0092-EA90-4273-9F4C-1AC89EEF1F75}" type="pres">
      <dgm:prSet presAssocID="{F7F0C9E9-ED13-4C5F-ACC4-2A9BC8FE9C15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45C31C-82D3-4155-8238-4A41B47218EB}" type="pres">
      <dgm:prSet presAssocID="{25D25FB5-D3E0-44DE-949C-0FF6624109EB}" presName="sp" presStyleCnt="0"/>
      <dgm:spPr/>
    </dgm:pt>
    <dgm:pt modelId="{B39A2A41-5A61-4218-853A-4C239B5A2837}" type="pres">
      <dgm:prSet presAssocID="{0853F462-C154-4D76-B6CA-6DE5C00BC0C0}" presName="composite" presStyleCnt="0"/>
      <dgm:spPr/>
    </dgm:pt>
    <dgm:pt modelId="{DA202AAA-D938-4A4C-9B40-0F1172AAE4A5}" type="pres">
      <dgm:prSet presAssocID="{0853F462-C154-4D76-B6CA-6DE5C00BC0C0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3F8A56-AFB6-4FBA-9A07-1F637D141E3B}" type="pres">
      <dgm:prSet presAssocID="{0853F462-C154-4D76-B6CA-6DE5C00BC0C0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6CA98-4FCA-422A-8393-4D9D2A538C8C}" type="pres">
      <dgm:prSet presAssocID="{74A9F294-A195-4E6E-8744-9FE0942A2ECD}" presName="sp" presStyleCnt="0"/>
      <dgm:spPr/>
    </dgm:pt>
    <dgm:pt modelId="{A2ABE223-4B6A-4B6A-B264-D4C8F4267AC7}" type="pres">
      <dgm:prSet presAssocID="{3B5AA6EB-2932-4FC2-AA84-8CBC7E9DB9E6}" presName="composite" presStyleCnt="0"/>
      <dgm:spPr/>
    </dgm:pt>
    <dgm:pt modelId="{066FC10B-3AFE-46F6-BBB6-CC40D82C8155}" type="pres">
      <dgm:prSet presAssocID="{3B5AA6EB-2932-4FC2-AA84-8CBC7E9DB9E6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CDF30F-3579-45FE-8D44-49FF68A401B2}" type="pres">
      <dgm:prSet presAssocID="{3B5AA6EB-2932-4FC2-AA84-8CBC7E9DB9E6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5C3AA1-3848-4299-AEA4-0B606C90FADA}" type="pres">
      <dgm:prSet presAssocID="{515E6652-B067-4D5D-9B03-6B428ECB32CD}" presName="sp" presStyleCnt="0"/>
      <dgm:spPr/>
    </dgm:pt>
    <dgm:pt modelId="{C8B62E8D-4DE6-4246-B26F-89F48DFB3CFB}" type="pres">
      <dgm:prSet presAssocID="{3D6469B0-A330-46F7-9284-317854D89DA1}" presName="composite" presStyleCnt="0"/>
      <dgm:spPr/>
    </dgm:pt>
    <dgm:pt modelId="{34854AF6-79AF-4B71-BA0E-3367030CEFA6}" type="pres">
      <dgm:prSet presAssocID="{3D6469B0-A330-46F7-9284-317854D89DA1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E0BDC1-5BE9-4054-9CA6-642A16E9DF27}" type="pres">
      <dgm:prSet presAssocID="{3D6469B0-A330-46F7-9284-317854D89DA1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A7A076-48FA-4625-A2EE-6FDE7A27E378}" srcId="{9BB2A158-CA08-4CD0-899F-F4D601DCDBE0}" destId="{0853F462-C154-4D76-B6CA-6DE5C00BC0C0}" srcOrd="3" destOrd="0" parTransId="{A49B028B-6283-448F-BFEC-DD0424D456B8}" sibTransId="{74A9F294-A195-4E6E-8744-9FE0942A2ECD}"/>
    <dgm:cxn modelId="{C204CD58-B687-4977-A20E-3DE5490C8791}" type="presOf" srcId="{F7F0C9E9-ED13-4C5F-ACC4-2A9BC8FE9C15}" destId="{0D1CD07B-C968-4EF7-8D33-3CE6360DDB2D}" srcOrd="0" destOrd="0" presId="urn:microsoft.com/office/officeart/2005/8/layout/chevron2"/>
    <dgm:cxn modelId="{7F7844DA-6D87-4624-B7CE-55B072A2F0F6}" srcId="{9BB2A158-CA08-4CD0-899F-F4D601DCDBE0}" destId="{3B5AA6EB-2932-4FC2-AA84-8CBC7E9DB9E6}" srcOrd="4" destOrd="0" parTransId="{67A1A2C9-BDAE-4784-80F1-F746C1AC4EF3}" sibTransId="{515E6652-B067-4D5D-9B03-6B428ECB32CD}"/>
    <dgm:cxn modelId="{F4338815-7DAC-4697-98F8-144A8883A139}" type="presOf" srcId="{0853F462-C154-4D76-B6CA-6DE5C00BC0C0}" destId="{DA202AAA-D938-4A4C-9B40-0F1172AAE4A5}" srcOrd="0" destOrd="0" presId="urn:microsoft.com/office/officeart/2005/8/layout/chevron2"/>
    <dgm:cxn modelId="{FD278E3C-8B80-463E-847A-78FCF7EF3D53}" srcId="{66AFA778-732F-462A-8A6A-514CFFB4EF6F}" destId="{F8B4481E-B71D-4417-B3D7-3D757B5A6D15}" srcOrd="0" destOrd="0" parTransId="{55A29CD7-CAE2-4D13-919E-3BA8CDEECEC1}" sibTransId="{FC1FC886-CC00-4391-9CBC-04DDB6E8C9E4}"/>
    <dgm:cxn modelId="{D37255FC-E420-4F60-9B11-6ABA2E19727A}" type="presOf" srcId="{66AFA778-732F-462A-8A6A-514CFFB4EF6F}" destId="{F7479B26-58A2-453C-8404-2E257112F4BA}" srcOrd="0" destOrd="0" presId="urn:microsoft.com/office/officeart/2005/8/layout/chevron2"/>
    <dgm:cxn modelId="{7A829CB7-8AB7-4FF1-A658-AF033E322CE0}" srcId="{3D6469B0-A330-46F7-9284-317854D89DA1}" destId="{45F5497C-2030-4324-87D8-8FBE8DA4774A}" srcOrd="0" destOrd="0" parTransId="{1B84F8F9-666D-485B-BC7A-486C5E48679F}" sibTransId="{90FF4BFD-6E59-4057-BD27-0A2CBBE197F9}"/>
    <dgm:cxn modelId="{1822EF68-D4B5-4C53-AFB8-AAD64E184215}" type="presOf" srcId="{45F5497C-2030-4324-87D8-8FBE8DA4774A}" destId="{73E0BDC1-5BE9-4054-9CA6-642A16E9DF27}" srcOrd="0" destOrd="0" presId="urn:microsoft.com/office/officeart/2005/8/layout/chevron2"/>
    <dgm:cxn modelId="{2C2C3828-970D-45F0-848E-F5683EC9C84E}" type="presOf" srcId="{C6B7E744-F0EF-465C-94D8-7687E86EF888}" destId="{DC3F8A56-AFB6-4FBA-9A07-1F637D141E3B}" srcOrd="0" destOrd="0" presId="urn:microsoft.com/office/officeart/2005/8/layout/chevron2"/>
    <dgm:cxn modelId="{E788310D-7B50-4CB2-863F-1F79786BBDA8}" type="presOf" srcId="{5DEB2F0F-3DF2-4248-9A82-7550BA6DFE0F}" destId="{F0EE7FF3-98AF-4D09-8B59-134BA56C54F8}" srcOrd="0" destOrd="0" presId="urn:microsoft.com/office/officeart/2005/8/layout/chevron2"/>
    <dgm:cxn modelId="{34CE9B19-ED3A-4140-B14B-B92142B96652}" srcId="{9BB2A158-CA08-4CD0-899F-F4D601DCDBE0}" destId="{3D6469B0-A330-46F7-9284-317854D89DA1}" srcOrd="5" destOrd="0" parTransId="{79A30085-85B6-4280-9E7C-1653C42359CD}" sibTransId="{FE450CFA-7903-4EE1-B39E-7E212E8A337E}"/>
    <dgm:cxn modelId="{1BB75BFE-ACB3-4B66-8A83-B30B6675649C}" srcId="{F7F0C9E9-ED13-4C5F-ACC4-2A9BC8FE9C15}" destId="{C9895403-6415-4394-87B6-CE0BBDA9F93A}" srcOrd="0" destOrd="0" parTransId="{ECF1178C-082C-4898-ADA4-A926DA108542}" sibTransId="{DC25A29D-1991-406B-A1FE-60949C77D790}"/>
    <dgm:cxn modelId="{A8CD30B6-930E-4958-9E49-62F79354333B}" srcId="{9BB2A158-CA08-4CD0-899F-F4D601DCDBE0}" destId="{F7F0C9E9-ED13-4C5F-ACC4-2A9BC8FE9C15}" srcOrd="2" destOrd="0" parTransId="{EC638763-B822-4188-BF1C-33E6CF84F403}" sibTransId="{25D25FB5-D3E0-44DE-949C-0FF6624109EB}"/>
    <dgm:cxn modelId="{A0774591-1955-4645-B88F-8A476D65D961}" type="presOf" srcId="{BCDCCE2E-F83C-4B39-B3BC-CE236CAAC5BA}" destId="{28CDF30F-3579-45FE-8D44-49FF68A401B2}" srcOrd="0" destOrd="0" presId="urn:microsoft.com/office/officeart/2005/8/layout/chevron2"/>
    <dgm:cxn modelId="{8423E1D5-00FE-4B9E-B51C-03B94D2984FB}" srcId="{FCF97FB5-604B-42EC-9F25-629995D0FCFD}" destId="{5DEB2F0F-3DF2-4248-9A82-7550BA6DFE0F}" srcOrd="0" destOrd="0" parTransId="{4C16D9B8-492C-4907-8D2A-674C8A4203C4}" sibTransId="{BEA9886E-BA07-4A54-A77F-FC49C622C422}"/>
    <dgm:cxn modelId="{1949B758-0A5C-4683-899B-AA5DF7FFA24A}" srcId="{0853F462-C154-4D76-B6CA-6DE5C00BC0C0}" destId="{C6B7E744-F0EF-465C-94D8-7687E86EF888}" srcOrd="0" destOrd="0" parTransId="{16441C6F-F3CB-430B-ACDD-14039BFB836D}" sibTransId="{13940CF1-2127-421C-9275-2553ED184E24}"/>
    <dgm:cxn modelId="{AABA32BA-AAF4-41BA-9931-1C443141FB7B}" srcId="{3B5AA6EB-2932-4FC2-AA84-8CBC7E9DB9E6}" destId="{BCDCCE2E-F83C-4B39-B3BC-CE236CAAC5BA}" srcOrd="0" destOrd="0" parTransId="{E9011511-65EA-4684-BFDD-3B7CA07B1EE7}" sibTransId="{0DE70FE6-D889-4A76-B3FE-0C9E7D1F0BD0}"/>
    <dgm:cxn modelId="{48409E67-BEC1-4070-85E8-0CC2995FB378}" type="presOf" srcId="{3B5AA6EB-2932-4FC2-AA84-8CBC7E9DB9E6}" destId="{066FC10B-3AFE-46F6-BBB6-CC40D82C8155}" srcOrd="0" destOrd="0" presId="urn:microsoft.com/office/officeart/2005/8/layout/chevron2"/>
    <dgm:cxn modelId="{08A9688E-773E-4961-A8D2-AE081131299C}" type="presOf" srcId="{F8B4481E-B71D-4417-B3D7-3D757B5A6D15}" destId="{11D87D83-7B6E-4636-935F-8BBEAEE40FBC}" srcOrd="0" destOrd="0" presId="urn:microsoft.com/office/officeart/2005/8/layout/chevron2"/>
    <dgm:cxn modelId="{235C4710-3D3E-4640-AF0D-F16F676937A9}" srcId="{9BB2A158-CA08-4CD0-899F-F4D601DCDBE0}" destId="{66AFA778-732F-462A-8A6A-514CFFB4EF6F}" srcOrd="1" destOrd="0" parTransId="{62CBCC83-077E-4D0B-A641-1DEA7E870562}" sibTransId="{DF5FF0F9-512F-4649-8DB6-29102698032A}"/>
    <dgm:cxn modelId="{FE8F137B-A062-4AC2-9F99-35B928DEDAE8}" type="presOf" srcId="{FCF97FB5-604B-42EC-9F25-629995D0FCFD}" destId="{C6964121-9C5A-4980-8ED9-A6B39E4D5543}" srcOrd="0" destOrd="0" presId="urn:microsoft.com/office/officeart/2005/8/layout/chevron2"/>
    <dgm:cxn modelId="{689C1DC4-F621-46AA-B81C-9689B4EF7C60}" type="presOf" srcId="{C9895403-6415-4394-87B6-CE0BBDA9F93A}" destId="{C9DF0092-EA90-4273-9F4C-1AC89EEF1F75}" srcOrd="0" destOrd="0" presId="urn:microsoft.com/office/officeart/2005/8/layout/chevron2"/>
    <dgm:cxn modelId="{F777E400-6961-40D5-8F9C-8BFA7B2AF244}" type="presOf" srcId="{9BB2A158-CA08-4CD0-899F-F4D601DCDBE0}" destId="{9BB80BEA-4631-442A-8E53-5E38BE0D2747}" srcOrd="0" destOrd="0" presId="urn:microsoft.com/office/officeart/2005/8/layout/chevron2"/>
    <dgm:cxn modelId="{016D3DB4-1138-49AE-BE72-23A519A92EE1}" type="presOf" srcId="{3D6469B0-A330-46F7-9284-317854D89DA1}" destId="{34854AF6-79AF-4B71-BA0E-3367030CEFA6}" srcOrd="0" destOrd="0" presId="urn:microsoft.com/office/officeart/2005/8/layout/chevron2"/>
    <dgm:cxn modelId="{1E0EB981-6BCA-435F-B172-23180745045F}" srcId="{9BB2A158-CA08-4CD0-899F-F4D601DCDBE0}" destId="{FCF97FB5-604B-42EC-9F25-629995D0FCFD}" srcOrd="0" destOrd="0" parTransId="{F8E67FF8-590C-4D45-9EED-D24AD6B8AADB}" sibTransId="{71ED4FDD-4790-46E3-A13E-BB1BA1044FD9}"/>
    <dgm:cxn modelId="{4A9BA5FB-34F9-4C4C-8574-59E595C3C0B6}" type="presParOf" srcId="{9BB80BEA-4631-442A-8E53-5E38BE0D2747}" destId="{A0FD5543-8C56-4B39-BC76-464B3697F744}" srcOrd="0" destOrd="0" presId="urn:microsoft.com/office/officeart/2005/8/layout/chevron2"/>
    <dgm:cxn modelId="{D9220B57-A261-4F16-81DF-BD8721B607C0}" type="presParOf" srcId="{A0FD5543-8C56-4B39-BC76-464B3697F744}" destId="{C6964121-9C5A-4980-8ED9-A6B39E4D5543}" srcOrd="0" destOrd="0" presId="urn:microsoft.com/office/officeart/2005/8/layout/chevron2"/>
    <dgm:cxn modelId="{EA60A82C-632F-4DE3-8BD6-13E3EC2980AC}" type="presParOf" srcId="{A0FD5543-8C56-4B39-BC76-464B3697F744}" destId="{F0EE7FF3-98AF-4D09-8B59-134BA56C54F8}" srcOrd="1" destOrd="0" presId="urn:microsoft.com/office/officeart/2005/8/layout/chevron2"/>
    <dgm:cxn modelId="{7F937412-6AA6-48B6-A105-CAA69CE10CED}" type="presParOf" srcId="{9BB80BEA-4631-442A-8E53-5E38BE0D2747}" destId="{FFFF647E-F446-4C87-B808-E2FB7F1DEE2B}" srcOrd="1" destOrd="0" presId="urn:microsoft.com/office/officeart/2005/8/layout/chevron2"/>
    <dgm:cxn modelId="{7D80EA38-1B60-4B85-B235-C979B77F95D8}" type="presParOf" srcId="{9BB80BEA-4631-442A-8E53-5E38BE0D2747}" destId="{B0FA61C0-9765-4542-B104-4E26472EFCB6}" srcOrd="2" destOrd="0" presId="urn:microsoft.com/office/officeart/2005/8/layout/chevron2"/>
    <dgm:cxn modelId="{72521D8B-A08F-4213-98E0-4DBF4203F3F5}" type="presParOf" srcId="{B0FA61C0-9765-4542-B104-4E26472EFCB6}" destId="{F7479B26-58A2-453C-8404-2E257112F4BA}" srcOrd="0" destOrd="0" presId="urn:microsoft.com/office/officeart/2005/8/layout/chevron2"/>
    <dgm:cxn modelId="{F8F23791-B3BC-4114-A0AB-0AA142851AD8}" type="presParOf" srcId="{B0FA61C0-9765-4542-B104-4E26472EFCB6}" destId="{11D87D83-7B6E-4636-935F-8BBEAEE40FBC}" srcOrd="1" destOrd="0" presId="urn:microsoft.com/office/officeart/2005/8/layout/chevron2"/>
    <dgm:cxn modelId="{4AF6B8AD-8D43-4534-8DA7-BD9E236BDF43}" type="presParOf" srcId="{9BB80BEA-4631-442A-8E53-5E38BE0D2747}" destId="{7284196D-C99F-4648-8CFB-25DD58325DFE}" srcOrd="3" destOrd="0" presId="urn:microsoft.com/office/officeart/2005/8/layout/chevron2"/>
    <dgm:cxn modelId="{0A0BDE27-F85D-413D-BFA6-15836CCD5D27}" type="presParOf" srcId="{9BB80BEA-4631-442A-8E53-5E38BE0D2747}" destId="{F027C631-E5B5-4787-ADEB-9D62C0C7D4DC}" srcOrd="4" destOrd="0" presId="urn:microsoft.com/office/officeart/2005/8/layout/chevron2"/>
    <dgm:cxn modelId="{4B24BE75-9375-4AFC-AAF6-7BBA7E34524C}" type="presParOf" srcId="{F027C631-E5B5-4787-ADEB-9D62C0C7D4DC}" destId="{0D1CD07B-C968-4EF7-8D33-3CE6360DDB2D}" srcOrd="0" destOrd="0" presId="urn:microsoft.com/office/officeart/2005/8/layout/chevron2"/>
    <dgm:cxn modelId="{70706BCD-70E0-433D-A7A3-72EB17F9270E}" type="presParOf" srcId="{F027C631-E5B5-4787-ADEB-9D62C0C7D4DC}" destId="{C9DF0092-EA90-4273-9F4C-1AC89EEF1F75}" srcOrd="1" destOrd="0" presId="urn:microsoft.com/office/officeart/2005/8/layout/chevron2"/>
    <dgm:cxn modelId="{B0210C2A-1300-4127-A9F7-29F44CE28F76}" type="presParOf" srcId="{9BB80BEA-4631-442A-8E53-5E38BE0D2747}" destId="{5E45C31C-82D3-4155-8238-4A41B47218EB}" srcOrd="5" destOrd="0" presId="urn:microsoft.com/office/officeart/2005/8/layout/chevron2"/>
    <dgm:cxn modelId="{6C116211-AE2C-4111-AD8B-E211008D1C37}" type="presParOf" srcId="{9BB80BEA-4631-442A-8E53-5E38BE0D2747}" destId="{B39A2A41-5A61-4218-853A-4C239B5A2837}" srcOrd="6" destOrd="0" presId="urn:microsoft.com/office/officeart/2005/8/layout/chevron2"/>
    <dgm:cxn modelId="{6B056CCE-53B7-45B5-992B-059F443F6E31}" type="presParOf" srcId="{B39A2A41-5A61-4218-853A-4C239B5A2837}" destId="{DA202AAA-D938-4A4C-9B40-0F1172AAE4A5}" srcOrd="0" destOrd="0" presId="urn:microsoft.com/office/officeart/2005/8/layout/chevron2"/>
    <dgm:cxn modelId="{91543F90-4695-4D99-BE95-C89EF401590D}" type="presParOf" srcId="{B39A2A41-5A61-4218-853A-4C239B5A2837}" destId="{DC3F8A56-AFB6-4FBA-9A07-1F637D141E3B}" srcOrd="1" destOrd="0" presId="urn:microsoft.com/office/officeart/2005/8/layout/chevron2"/>
    <dgm:cxn modelId="{ED55B0DE-54A4-4DAB-89EE-55E42055153C}" type="presParOf" srcId="{9BB80BEA-4631-442A-8E53-5E38BE0D2747}" destId="{4706CA98-4FCA-422A-8393-4D9D2A538C8C}" srcOrd="7" destOrd="0" presId="urn:microsoft.com/office/officeart/2005/8/layout/chevron2"/>
    <dgm:cxn modelId="{B54860F0-E8A3-4855-981F-7E993A771D56}" type="presParOf" srcId="{9BB80BEA-4631-442A-8E53-5E38BE0D2747}" destId="{A2ABE223-4B6A-4B6A-B264-D4C8F4267AC7}" srcOrd="8" destOrd="0" presId="urn:microsoft.com/office/officeart/2005/8/layout/chevron2"/>
    <dgm:cxn modelId="{533F191F-7B6A-4DA1-8C6A-8209FE9A94EA}" type="presParOf" srcId="{A2ABE223-4B6A-4B6A-B264-D4C8F4267AC7}" destId="{066FC10B-3AFE-46F6-BBB6-CC40D82C8155}" srcOrd="0" destOrd="0" presId="urn:microsoft.com/office/officeart/2005/8/layout/chevron2"/>
    <dgm:cxn modelId="{3EF4E186-5233-439C-8813-65E8C2FCD4F9}" type="presParOf" srcId="{A2ABE223-4B6A-4B6A-B264-D4C8F4267AC7}" destId="{28CDF30F-3579-45FE-8D44-49FF68A401B2}" srcOrd="1" destOrd="0" presId="urn:microsoft.com/office/officeart/2005/8/layout/chevron2"/>
    <dgm:cxn modelId="{B8C10CEC-8BC0-48FC-A86F-D4E6789830B4}" type="presParOf" srcId="{9BB80BEA-4631-442A-8E53-5E38BE0D2747}" destId="{2F5C3AA1-3848-4299-AEA4-0B606C90FADA}" srcOrd="9" destOrd="0" presId="urn:microsoft.com/office/officeart/2005/8/layout/chevron2"/>
    <dgm:cxn modelId="{D14988A9-BF30-4756-9FD0-4E398A1C45B8}" type="presParOf" srcId="{9BB80BEA-4631-442A-8E53-5E38BE0D2747}" destId="{C8B62E8D-4DE6-4246-B26F-89F48DFB3CFB}" srcOrd="10" destOrd="0" presId="urn:microsoft.com/office/officeart/2005/8/layout/chevron2"/>
    <dgm:cxn modelId="{7A08EF89-10A3-443D-AF70-11F8D219E75C}" type="presParOf" srcId="{C8B62E8D-4DE6-4246-B26F-89F48DFB3CFB}" destId="{34854AF6-79AF-4B71-BA0E-3367030CEFA6}" srcOrd="0" destOrd="0" presId="urn:microsoft.com/office/officeart/2005/8/layout/chevron2"/>
    <dgm:cxn modelId="{39919B3E-E940-4039-B6CD-0E5792B1B403}" type="presParOf" srcId="{C8B62E8D-4DE6-4246-B26F-89F48DFB3CFB}" destId="{73E0BDC1-5BE9-4054-9CA6-642A16E9DF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64121-9C5A-4980-8ED9-A6B39E4D5543}">
      <dsp:nvSpPr>
        <dsp:cNvPr id="0" name=""/>
        <dsp:cNvSpPr/>
      </dsp:nvSpPr>
      <dsp:spPr>
        <a:xfrm rot="5400000">
          <a:off x="-114874" y="119485"/>
          <a:ext cx="765830" cy="5360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225.9</a:t>
          </a:r>
          <a:endParaRPr lang="en-US" sz="16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72652"/>
        <a:ext cx="536081" cy="229749"/>
      </dsp:txXfrm>
    </dsp:sp>
    <dsp:sp modelId="{F0EE7FF3-98AF-4D09-8B59-134BA56C54F8}">
      <dsp:nvSpPr>
        <dsp:cNvPr id="0" name=""/>
        <dsp:cNvSpPr/>
      </dsp:nvSpPr>
      <dsp:spPr>
        <a:xfrm rot="5400000">
          <a:off x="3403390" y="-2862698"/>
          <a:ext cx="498051" cy="6232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000" kern="1200" dirty="0" smtClean="0">
              <a:cs typeface="PT Bold Heading" pitchFamily="2" charset="-78"/>
            </a:rPr>
            <a:t>إجمالي محتوى </a:t>
          </a:r>
          <a:r>
            <a:rPr lang="ar-SA" sz="2000" kern="1200" dirty="0" err="1" smtClean="0">
              <a:cs typeface="PT Bold Heading" pitchFamily="2" charset="-78"/>
            </a:rPr>
            <a:t>الفينولات</a:t>
          </a:r>
          <a:r>
            <a:rPr lang="ar-SA" sz="2000" kern="1200" dirty="0" smtClean="0">
              <a:cs typeface="PT Bold Heading" pitchFamily="2" charset="-78"/>
            </a:rPr>
            <a:t> (ملجم / 100 جم)</a:t>
          </a:r>
          <a:endParaRPr lang="en-US" sz="2000" kern="1200" dirty="0">
            <a:cs typeface="PT Bold Heading" pitchFamily="2" charset="-78"/>
          </a:endParaRPr>
        </a:p>
      </dsp:txBody>
      <dsp:txXfrm rot="-5400000">
        <a:off x="536081" y="28924"/>
        <a:ext cx="6208357" cy="449425"/>
      </dsp:txXfrm>
    </dsp:sp>
    <dsp:sp modelId="{F7479B26-58A2-453C-8404-2E257112F4BA}">
      <dsp:nvSpPr>
        <dsp:cNvPr id="0" name=""/>
        <dsp:cNvSpPr/>
      </dsp:nvSpPr>
      <dsp:spPr>
        <a:xfrm rot="5400000">
          <a:off x="-114874" y="785366"/>
          <a:ext cx="765830" cy="5360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185.6</a:t>
          </a:r>
          <a:endParaRPr lang="en-US" sz="15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938533"/>
        <a:ext cx="536081" cy="229749"/>
      </dsp:txXfrm>
    </dsp:sp>
    <dsp:sp modelId="{11D87D83-7B6E-4636-935F-8BBEAEE40FBC}">
      <dsp:nvSpPr>
        <dsp:cNvPr id="0" name=""/>
        <dsp:cNvSpPr/>
      </dsp:nvSpPr>
      <dsp:spPr>
        <a:xfrm rot="5400000">
          <a:off x="3403521" y="-2196948"/>
          <a:ext cx="497789" cy="6232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000" kern="1200" dirty="0" smtClean="0">
              <a:cs typeface="PT Bold Heading" pitchFamily="2" charset="-78"/>
            </a:rPr>
            <a:t>إجمالي محتوى </a:t>
          </a:r>
          <a:r>
            <a:rPr lang="ar-SA" sz="2000" kern="1200" dirty="0" err="1" smtClean="0">
              <a:cs typeface="PT Bold Heading" pitchFamily="2" charset="-78"/>
            </a:rPr>
            <a:t>الفلافونويدات</a:t>
          </a:r>
          <a:r>
            <a:rPr lang="ar-SA" sz="2000" kern="1200" dirty="0" smtClean="0">
              <a:cs typeface="PT Bold Heading" pitchFamily="2" charset="-78"/>
            </a:rPr>
            <a:t> (ملجم/ 100جم)</a:t>
          </a:r>
          <a:endParaRPr lang="en-US" sz="2000" kern="1200" dirty="0">
            <a:cs typeface="PT Bold Heading" pitchFamily="2" charset="-78"/>
          </a:endParaRPr>
        </a:p>
      </dsp:txBody>
      <dsp:txXfrm rot="-5400000">
        <a:off x="536081" y="694792"/>
        <a:ext cx="6208370" cy="449189"/>
      </dsp:txXfrm>
    </dsp:sp>
    <dsp:sp modelId="{0D1CD07B-C968-4EF7-8D33-3CE6360DDB2D}">
      <dsp:nvSpPr>
        <dsp:cNvPr id="0" name=""/>
        <dsp:cNvSpPr/>
      </dsp:nvSpPr>
      <dsp:spPr>
        <a:xfrm rot="5400000">
          <a:off x="-114874" y="1451246"/>
          <a:ext cx="765830" cy="5360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13.6</a:t>
          </a:r>
          <a:endParaRPr lang="en-US" sz="15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1604413"/>
        <a:ext cx="536081" cy="229749"/>
      </dsp:txXfrm>
    </dsp:sp>
    <dsp:sp modelId="{C9DF0092-EA90-4273-9F4C-1AC89EEF1F75}">
      <dsp:nvSpPr>
        <dsp:cNvPr id="0" name=""/>
        <dsp:cNvSpPr/>
      </dsp:nvSpPr>
      <dsp:spPr>
        <a:xfrm rot="5400000">
          <a:off x="3403521" y="-1531067"/>
          <a:ext cx="497789" cy="6232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000" kern="1200" dirty="0" smtClean="0">
              <a:cs typeface="PT Bold Heading" pitchFamily="2" charset="-78"/>
            </a:rPr>
            <a:t>إجمالي محتوى </a:t>
          </a:r>
          <a:r>
            <a:rPr lang="ar-SA" sz="2000" kern="1200" dirty="0" err="1" smtClean="0">
              <a:cs typeface="PT Bold Heading" pitchFamily="2" charset="-78"/>
            </a:rPr>
            <a:t>قلويدات</a:t>
          </a:r>
          <a:r>
            <a:rPr lang="ar-SA" sz="2000" kern="1200" dirty="0" smtClean="0">
              <a:cs typeface="PT Bold Heading" pitchFamily="2" charset="-78"/>
            </a:rPr>
            <a:t> (%)</a:t>
          </a:r>
          <a:endParaRPr lang="en-US" sz="2000" kern="1200" dirty="0">
            <a:cs typeface="PT Bold Heading" pitchFamily="2" charset="-78"/>
          </a:endParaRPr>
        </a:p>
      </dsp:txBody>
      <dsp:txXfrm rot="-5400000">
        <a:off x="536081" y="1360673"/>
        <a:ext cx="6208370" cy="449189"/>
      </dsp:txXfrm>
    </dsp:sp>
    <dsp:sp modelId="{DA202AAA-D938-4A4C-9B40-0F1172AAE4A5}">
      <dsp:nvSpPr>
        <dsp:cNvPr id="0" name=""/>
        <dsp:cNvSpPr/>
      </dsp:nvSpPr>
      <dsp:spPr>
        <a:xfrm rot="5400000">
          <a:off x="-114874" y="2117127"/>
          <a:ext cx="765830" cy="5360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14.5</a:t>
          </a:r>
          <a:endParaRPr lang="en-US" sz="15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270294"/>
        <a:ext cx="536081" cy="229749"/>
      </dsp:txXfrm>
    </dsp:sp>
    <dsp:sp modelId="{DC3F8A56-AFB6-4FBA-9A07-1F637D141E3B}">
      <dsp:nvSpPr>
        <dsp:cNvPr id="0" name=""/>
        <dsp:cNvSpPr/>
      </dsp:nvSpPr>
      <dsp:spPr>
        <a:xfrm rot="5400000">
          <a:off x="3403521" y="-865187"/>
          <a:ext cx="497789" cy="6232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000" kern="1200" dirty="0" smtClean="0">
              <a:cs typeface="PT Bold Heading" pitchFamily="2" charset="-78"/>
            </a:rPr>
            <a:t>إجمالي محتوى</a:t>
          </a:r>
          <a:r>
            <a:rPr lang="ar-IQ" sz="2000" kern="1200" dirty="0" smtClean="0">
              <a:cs typeface="PT Bold Heading" pitchFamily="2" charset="-78"/>
            </a:rPr>
            <a:t> </a:t>
          </a:r>
          <a:r>
            <a:rPr lang="ar-IQ" sz="2000" kern="1200" dirty="0" err="1" smtClean="0">
              <a:cs typeface="PT Bold Heading" pitchFamily="2" charset="-78"/>
            </a:rPr>
            <a:t>التريبنويدات</a:t>
          </a:r>
          <a:r>
            <a:rPr lang="ar-IQ" sz="2000" kern="1200" dirty="0" smtClean="0">
              <a:cs typeface="PT Bold Heading" pitchFamily="2" charset="-78"/>
            </a:rPr>
            <a:t> </a:t>
          </a:r>
          <a:r>
            <a:rPr lang="ar-SA" sz="2000" kern="1200" dirty="0" smtClean="0">
              <a:cs typeface="PT Bold Heading" pitchFamily="2" charset="-78"/>
            </a:rPr>
            <a:t>(%)</a:t>
          </a:r>
          <a:endParaRPr lang="en-US" sz="2000" kern="1200" dirty="0">
            <a:cs typeface="PT Bold Heading" pitchFamily="2" charset="-78"/>
          </a:endParaRPr>
        </a:p>
      </dsp:txBody>
      <dsp:txXfrm rot="-5400000">
        <a:off x="536081" y="2026553"/>
        <a:ext cx="6208370" cy="449189"/>
      </dsp:txXfrm>
    </dsp:sp>
    <dsp:sp modelId="{066FC10B-3AFE-46F6-BBB6-CC40D82C8155}">
      <dsp:nvSpPr>
        <dsp:cNvPr id="0" name=""/>
        <dsp:cNvSpPr/>
      </dsp:nvSpPr>
      <dsp:spPr>
        <a:xfrm rot="5400000">
          <a:off x="-114874" y="2783008"/>
          <a:ext cx="765830" cy="5360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6.2</a:t>
          </a:r>
          <a:endParaRPr lang="en-US" sz="15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936175"/>
        <a:ext cx="536081" cy="229749"/>
      </dsp:txXfrm>
    </dsp:sp>
    <dsp:sp modelId="{28CDF30F-3579-45FE-8D44-49FF68A401B2}">
      <dsp:nvSpPr>
        <dsp:cNvPr id="0" name=""/>
        <dsp:cNvSpPr/>
      </dsp:nvSpPr>
      <dsp:spPr>
        <a:xfrm rot="5400000">
          <a:off x="3403521" y="-199306"/>
          <a:ext cx="497789" cy="6232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000" kern="1200" dirty="0" smtClean="0">
              <a:cs typeface="PT Bold Heading" pitchFamily="2" charset="-78"/>
            </a:rPr>
            <a:t>إجمالي محتوى </a:t>
          </a:r>
          <a:r>
            <a:rPr lang="ar-SA" sz="2000" kern="1200" dirty="0" err="1" smtClean="0">
              <a:cs typeface="PT Bold Heading" pitchFamily="2" charset="-78"/>
            </a:rPr>
            <a:t>جليكوسيدات</a:t>
          </a:r>
          <a:r>
            <a:rPr lang="ar-SA" sz="2000" kern="1200" dirty="0" smtClean="0">
              <a:cs typeface="PT Bold Heading" pitchFamily="2" charset="-78"/>
            </a:rPr>
            <a:t> (%)</a:t>
          </a:r>
          <a:endParaRPr lang="en-US" sz="2000" kern="1200" dirty="0">
            <a:cs typeface="PT Bold Heading" pitchFamily="2" charset="-78"/>
          </a:endParaRPr>
        </a:p>
      </dsp:txBody>
      <dsp:txXfrm rot="-5400000">
        <a:off x="536081" y="2692434"/>
        <a:ext cx="6208370" cy="449189"/>
      </dsp:txXfrm>
    </dsp:sp>
    <dsp:sp modelId="{34854AF6-79AF-4B71-BA0E-3367030CEFA6}">
      <dsp:nvSpPr>
        <dsp:cNvPr id="0" name=""/>
        <dsp:cNvSpPr/>
      </dsp:nvSpPr>
      <dsp:spPr>
        <a:xfrm rot="5400000">
          <a:off x="-114874" y="3448889"/>
          <a:ext cx="765830" cy="5360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2.6</a:t>
          </a:r>
          <a:endParaRPr lang="en-US" sz="15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3602056"/>
        <a:ext cx="536081" cy="229749"/>
      </dsp:txXfrm>
    </dsp:sp>
    <dsp:sp modelId="{73E0BDC1-5BE9-4054-9CA6-642A16E9DF27}">
      <dsp:nvSpPr>
        <dsp:cNvPr id="0" name=""/>
        <dsp:cNvSpPr/>
      </dsp:nvSpPr>
      <dsp:spPr>
        <a:xfrm rot="5400000">
          <a:off x="3403521" y="466574"/>
          <a:ext cx="497789" cy="62326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000" kern="1200" dirty="0" smtClean="0">
              <a:cs typeface="PT Bold Heading" pitchFamily="2" charset="-78"/>
            </a:rPr>
            <a:t>إجمالي محتوى الصابونين(%)</a:t>
          </a:r>
          <a:endParaRPr lang="en-US" sz="2000" kern="1200" dirty="0">
            <a:cs typeface="PT Bold Heading" pitchFamily="2" charset="-78"/>
          </a:endParaRPr>
        </a:p>
      </dsp:txBody>
      <dsp:txXfrm rot="-5400000">
        <a:off x="536081" y="3358314"/>
        <a:ext cx="6208370" cy="449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FDC8B-BCBD-460D-A2A8-B090306D19D4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ADCBC-CB7D-4CB4-9D46-3EA5F1C80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5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ADCBC-CB7D-4CB4-9D46-3EA5F1C802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27/08/1445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71601" y="2708920"/>
            <a:ext cx="718013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7200" dirty="0">
                <a:solidFill>
                  <a:srgbClr val="0070C0"/>
                </a:solidFill>
                <a:cs typeface="DecoType Naskh Special" pitchFamily="2" charset="-78"/>
              </a:rPr>
              <a:t>﴿ وَلَحْمِ طَيْرٍ مِمَّا يَشْتَهُونَ </a:t>
            </a:r>
            <a:r>
              <a:rPr lang="ar-SA" sz="7200" dirty="0" smtClean="0">
                <a:solidFill>
                  <a:srgbClr val="0070C0"/>
                </a:solidFill>
                <a:cs typeface="DecoType Naskh Special" pitchFamily="2" charset="-78"/>
              </a:rPr>
              <a:t>﴾</a:t>
            </a:r>
            <a:endParaRPr lang="ar-IQ" sz="7200" dirty="0" smtClean="0">
              <a:solidFill>
                <a:srgbClr val="0070C0"/>
              </a:solidFill>
              <a:cs typeface="DecoType Naskh Special" pitchFamily="2" charset="-78"/>
            </a:endParaRPr>
          </a:p>
          <a:p>
            <a:pPr algn="ctr"/>
            <a:endParaRPr lang="en-US" sz="7200" dirty="0">
              <a:cs typeface="DecoType Naskh Special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3200" dirty="0">
                <a:cs typeface="DecoType Naskh Special" pitchFamily="2" charset="-78"/>
              </a:rPr>
              <a:t> صدق الله العظيم</a:t>
            </a:r>
            <a:endParaRPr lang="en-US" sz="3200" dirty="0">
              <a:cs typeface="DecoType Naskh Special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ar-SA" sz="2400" dirty="0">
                <a:cs typeface="DecoType Naskh Special" pitchFamily="2" charset="-78"/>
              </a:rPr>
              <a:t>[الواقعة: ٢١]</a:t>
            </a:r>
            <a:endParaRPr lang="en-US" sz="2400" dirty="0">
              <a:cs typeface="DecoType Naskh Special" pitchFamily="2" charset="-78"/>
            </a:endParaRPr>
          </a:p>
        </p:txBody>
      </p:sp>
      <p:pic>
        <p:nvPicPr>
          <p:cNvPr id="5" name="image2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548680"/>
            <a:ext cx="4600575" cy="13906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5102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644008" y="0"/>
            <a:ext cx="3498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المواد وطرائق العمل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342146"/>
              </p:ext>
            </p:extLst>
          </p:nvPr>
        </p:nvGraphicFramePr>
        <p:xfrm>
          <a:off x="5724128" y="1412776"/>
          <a:ext cx="2898552" cy="473202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4492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92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المادة الفعالة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التركيز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الكافور(%)</a:t>
                      </a:r>
                      <a:endParaRPr 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12.5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ليمونين</a:t>
                      </a:r>
                      <a:r>
                        <a:rPr lang="ar-SA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8.9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لينالول</a:t>
                      </a:r>
                      <a:r>
                        <a:rPr lang="ar-SA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6.5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ميرسين</a:t>
                      </a:r>
                      <a:r>
                        <a:rPr lang="ar-SA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الهكسان</a:t>
                      </a:r>
                      <a:r>
                        <a:rPr lang="ar-SA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أ- بينين(%)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4.58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النيرال</a:t>
                      </a:r>
                      <a:r>
                        <a:rPr lang="ar-SA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16.6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السترال(%)</a:t>
                      </a:r>
                      <a:endParaRPr 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‏24.2‏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جيرانيول(%)</a:t>
                      </a:r>
                      <a:endParaRPr 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17.82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ابجنين (</a:t>
                      </a:r>
                      <a:r>
                        <a:rPr lang="en-US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ppm</a:t>
                      </a:r>
                      <a:r>
                        <a:rPr lang="ar-IQ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45.12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لوتولين (ملغم / كغ</a:t>
                      </a:r>
                      <a:r>
                        <a:rPr lang="ar-IQ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م)</a:t>
                      </a:r>
                      <a:endParaRPr lang="en-US"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15.49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الكركمين</a:t>
                      </a:r>
                      <a:r>
                        <a:rPr lang="ar-SA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(ملغم / كغ</a:t>
                      </a:r>
                      <a:r>
                        <a:rPr lang="ar-IQ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م)</a:t>
                      </a:r>
                      <a:endParaRPr 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6.25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4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5040560" cy="3168352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539552" y="6138416"/>
            <a:ext cx="81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المصدر: اجري تحليل لعينة في مختبرات وزارة العلوم والتكنلوجيا /قسم بحوث التربة والمياه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39552" y="4585416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" indent="240665" algn="ctr">
              <a:spcBef>
                <a:spcPts val="600"/>
              </a:spcBef>
              <a:spcAft>
                <a:spcPts val="600"/>
              </a:spcAft>
            </a:pPr>
            <a:r>
              <a:rPr lang="ar-IQ" sz="1600" b="1" dirty="0" smtClean="0"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التركيب الحلقي للمواد الفعالة لنبات اللويزة الليمونية (</a:t>
            </a:r>
            <a:r>
              <a:rPr lang="en-US" sz="1600" b="1" dirty="0" err="1">
                <a:latin typeface="Times New Roman" panose="02020603050405020304" pitchFamily="18" charset="0"/>
                <a:ea typeface="DejaVu Sans"/>
                <a:cs typeface="Arial" panose="020B0604020202020204" pitchFamily="34" charset="0"/>
              </a:rPr>
              <a:t>Oladeji</a:t>
            </a:r>
            <a:r>
              <a:rPr lang="ar-IQ" sz="1600" b="1" dirty="0"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 واخرون , </a:t>
            </a:r>
            <a:r>
              <a:rPr lang="en-US" sz="1600" b="1" dirty="0">
                <a:latin typeface="Times New Roman" panose="02020603050405020304" pitchFamily="18" charset="0"/>
                <a:ea typeface="DejaVu Sans"/>
                <a:cs typeface="Arial" panose="020B0604020202020204" pitchFamily="34" charset="0"/>
              </a:rPr>
              <a:t>2019</a:t>
            </a:r>
            <a:r>
              <a:rPr lang="ar-IQ" sz="1600" b="1" dirty="0">
                <a:latin typeface="Calibri" panose="020F0502020204030204" pitchFamily="34" charset="0"/>
                <a:ea typeface="DejaVu Sans"/>
                <a:cs typeface="Times New Roman" panose="02020603050405020304" pitchFamily="18" charset="0"/>
              </a:rPr>
              <a:t>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95912" y="833452"/>
            <a:ext cx="769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أهم المركبات الفعالة في مسحوق أوراق اللويزة الليمونية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45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610225"/>
              </p:ext>
            </p:extLst>
          </p:nvPr>
        </p:nvGraphicFramePr>
        <p:xfrm>
          <a:off x="450595" y="1772817"/>
          <a:ext cx="8217197" cy="2523744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1958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292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292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6026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التحلي</a:t>
                      </a:r>
                      <a:r>
                        <a:rPr lang="ar-IQ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ــــــــ</a:t>
                      </a:r>
                      <a:r>
                        <a:rPr lang="ar-SA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ل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القيـــــمة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026">
                <a:tc row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المكونات (%)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بروتين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8.22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6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دهون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6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الياف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رطوبة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6.67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6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رماد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6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كاربوهيدرات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41.81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0065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طاقة</a:t>
                      </a:r>
                      <a:r>
                        <a:rPr lang="ar-IQ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ar-IQ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كيلوسعرة</a:t>
                      </a:r>
                      <a:r>
                        <a:rPr lang="ar-IQ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2030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365" marR="6836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1115616" y="1340768"/>
            <a:ext cx="7552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الجدول </a:t>
            </a:r>
            <a:r>
              <a:rPr lang="ar-IQ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ar-IQ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التحليل الكيميائي للويزة الليمونية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644008" y="0"/>
            <a:ext cx="3498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المواد وطرائق العمل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83568" y="798140"/>
            <a:ext cx="769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الفحوصات الكيميائية لمسحوق </a:t>
            </a:r>
            <a:r>
              <a:rPr lang="ar-IQ" sz="28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الليويزة</a:t>
            </a:r>
            <a:r>
              <a:rPr lang="ar-IQ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الليمونية </a:t>
            </a:r>
            <a:endParaRPr lang="en-US" sz="1600" dirty="0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245237"/>
              </p:ext>
            </p:extLst>
          </p:nvPr>
        </p:nvGraphicFramePr>
        <p:xfrm>
          <a:off x="467544" y="4797152"/>
          <a:ext cx="8200248" cy="1261872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41001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00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الفح</a:t>
                      </a:r>
                      <a:r>
                        <a:rPr lang="ar-IQ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ــــــــ</a:t>
                      </a:r>
                      <a:r>
                        <a:rPr lang="ar-SA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ص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النتي</a:t>
                      </a:r>
                      <a:r>
                        <a:rPr lang="ar-IQ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ــــ</a:t>
                      </a:r>
                      <a:r>
                        <a:rPr lang="ar-SA" sz="1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جة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افلاتوكسين</a:t>
                      </a: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9.7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T2/ HT2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53.7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اوكراتوكسين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9.7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مربع نص 6"/>
          <p:cNvSpPr txBox="1"/>
          <p:nvPr/>
        </p:nvSpPr>
        <p:spPr>
          <a:xfrm>
            <a:off x="1114663" y="4365104"/>
            <a:ext cx="7552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الجدول </a:t>
            </a:r>
            <a:r>
              <a:rPr lang="ar-IQ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(2) فحص السموم للويزة </a:t>
            </a:r>
            <a:r>
              <a:rPr lang="ar-IQ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الليمونية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39552" y="6138416"/>
            <a:ext cx="813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المصدر: اجري تحليل لعينة في مختبرات وزارة الزراعة/دائرة الثروة الحيوانية/قسم السيطرة النوعية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r="8791"/>
          <a:stretch/>
        </p:blipFill>
        <p:spPr>
          <a:xfrm>
            <a:off x="1187624" y="1916832"/>
            <a:ext cx="6692343" cy="440184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49440" y="836712"/>
            <a:ext cx="7552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أوراق وأزهار نبات اللويزة الليمونية </a:t>
            </a:r>
          </a:p>
          <a:p>
            <a:pPr algn="ctr"/>
            <a:r>
              <a:rPr lang="ar-IQ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i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3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644008" y="-27384"/>
            <a:ext cx="1746194" cy="68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6390202" y="-22848"/>
            <a:ext cx="1761537" cy="68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8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49440" y="836712"/>
            <a:ext cx="7552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أوراق نبات اللويزة الليمونية (</a:t>
            </a:r>
            <a:r>
              <a:rPr lang="en-US" sz="3200" b="1" i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3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/>
          </a:p>
          <a:p>
            <a:pPr algn="ctr"/>
            <a:r>
              <a:rPr lang="ar-IQ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اليابسة قبل الطحن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0" t="15698" r="14029" b="25112"/>
          <a:stretch/>
        </p:blipFill>
        <p:spPr bwMode="auto">
          <a:xfrm rot="16200000">
            <a:off x="2534291" y="1374964"/>
            <a:ext cx="3982473" cy="541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644008" y="-27384"/>
            <a:ext cx="1746194" cy="68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6390202" y="-22848"/>
            <a:ext cx="1761537" cy="68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1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" t="4379" r="170" b="19305"/>
          <a:stretch/>
        </p:blipFill>
        <p:spPr bwMode="auto">
          <a:xfrm>
            <a:off x="2195736" y="1916832"/>
            <a:ext cx="4659585" cy="4614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749440" y="836712"/>
            <a:ext cx="75521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مسحوق اللويزة الليمونية (</a:t>
            </a:r>
            <a:r>
              <a:rPr lang="en-US" sz="3200" b="1" i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32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المستخدم في التجربة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644008" y="-27384"/>
            <a:ext cx="1746194" cy="68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6390202" y="-22848"/>
            <a:ext cx="1761537" cy="68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4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47" y="908720"/>
            <a:ext cx="3425709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C0000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644008" y="-27384"/>
            <a:ext cx="1746194" cy="68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6390202" y="-22848"/>
            <a:ext cx="1761537" cy="68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08721"/>
            <a:ext cx="4116041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مربع نص 5"/>
          <p:cNvSpPr txBox="1"/>
          <p:nvPr/>
        </p:nvSpPr>
        <p:spPr>
          <a:xfrm>
            <a:off x="4677347" y="5589240"/>
            <a:ext cx="3398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الاوكسي</a:t>
            </a:r>
            <a:r>
              <a:rPr lang="ar-IQ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تتراسايكلين</a:t>
            </a:r>
            <a:r>
              <a:rPr lang="ar-IQ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المستخدم في التجربة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67542" y="3512770"/>
            <a:ext cx="410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b="1" dirty="0">
                <a:latin typeface="Times New Roman" pitchFamily="18" charset="0"/>
                <a:cs typeface="Times New Roman" pitchFamily="18" charset="0"/>
              </a:rPr>
              <a:t>التركيب الكيميائي </a:t>
            </a:r>
            <a:r>
              <a:rPr lang="ar-IQ" b="1" dirty="0" err="1">
                <a:latin typeface="Times New Roman" pitchFamily="18" charset="0"/>
                <a:cs typeface="Times New Roman" pitchFamily="18" charset="0"/>
              </a:rPr>
              <a:t>للأوكسي</a:t>
            </a:r>
            <a:r>
              <a:rPr lang="ar-IQ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b="1" dirty="0" err="1" smtClean="0">
                <a:latin typeface="Times New Roman" pitchFamily="18" charset="0"/>
                <a:cs typeface="Times New Roman" pitchFamily="18" charset="0"/>
              </a:rPr>
              <a:t>تتراسايكلين</a:t>
            </a:r>
            <a:r>
              <a:rPr lang="ar-IQ" b="1" dirty="0" smtClean="0">
                <a:latin typeface="Times New Roman" pitchFamily="18" charset="0"/>
                <a:cs typeface="Times New Roman" pitchFamily="18" charset="0"/>
              </a:rPr>
              <a:t> ‎‏</a:t>
            </a:r>
            <a:r>
              <a:rPr lang="ar-IQ" b="1" dirty="0">
                <a:latin typeface="Times New Roman" pitchFamily="18" charset="0"/>
                <a:cs typeface="Times New Roman" pitchFamily="18" charset="0"/>
              </a:rPr>
              <a:t>( 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Yao</a:t>
            </a:r>
            <a:r>
              <a:rPr lang="ar-IQ" b="1" dirty="0">
                <a:latin typeface="Times New Roman" pitchFamily="18" charset="0"/>
                <a:cs typeface="Times New Roman" pitchFamily="18" charset="0"/>
              </a:rPr>
              <a:t>‏ واخرون 2022)‏.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555776" y="1504369"/>
            <a:ext cx="7268308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IQ" sz="80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rPr>
              <a:t>المواد وطرائق العمل</a:t>
            </a:r>
            <a:endParaRPr lang="en-US" sz="80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" y="0"/>
            <a:ext cx="9139962" cy="10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فحص المشاكل الحقلية في تربية الدواجن – الدواج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02" y="3501008"/>
            <a:ext cx="4932548" cy="31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10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611560" y="711366"/>
            <a:ext cx="7912216" cy="6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ربع نص 1"/>
          <p:cNvSpPr txBox="1"/>
          <p:nvPr/>
        </p:nvSpPr>
        <p:spPr>
          <a:xfrm>
            <a:off x="2627784" y="0"/>
            <a:ext cx="7552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مخطط التجربة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611560" y="764704"/>
            <a:ext cx="791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ar-IQ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فرخ سلالة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ROSS 308</a:t>
            </a:r>
            <a:r>
              <a:rPr lang="ar-IQ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بعمر يوم </a:t>
            </a:r>
            <a:r>
              <a:rPr lang="ar-IQ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واحد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7164288" y="1766334"/>
            <a:ext cx="1359488" cy="15121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T1</a:t>
            </a:r>
            <a:endParaRPr lang="ar-IQ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معاملة سيطرة</a:t>
            </a:r>
          </a:p>
          <a:p>
            <a:pPr algn="ctr"/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(من دون إضافة)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11560" y="1766334"/>
            <a:ext cx="1359488" cy="15121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3887924" y="1766334"/>
            <a:ext cx="1359488" cy="15121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5508104" y="1766334"/>
            <a:ext cx="1359488" cy="15121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2195736" y="1766334"/>
            <a:ext cx="1359488" cy="15121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سهم للأسفل 16"/>
          <p:cNvSpPr/>
          <p:nvPr/>
        </p:nvSpPr>
        <p:spPr>
          <a:xfrm>
            <a:off x="7799932" y="1411035"/>
            <a:ext cx="144016" cy="3552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سهم للأسفل 17"/>
          <p:cNvSpPr/>
          <p:nvPr/>
        </p:nvSpPr>
        <p:spPr>
          <a:xfrm>
            <a:off x="6115840" y="1411035"/>
            <a:ext cx="144016" cy="3552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سهم للأسفل 18"/>
          <p:cNvSpPr/>
          <p:nvPr/>
        </p:nvSpPr>
        <p:spPr>
          <a:xfrm>
            <a:off x="4495660" y="1411035"/>
            <a:ext cx="144016" cy="3552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سهم للأسفل 19"/>
          <p:cNvSpPr/>
          <p:nvPr/>
        </p:nvSpPr>
        <p:spPr>
          <a:xfrm>
            <a:off x="2803472" y="1411034"/>
            <a:ext cx="144016" cy="3552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سهم للأسفل 20"/>
          <p:cNvSpPr/>
          <p:nvPr/>
        </p:nvSpPr>
        <p:spPr>
          <a:xfrm>
            <a:off x="1219296" y="1411035"/>
            <a:ext cx="144016" cy="3552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5508104" y="1761017"/>
            <a:ext cx="1359488" cy="15121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T2</a:t>
            </a:r>
            <a:endParaRPr lang="ar-IQ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إضافة اوكسي </a:t>
            </a:r>
            <a:r>
              <a:rPr lang="ar-IQ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تتراسايكلين</a:t>
            </a:r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غم/كغم علف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3887924" y="1766333"/>
            <a:ext cx="1359488" cy="15121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T3</a:t>
            </a:r>
            <a:endParaRPr lang="ar-IQ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إضافة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% لويزة ليمونية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/كغم علف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2195736" y="1761017"/>
            <a:ext cx="1359488" cy="15121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T4</a:t>
            </a:r>
            <a:endParaRPr lang="ar-IQ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إضافة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1.5</a:t>
            </a:r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% لويزة ليمونية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/كغم علف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611560" y="1761017"/>
            <a:ext cx="1359488" cy="151216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T5</a:t>
            </a:r>
            <a:endParaRPr lang="ar-IQ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إضافة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% لويزة ليمونية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/كغم علف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جدول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98966"/>
              </p:ext>
            </p:extLst>
          </p:nvPr>
        </p:nvGraphicFramePr>
        <p:xfrm>
          <a:off x="611560" y="3327376"/>
          <a:ext cx="7885563" cy="3191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5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5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8797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مؤشرات</a:t>
                      </a:r>
                      <a:r>
                        <a:rPr lang="ar-IQ" sz="1800" baseline="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 الاكسدة في المصل والذبائح قبل وبعد الخزن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20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العد البكتيري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20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الصفات الإنتاجية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37163">
                <a:tc>
                  <a:txBody>
                    <a:bodyPr/>
                    <a:lstStyle/>
                    <a:p>
                      <a:pPr marL="342900" indent="-342900" algn="r" rtl="1">
                        <a:buFont typeface="+mj-lt"/>
                        <a:buAutoNum type="arabicPeriod"/>
                      </a:pP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MDF</a:t>
                      </a:r>
                    </a:p>
                    <a:p>
                      <a:pPr marL="342900" indent="-342900" algn="r" rtl="1">
                        <a:buFont typeface="+mj-lt"/>
                        <a:buAutoNum type="arabicPeriod"/>
                      </a:pP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FFA</a:t>
                      </a:r>
                    </a:p>
                    <a:p>
                      <a:pPr marL="342900" indent="-342900" algn="r" rtl="1">
                        <a:buFont typeface="+mj-lt"/>
                        <a:buAutoNum type="arabicPeriod"/>
                      </a:pP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PV</a:t>
                      </a:r>
                    </a:p>
                    <a:p>
                      <a:pPr marL="342900" indent="-342900" algn="r" rtl="1">
                        <a:buFont typeface="+mj-lt"/>
                        <a:buAutoNum type="arabicPeriod"/>
                      </a:pPr>
                      <a:r>
                        <a:rPr lang="ar-IQ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الكلوتاثيون</a:t>
                      </a:r>
                      <a:r>
                        <a:rPr lang="ar-IQ" b="1" dirty="0" smtClean="0">
                          <a:latin typeface="Times New Roman" pitchFamily="18" charset="0"/>
                          <a:cs typeface="Times New Roman" pitchFamily="18" charset="0"/>
                        </a:rPr>
                        <a:t> المختزل في المصل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IQ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للبكتريا النافعة والضارة والعد الكلي للبكتريا في الامعاء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Low" rtl="1">
                        <a:buFont typeface="+mj-lt"/>
                        <a:buAutoNum type="arabicPeriod"/>
                      </a:pPr>
                      <a:r>
                        <a:rPr lang="ar-IQ" b="1" dirty="0" smtClean="0">
                          <a:latin typeface="Times New Roman" pitchFamily="18" charset="0"/>
                          <a:cs typeface="Times New Roman" pitchFamily="18" charset="0"/>
                        </a:rPr>
                        <a:t>وزن الجسم الاسبوعي </a:t>
                      </a:r>
                    </a:p>
                    <a:p>
                      <a:pPr marL="342900" indent="-342900" algn="justLow" rtl="1">
                        <a:buFont typeface="+mj-lt"/>
                        <a:buAutoNum type="arabicPeriod"/>
                      </a:pPr>
                      <a:r>
                        <a:rPr lang="ar-IQ" b="1" dirty="0" smtClean="0">
                          <a:latin typeface="Times New Roman" pitchFamily="18" charset="0"/>
                          <a:cs typeface="Times New Roman" pitchFamily="18" charset="0"/>
                        </a:rPr>
                        <a:t>الزيادة الوزنية الاسبوعية والتراكمية </a:t>
                      </a:r>
                    </a:p>
                    <a:p>
                      <a:pPr marL="342900" indent="-342900" algn="justLow" rtl="1">
                        <a:buFont typeface="+mj-lt"/>
                        <a:buAutoNum type="arabicPeriod"/>
                      </a:pPr>
                      <a:r>
                        <a:rPr lang="ar-IQ" b="1" dirty="0" smtClean="0">
                          <a:latin typeface="Times New Roman" pitchFamily="18" charset="0"/>
                          <a:cs typeface="Times New Roman" pitchFamily="18" charset="0"/>
                        </a:rPr>
                        <a:t>معامل التحويل الغذائي الاسبوعي والتراكمي </a:t>
                      </a:r>
                    </a:p>
                    <a:p>
                      <a:pPr marL="342900" indent="-342900" algn="justLow" rtl="1">
                        <a:buFont typeface="+mj-lt"/>
                        <a:buAutoNum type="arabicPeriod"/>
                      </a:pPr>
                      <a:r>
                        <a:rPr lang="ar-IQ" b="1" dirty="0" smtClean="0">
                          <a:latin typeface="Times New Roman" pitchFamily="18" charset="0"/>
                          <a:cs typeface="Times New Roman" pitchFamily="18" charset="0"/>
                        </a:rPr>
                        <a:t>العلف الاسبوعي والتراكمي </a:t>
                      </a:r>
                    </a:p>
                    <a:p>
                      <a:pPr marL="342900" indent="-342900" algn="justLow" rtl="1">
                        <a:buFont typeface="+mj-lt"/>
                        <a:buAutoNum type="arabicPeriod"/>
                      </a:pPr>
                      <a:r>
                        <a:rPr lang="ar-IQ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الهلاكات</a:t>
                      </a:r>
                      <a:r>
                        <a:rPr lang="ar-IQ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indent="-342900" algn="justLow" rtl="1">
                        <a:buFont typeface="+mj-lt"/>
                        <a:buAutoNum type="arabicPeriod"/>
                      </a:pPr>
                      <a:r>
                        <a:rPr lang="ar-IQ" b="1" dirty="0" smtClean="0">
                          <a:latin typeface="Times New Roman" pitchFamily="18" charset="0"/>
                          <a:cs typeface="Times New Roman" pitchFamily="18" charset="0"/>
                        </a:rPr>
                        <a:t>الصفات النوعية للذبائح عند عمر 42 يوم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3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15375"/>
          <a:stretch/>
        </p:blipFill>
        <p:spPr bwMode="auto">
          <a:xfrm>
            <a:off x="467544" y="820760"/>
            <a:ext cx="424847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9" r="26681"/>
          <a:stretch/>
        </p:blipFill>
        <p:spPr bwMode="auto">
          <a:xfrm>
            <a:off x="467545" y="3413048"/>
            <a:ext cx="4248472" cy="305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0" b="14790"/>
          <a:stretch/>
        </p:blipFill>
        <p:spPr bwMode="auto">
          <a:xfrm>
            <a:off x="4716016" y="821868"/>
            <a:ext cx="3960440" cy="309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2627784" y="0"/>
            <a:ext cx="7552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جانب من قاعة التربية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692696"/>
            <a:ext cx="820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إضافة مستويات مختلفة من مسحوق أوراق اللويزة الليمونية ( 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) الى العليقة في معدل وزن الجسم الحي لفروج اللحم غم /طير (المتوسط ± الخطأ القياسي 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275878"/>
              </p:ext>
            </p:extLst>
          </p:nvPr>
        </p:nvGraphicFramePr>
        <p:xfrm>
          <a:off x="539557" y="1400583"/>
          <a:ext cx="8128235" cy="4065620"/>
        </p:xfrm>
        <a:graphic>
          <a:graphicData uri="http://schemas.openxmlformats.org/drawingml/2006/table">
            <a:tbl>
              <a:tblPr rtl="1">
                <a:tableStyleId>{69CF1AB2-1976-4502-BF36-3FF5EA218861}</a:tableStyleId>
              </a:tblPr>
              <a:tblGrid>
                <a:gridCol w="7817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94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94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94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94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94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494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4949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65312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IQ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 gridSpan="7">
                  <a:txBody>
                    <a:bodyPr/>
                    <a:lstStyle/>
                    <a:p>
                      <a:pPr algn="ctr" rtl="1" fontAlgn="ctr"/>
                      <a:r>
                        <a:rPr lang="ar-IQ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معدل وزن الجسم الحي (غم)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IQ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عند عمر يوم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rtl="1" fontAlgn="ctr"/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الاول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IQ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</a:t>
                      </a:r>
                      <a:endParaRPr lang="en-US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 fontAlgn="ctr"/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الثاني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IQ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</a:t>
                      </a:r>
                      <a:endParaRPr lang="en-US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 fontAlgn="ctr"/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الثالث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IQ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</a:t>
                      </a:r>
                      <a:endParaRPr lang="en-US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 fontAlgn="ctr"/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الرابع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</a:t>
                      </a:r>
                      <a:r>
                        <a:rPr lang="en-US" sz="16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الخامس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IQ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السادس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42.41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142.58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±1.59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407.16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±7.51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914.18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±7.65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1554.92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±22.68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2248.67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±37.03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3068.25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±24.38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42.1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150.08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±3.84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420.83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±11.7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914.25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±3.91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1597.58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33.11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2377.17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±31.58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3176.72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±77.92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42.41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131.25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±4.73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393.08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±6.76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867.58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±15.36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1520.92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±19.65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ABC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2289.50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±21.62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3122.67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±15.01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42.7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130.50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±3.91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384.50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±19.08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825.75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±23.65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1445.33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34.91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2218.92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±38.93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2977.67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±48.49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42.5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134.0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±1.87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BC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358.28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±6.43</a:t>
                      </a:r>
                      <a:endParaRPr lang="ar-IQ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863.50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±19.52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1497.57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±26.84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BC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2284.20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±20.30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3076.42</a:t>
                      </a:r>
                      <a:endParaRPr lang="ar-IQ" sz="16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±46.56</a:t>
                      </a:r>
                      <a:r>
                        <a:rPr lang="ar-IQ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10" marR="6610" marT="661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مستوى المعنوية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N.S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**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N.S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**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**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**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**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مربع نص 5"/>
          <p:cNvSpPr txBox="1"/>
          <p:nvPr/>
        </p:nvSpPr>
        <p:spPr>
          <a:xfrm>
            <a:off x="3933589" y="5445224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6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0"/>
          <a:stretch/>
        </p:blipFill>
        <p:spPr bwMode="auto">
          <a:xfrm rot="16200000">
            <a:off x="6602831" y="4025104"/>
            <a:ext cx="3859219" cy="79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39A062D1-5EFE-DB0D-F2D3-320C8B77C685}"/>
              </a:ext>
            </a:extLst>
          </p:cNvPr>
          <p:cNvSpPr txBox="1"/>
          <p:nvPr/>
        </p:nvSpPr>
        <p:spPr>
          <a:xfrm>
            <a:off x="1043608" y="4945936"/>
            <a:ext cx="3600400" cy="1261229"/>
          </a:xfrm>
          <a:prstGeom prst="flowChartManualInput">
            <a:avLst/>
          </a:prstGeom>
          <a:solidFill>
            <a:schemeClr val="accent1">
              <a:lumMod val="20000"/>
              <a:lumOff val="80000"/>
              <a:alpha val="65098"/>
            </a:schemeClr>
          </a:solidFill>
          <a:ln w="57150">
            <a:noFill/>
          </a:ln>
          <a:effectLst/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dirty="0" smtClean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Amiri" panose="00000500000000000000" pitchFamily="2" charset="-78"/>
                <a:cs typeface="Times New Roman" pitchFamily="18" charset="0"/>
              </a:rPr>
              <a:t>إشراف</a:t>
            </a:r>
            <a:endParaRPr lang="ar-IQ" sz="2800" b="1" dirty="0"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ea typeface="Amiri" panose="00000500000000000000" pitchFamily="2" charset="-78"/>
              <a:cs typeface="Times New Roman" pitchFamily="18" charset="0"/>
            </a:endParaRPr>
          </a:p>
          <a:p>
            <a:pPr algn="ctr" rtl="1"/>
            <a:r>
              <a:rPr lang="ar-IQ" sz="3200" dirty="0" smtClean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Amiri" panose="00000500000000000000" pitchFamily="2" charset="-78"/>
                <a:cs typeface="PT Bold Heading" pitchFamily="2" charset="-78"/>
              </a:rPr>
              <a:t>أ. م. د. هدى الحمداني</a:t>
            </a:r>
            <a:endParaRPr lang="ar-IQ" sz="3200" dirty="0"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ea typeface="Amiri" panose="00000500000000000000" pitchFamily="2" charset="-78"/>
              <a:cs typeface="PT Bold Heading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48805" y="334866"/>
            <a:ext cx="86810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400" spc="50" dirty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rPr>
              <a:t>مقارنة إضافة مستويات مختلفة من مسحوق أوراق </a:t>
            </a:r>
            <a:endParaRPr lang="en-AU" sz="3400" spc="50" dirty="0">
              <a:ln w="11430"/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PT Bold Heading" pitchFamily="2" charset="-78"/>
            </a:endParaRPr>
          </a:p>
          <a:p>
            <a:pPr algn="ctr"/>
            <a:r>
              <a:rPr lang="ar-IQ" sz="3400" spc="50" dirty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rPr>
              <a:t>اللويزة الليمونية </a:t>
            </a:r>
            <a:r>
              <a:rPr lang="ar-IQ" sz="3400" b="1" spc="5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AU" sz="3400" b="1" spc="50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400" b="1" spc="50" dirty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Aloysia Citriodora </a:t>
            </a:r>
            <a:r>
              <a:rPr lang="ar-IQ" sz="3400" spc="50" dirty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rPr>
              <a:t>والمضاد الحيوي الأوكسي تتراسايكلين في علائق فروج اللحم في الأداء الإنتاجي و</a:t>
            </a:r>
            <a:r>
              <a:rPr lang="en-AU" sz="3400" spc="50" dirty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rPr>
              <a:t> </a:t>
            </a:r>
            <a:r>
              <a:rPr lang="ar-IQ" sz="3400" spc="50" dirty="0" err="1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rPr>
              <a:t>المايكروبي</a:t>
            </a:r>
            <a:r>
              <a:rPr lang="ar-IQ" sz="3400" spc="50" dirty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rPr>
              <a:t> وحالة الأكسدة</a:t>
            </a:r>
            <a:endParaRPr lang="en-US" sz="3400" spc="50" dirty="0">
              <a:ln w="11430"/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0"/>
          <a:stretch/>
        </p:blipFill>
        <p:spPr bwMode="auto">
          <a:xfrm rot="5400000" flipH="1">
            <a:off x="-1283403" y="4145251"/>
            <a:ext cx="3859219" cy="79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فوائد اللويزة لإنقاص الوزن | غنية بالألياف - موقع بابون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2941844"/>
            <a:ext cx="4032448" cy="225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">
            <a:extLst>
              <a:ext uri="{FF2B5EF4-FFF2-40B4-BE49-F238E27FC236}">
                <a16:creationId xmlns="" xmlns:a16="http://schemas.microsoft.com/office/drawing/2014/main" id="{39A062D1-5EFE-DB0D-F2D3-320C8B77C685}"/>
              </a:ext>
            </a:extLst>
          </p:cNvPr>
          <p:cNvSpPr txBox="1"/>
          <p:nvPr/>
        </p:nvSpPr>
        <p:spPr>
          <a:xfrm>
            <a:off x="4856954" y="4936290"/>
            <a:ext cx="3380768" cy="1261229"/>
          </a:xfrm>
          <a:prstGeom prst="flowChartManualInput">
            <a:avLst/>
          </a:prstGeom>
          <a:solidFill>
            <a:schemeClr val="accent1">
              <a:lumMod val="20000"/>
              <a:lumOff val="80000"/>
              <a:alpha val="65098"/>
            </a:schemeClr>
          </a:solidFill>
          <a:ln w="57150">
            <a:noFill/>
          </a:ln>
          <a:effectLst/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dirty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Amiri" panose="00000500000000000000" pitchFamily="2" charset="-78"/>
                <a:cs typeface="Times New Roman" pitchFamily="18" charset="0"/>
              </a:rPr>
              <a:t>طالبة الماجستير</a:t>
            </a:r>
          </a:p>
          <a:p>
            <a:pPr algn="ctr" rtl="1"/>
            <a:r>
              <a:rPr lang="ar-IQ" sz="3200" dirty="0" smtClean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Amiri" panose="00000500000000000000" pitchFamily="2" charset="-78"/>
                <a:cs typeface="PT Bold Heading" pitchFamily="2" charset="-78"/>
              </a:rPr>
              <a:t>زهراء عامر جميل</a:t>
            </a:r>
            <a:endParaRPr lang="ar-IQ" sz="3200" dirty="0"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ea typeface="Amiri" panose="00000500000000000000" pitchFamily="2" charset="-78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021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692696"/>
            <a:ext cx="82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إضافة مستويات مختلفة من مسحوق أوراق اللويزة </a:t>
            </a: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الليمونية </a:t>
            </a:r>
            <a:r>
              <a:rPr lang="ar-IQ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ar-IQ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الى </a:t>
            </a:r>
            <a:r>
              <a:rPr lang="ar-IQ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العليقة في معدل الزيادة الوزنية الاسبوعية والكلية لفروج اللحم غم /طير (المتوسط ± الخطأ القياسي ).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2106"/>
              </p:ext>
            </p:extLst>
          </p:nvPr>
        </p:nvGraphicFramePr>
        <p:xfrm>
          <a:off x="544968" y="1628800"/>
          <a:ext cx="8109185" cy="4081248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7391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9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69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69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69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69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469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833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معدل الزيادة الوزنية(غم)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الزيادة التراكمية 1-6 اسابيع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</a:t>
                      </a:r>
                      <a:endParaRPr lang="en-US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الاول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</a:t>
                      </a:r>
                      <a:endParaRPr lang="en-US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الثاني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</a:t>
                      </a:r>
                      <a:endParaRPr lang="en-US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الثالث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</a:t>
                      </a:r>
                      <a:endParaRPr lang="en-US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الرابع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الخامس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السادس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100.16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1.62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264.58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6.85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507.01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±3.39 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640.73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±17.81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693.75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±51.63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819.58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21.86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3025.83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24.36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107.98</a:t>
                      </a:r>
                      <a:r>
                        <a:rPr lang="en-US" sz="1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±3.78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270.75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10.05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493.41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26.01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683.33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±27.09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1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779.58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±22.42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799.55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±49.62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3134.62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±77.94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88.83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±4.75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261.83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±5.27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474.50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±9.34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653.33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±11.61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r>
                        <a:rPr lang="en-US" sz="1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768.58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±12.96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833.16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±10.18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3080.25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±15.05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r>
                        <a:rPr lang="en-US" sz="1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87.80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±3.84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±16.54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441.25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±10.47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619.58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±15.62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773.58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±14.59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758.75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±19.48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2934.97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±48.41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91.50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±1.87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BC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244.50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±2.33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469.33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±5.67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r>
                        <a:rPr lang="en-US" sz="1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634.06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±7.86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r>
                        <a:rPr lang="en-US" sz="1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786.63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±17.40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792.21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±28.42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3018.25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±39.98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مستوى المعنوية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145" marR="4714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3926329" y="5661248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692696"/>
            <a:ext cx="820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إضافة مستويات مختلفة من مسحوق أوراق اللويزة الليمونية ‏ ( ‏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الى العليقة ‏في معدل استهلاك  العلف الاسبوعي والتراكمي لفروج اللحم (المتوسط ± الخطأ القياسي) 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93183"/>
              </p:ext>
            </p:extLst>
          </p:nvPr>
        </p:nvGraphicFramePr>
        <p:xfrm>
          <a:off x="513668" y="1602455"/>
          <a:ext cx="8116663" cy="3865248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662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0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04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04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04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04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048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9161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72677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معدل العلف المستهلك (غم/طير)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معدل استعلاك العلف التراكمي </a:t>
                      </a: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من</a:t>
                      </a:r>
                      <a:r>
                        <a:rPr lang="en-US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6-1 </a:t>
                      </a: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اسبوع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3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الاول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الثاني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الثالث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الرابع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الخامس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السادس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136.00 ±3.84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338.33 ±17.24 </a:t>
                      </a: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649.33 ±8.44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938.16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8.31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1153.50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18.95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1366.33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22.18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4581.67 ±</a:t>
                      </a: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34.37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130.66 ±4.19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363.91 ±8.75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638.08 ±16.27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949.16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27.08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1238.50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47.02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1349.00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58.67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4669.33 ±</a:t>
                      </a: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102.54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145.33 ±6.17 </a:t>
                      </a: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333.25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5.26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628.75 ±12.25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942.00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15.62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1199.50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13.13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1411.25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15.06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4660.08 ±</a:t>
                      </a: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33.56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144.25 ±4.37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328.58 ±7.57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590.50 ±15.37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889.33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23.62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1164.83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16.90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1292.92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28.80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4410.42 ±</a:t>
                      </a: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75.75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151.29 ±6.09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339.22 ±7.76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617.19 ±15.79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918.19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20.26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1263.53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37.65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1397.58 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34.16  </a:t>
                      </a: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4687.03 ±</a:t>
                      </a: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107.99</a:t>
                      </a: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مستوى المعنوية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264" marR="48264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مربع نص 6"/>
          <p:cNvSpPr txBox="1"/>
          <p:nvPr/>
        </p:nvSpPr>
        <p:spPr>
          <a:xfrm>
            <a:off x="3933738" y="5445224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692696"/>
            <a:ext cx="8200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إضافة مستويات مختلفة من مسحوق أوراق اللويزة الليمونية ‏ ( ‏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الى العليقة ‏ في معامل التحويل الغذائي الأسبوعي والتراكمي غم علف / غم زيادة وزنية لفروج اللحم (المتوسط ± الخطأ القياسي ).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933738" y="5661248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1647"/>
              </p:ext>
            </p:extLst>
          </p:nvPr>
        </p:nvGraphicFramePr>
        <p:xfrm>
          <a:off x="539551" y="1768671"/>
          <a:ext cx="8128240" cy="3925824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1014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50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56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56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56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79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796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1567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84659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معامل التحويل الغذائي غم علف / غم زيادة وزنية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معامل التحويل الغذائي والتراكمي من 6-1اسبوع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39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</a:t>
                      </a:r>
                      <a:endParaRPr lang="en-US" sz="16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الاول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الثاني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الثالث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الرابع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الخامس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الاسبوع السادس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1.36 </a:t>
                      </a:r>
                      <a:r>
                        <a:rPr lang="ar-IQ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±0.05</a:t>
                      </a:r>
                      <a:endPara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 ±0.05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1.28 ±0.01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1.46 ±0.04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1.69 ±0.09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1.67 ±0.05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1.45 ±0.02</a:t>
                      </a:r>
                      <a:endParaRPr lang="en-US" sz="14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1.21 ±0.06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1.34 ±0.03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1.30 ±0.08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1.39 ±0.04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1.59 ±0.08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1.69 ±0.03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1.42 ±0.01</a:t>
                      </a:r>
                      <a:endParaRPr lang="en-US" sz="14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1.67 ±0.18</a:t>
                      </a:r>
                      <a:endParaRPr lang="en-US" sz="14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 ±0.02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1.32 ±0.01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1.44 ±0.00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1.56 ±0.01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1.69 ±0.02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1.49 ±0.02</a:t>
                      </a:r>
                      <a:endParaRPr lang="en-US" sz="14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1.66 ±0.12</a:t>
                      </a:r>
                      <a:endParaRPr lang="en-US" sz="14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1.31 ±0.07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1.33 ±0.03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1.43 ±0.02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1.50 ±0.03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1.70 ±0.02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1.49 ±0.02</a:t>
                      </a:r>
                      <a:endParaRPr lang="en-US" sz="14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1.65 ±0.09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1.38 ±0.02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1.31 ±0.02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1.44 ±0.01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1.61 ±0.06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1.76 ±0.02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1.53 ±0.03</a:t>
                      </a:r>
                      <a:endPara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مستوى المعنوية 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613" marR="51613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1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692696"/>
            <a:ext cx="8200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إضافة مستويات مختلفة من مسحوق أوراق اللويزة الليمونية ‏ ( ‏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الى العليقة ‏ في الوزن الحي ووزن الذبيحة غم/ طير ونسبة ألتصافي %  لفروج اللحم بعمر 42 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يوماُ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(المتوسط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± الخطأ القياسي ).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933738" y="5661248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700053"/>
              </p:ext>
            </p:extLst>
          </p:nvPr>
        </p:nvGraphicFramePr>
        <p:xfrm>
          <a:off x="539553" y="1913127"/>
          <a:ext cx="8128238" cy="3645408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12521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2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920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920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الوزن الحي غم / طير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وزن الذبيحة غم / طير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نسبة التصافي %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3081.67 ±46.66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2385.00 ±35.47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77.39 ±0.24</a:t>
                      </a:r>
                      <a:endParaRPr lang="en-US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3156.67 ±93.10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2430.00 ±46.45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77.02 ±0.84</a:t>
                      </a:r>
                      <a:endParaRPr lang="en-US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3075.00 ±75.22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2420.00 ±72.51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78.67 ±0.47</a:t>
                      </a:r>
                      <a:endParaRPr lang="en-US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3050.00 ±76.97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2305.00 ±32.53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75.61 ±0.89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3113.33 ±18.55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2353.33 ±6.00</a:t>
                      </a: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75.59 ±0.25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  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مستوى المعنوية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1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764704"/>
            <a:ext cx="8200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إضافة مستويات مختلفة من مسحوق أوراق اللويزة الليمونية ‏ ( ‏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الى العليقة ‏ في الوزن النسبي لقطعيات الذبيحة الرئيسية والثانوية  لفروج اللحم عند عمر ‏‏42 يوماُ (المتوسط ± الخطأ القياسي ).‏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933738" y="5661248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800357"/>
              </p:ext>
            </p:extLst>
          </p:nvPr>
        </p:nvGraphicFramePr>
        <p:xfrm>
          <a:off x="553847" y="1844824"/>
          <a:ext cx="8027641" cy="3281664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8265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7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84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84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84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184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الصدر %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الفخذين %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الظهر %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الجناحين %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الرقبة %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42.00 ±</a:t>
                      </a: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0.16</a:t>
                      </a:r>
                      <a:r>
                        <a:rPr lang="en-US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26.05 ±0.42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16.99 ±0.37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9.35 ±0.17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5.37 ±0.21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41.47 ±</a:t>
                      </a:r>
                      <a:r>
                        <a:rPr lang="ar-IQ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1.33</a:t>
                      </a:r>
                      <a:r>
                        <a:rPr lang="en-US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26.18 ±0.60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16.37 ±0.63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9.66 ±0.24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5.89 ±0.10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42.52±0.97</a:t>
                      </a:r>
                      <a:r>
                        <a:rPr lang="en-US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26.49±1.48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16.30±0.47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9.29 ±0.07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5.23 ±0.14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38.48±0.51</a:t>
                      </a:r>
                      <a:r>
                        <a:rPr lang="en-US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26.96±0.22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16.85±0.72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9.90 ±0.19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5.64 ±0.38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39.59±1.12</a:t>
                      </a:r>
                      <a:r>
                        <a:rPr lang="en-US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26.69±0.80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16.64±0.59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9.63 ±0.18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5.94 ±0.11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مستوى المعنوية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3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764704"/>
            <a:ext cx="8200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إضافة مستويات مختلفة من مسحوق أوراق اللويزة الليمونية ‏ ( ‏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الى العليقة ‏ في الوزن النسبي للأعضاء ‏الداخلية القابلة للأكل ودهن البطن لفروج اللحم عند عمر 42 يوماُ (المتوسط ± الخطأ القياسي ).‏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951480" y="5157192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999043"/>
              </p:ext>
            </p:extLst>
          </p:nvPr>
        </p:nvGraphicFramePr>
        <p:xfrm>
          <a:off x="539554" y="2060848"/>
          <a:ext cx="8125229" cy="3061872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1150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6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76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2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176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4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القلب %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الكبد %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القانصة %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دهن البطن %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0.48 ±0.00</a:t>
                      </a: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2.05 ±0.16 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1.35 ±0.13 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0.86 ±0.20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0.57 ±0.03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2.10 ±0.20 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1.53 ±0.02 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±0.18 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0.64 ±0.07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2.11 ±0.10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1.46 ±0.10 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0.93 ±0.25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0.54 ±0.04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2.01 ±0.18 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1.68 ±0.26 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0.93 ±0.16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0.52 ±0.01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2.08 ±0.09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1.49 ±0.10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0.85 ±0.19 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مستوى المعنوية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7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764704"/>
            <a:ext cx="8200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إضافة مستويات مختلفة من مسحوق أوراق اللويزة الليمونية ‏ ( ‏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الى ‏العليقة ‏ في أعداد 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البكتريا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E.coli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و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Lactobacillus 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و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count 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لفروج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اللحم عند عمر 42 يوماً (المتوسط ±الخطأ القياسي ).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951480" y="5157192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436699"/>
              </p:ext>
            </p:extLst>
          </p:nvPr>
        </p:nvGraphicFramePr>
        <p:xfrm>
          <a:off x="539552" y="2060848"/>
          <a:ext cx="8128240" cy="2968568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20472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70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70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270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6550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المتوسطات ±الخطأ القياسي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count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Coli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Lactobacillus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9125" algn="l"/>
                          <a:tab pos="671195" algn="ctr"/>
                        </a:tabLs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8.53 ±0.12 </a:t>
                      </a:r>
                      <a:r>
                        <a:rPr lang="en-US" sz="1800" b="1" cap="all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bc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4.14 ±0.33 </a:t>
                      </a:r>
                      <a:r>
                        <a:rPr lang="en-US" sz="1800" b="1" cap="all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abc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6.14 ±0.05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8.27 ±0.21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3.14 ±0.21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6.52 ±0.18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10.21 0.36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3.75 ±0.26 </a:t>
                      </a:r>
                      <a:r>
                        <a:rPr lang="en-US" sz="1800" b="1" cap="all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bc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7.07 ±0.21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10.29 ±0.35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4.75 ±0.08 </a:t>
                      </a:r>
                      <a:r>
                        <a:rPr lang="en-US" sz="1800" b="1" cap="all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7.02 ±0.25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9.24 ±0.24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5.48 ±0.84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7.84 ±0.02 </a:t>
                      </a:r>
                      <a:r>
                        <a:rPr lang="en-US" sz="1800" b="1" cap="all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b="1" cap="all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مستوى المعنوية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88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(9)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764704"/>
            <a:ext cx="8200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إضافة مستويات مختلفة من مسحوق أوراق اللويزة الليمونية ‏ ( ‏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‏‏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الى ‏العليقة ‏ في بعض من مؤشرات الاكسدة  والخزن عند عمر صفر يوم للحم الفخذ لفروج اللحم ‏عند عمر 42 يوما (المتوسط ±الخطأ القياسي ).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933739" y="5548190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580998"/>
              </p:ext>
            </p:extLst>
          </p:nvPr>
        </p:nvGraphicFramePr>
        <p:xfrm>
          <a:off x="539551" y="1844824"/>
          <a:ext cx="8128241" cy="3786251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1363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11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11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11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911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الكلوتاثيون</a:t>
                      </a:r>
                      <a:endParaRPr lang="en-US" sz="16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PPm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PV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ملي مكافئ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TBA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ملغم /‏</a:t>
                      </a: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MDA</a:t>
                      </a:r>
                      <a:r>
                        <a:rPr lang="ar-IQ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‏  كغم لحم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FFA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‎</a:t>
                      </a: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ar-IQ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‎</a:t>
                      </a:r>
                      <a:endParaRPr lang="en-US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5.403 ± 0.96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3.87 ±0.02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0.04 ±0.00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0.48 ±0.00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5.460 </a:t>
                      </a: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0.95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3.41 ±0.03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 ±0.00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0.40 ±0.00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5.420 </a:t>
                      </a: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0.97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3.07 ±0.02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 ±0.00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0.32 ±0.00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5.453 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0.96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2.48 ±0.02 </a:t>
                      </a:r>
                      <a:endParaRPr lang="en-US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 ±0.00 </a:t>
                      </a:r>
                      <a:endParaRPr lang="en-US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0.23 ±0.01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5.460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0.97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2.67 ±0.02 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 ±0.00 </a:t>
                      </a:r>
                      <a:endParaRPr lang="en-US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0.27 ±0.00 </a:t>
                      </a:r>
                      <a:endParaRPr lang="en-US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مستوى المعنوية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N.S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73" marR="65373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24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(10)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764704"/>
            <a:ext cx="8200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إضافة مستويات مختلفة من مسحوق أوراق اللويزة الليمونية ‏ ( ‏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‏‏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الى ‏العليقة ‏ في بعض من مؤشرات الاكسدة  والخزن عند عمر 60 يومًا للحم الفخذ لفروج اللحم عند عمر  يوم 42 يوما (المتوسط ±الخطأ القياسي ).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933739" y="5548190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82586"/>
              </p:ext>
            </p:extLst>
          </p:nvPr>
        </p:nvGraphicFramePr>
        <p:xfrm>
          <a:off x="539552" y="2060848"/>
          <a:ext cx="8128240" cy="3438936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1420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5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60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360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PV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TBA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FFA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5.18 ±0.03 </a:t>
                      </a:r>
                      <a:r>
                        <a:rPr lang="en-US" sz="1800" b="1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0.07 ±0.00 </a:t>
                      </a:r>
                      <a:r>
                        <a:rPr lang="en-US" sz="18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0.65 ±0.01 </a:t>
                      </a:r>
                      <a:r>
                        <a:rPr lang="en-US" sz="1800" b="1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4.25 ±0.04 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0.05 ±0.00 </a:t>
                      </a: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0.53 ±0.01 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3.71 ± 0.02 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 ±0.00 </a:t>
                      </a: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0.44 ±0.00 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2.75 ± 0.02 </a:t>
                      </a: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 ±0.00 </a:t>
                      </a: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 ±0.00 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3.02 ±0.01 </a:t>
                      </a:r>
                      <a:r>
                        <a:rPr lang="en-US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 ±0.00 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0.36 ±0.00 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مستوى المعنوية</a:t>
                      </a:r>
                      <a:endParaRPr lang="en-US" sz="1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**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86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72000" y="0"/>
            <a:ext cx="36724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جدول (11)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67544" y="764704"/>
            <a:ext cx="8200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إضافة مستويات مختلفة من مسحوق أوراق اللويزة الليمونية ‏ ( ‏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citrodora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‏‏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الى ‏العليقة ‏ في التقييم الحسي </a:t>
            </a:r>
            <a:r>
              <a:rPr lang="ar-IQ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التذوقي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والمظهري للحم لقطعة ‏الصدر لذبائح فروج اللحم عند عمر 42 يوما (</a:t>
            </a:r>
            <a:r>
              <a:rPr lang="ar-IQ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المتوسط±الخطأ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القياسي).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933739" y="5548190"/>
            <a:ext cx="47340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**تشير الحروف المختلفة ضمن العمود الواحد إلى وجود فروق معنوية بمستوى (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p&lt;0.01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N.S</a:t>
            </a:r>
            <a:r>
              <a:rPr lang="ar-IQ" sz="1200" b="1" dirty="0">
                <a:latin typeface="Times New Roman" pitchFamily="18" charset="0"/>
                <a:cs typeface="Times New Roman" pitchFamily="18" charset="0"/>
              </a:rPr>
              <a:t>: تشير إلى عدم وجود فروق معنوية بين المعاملات 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21996"/>
              </p:ext>
            </p:extLst>
          </p:nvPr>
        </p:nvGraphicFramePr>
        <p:xfrm>
          <a:off x="539551" y="1780367"/>
          <a:ext cx="8113132" cy="3724992"/>
        </p:xfrm>
        <a:graphic>
          <a:graphicData uri="http://schemas.openxmlformats.org/drawingml/2006/table">
            <a:tbl>
              <a:tblPr rtl="1" firstRow="1" firstCol="1" bandRow="1">
                <a:tableStyleId>{BC89EF96-8CEA-46FF-86C4-4CE0E7609802}</a:tableStyleId>
              </a:tblPr>
              <a:tblGrid>
                <a:gridCol w="11195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8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8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8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85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94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المعاملات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النكه</a:t>
                      </a:r>
                      <a:r>
                        <a:rPr lang="ar-IQ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ة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العصيرية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الطراوة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التقبل العام</a:t>
                      </a:r>
                      <a:endParaRPr lang="en-US" sz="18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المظهر العام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T1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4.00</a:t>
                      </a:r>
                      <a:r>
                        <a:rPr lang="ar-SA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0.53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3.80 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lang="ar-SA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0.41 </a:t>
                      </a: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4.50</a:t>
                      </a: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0.34 </a:t>
                      </a: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5.30 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±0.30 </a:t>
                      </a: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5.00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±0.33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T2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±4.00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0.44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4.50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± 0.40 </a:t>
                      </a: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4.40 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±0.37 </a:t>
                      </a: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4.80 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±0.44 </a:t>
                      </a: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4.80 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±0.38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T3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±5.50     </a:t>
                      </a:r>
                      <a:r>
                        <a:rPr lang="ar-IQ" sz="1600" b="1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0.22 </a:t>
                      </a:r>
                      <a:r>
                        <a:rPr lang="en-US" sz="1600" b="1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5.30 </a:t>
                      </a:r>
                      <a:r>
                        <a:rPr lang="ar-IQ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±0.21 </a:t>
                      </a: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5.90</a:t>
                      </a:r>
                      <a:r>
                        <a:rPr lang="ar-IQ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± 0.17 </a:t>
                      </a: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6.00 0.21 ±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±6.20 0.20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T4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5.70</a:t>
                      </a:r>
                      <a:r>
                        <a:rPr lang="ar-IQ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± 0.33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5.10 </a:t>
                      </a:r>
                      <a:r>
                        <a:rPr lang="ar-IQ" sz="1600" b="1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±0.48 </a:t>
                      </a:r>
                      <a:r>
                        <a:rPr lang="en-US" sz="1600" b="1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0.33 ±5.40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± 5.90</a:t>
                      </a:r>
                      <a:r>
                        <a:rPr lang="ar-IQ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0.23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±6.20 0.20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T5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0.44 ± 5.00  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4.80 ± 0.48 </a:t>
                      </a: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±4.90</a:t>
                      </a: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0.43</a:t>
                      </a:r>
                      <a:endParaRPr lang="en-US" sz="16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0.45±5.40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 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6.20 </a:t>
                      </a:r>
                      <a:r>
                        <a:rPr lang="ar-IQ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±0.20 </a:t>
                      </a:r>
                      <a:r>
                        <a:rPr lang="en-US" sz="1600" b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مستوى المعنوية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IQ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5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6750576" cy="453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2483768" y="2132856"/>
            <a:ext cx="4862366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ar-IQ" sz="7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المقدمة</a:t>
            </a:r>
            <a:endParaRPr lang="en-US" sz="7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225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" y="2781642"/>
            <a:ext cx="5649912" cy="407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699792" y="1504368"/>
            <a:ext cx="7268308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IQ" sz="80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rPr>
              <a:t>الاستنتاجات والتوصيات</a:t>
            </a:r>
            <a:endParaRPr lang="en-US" sz="80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" y="0"/>
            <a:ext cx="9139962" cy="10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901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83432" y="-99392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الاستنتاجات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ar-IQ" sz="2800" u="sng" dirty="0" smtClean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الاستنتاجات</a:t>
            </a:r>
            <a:endParaRPr lang="en-US" sz="2800" u="sng" dirty="0"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67544" y="764704"/>
            <a:ext cx="8200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Low">
              <a:lnSpc>
                <a:spcPct val="150000"/>
              </a:lnSpc>
              <a:buFont typeface="+mj-lt"/>
              <a:buAutoNum type="arabicPeriod"/>
            </a:pP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لم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تظهر هناك فروق معنوية بين المعاملات في الصفات الإنتاجية المتمثلة بوزن الجسم الحي والزيادة الوزنية ومعدل استهلاك العلف وكفاءة التحويل الغذائي.</a:t>
            </a:r>
          </a:p>
          <a:p>
            <a:pPr marL="457200" indent="-457200" algn="justLow">
              <a:lnSpc>
                <a:spcPct val="150000"/>
              </a:lnSpc>
              <a:buFont typeface="+mj-lt"/>
              <a:buAutoNum type="arabicPeriod"/>
            </a:pP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لم </a:t>
            </a:r>
            <a:r>
              <a:rPr lang="ar-IQ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تظهرهناك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فروق معنوية بين المعاملات في اكثر صفات الذبيحة المتمثلة بوزن الذبيحة والقطعيات الرئيسة والثانوية للذبائح.</a:t>
            </a:r>
          </a:p>
          <a:p>
            <a:pPr marL="457200" indent="-457200" algn="justLow">
              <a:lnSpc>
                <a:spcPct val="150000"/>
              </a:lnSpc>
              <a:buFont typeface="+mj-lt"/>
              <a:buAutoNum type="arabicPeriod"/>
            </a:pP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ارتفاع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أعداد البكتريا عموماً في الامعاء في معاملات الإضافة مقارنة بمعاملة </a:t>
            </a:r>
            <a:r>
              <a:rPr lang="ar-IQ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الأوكسي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تتراسايكلين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Low">
              <a:lnSpc>
                <a:spcPct val="150000"/>
              </a:lnSpc>
              <a:buFont typeface="+mj-lt"/>
              <a:buAutoNum type="arabicPeriod"/>
            </a:pP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انخفاض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مؤشرات الاكسدة في معاملات إضافة اللويزة الليمونية مثل قيمة البيروكسيد(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P.V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ونسبة الأحماض الدهنية الطيارة (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F.F.A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في قطعه الفخذ قبل التجميد وبعد 60 يومًا من التجميد يظهر قابلية اللويزة على استخدامها كمادة مضادة للأكسدة .</a:t>
            </a:r>
          </a:p>
          <a:p>
            <a:pPr marL="457200" indent="-457200" algn="justLow">
              <a:lnSpc>
                <a:spcPct val="150000"/>
              </a:lnSpc>
              <a:buFont typeface="+mj-lt"/>
              <a:buAutoNum type="arabicPeriod"/>
            </a:pP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يمكن 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الاستغناء عن إضافة المضاد الحيوي </a:t>
            </a:r>
            <a:r>
              <a:rPr lang="ar-IQ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الأوكسي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تتراسايكلين</a:t>
            </a:r>
            <a:r>
              <a:rPr lang="ar-IQ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لتقليل الاثار السلبية الضارة لإضافة المضادات الحيوية واعتبار اللويزة الليمونية احد بدائل النباتات الطبية الطبيعية الآمنة للطير </a:t>
            </a:r>
            <a:r>
              <a:rPr lang="ar-IQ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والمستهلك.</a:t>
            </a:r>
            <a:endParaRPr lang="ar-IQ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8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583432" y="-99392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الاستنتاجات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ar-IQ" sz="4000" u="sng" dirty="0" smtClean="0">
                <a:solidFill>
                  <a:schemeClr val="bg2">
                    <a:lumMod val="50000"/>
                  </a:schemeClr>
                </a:solidFill>
                <a:cs typeface="PT Bold Heading" pitchFamily="2" charset="-78"/>
              </a:rPr>
              <a:t>التوصيات</a:t>
            </a:r>
            <a:endParaRPr lang="en-US" sz="2800" u="sng" dirty="0"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67544" y="1268760"/>
            <a:ext cx="8200248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Low">
              <a:lnSpc>
                <a:spcPct val="150000"/>
              </a:lnSpc>
              <a:buFont typeface="+mj-lt"/>
              <a:buAutoNum type="arabicPeriod"/>
            </a:pPr>
            <a:r>
              <a:rPr lang="ar-IQ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نوصي </a:t>
            </a:r>
            <a:r>
              <a:rPr lang="ar-IQ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بتقليل استخدام المضادات الحيوية عمومًا دون الحاجة واستبدالها باللويزة الليمونية كبديل طبيعي للمضادات الحيوية.</a:t>
            </a:r>
          </a:p>
          <a:p>
            <a:pPr marL="457200" indent="-457200" algn="justLow">
              <a:lnSpc>
                <a:spcPct val="150000"/>
              </a:lnSpc>
              <a:buFont typeface="+mj-lt"/>
              <a:buAutoNum type="arabicPeriod"/>
            </a:pPr>
            <a:r>
              <a:rPr lang="ar-IQ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إجراء </a:t>
            </a:r>
            <a:r>
              <a:rPr lang="ar-IQ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المزيد من البحوث حول امكانية اللويزة الليمونية على ان تكون بديلاً للمضاد الحيوي </a:t>
            </a:r>
            <a:r>
              <a:rPr lang="ar-IQ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الأوكسي</a:t>
            </a:r>
            <a:r>
              <a:rPr lang="ar-IQ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تتراسايكلين</a:t>
            </a:r>
            <a:r>
              <a:rPr lang="ar-IQ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للدجاج البياض و قطعان الامهات لتقليل شيوع استخدام المضادات الحيوية.</a:t>
            </a:r>
          </a:p>
          <a:p>
            <a:pPr marL="457200" indent="-457200" algn="justLow">
              <a:lnSpc>
                <a:spcPct val="150000"/>
              </a:lnSpc>
              <a:buFont typeface="+mj-lt"/>
              <a:buAutoNum type="arabicPeriod"/>
            </a:pPr>
            <a:r>
              <a:rPr lang="ar-IQ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إجراء </a:t>
            </a:r>
            <a:r>
              <a:rPr lang="ar-IQ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المزيد من الدراسات البحثية عن بدائل نباتية اخرى آمنة ومقارنتها مع مستويات اخرى من </a:t>
            </a:r>
            <a:r>
              <a:rPr lang="ar-IQ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الأوكسي</a:t>
            </a:r>
            <a:r>
              <a:rPr lang="ar-IQ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تتراسايكلين</a:t>
            </a:r>
            <a:r>
              <a:rPr lang="ar-IQ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78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9" b="18054"/>
          <a:stretch/>
        </p:blipFill>
        <p:spPr bwMode="auto">
          <a:xfrm>
            <a:off x="2051720" y="2492896"/>
            <a:ext cx="2548682" cy="3935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8" b="18883"/>
          <a:stretch/>
        </p:blipFill>
        <p:spPr bwMode="auto">
          <a:xfrm>
            <a:off x="4932040" y="2492895"/>
            <a:ext cx="2548682" cy="3935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467544" y="764704"/>
            <a:ext cx="8200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PT Bold Heading" pitchFamily="2" charset="-78"/>
              </a:rPr>
              <a:t>شكراً</a:t>
            </a:r>
          </a:p>
          <a:p>
            <a:pPr algn="ctr"/>
            <a:r>
              <a:rPr lang="ar-IQ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PT Bold Heading" pitchFamily="2" charset="-78"/>
              </a:rPr>
              <a:t>لحسن الإصغاء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PT Bold Heading" pitchFamily="2" charset="-7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7061804" y="1289635"/>
            <a:ext cx="237626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 flipH="1">
            <a:off x="-319260" y="1283804"/>
            <a:ext cx="237626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6555422" y="4362146"/>
            <a:ext cx="3492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 flipH="1">
            <a:off x="-825642" y="4356315"/>
            <a:ext cx="3492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الاستخدام الأمن لـ المضادات الحيوية وتفادي آثارها السلبية - أعلاف السلطان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الاستخدام الأمن لـ المضادات الحيوية وتفادي آثارها السلبية - أعلاف السلطان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759" y="616195"/>
            <a:ext cx="4292219" cy="29523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8591" y="836712"/>
            <a:ext cx="3878340" cy="40011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l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IQ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الاستخدام الشائع والمفرط للمضادات الحيوية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375" y="4581128"/>
            <a:ext cx="3278462" cy="369332"/>
          </a:xfrm>
          <a:prstGeom prst="rect">
            <a:avLst/>
          </a:prstGeom>
          <a:solidFill>
            <a:srgbClr val="002060"/>
          </a:solidFill>
          <a:scene3d>
            <a:camera prst="isometricOffAxis2Left"/>
            <a:lightRig rig="threePt" dir="t"/>
          </a:scene3d>
        </p:spPr>
        <p:txBody>
          <a:bodyPr wrap="none">
            <a:spAutoFit/>
          </a:bodyPr>
          <a:lstStyle/>
          <a:p>
            <a:r>
              <a:rPr lang="ar-IQ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سلالات بكتيريا مقاومة للمضادات الحيوية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4" name="Picture 6" descr="مرسا&quot; بكتيريا تصيب الجلد وتهدد أعضاء الجسم.. هانى الناظر: العلاج يتم بالحقن  الوريدى.. خطورته فى الانتقال للرئة والقلب والعظم.. أستاذ مناعة: عشوائية  استخدام المضادات الحيويه تزيد من صعوبه مقاومة المرض - اليو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15" y="4077072"/>
            <a:ext cx="4435263" cy="245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627784" y="0"/>
            <a:ext cx="7552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المقدمة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5576" y="289529"/>
            <a:ext cx="3622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المنتجات الطبيعية </a:t>
            </a:r>
            <a:endParaRPr lang="en-US" sz="3200" dirty="0"/>
          </a:p>
        </p:txBody>
      </p:sp>
      <p:pic>
        <p:nvPicPr>
          <p:cNvPr id="3074" name="Picture 2" descr="تجارة بمليارات الدولارات.. لماذا يُعدّ العلاج بالأعشاب مجرد خرافة؟ |  الجزيرة نت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98" y="2627468"/>
            <a:ext cx="4716016" cy="314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9668" y="1337622"/>
            <a:ext cx="2759089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ar-IQ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بديلًا طبيعياً عن المضادات الحيوية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3872" y="2643829"/>
            <a:ext cx="1451038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ar-IQ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مضادات </a:t>
            </a:r>
            <a:r>
              <a:rPr lang="ar-IQ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الاكسدة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39300" y="3519142"/>
            <a:ext cx="1200970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ar-IQ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محفزات </a:t>
            </a:r>
            <a:r>
              <a:rPr lang="ar-IQ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النمو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90411" y="4655105"/>
            <a:ext cx="2270172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ar-IQ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لتحسين أداء الطيور الداجنة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67944" y="2010941"/>
            <a:ext cx="2842445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ar-IQ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مضادات </a:t>
            </a:r>
            <a:r>
              <a:rPr lang="ar-IQ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للاحياء المجهرية(الضارة)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1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5936" y="260648"/>
            <a:ext cx="3864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PT Bold Heading" pitchFamily="2" charset="-78"/>
              </a:rPr>
              <a:t>نبات اللويزة الليمونية</a:t>
            </a:r>
            <a:endParaRPr lang="en-US" sz="2800" dirty="0">
              <a:solidFill>
                <a:schemeClr val="bg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5374" y="260648"/>
            <a:ext cx="3150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IQ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Aloysia citriodora</a:t>
            </a:r>
            <a:r>
              <a:rPr lang="ar-IQ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2" name="Picture 2" descr="Lemon Verbena Essential Oil Organic - Aloysia Citriod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152371" cy="415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283968" y="105273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Low">
              <a:buFont typeface="Arial" pitchFamily="34" charset="0"/>
              <a:buChar char="•"/>
            </a:pPr>
            <a:r>
              <a:rPr lang="ar-IQ" sz="2400" dirty="0" smtClean="0">
                <a:cs typeface="PT Bold Heading" pitchFamily="2" charset="-78"/>
              </a:rPr>
              <a:t>هو من </a:t>
            </a:r>
            <a:r>
              <a:rPr lang="en-US" sz="2400" dirty="0" smtClean="0">
                <a:cs typeface="PT Bold Heading" pitchFamily="2" charset="-78"/>
              </a:rPr>
              <a:t> </a:t>
            </a:r>
            <a:r>
              <a:rPr lang="en-US" sz="2400" dirty="0">
                <a:cs typeface="PT Bold Heading" pitchFamily="2" charset="-78"/>
              </a:rPr>
              <a:t>‏</a:t>
            </a:r>
            <a:r>
              <a:rPr lang="en-US" sz="2400" dirty="0" err="1">
                <a:cs typeface="PT Bold Heading" pitchFamily="2" charset="-78"/>
              </a:rPr>
              <a:t>النباتات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الطبي</a:t>
            </a:r>
            <a:r>
              <a:rPr lang="ar-IQ" sz="2400" dirty="0">
                <a:cs typeface="PT Bold Heading" pitchFamily="2" charset="-78"/>
              </a:rPr>
              <a:t>ة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العطرية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ar-IQ" sz="2400" dirty="0" smtClean="0">
                <a:cs typeface="PT Bold Heading" pitchFamily="2" charset="-78"/>
              </a:rPr>
              <a:t>ينتمي الى عائلة حقيقيات الاوراق جنس اللويزة</a:t>
            </a:r>
            <a:r>
              <a:rPr lang="en-US" sz="2400" dirty="0" smtClean="0">
                <a:cs typeface="PT Bold Heading" pitchFamily="2" charset="-78"/>
              </a:rPr>
              <a:t> </a:t>
            </a:r>
            <a:r>
              <a:rPr lang="en-US" sz="2400" dirty="0" err="1" smtClean="0">
                <a:cs typeface="PT Bold Heading" pitchFamily="2" charset="-78"/>
              </a:rPr>
              <a:t>تزرع</a:t>
            </a:r>
            <a:r>
              <a:rPr lang="en-US" sz="2400" dirty="0" smtClean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في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جميع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أنحاء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البحر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الأبيض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المتوسط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وشمال</a:t>
            </a:r>
            <a:r>
              <a:rPr lang="en-US" sz="2400" dirty="0">
                <a:cs typeface="PT Bold Heading" pitchFamily="2" charset="-78"/>
              </a:rPr>
              <a:t> ‏</a:t>
            </a:r>
            <a:r>
              <a:rPr lang="en-US" sz="2400" dirty="0" err="1" smtClean="0">
                <a:cs typeface="PT Bold Heading" pitchFamily="2" charset="-78"/>
              </a:rPr>
              <a:t>إفريقيا</a:t>
            </a:r>
            <a:r>
              <a:rPr lang="ar-IQ" sz="2400" dirty="0" smtClean="0">
                <a:cs typeface="PT Bold Heading" pitchFamily="2" charset="-78"/>
              </a:rPr>
              <a:t> وامريكا الجنوبية</a:t>
            </a:r>
            <a:r>
              <a:rPr lang="en-US" sz="2400" dirty="0" smtClean="0">
                <a:cs typeface="PT Bold Heading" pitchFamily="2" charset="-78"/>
              </a:rPr>
              <a:t> </a:t>
            </a:r>
            <a:r>
              <a:rPr lang="en-US" sz="2400" dirty="0">
                <a:cs typeface="PT Bold Heading" pitchFamily="2" charset="-78"/>
              </a:rPr>
              <a:t>‏Dos Santos)‎‏ </a:t>
            </a:r>
            <a:r>
              <a:rPr lang="en-US" sz="2400" dirty="0" smtClean="0">
                <a:cs typeface="PT Bold Heading" pitchFamily="2" charset="-78"/>
              </a:rPr>
              <a:t>واخرون,2017</a:t>
            </a:r>
            <a:r>
              <a:rPr lang="ar-IQ" sz="2400" dirty="0" smtClean="0">
                <a:cs typeface="PT Bold Heading" pitchFamily="2" charset="-78"/>
              </a:rPr>
              <a:t>)</a:t>
            </a:r>
            <a:r>
              <a:rPr lang="en-US" sz="2400" dirty="0" smtClean="0">
                <a:cs typeface="PT Bold Heading" pitchFamily="2" charset="-78"/>
              </a:rPr>
              <a:t>‏</a:t>
            </a:r>
            <a:r>
              <a:rPr lang="en-US" sz="2400" dirty="0">
                <a:cs typeface="PT Bold Heading" pitchFamily="2" charset="-78"/>
              </a:rPr>
              <a:t>, </a:t>
            </a:r>
            <a:endParaRPr lang="ar-IQ" sz="2400" dirty="0" smtClean="0">
              <a:cs typeface="PT Bold Heading" pitchFamily="2" charset="-78"/>
            </a:endParaRPr>
          </a:p>
          <a:p>
            <a:pPr marL="342900" indent="-342900" algn="justLow">
              <a:buFont typeface="Arial" pitchFamily="34" charset="0"/>
              <a:buChar char="•"/>
            </a:pPr>
            <a:r>
              <a:rPr lang="en-US" sz="2400" dirty="0" err="1" smtClean="0">
                <a:cs typeface="PT Bold Heading" pitchFamily="2" charset="-78"/>
              </a:rPr>
              <a:t>تنمو</a:t>
            </a:r>
            <a:r>
              <a:rPr lang="en-US" sz="2400" dirty="0" smtClean="0">
                <a:cs typeface="PT Bold Heading" pitchFamily="2" charset="-78"/>
              </a:rPr>
              <a:t> </a:t>
            </a:r>
            <a:r>
              <a:rPr lang="en-US" sz="2400" dirty="0">
                <a:cs typeface="PT Bold Heading" pitchFamily="2" charset="-78"/>
              </a:rPr>
              <a:t>‏</a:t>
            </a:r>
            <a:r>
              <a:rPr lang="en-US" sz="2400" dirty="0" err="1">
                <a:cs typeface="PT Bold Heading" pitchFamily="2" charset="-78"/>
              </a:rPr>
              <a:t>بسرعة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ar-IQ" sz="2400" dirty="0" err="1">
                <a:cs typeface="PT Bold Heading" pitchFamily="2" charset="-78"/>
              </a:rPr>
              <a:t>و</a:t>
            </a:r>
            <a:r>
              <a:rPr lang="en-US" sz="2400" dirty="0" err="1" smtClean="0">
                <a:cs typeface="PT Bold Heading" pitchFamily="2" charset="-78"/>
              </a:rPr>
              <a:t>يمكن</a:t>
            </a:r>
            <a:r>
              <a:rPr lang="en-US" sz="2400" dirty="0" smtClean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أن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يصل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ارتفاعها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 smtClean="0">
                <a:cs typeface="PT Bold Heading" pitchFamily="2" charset="-78"/>
              </a:rPr>
              <a:t>إلى</a:t>
            </a:r>
            <a:r>
              <a:rPr lang="en-US" sz="2400" dirty="0" smtClean="0">
                <a:cs typeface="PT Bold Heading" pitchFamily="2" charset="-78"/>
              </a:rPr>
              <a:t> </a:t>
            </a:r>
            <a:r>
              <a:rPr lang="en-US" sz="2400" dirty="0">
                <a:cs typeface="PT Bold Heading" pitchFamily="2" charset="-78"/>
              </a:rPr>
              <a:t>2 - 3 </a:t>
            </a:r>
            <a:r>
              <a:rPr lang="en-US" sz="2400" dirty="0" smtClean="0">
                <a:cs typeface="PT Bold Heading" pitchFamily="2" charset="-78"/>
              </a:rPr>
              <a:t>‏</a:t>
            </a:r>
            <a:r>
              <a:rPr lang="ar-IQ" sz="2400" dirty="0" smtClean="0">
                <a:cs typeface="PT Bold Heading" pitchFamily="2" charset="-78"/>
              </a:rPr>
              <a:t> </a:t>
            </a:r>
            <a:r>
              <a:rPr lang="en-US" sz="2400" dirty="0" err="1" smtClean="0">
                <a:cs typeface="PT Bold Heading" pitchFamily="2" charset="-78"/>
              </a:rPr>
              <a:t>أمتار</a:t>
            </a:r>
            <a:r>
              <a:rPr lang="en-US" sz="2400" dirty="0">
                <a:cs typeface="PT Bold Heading" pitchFamily="2" charset="-78"/>
              </a:rPr>
              <a:t>, </a:t>
            </a:r>
            <a:r>
              <a:rPr lang="en-US" sz="2400" dirty="0" err="1">
                <a:cs typeface="PT Bold Heading" pitchFamily="2" charset="-78"/>
              </a:rPr>
              <a:t>ساقها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مستقيمة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 smtClean="0">
                <a:cs typeface="PT Bold Heading" pitchFamily="2" charset="-78"/>
              </a:rPr>
              <a:t>تحمل</a:t>
            </a:r>
            <a:r>
              <a:rPr lang="en-US" sz="2400" dirty="0" smtClean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أوراقًا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كاملة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ورمحية</a:t>
            </a:r>
            <a:r>
              <a:rPr lang="en-US" sz="2400" dirty="0">
                <a:cs typeface="PT Bold Heading" pitchFamily="2" charset="-78"/>
              </a:rPr>
              <a:t> ‏</a:t>
            </a:r>
            <a:r>
              <a:rPr lang="en-US" sz="2400" dirty="0" err="1">
                <a:cs typeface="PT Bold Heading" pitchFamily="2" charset="-78"/>
              </a:rPr>
              <a:t>الشكل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خشنة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en-US" sz="2400" dirty="0" err="1">
                <a:cs typeface="PT Bold Heading" pitchFamily="2" charset="-78"/>
              </a:rPr>
              <a:t>بعض</a:t>
            </a:r>
            <a:r>
              <a:rPr lang="en-US" sz="2400" dirty="0">
                <a:cs typeface="PT Bold Heading" pitchFamily="2" charset="-78"/>
              </a:rPr>
              <a:t> ‏</a:t>
            </a:r>
            <a:r>
              <a:rPr lang="en-US" sz="2400" dirty="0" err="1">
                <a:cs typeface="PT Bold Heading" pitchFamily="2" charset="-78"/>
              </a:rPr>
              <a:t>الشيء</a:t>
            </a:r>
            <a:r>
              <a:rPr lang="en-US" sz="2400" dirty="0">
                <a:cs typeface="PT Bold Heading" pitchFamily="2" charset="-78"/>
              </a:rPr>
              <a:t> ‏(‏</a:t>
            </a:r>
            <a:r>
              <a:rPr lang="en-US" sz="2400" dirty="0" err="1">
                <a:cs typeface="PT Bold Heading" pitchFamily="2" charset="-78"/>
              </a:rPr>
              <a:t>Belkamel</a:t>
            </a:r>
            <a:r>
              <a:rPr lang="en-US" sz="2400" dirty="0">
                <a:cs typeface="PT Bold Heading" pitchFamily="2" charset="-78"/>
              </a:rPr>
              <a:t>‏  </a:t>
            </a:r>
            <a:r>
              <a:rPr lang="en-US" sz="2400" dirty="0" err="1">
                <a:latin typeface="+mj-lt"/>
                <a:cs typeface="PT Bold Heading" pitchFamily="2" charset="-78"/>
              </a:rPr>
              <a:t>واخرون</a:t>
            </a:r>
            <a:r>
              <a:rPr lang="en-US" sz="2400" dirty="0">
                <a:cs typeface="PT Bold Heading" pitchFamily="2" charset="-78"/>
              </a:rPr>
              <a:t> 2018).</a:t>
            </a:r>
            <a:r>
              <a:rPr lang="en-US" sz="2400" dirty="0" smtClean="0">
                <a:cs typeface="PT Bold Heading" pitchFamily="2" charset="-78"/>
              </a:rPr>
              <a:t>‏</a:t>
            </a:r>
            <a:endParaRPr lang="ar-IQ" sz="2400" dirty="0" smtClean="0">
              <a:cs typeface="PT Bold Heading" pitchFamily="2" charset="-78"/>
            </a:endParaRPr>
          </a:p>
          <a:p>
            <a:pPr marL="342900" indent="-342900" algn="justLow">
              <a:buFont typeface="Arial" pitchFamily="34" charset="0"/>
              <a:buChar char="•"/>
            </a:pPr>
            <a:r>
              <a:rPr lang="ar-IQ" sz="2400" dirty="0">
                <a:cs typeface="PT Bold Heading" pitchFamily="2" charset="-78"/>
              </a:rPr>
              <a:t>تحتوي أوراقها على رائحة الليمون مما يشجع استخدامها في العديد من المستحضرات الغذائية مثل الأسماك والدواجن (</a:t>
            </a:r>
            <a:r>
              <a:rPr lang="en-US" sz="2400" dirty="0" err="1">
                <a:cs typeface="PT Bold Heading" pitchFamily="2" charset="-78"/>
              </a:rPr>
              <a:t>Funes</a:t>
            </a:r>
            <a:r>
              <a:rPr lang="en-US" sz="2400" dirty="0">
                <a:cs typeface="PT Bold Heading" pitchFamily="2" charset="-78"/>
              </a:rPr>
              <a:t> </a:t>
            </a:r>
            <a:r>
              <a:rPr lang="ar-IQ" sz="2400" dirty="0">
                <a:cs typeface="PT Bold Heading" pitchFamily="2" charset="-78"/>
              </a:rPr>
              <a:t>واخرون ,2009) </a:t>
            </a:r>
            <a:endParaRPr lang="en-US" sz="2400" dirty="0"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69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730605219"/>
              </p:ext>
            </p:extLst>
          </p:nvPr>
        </p:nvGraphicFramePr>
        <p:xfrm>
          <a:off x="1331640" y="1700808"/>
          <a:ext cx="676875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مربع نص 11"/>
          <p:cNvSpPr txBox="1"/>
          <p:nvPr/>
        </p:nvSpPr>
        <p:spPr>
          <a:xfrm>
            <a:off x="971086" y="1095062"/>
            <a:ext cx="769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قياس تراكيز </a:t>
            </a:r>
            <a:r>
              <a:rPr lang="ar-IQ" sz="2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المجاميع الفعالة في مسحوق أوراق اللويزة </a:t>
            </a:r>
            <a:r>
              <a:rPr lang="ar-IQ" sz="2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الليمونية </a:t>
            </a:r>
            <a:endParaRPr lang="en-US" sz="16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1907704" y="5517232"/>
            <a:ext cx="6184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المصدر: اجري تحليل لعينة في مختبرات وزارة العلوم والتكنلوجيا </a:t>
            </a:r>
          </a:p>
          <a:p>
            <a:pPr algn="ctr"/>
            <a:r>
              <a:rPr lang="ar-IQ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/قسم بحوث التربة والمياه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627784" y="0"/>
            <a:ext cx="7552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اهداف الدراسة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83568" y="692696"/>
            <a:ext cx="75521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IQ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ولقلة الدراسات لنبات اللويزة الليمونية (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(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Aloysia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Citriodora</a:t>
            </a:r>
            <a:r>
              <a:rPr lang="ar-IQ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 لبيان تأثيراتها </a:t>
            </a:r>
            <a:r>
              <a:rPr lang="ar-IQ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في الأداء الإنتاجي </a:t>
            </a:r>
            <a:r>
              <a:rPr lang="ar-IQ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والمايكروبي</a:t>
            </a:r>
            <a:r>
              <a:rPr lang="ar-IQ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 لفروج اللحم </a:t>
            </a:r>
            <a:r>
              <a:rPr lang="ar-IQ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والتغذية </a:t>
            </a:r>
            <a:r>
              <a:rPr lang="ar-IQ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فضلا عما اشير إليه من وظائف وتأثيرات في الصفات الحيوية </a:t>
            </a:r>
            <a:r>
              <a:rPr lang="ar-IQ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للانسان</a:t>
            </a:r>
            <a:r>
              <a:rPr lang="ar-IQ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 والحيوان </a:t>
            </a:r>
            <a:r>
              <a:rPr lang="ar-IQ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لذا </a:t>
            </a:r>
            <a:r>
              <a:rPr lang="ar-IQ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صمم البحث الحالي لتحقيق الأهداف التالية </a:t>
            </a:r>
            <a:r>
              <a:rPr lang="ar-IQ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246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627784" y="0"/>
            <a:ext cx="7552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اهداف الدراسة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749440" y="1340768"/>
            <a:ext cx="75521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Low">
              <a:buFont typeface="+mj-lt"/>
              <a:buAutoNum type="arabicPeriod"/>
            </a:pPr>
            <a:r>
              <a:rPr lang="ar-IQ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</a:t>
            </a:r>
            <a:r>
              <a:rPr lang="ar-IQ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إضافة مستويات مختلفة من مسحوق أوراق نبات اللويزة الليمونية لعلائق فروج اللحم في الأداء الإنتاجي واعداد الأحياء المجهرية النافعة والضارة مقارنه بالمضاد الحيوي </a:t>
            </a:r>
            <a:r>
              <a:rPr lang="ar-IQ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الأوكسي</a:t>
            </a:r>
            <a:r>
              <a:rPr lang="ar-IQ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تتراسايكلين</a:t>
            </a:r>
            <a:r>
              <a:rPr lang="ar-IQ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Low"/>
            <a:endParaRPr lang="ar-IQ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Low">
              <a:buFont typeface="+mj-lt"/>
              <a:buAutoNum type="arabicPeriod" startAt="2"/>
            </a:pPr>
            <a:r>
              <a:rPr lang="ar-IQ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</a:t>
            </a:r>
            <a:r>
              <a:rPr lang="ar-IQ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إضافة مستويات مختلفة من ‏ مسحوق أوراق نبات اللويزة الليمونية لعلائق فروج اللحم في مؤشرات الاكسدة للذبائح  قبل وبعد الخزن لمدة 60يوماً مقارنه بالمضاد الحيوي </a:t>
            </a:r>
            <a:r>
              <a:rPr lang="ar-IQ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الأوكسي</a:t>
            </a:r>
            <a:r>
              <a:rPr lang="ar-IQ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تتراسايكلين</a:t>
            </a:r>
            <a:r>
              <a:rPr lang="ar-IQ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Low"/>
            <a:endParaRPr lang="ar-IQ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Low">
              <a:buFont typeface="+mj-lt"/>
              <a:buAutoNum type="arabicPeriod" startAt="3"/>
            </a:pPr>
            <a:r>
              <a:rPr lang="ar-IQ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تأثير </a:t>
            </a:r>
            <a:r>
              <a:rPr lang="ar-IQ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إضافة مستويات مختلفة من ‏ مسحوق أوراق نبات اللويزة الليمونية لعلائق فروج اللحم ‏على بعض من المؤشرات الحسية.</a:t>
            </a:r>
          </a:p>
        </p:txBody>
      </p:sp>
    </p:spTree>
    <p:extLst>
      <p:ext uri="{BB962C8B-B14F-4D97-AF65-F5344CB8AC3E}">
        <p14:creationId xmlns:p14="http://schemas.microsoft.com/office/powerpoint/2010/main" val="3493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وستن">
  <a:themeElements>
    <a:clrScheme name="أوستن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أوستن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أوستن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2424</TotalTime>
  <Words>2966</Words>
  <Application>Microsoft Office PowerPoint</Application>
  <PresentationFormat>عرض على الشاشة (3:4)‏</PresentationFormat>
  <Paragraphs>819</Paragraphs>
  <Slides>33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4" baseType="lpstr">
      <vt:lpstr>أوستن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Maher</cp:lastModifiedBy>
  <cp:revision>53</cp:revision>
  <dcterms:created xsi:type="dcterms:W3CDTF">2024-03-02T09:24:38Z</dcterms:created>
  <dcterms:modified xsi:type="dcterms:W3CDTF">2024-03-06T21:52:25Z</dcterms:modified>
</cp:coreProperties>
</file>