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91" r:id="rId6"/>
    <p:sldId id="292" r:id="rId7"/>
    <p:sldId id="293" r:id="rId8"/>
    <p:sldId id="294" r:id="rId9"/>
    <p:sldId id="295" r:id="rId10"/>
    <p:sldId id="296" r:id="rId11"/>
    <p:sldId id="265" r:id="rId12"/>
    <p:sldId id="266" r:id="rId13"/>
    <p:sldId id="267" r:id="rId14"/>
    <p:sldId id="274" r:id="rId15"/>
    <p:sldId id="273" r:id="rId16"/>
    <p:sldId id="272" r:id="rId17"/>
    <p:sldId id="280" r:id="rId18"/>
    <p:sldId id="279" r:id="rId19"/>
    <p:sldId id="278" r:id="rId20"/>
    <p:sldId id="277" r:id="rId21"/>
    <p:sldId id="271" r:id="rId22"/>
    <p:sldId id="281" r:id="rId23"/>
    <p:sldId id="289" r:id="rId24"/>
    <p:sldId id="290" r:id="rId25"/>
    <p:sldId id="286" r:id="rId26"/>
    <p:sldId id="297" r:id="rId27"/>
    <p:sldId id="284" r:id="rId28"/>
    <p:sldId id="298" r:id="rId29"/>
    <p:sldId id="282"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نمط فاتح 3 - تميي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نمط متوسط 1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30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5" name="مستطيل مستدير الزوايا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مستدير الزوايا 9"/>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عنوان 4"/>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ar-SA"/>
              <a:t>انقر لتحرير نمط العنوان الرئيسي</a:t>
            </a:r>
            <a:endParaRPr kumimoji="0" lang="en-US"/>
          </a:p>
        </p:txBody>
      </p:sp>
      <p:sp>
        <p:nvSpPr>
          <p:cNvPr id="20" name="عنوان فرعي 19"/>
          <p:cNvSpPr>
            <a:spLocks noGrp="1"/>
          </p:cNvSpPr>
          <p:nvPr>
            <p:ph type="subTitle" idx="1"/>
          </p:nvPr>
        </p:nvSpPr>
        <p:spPr>
          <a:xfrm>
            <a:off x="963168" y="3685032"/>
            <a:ext cx="103632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a:t>انقر لتحرير نمط العنوان الثانوي الرئيسي</a:t>
            </a:r>
            <a:endParaRPr kumimoji="0" lang="en-US"/>
          </a:p>
        </p:txBody>
      </p:sp>
      <p:sp>
        <p:nvSpPr>
          <p:cNvPr id="19" name="عنصر نائب للتاريخ 18"/>
          <p:cNvSpPr>
            <a:spLocks noGrp="1"/>
          </p:cNvSpPr>
          <p:nvPr>
            <p:ph type="dt" sz="half" idx="10"/>
          </p:nvPr>
        </p:nvSpPr>
        <p:spPr/>
        <p:txBody>
          <a:bodyPr/>
          <a:lstStyle/>
          <a:p>
            <a:fld id="{8B4A12CA-B691-46A5-94ED-C78C4FB727C3}" type="datetimeFigureOut">
              <a:rPr lang="en-US" smtClean="0"/>
              <a:t>3/6/2024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11" name="عنصر نائب لرقم الشريحة 10"/>
          <p:cNvSpPr>
            <a:spLocks noGrp="1"/>
          </p:cNvSpPr>
          <p:nvPr>
            <p:ph type="sldNum" sz="quarter" idx="12"/>
          </p:nvPr>
        </p:nvSpPr>
        <p:spPr/>
        <p:txBody>
          <a:bodyPr/>
          <a:lstStyle/>
          <a:p>
            <a:fld id="{7BE8C264-C9EF-4C67-988C-730BDF311B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670560" y="4983480"/>
            <a:ext cx="10911840" cy="1051560"/>
          </a:xfrm>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70560" y="530352"/>
            <a:ext cx="10911840" cy="4187952"/>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8B4A12CA-B691-46A5-94ED-C78C4FB727C3}" type="datetimeFigureOut">
              <a:rPr lang="en-US" smtClean="0"/>
              <a:t>3/6/2024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BE8C264-C9EF-4C67-988C-730BDF311B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533405"/>
            <a:ext cx="2641600" cy="5257799"/>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711200" y="533403"/>
            <a:ext cx="7924800" cy="5257801"/>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8B4A12CA-B691-46A5-94ED-C78C4FB727C3}" type="datetimeFigureOut">
              <a:rPr lang="en-US" smtClean="0"/>
              <a:t>3/6/2024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BE8C264-C9EF-4C67-988C-730BDF311B1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70560" y="4983480"/>
            <a:ext cx="10911840" cy="105156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a:xfrm>
            <a:off x="670560" y="530352"/>
            <a:ext cx="10911840" cy="4187952"/>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8B4A12CA-B691-46A5-94ED-C78C4FB727C3}" type="datetimeFigureOut">
              <a:rPr lang="en-US" smtClean="0"/>
              <a:t>3/6/2024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BE8C264-C9EF-4C67-988C-730BDF311B1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مستطيل مستدير الزوايا 13"/>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مستدير الزوايا 10"/>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624459" y="4928616"/>
            <a:ext cx="10911840" cy="676656"/>
          </a:xfrm>
        </p:spPr>
        <p:txBody>
          <a:bodyPr lIns="91440" bIns="0" anchor="b"/>
          <a:lstStyle>
            <a:lvl1pPr algn="l">
              <a:buNone/>
              <a:defRPr sz="3600" b="0" cap="none" baseline="0">
                <a:solidFill>
                  <a:schemeClr val="bg2">
                    <a:shade val="25000"/>
                  </a:schemeClr>
                </a:solidFill>
                <a:effectLst/>
              </a:defRPr>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624459" y="5624484"/>
            <a:ext cx="1091184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8B4A12CA-B691-46A5-94ED-C78C4FB727C3}" type="datetimeFigureOut">
              <a:rPr lang="en-US" smtClean="0"/>
              <a:t>3/6/2024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BE8C264-C9EF-4C67-988C-730BDF311B1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8B4A12CA-B691-46A5-94ED-C78C4FB727C3}" type="datetimeFigureOut">
              <a:rPr lang="en-US" smtClean="0"/>
              <a:t>3/6/2024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BE8C264-C9EF-4C67-988C-730BDF311B1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70560" y="4983480"/>
            <a:ext cx="10911840" cy="1051560"/>
          </a:xfrm>
        </p:spPr>
        <p:txBody>
          <a:bodyPr anchor="b"/>
          <a:lstStyle>
            <a:lvl1pPr>
              <a:defRPr b="1"/>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80963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620289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8B4A12CA-B691-46A5-94ED-C78C4FB727C3}" type="datetimeFigureOut">
              <a:rPr lang="en-US" smtClean="0"/>
              <a:t>3/6/2024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7BE8C264-C9EF-4C67-988C-730BDF311B1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8B4A12CA-B691-46A5-94ED-C78C4FB727C3}" type="datetimeFigureOut">
              <a:rPr lang="en-US" smtClean="0"/>
              <a:t>3/6/2024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7BE8C264-C9EF-4C67-988C-730BDF311B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مستطيل مستدير الزوايا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p>
            <a:fld id="{8B4A12CA-B691-46A5-94ED-C78C4FB727C3}" type="datetimeFigureOut">
              <a:rPr lang="en-US" smtClean="0"/>
              <a:t>3/6/2024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7BE8C264-C9EF-4C67-988C-730BDF311B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7385045" y="533400"/>
            <a:ext cx="3962400" cy="914400"/>
          </a:xfrm>
        </p:spPr>
        <p:txBody>
          <a:bodyPr anchor="b"/>
          <a:lstStyle>
            <a:lvl1pPr algn="l">
              <a:buNone/>
              <a:defRPr sz="2200" b="1">
                <a:solidFill>
                  <a:schemeClr val="accent1"/>
                </a:solidFill>
              </a:defRPr>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8B4A12CA-B691-46A5-94ED-C78C4FB727C3}" type="datetimeFigureOut">
              <a:rPr lang="en-US" smtClean="0"/>
              <a:t>3/6/2024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BE8C264-C9EF-4C67-988C-730BDF311B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مستطيل مستدير الزوايا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ذو زاوية واحدة مستديرة 10"/>
          <p:cNvSpPr/>
          <p:nvPr/>
        </p:nvSpPr>
        <p:spPr>
          <a:xfrm>
            <a:off x="8534401"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kumimoji="0" lang="ar-SA"/>
              <a:t>انقر لتحرير نمط العنوان الرئيسي</a:t>
            </a:r>
            <a:endParaRPr kumimoji="0" lang="en-US"/>
          </a:p>
        </p:txBody>
      </p:sp>
      <p:sp>
        <p:nvSpPr>
          <p:cNvPr id="4" name="عنصر نائب للنص 3"/>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8B4A12CA-B691-46A5-94ED-C78C4FB727C3}" type="datetimeFigureOut">
              <a:rPr lang="en-US" smtClean="0"/>
              <a:t>3/6/2024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BE8C264-C9EF-4C67-988C-730BDF311B1E}" type="slidenum">
              <a:rPr lang="en-US" smtClean="0"/>
              <a:t>‹#›</a:t>
            </a:fld>
            <a:endParaRPr lang="en-US"/>
          </a:p>
        </p:txBody>
      </p:sp>
      <p:sp>
        <p:nvSpPr>
          <p:cNvPr id="3" name="عنصر نائب للصورة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ar-SA"/>
              <a:t>انقر فوق الأيقونة لإضافة صورة</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مستطيل مستدير الزوايا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مستدير الزوايا 8"/>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عنصر نائب للعنوان 12"/>
          <p:cNvSpPr>
            <a:spLocks noGrp="1"/>
          </p:cNvSpPr>
          <p:nvPr>
            <p:ph type="title"/>
          </p:nvPr>
        </p:nvSpPr>
        <p:spPr>
          <a:xfrm>
            <a:off x="670560" y="4985590"/>
            <a:ext cx="10911840" cy="1051560"/>
          </a:xfrm>
          <a:prstGeom prst="rect">
            <a:avLst/>
          </a:prstGeom>
        </p:spPr>
        <p:txBody>
          <a:bodyPr vert="horz" anchor="b">
            <a:normAutofit/>
          </a:bodyPr>
          <a:lstStyle/>
          <a:p>
            <a:r>
              <a:rPr kumimoji="0" lang="ar-SA"/>
              <a:t>انقر لتحرير نمط العنوان الرئيسي</a:t>
            </a:r>
            <a:endParaRPr kumimoji="0" lang="en-US"/>
          </a:p>
        </p:txBody>
      </p:sp>
      <p:sp>
        <p:nvSpPr>
          <p:cNvPr id="4" name="عنصر نائب للنص 3"/>
          <p:cNvSpPr>
            <a:spLocks noGrp="1"/>
          </p:cNvSpPr>
          <p:nvPr>
            <p:ph type="body" idx="1"/>
          </p:nvPr>
        </p:nvSpPr>
        <p:spPr>
          <a:xfrm>
            <a:off x="670560" y="530352"/>
            <a:ext cx="10911840" cy="4187952"/>
          </a:xfrm>
          <a:prstGeom prst="rect">
            <a:avLst/>
          </a:prstGeom>
        </p:spPr>
        <p:txBody>
          <a:bodyPr vert="horz" lIns="182880" tIns="91440">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25" name="عنصر نائب للتاريخ 24"/>
          <p:cNvSpPr>
            <a:spLocks noGrp="1"/>
          </p:cNvSpPr>
          <p:nvPr>
            <p:ph type="dt" sz="half" idx="2"/>
          </p:nvPr>
        </p:nvSpPr>
        <p:spPr>
          <a:xfrm>
            <a:off x="5035104" y="6111876"/>
            <a:ext cx="3048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B4A12CA-B691-46A5-94ED-C78C4FB727C3}" type="datetimeFigureOut">
              <a:rPr lang="en-US" smtClean="0"/>
              <a:t>3/6/2024</a:t>
            </a:fld>
            <a:endParaRPr lang="en-US"/>
          </a:p>
        </p:txBody>
      </p:sp>
      <p:sp>
        <p:nvSpPr>
          <p:cNvPr id="18" name="عنصر نائب للتذييل 17"/>
          <p:cNvSpPr>
            <a:spLocks noGrp="1"/>
          </p:cNvSpPr>
          <p:nvPr>
            <p:ph type="ftr" sz="quarter" idx="3"/>
          </p:nvPr>
        </p:nvSpPr>
        <p:spPr>
          <a:xfrm>
            <a:off x="8083104" y="6111876"/>
            <a:ext cx="3048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عنصر نائب لرقم الشريحة 4"/>
          <p:cNvSpPr>
            <a:spLocks noGrp="1"/>
          </p:cNvSpPr>
          <p:nvPr>
            <p:ph type="sldNum" sz="quarter" idx="4"/>
          </p:nvPr>
        </p:nvSpPr>
        <p:spPr>
          <a:xfrm>
            <a:off x="11131104" y="6111876"/>
            <a:ext cx="6096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BE8C264-C9EF-4C67-988C-730BDF311B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jp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image" Target="../media/image5.jpg"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13.jp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8B0A4D-BFD5-0CE8-69FB-707743A8B673}"/>
              </a:ext>
            </a:extLst>
          </p:cNvPr>
          <p:cNvSpPr txBox="1"/>
          <p:nvPr/>
        </p:nvSpPr>
        <p:spPr>
          <a:xfrm>
            <a:off x="556845" y="2499591"/>
            <a:ext cx="11078306" cy="3539430"/>
          </a:xfrm>
          <a:prstGeom prst="rect">
            <a:avLst/>
          </a:prstGeom>
          <a:noFill/>
        </p:spPr>
        <p:txBody>
          <a:bodyPr wrap="square">
            <a:spAutoFit/>
          </a:bodyPr>
          <a:lstStyle/>
          <a:p>
            <a:pPr algn="ctr" rtl="1">
              <a:lnSpc>
                <a:spcPct val="150000"/>
              </a:lnSpc>
            </a:pPr>
            <a:r>
              <a:rPr lang="ar-SA" sz="6000" i="0" dirty="0">
                <a:effectLst/>
                <a:latin typeface="Inter"/>
                <a:cs typeface="DecoType Naskh Extensions" pitchFamily="2" charset="-78"/>
              </a:rPr>
              <a:t>وَهُوَ الَّذِي سَخَّرَ الْبَحْرَ لِتَأْكُلُوا مِنْهُ لَحْمًا طَرِيًّا</a:t>
            </a:r>
            <a:endParaRPr lang="ar-IQ" sz="6000" i="0" dirty="0">
              <a:effectLst/>
              <a:latin typeface="Inter"/>
              <a:cs typeface="DecoType Naskh Extensions" pitchFamily="2" charset="-78"/>
            </a:endParaRPr>
          </a:p>
          <a:p>
            <a:pPr algn="ctr" rtl="1">
              <a:lnSpc>
                <a:spcPct val="150000"/>
              </a:lnSpc>
            </a:pPr>
            <a:endParaRPr lang="en-US" sz="6000" i="0" dirty="0">
              <a:effectLst/>
              <a:latin typeface="Inter"/>
              <a:cs typeface="DecoType Naskh Extensions" pitchFamily="2" charset="-78"/>
            </a:endParaRPr>
          </a:p>
          <a:p>
            <a:pPr algn="ctr" rtl="1">
              <a:lnSpc>
                <a:spcPct val="150000"/>
              </a:lnSpc>
            </a:pPr>
            <a:r>
              <a:rPr lang="ar-IQ" sz="3200" dirty="0">
                <a:latin typeface="Inter"/>
                <a:cs typeface="DecoType Naskh Extensions" pitchFamily="2" charset="-78"/>
              </a:rPr>
              <a:t>النحل (14)</a:t>
            </a:r>
            <a:endParaRPr lang="en-US" sz="3200" i="0" dirty="0">
              <a:effectLst/>
              <a:latin typeface="Inter"/>
              <a:cs typeface="DecoType Naskh Extensions" pitchFamily="2" charset="-78"/>
            </a:endParaRPr>
          </a:p>
        </p:txBody>
      </p:sp>
      <p:sp>
        <p:nvSpPr>
          <p:cNvPr id="2" name="مستطيل 1"/>
          <p:cNvSpPr/>
          <p:nvPr/>
        </p:nvSpPr>
        <p:spPr>
          <a:xfrm>
            <a:off x="4139373" y="971146"/>
            <a:ext cx="3913251" cy="1023357"/>
          </a:xfrm>
          <a:prstGeom prst="rect">
            <a:avLst/>
          </a:prstGeom>
        </p:spPr>
        <p:txBody>
          <a:bodyPr wrap="none">
            <a:spAutoFit/>
          </a:bodyPr>
          <a:lstStyle/>
          <a:p>
            <a:pPr algn="ctr" rtl="1">
              <a:lnSpc>
                <a:spcPct val="150000"/>
              </a:lnSpc>
            </a:pPr>
            <a:r>
              <a:rPr lang="ar-IQ" sz="4400" dirty="0">
                <a:latin typeface="Inter"/>
                <a:cs typeface="DecoType Naskh Extensions" pitchFamily="2" charset="-78"/>
              </a:rPr>
              <a:t>بسم الله </a:t>
            </a:r>
            <a:r>
              <a:rPr lang="ar-IQ" sz="4400" dirty="0" err="1">
                <a:latin typeface="Inter"/>
                <a:cs typeface="DecoType Naskh Extensions" pitchFamily="2" charset="-78"/>
              </a:rPr>
              <a:t>الرحمٰن</a:t>
            </a:r>
            <a:r>
              <a:rPr lang="ar-IQ" sz="4400" dirty="0">
                <a:latin typeface="Inter"/>
                <a:cs typeface="DecoType Naskh Extensions" pitchFamily="2" charset="-78"/>
              </a:rPr>
              <a:t> الرحيم</a:t>
            </a:r>
            <a:endParaRPr lang="en-US" sz="4400" dirty="0">
              <a:latin typeface="Inter"/>
              <a:cs typeface="DecoType Naskh Extensions" pitchFamily="2" charset="-78"/>
            </a:endParaRPr>
          </a:p>
        </p:txBody>
      </p:sp>
    </p:spTree>
    <p:extLst>
      <p:ext uri="{BB962C8B-B14F-4D97-AF65-F5344CB8AC3E}">
        <p14:creationId xmlns:p14="http://schemas.microsoft.com/office/powerpoint/2010/main" val="79284202"/>
      </p:ext>
    </p:extLst>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815414" y="711367"/>
            <a:ext cx="10549621" cy="6886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ربع نص 2"/>
          <p:cNvSpPr txBox="1"/>
          <p:nvPr/>
        </p:nvSpPr>
        <p:spPr>
          <a:xfrm>
            <a:off x="815414" y="764705"/>
            <a:ext cx="10549621" cy="646331"/>
          </a:xfrm>
          <a:prstGeom prst="rect">
            <a:avLst/>
          </a:prstGeom>
          <a:noFill/>
        </p:spPr>
        <p:txBody>
          <a:bodyPr wrap="square" rtlCol="0">
            <a:spAutoFit/>
          </a:bodyPr>
          <a:lstStyle/>
          <a:p>
            <a:pPr algn="ctr" rtl="1"/>
            <a:r>
              <a:rPr lang="ar-IQ" sz="3600" b="1" dirty="0">
                <a:solidFill>
                  <a:schemeClr val="bg1"/>
                </a:solidFill>
                <a:latin typeface="Times New Roman" pitchFamily="18" charset="0"/>
                <a:cs typeface="Times New Roman" pitchFamily="18" charset="0"/>
              </a:rPr>
              <a:t>250 فرخ سلالة </a:t>
            </a:r>
            <a:r>
              <a:rPr lang="en-US" sz="3600" b="1" dirty="0">
                <a:solidFill>
                  <a:schemeClr val="bg1"/>
                </a:solidFill>
                <a:latin typeface="Times New Roman" pitchFamily="18" charset="0"/>
                <a:cs typeface="Times New Roman" pitchFamily="18" charset="0"/>
              </a:rPr>
              <a:t>ROSS 308</a:t>
            </a:r>
            <a:endParaRPr lang="en-US" sz="3600" dirty="0">
              <a:solidFill>
                <a:schemeClr val="bg1"/>
              </a:solidFill>
              <a:latin typeface="Times New Roman" pitchFamily="18" charset="0"/>
              <a:cs typeface="Times New Roman" pitchFamily="18" charset="0"/>
            </a:endParaRPr>
          </a:p>
        </p:txBody>
      </p:sp>
      <p:sp>
        <p:nvSpPr>
          <p:cNvPr id="5" name="مستطيل مستدير الزوايا 4"/>
          <p:cNvSpPr/>
          <p:nvPr/>
        </p:nvSpPr>
        <p:spPr>
          <a:xfrm>
            <a:off x="9552384" y="1766333"/>
            <a:ext cx="1812651" cy="1117543"/>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65000"/>
                    <a:lumOff val="35000"/>
                  </a:schemeClr>
                </a:solidFill>
                <a:latin typeface="Times New Roman" pitchFamily="18" charset="0"/>
                <a:cs typeface="Times New Roman" pitchFamily="18" charset="0"/>
              </a:rPr>
              <a:t>T1</a:t>
            </a:r>
            <a:endParaRPr lang="ar-IQ" sz="1600" b="1" dirty="0">
              <a:solidFill>
                <a:schemeClr val="tx1">
                  <a:lumMod val="65000"/>
                  <a:lumOff val="35000"/>
                </a:schemeClr>
              </a:solidFill>
              <a:latin typeface="Times New Roman" pitchFamily="18" charset="0"/>
              <a:cs typeface="Times New Roman" pitchFamily="18" charset="0"/>
            </a:endParaRPr>
          </a:p>
        </p:txBody>
      </p:sp>
      <p:sp>
        <p:nvSpPr>
          <p:cNvPr id="17" name="سهم للأسفل 16"/>
          <p:cNvSpPr/>
          <p:nvPr/>
        </p:nvSpPr>
        <p:spPr>
          <a:xfrm>
            <a:off x="10399910" y="1411036"/>
            <a:ext cx="192021" cy="3552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سهم للأسفل 17"/>
          <p:cNvSpPr/>
          <p:nvPr/>
        </p:nvSpPr>
        <p:spPr>
          <a:xfrm>
            <a:off x="8154453" y="1411036"/>
            <a:ext cx="192021" cy="3552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سهم للأسفل 18"/>
          <p:cNvSpPr/>
          <p:nvPr/>
        </p:nvSpPr>
        <p:spPr>
          <a:xfrm>
            <a:off x="5994214" y="1411036"/>
            <a:ext cx="192021" cy="3552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سهم للأسفل 19"/>
          <p:cNvSpPr/>
          <p:nvPr/>
        </p:nvSpPr>
        <p:spPr>
          <a:xfrm>
            <a:off x="3737963" y="1411035"/>
            <a:ext cx="192021" cy="3552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سهم للأسفل 20"/>
          <p:cNvSpPr/>
          <p:nvPr/>
        </p:nvSpPr>
        <p:spPr>
          <a:xfrm>
            <a:off x="1625728" y="1411036"/>
            <a:ext cx="192021" cy="3552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مستطيل مستدير الزوايا 21"/>
          <p:cNvSpPr/>
          <p:nvPr/>
        </p:nvSpPr>
        <p:spPr>
          <a:xfrm>
            <a:off x="7344138" y="1761017"/>
            <a:ext cx="1812651" cy="1122860"/>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65000"/>
                    <a:lumOff val="35000"/>
                  </a:schemeClr>
                </a:solidFill>
                <a:latin typeface="Times New Roman" pitchFamily="18" charset="0"/>
                <a:cs typeface="Times New Roman" pitchFamily="18" charset="0"/>
              </a:rPr>
              <a:t>T2</a:t>
            </a:r>
            <a:endParaRPr lang="ar-IQ" sz="1600" b="1" dirty="0">
              <a:solidFill>
                <a:schemeClr val="tx1">
                  <a:lumMod val="65000"/>
                  <a:lumOff val="35000"/>
                </a:schemeClr>
              </a:solidFill>
              <a:latin typeface="Times New Roman" pitchFamily="18" charset="0"/>
              <a:cs typeface="Times New Roman" pitchFamily="18" charset="0"/>
            </a:endParaRPr>
          </a:p>
        </p:txBody>
      </p:sp>
      <p:sp>
        <p:nvSpPr>
          <p:cNvPr id="23" name="مستطيل مستدير الزوايا 22"/>
          <p:cNvSpPr/>
          <p:nvPr/>
        </p:nvSpPr>
        <p:spPr>
          <a:xfrm>
            <a:off x="5183899" y="1766333"/>
            <a:ext cx="1812651" cy="1117544"/>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65000"/>
                    <a:lumOff val="35000"/>
                  </a:schemeClr>
                </a:solidFill>
                <a:latin typeface="Times New Roman" pitchFamily="18" charset="0"/>
                <a:cs typeface="Times New Roman" pitchFamily="18" charset="0"/>
              </a:rPr>
              <a:t>T3</a:t>
            </a:r>
            <a:endParaRPr lang="ar-IQ" sz="1600" b="1" dirty="0">
              <a:solidFill>
                <a:schemeClr val="tx1">
                  <a:lumMod val="65000"/>
                  <a:lumOff val="35000"/>
                </a:schemeClr>
              </a:solidFill>
              <a:latin typeface="Times New Roman" pitchFamily="18" charset="0"/>
              <a:cs typeface="Times New Roman" pitchFamily="18" charset="0"/>
            </a:endParaRPr>
          </a:p>
        </p:txBody>
      </p:sp>
      <p:sp>
        <p:nvSpPr>
          <p:cNvPr id="24" name="مستطيل مستدير الزوايا 23"/>
          <p:cNvSpPr/>
          <p:nvPr/>
        </p:nvSpPr>
        <p:spPr>
          <a:xfrm>
            <a:off x="2927648" y="1761017"/>
            <a:ext cx="1812651" cy="1122859"/>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65000"/>
                    <a:lumOff val="35000"/>
                  </a:schemeClr>
                </a:solidFill>
                <a:latin typeface="Times New Roman" pitchFamily="18" charset="0"/>
                <a:cs typeface="Times New Roman" pitchFamily="18" charset="0"/>
              </a:rPr>
              <a:t>T4</a:t>
            </a:r>
            <a:endParaRPr lang="ar-IQ" sz="1600" b="1" dirty="0">
              <a:solidFill>
                <a:schemeClr val="tx1">
                  <a:lumMod val="65000"/>
                  <a:lumOff val="35000"/>
                </a:schemeClr>
              </a:solidFill>
              <a:latin typeface="Times New Roman" pitchFamily="18" charset="0"/>
              <a:cs typeface="Times New Roman" pitchFamily="18" charset="0"/>
            </a:endParaRPr>
          </a:p>
        </p:txBody>
      </p:sp>
      <p:sp>
        <p:nvSpPr>
          <p:cNvPr id="25" name="مستطيل مستدير الزوايا 24"/>
          <p:cNvSpPr/>
          <p:nvPr/>
        </p:nvSpPr>
        <p:spPr>
          <a:xfrm>
            <a:off x="815413" y="1761017"/>
            <a:ext cx="1812651" cy="1122859"/>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65000"/>
                    <a:lumOff val="35000"/>
                  </a:schemeClr>
                </a:solidFill>
                <a:latin typeface="Times New Roman" pitchFamily="18" charset="0"/>
                <a:cs typeface="Times New Roman" pitchFamily="18" charset="0"/>
              </a:rPr>
              <a:t>T5</a:t>
            </a:r>
            <a:endParaRPr lang="ar-IQ" sz="2800" b="1" dirty="0">
              <a:solidFill>
                <a:schemeClr val="tx1">
                  <a:lumMod val="65000"/>
                  <a:lumOff val="35000"/>
                </a:schemeClr>
              </a:solidFill>
              <a:latin typeface="Times New Roman" pitchFamily="18" charset="0"/>
              <a:cs typeface="Times New Roman" pitchFamily="18" charset="0"/>
            </a:endParaRPr>
          </a:p>
        </p:txBody>
      </p:sp>
      <p:graphicFrame>
        <p:nvGraphicFramePr>
          <p:cNvPr id="26" name="جدول 25"/>
          <p:cNvGraphicFramePr>
            <a:graphicFrameLocks noGrp="1"/>
          </p:cNvGraphicFramePr>
          <p:nvPr>
            <p:extLst>
              <p:ext uri="{D42A27DB-BD31-4B8C-83A1-F6EECF244321}">
                <p14:modId xmlns:p14="http://schemas.microsoft.com/office/powerpoint/2010/main" val="3554623447"/>
              </p:ext>
            </p:extLst>
          </p:nvPr>
        </p:nvGraphicFramePr>
        <p:xfrm>
          <a:off x="815414" y="3094892"/>
          <a:ext cx="10514088" cy="3380263"/>
        </p:xfrm>
        <a:graphic>
          <a:graphicData uri="http://schemas.openxmlformats.org/drawingml/2006/table">
            <a:tbl>
              <a:tblPr firstRow="1" bandRow="1">
                <a:tableStyleId>{5C22544A-7EE6-4342-B048-85BDC9FD1C3A}</a:tableStyleId>
              </a:tblPr>
              <a:tblGrid>
                <a:gridCol w="1752348">
                  <a:extLst>
                    <a:ext uri="{9D8B030D-6E8A-4147-A177-3AD203B41FA5}">
                      <a16:colId xmlns:a16="http://schemas.microsoft.com/office/drawing/2014/main" val="20000"/>
                    </a:ext>
                  </a:extLst>
                </a:gridCol>
                <a:gridCol w="1752348">
                  <a:extLst>
                    <a:ext uri="{9D8B030D-6E8A-4147-A177-3AD203B41FA5}">
                      <a16:colId xmlns:a16="http://schemas.microsoft.com/office/drawing/2014/main" val="20001"/>
                    </a:ext>
                  </a:extLst>
                </a:gridCol>
                <a:gridCol w="1752348">
                  <a:extLst>
                    <a:ext uri="{9D8B030D-6E8A-4147-A177-3AD203B41FA5}">
                      <a16:colId xmlns:a16="http://schemas.microsoft.com/office/drawing/2014/main" val="20002"/>
                    </a:ext>
                  </a:extLst>
                </a:gridCol>
                <a:gridCol w="1752348">
                  <a:extLst>
                    <a:ext uri="{9D8B030D-6E8A-4147-A177-3AD203B41FA5}">
                      <a16:colId xmlns:a16="http://schemas.microsoft.com/office/drawing/2014/main" val="20003"/>
                    </a:ext>
                  </a:extLst>
                </a:gridCol>
                <a:gridCol w="1752348">
                  <a:extLst>
                    <a:ext uri="{9D8B030D-6E8A-4147-A177-3AD203B41FA5}">
                      <a16:colId xmlns:a16="http://schemas.microsoft.com/office/drawing/2014/main" val="20004"/>
                    </a:ext>
                  </a:extLst>
                </a:gridCol>
                <a:gridCol w="1752348">
                  <a:extLst>
                    <a:ext uri="{9D8B030D-6E8A-4147-A177-3AD203B41FA5}">
                      <a16:colId xmlns:a16="http://schemas.microsoft.com/office/drawing/2014/main" val="20005"/>
                    </a:ext>
                  </a:extLst>
                </a:gridCol>
              </a:tblGrid>
              <a:tr h="655714">
                <a:tc>
                  <a:txBody>
                    <a:bodyPr/>
                    <a:lstStyle/>
                    <a:p>
                      <a:pPr algn="ctr" rtl="0">
                        <a:lnSpc>
                          <a:spcPct val="115000"/>
                        </a:lnSpc>
                        <a:spcAft>
                          <a:spcPts val="0"/>
                        </a:spcAft>
                      </a:pPr>
                      <a:r>
                        <a:rPr lang="ar-IQ" sz="1800" dirty="0">
                          <a:effectLst/>
                          <a:latin typeface="Calibri"/>
                          <a:ea typeface="Calibri"/>
                          <a:cs typeface="Arial"/>
                        </a:rPr>
                        <a:t>مؤشرات</a:t>
                      </a:r>
                      <a:r>
                        <a:rPr lang="ar-IQ" sz="1800" baseline="0" dirty="0">
                          <a:effectLst/>
                          <a:latin typeface="Calibri"/>
                          <a:ea typeface="Calibri"/>
                          <a:cs typeface="Arial"/>
                        </a:rPr>
                        <a:t> الاكسدة في اللحم</a:t>
                      </a:r>
                      <a:r>
                        <a:rPr lang="en-AU" sz="1800" baseline="0" dirty="0">
                          <a:effectLst/>
                          <a:latin typeface="Calibri"/>
                          <a:ea typeface="Calibri"/>
                          <a:cs typeface="Arial"/>
                        </a:rPr>
                        <a:t> </a:t>
                      </a:r>
                      <a:endParaRPr lang="en-US" sz="1800" dirty="0">
                        <a:effectLst/>
                        <a:latin typeface="Calibri"/>
                        <a:ea typeface="Calibri"/>
                        <a:cs typeface="Arial"/>
                      </a:endParaRPr>
                    </a:p>
                  </a:txBody>
                  <a:tcPr marT="0" marB="0" anchor="ctr"/>
                </a:tc>
                <a:tc>
                  <a:txBody>
                    <a:bodyPr/>
                    <a:lstStyle/>
                    <a:p>
                      <a:pPr algn="ctr" rtl="0">
                        <a:lnSpc>
                          <a:spcPct val="115000"/>
                        </a:lnSpc>
                        <a:spcAft>
                          <a:spcPts val="0"/>
                        </a:spcAft>
                      </a:pPr>
                      <a:r>
                        <a:rPr lang="ar-IQ" sz="1800" b="1" dirty="0">
                          <a:effectLst/>
                          <a:latin typeface="Calibri"/>
                          <a:ea typeface="Calibri"/>
                          <a:cs typeface="Arial"/>
                        </a:rPr>
                        <a:t> الصفات </a:t>
                      </a:r>
                      <a:r>
                        <a:rPr lang="ar-IQ" sz="1800" b="1" dirty="0" err="1">
                          <a:effectLst/>
                          <a:latin typeface="Calibri"/>
                          <a:ea typeface="Calibri"/>
                          <a:cs typeface="Arial"/>
                        </a:rPr>
                        <a:t>المايكروبية</a:t>
                      </a:r>
                      <a:r>
                        <a:rPr lang="ar-IQ" sz="1800" b="1" dirty="0">
                          <a:effectLst/>
                          <a:latin typeface="Calibri"/>
                          <a:ea typeface="Calibri"/>
                          <a:cs typeface="Arial"/>
                        </a:rPr>
                        <a:t> في الصائم</a:t>
                      </a:r>
                      <a:endParaRPr lang="en-US" sz="1400" dirty="0">
                        <a:effectLst/>
                        <a:latin typeface="Calibri"/>
                        <a:ea typeface="Calibri"/>
                        <a:cs typeface="Arial"/>
                      </a:endParaRPr>
                    </a:p>
                  </a:txBody>
                  <a:tcPr marT="0" marB="0" anchor="ctr"/>
                </a:tc>
                <a:tc>
                  <a:txBody>
                    <a:bodyPr/>
                    <a:lstStyle/>
                    <a:p>
                      <a:pPr algn="ctr" rtl="0">
                        <a:lnSpc>
                          <a:spcPct val="115000"/>
                        </a:lnSpc>
                        <a:spcAft>
                          <a:spcPts val="0"/>
                        </a:spcAft>
                      </a:pPr>
                      <a:r>
                        <a:rPr lang="ar-IQ" sz="1800" dirty="0">
                          <a:effectLst/>
                          <a:latin typeface="Calibri"/>
                          <a:ea typeface="Calibri"/>
                          <a:cs typeface="Arial"/>
                        </a:rPr>
                        <a:t>الصفات المناعية</a:t>
                      </a:r>
                      <a:endParaRPr lang="en-US" sz="1800" dirty="0">
                        <a:effectLst/>
                        <a:latin typeface="Calibri"/>
                        <a:ea typeface="Calibri"/>
                        <a:cs typeface="Arial"/>
                      </a:endParaRPr>
                    </a:p>
                  </a:txBody>
                  <a:tcPr marT="0" marB="0" anchor="ctr"/>
                </a:tc>
                <a:tc>
                  <a:txBody>
                    <a:bodyPr/>
                    <a:lstStyle/>
                    <a:p>
                      <a:pPr algn="ctr" rtl="0">
                        <a:lnSpc>
                          <a:spcPct val="115000"/>
                        </a:lnSpc>
                        <a:spcAft>
                          <a:spcPts val="0"/>
                        </a:spcAft>
                      </a:pPr>
                      <a:r>
                        <a:rPr lang="ar-IQ" sz="1800" dirty="0">
                          <a:effectLst/>
                          <a:latin typeface="Calibri"/>
                          <a:ea typeface="Calibri"/>
                          <a:cs typeface="Arial"/>
                        </a:rPr>
                        <a:t>الصفات </a:t>
                      </a:r>
                      <a:r>
                        <a:rPr lang="ar-IQ" sz="1800" dirty="0" err="1">
                          <a:effectLst/>
                          <a:latin typeface="Calibri"/>
                          <a:ea typeface="Calibri"/>
                          <a:cs typeface="Arial"/>
                        </a:rPr>
                        <a:t>الفسلجية</a:t>
                      </a:r>
                      <a:endParaRPr lang="en-US" sz="1800" dirty="0">
                        <a:effectLst/>
                        <a:latin typeface="Calibri"/>
                        <a:ea typeface="Calibri"/>
                        <a:cs typeface="Arial"/>
                      </a:endParaRPr>
                    </a:p>
                  </a:txBody>
                  <a:tcPr marT="0" marB="0" anchor="ctr"/>
                </a:tc>
                <a:tc>
                  <a:txBody>
                    <a:bodyPr/>
                    <a:lstStyle/>
                    <a:p>
                      <a:pPr algn="ctr" rtl="0">
                        <a:lnSpc>
                          <a:spcPct val="115000"/>
                        </a:lnSpc>
                        <a:spcAft>
                          <a:spcPts val="0"/>
                        </a:spcAft>
                      </a:pPr>
                      <a:r>
                        <a:rPr lang="ar-IQ" sz="1800" dirty="0">
                          <a:effectLst/>
                          <a:latin typeface="Calibri"/>
                          <a:ea typeface="Calibri"/>
                          <a:cs typeface="Arial"/>
                        </a:rPr>
                        <a:t>صفات الذبيحة</a:t>
                      </a:r>
                      <a:endParaRPr lang="en-US" sz="1800" dirty="0">
                        <a:effectLst/>
                        <a:latin typeface="Calibri"/>
                        <a:ea typeface="Calibri"/>
                        <a:cs typeface="Arial"/>
                      </a:endParaRPr>
                    </a:p>
                  </a:txBody>
                  <a:tcPr marT="0" marB="0" anchor="ctr"/>
                </a:tc>
                <a:tc>
                  <a:txBody>
                    <a:bodyPr/>
                    <a:lstStyle/>
                    <a:p>
                      <a:pPr algn="ctr" rtl="0">
                        <a:lnSpc>
                          <a:spcPct val="115000"/>
                        </a:lnSpc>
                        <a:spcAft>
                          <a:spcPts val="0"/>
                        </a:spcAft>
                      </a:pPr>
                      <a:r>
                        <a:rPr lang="ar-IQ" sz="1800" b="1" dirty="0">
                          <a:effectLst/>
                          <a:latin typeface="Calibri"/>
                          <a:ea typeface="Calibri"/>
                          <a:cs typeface="Arial"/>
                        </a:rPr>
                        <a:t>الصفات الإنتاجية</a:t>
                      </a:r>
                      <a:endParaRPr lang="en-US" sz="1400" dirty="0">
                        <a:effectLst/>
                        <a:latin typeface="Calibri"/>
                        <a:ea typeface="Calibri"/>
                        <a:cs typeface="Arial"/>
                      </a:endParaRPr>
                    </a:p>
                  </a:txBody>
                  <a:tcPr marT="0" marB="0" anchor="ctr"/>
                </a:tc>
                <a:extLst>
                  <a:ext uri="{0D108BD9-81ED-4DB2-BD59-A6C34878D82A}">
                    <a16:rowId xmlns:a16="http://schemas.microsoft.com/office/drawing/2014/main" val="10000"/>
                  </a:ext>
                </a:extLst>
              </a:tr>
              <a:tr h="2724549">
                <a:tc>
                  <a:txBody>
                    <a:bodyPr/>
                    <a:lstStyle/>
                    <a:p>
                      <a:pPr marL="342900" indent="-342900" algn="r" rtl="1">
                        <a:buFont typeface="+mj-lt"/>
                        <a:buAutoNum type="arabicPeriod"/>
                      </a:pPr>
                      <a:r>
                        <a:rPr lang="ar-IQ" sz="1600" b="1" dirty="0" err="1">
                          <a:latin typeface="Times New Roman" pitchFamily="18" charset="0"/>
                          <a:cs typeface="Times New Roman" pitchFamily="18" charset="0"/>
                        </a:rPr>
                        <a:t>المالونالديهايد</a:t>
                      </a:r>
                      <a:endParaRPr lang="en-US" sz="1600" b="1" dirty="0">
                        <a:latin typeface="Times New Roman" pitchFamily="18" charset="0"/>
                        <a:cs typeface="Times New Roman" pitchFamily="18" charset="0"/>
                      </a:endParaRPr>
                    </a:p>
                    <a:p>
                      <a:pPr marL="342900" indent="-342900" algn="r" rtl="1">
                        <a:buFont typeface="+mj-lt"/>
                        <a:buAutoNum type="arabicPeriod"/>
                      </a:pPr>
                      <a:r>
                        <a:rPr lang="ar-IQ" sz="1600" b="1" dirty="0">
                          <a:latin typeface="Times New Roman" pitchFamily="18" charset="0"/>
                          <a:cs typeface="Times New Roman" pitchFamily="18" charset="0"/>
                        </a:rPr>
                        <a:t>قيمة البيروكسيد</a:t>
                      </a:r>
                      <a:endParaRPr lang="en-US" sz="1600" b="1" dirty="0">
                        <a:latin typeface="Times New Roman" pitchFamily="18" charset="0"/>
                        <a:cs typeface="Times New Roman" pitchFamily="18" charset="0"/>
                      </a:endParaRPr>
                    </a:p>
                    <a:p>
                      <a:pPr marL="342900" indent="-342900" algn="r" rtl="1">
                        <a:buFont typeface="+mj-lt"/>
                        <a:buAutoNum type="arabicPeriod"/>
                      </a:pPr>
                      <a:r>
                        <a:rPr lang="ar-IQ" sz="1600" b="1" dirty="0">
                          <a:latin typeface="Times New Roman" pitchFamily="18" charset="0"/>
                          <a:cs typeface="Times New Roman" pitchFamily="18" charset="0"/>
                        </a:rPr>
                        <a:t>الاحماض الدهنية</a:t>
                      </a:r>
                      <a:r>
                        <a:rPr lang="ar-IQ" sz="1600" b="1" baseline="0" dirty="0">
                          <a:latin typeface="Times New Roman" pitchFamily="18" charset="0"/>
                          <a:cs typeface="Times New Roman" pitchFamily="18" charset="0"/>
                        </a:rPr>
                        <a:t> بعد خزن اللحم لمدة 1 و 30 يوم</a:t>
                      </a:r>
                      <a:endParaRPr lang="en-US" sz="1600" b="1" dirty="0">
                        <a:latin typeface="Times New Roman" pitchFamily="18" charset="0"/>
                        <a:cs typeface="Times New Roman" pitchFamily="18" charset="0"/>
                      </a:endParaRPr>
                    </a:p>
                  </a:txBody>
                  <a:tcPr marL="121920" marR="121920"/>
                </a:tc>
                <a:tc>
                  <a:txBody>
                    <a:bodyPr/>
                    <a:lstStyle/>
                    <a:p>
                      <a:pPr marL="342900" indent="-342900" algn="r" rtl="1">
                        <a:buFont typeface="+mj-lt"/>
                        <a:buAutoNum type="arabicPeriod"/>
                      </a:pPr>
                      <a:r>
                        <a:rPr lang="en-US" sz="1600" b="1" kern="1200" dirty="0" err="1">
                          <a:solidFill>
                            <a:schemeClr val="dk1"/>
                          </a:solidFill>
                          <a:effectLst/>
                          <a:latin typeface="Times New Roman" pitchFamily="18" charset="0"/>
                          <a:ea typeface="+mn-ea"/>
                          <a:cs typeface="Times New Roman" pitchFamily="18" charset="0"/>
                        </a:rPr>
                        <a:t>E.coli</a:t>
                      </a:r>
                      <a:endParaRPr lang="en-US" sz="1600" b="1" kern="1200" dirty="0">
                        <a:solidFill>
                          <a:schemeClr val="dk1"/>
                        </a:solidFill>
                        <a:effectLst/>
                        <a:latin typeface="Times New Roman" pitchFamily="18" charset="0"/>
                        <a:ea typeface="+mn-ea"/>
                        <a:cs typeface="Times New Roman" pitchFamily="18" charset="0"/>
                      </a:endParaRPr>
                    </a:p>
                    <a:p>
                      <a:pPr marL="342900" indent="-342900" algn="r" rtl="1">
                        <a:buFont typeface="+mj-lt"/>
                        <a:buAutoNum type="arabicPeriod"/>
                      </a:pPr>
                      <a:r>
                        <a:rPr lang="en-US" sz="1600" b="1" kern="1200" dirty="0">
                          <a:solidFill>
                            <a:schemeClr val="dk1"/>
                          </a:solidFill>
                          <a:effectLst/>
                          <a:latin typeface="Times New Roman" pitchFamily="18" charset="0"/>
                          <a:ea typeface="+mn-ea"/>
                          <a:cs typeface="Times New Roman" pitchFamily="18" charset="0"/>
                        </a:rPr>
                        <a:t>Lactobacillus</a:t>
                      </a:r>
                      <a:endParaRPr lang="en-US" sz="1600" dirty="0">
                        <a:latin typeface="Times New Roman" pitchFamily="18" charset="0"/>
                        <a:cs typeface="Times New Roman" pitchFamily="18" charset="0"/>
                      </a:endParaRPr>
                    </a:p>
                  </a:txBody>
                  <a:tcPr marL="121920" marR="121920"/>
                </a:tc>
                <a:tc>
                  <a:txBody>
                    <a:bodyPr/>
                    <a:lstStyle/>
                    <a:p>
                      <a:pPr marL="342900" indent="-342900" algn="justLow" rtl="1">
                        <a:buFont typeface="+mj-lt"/>
                        <a:buAutoNum type="arabicPeriod"/>
                      </a:pPr>
                      <a:r>
                        <a:rPr lang="ar-IQ" sz="1600" b="1" dirty="0">
                          <a:latin typeface="Times New Roman" pitchFamily="18" charset="0"/>
                          <a:cs typeface="Times New Roman" pitchFamily="18" charset="0"/>
                        </a:rPr>
                        <a:t>الوزن النسبي لغدة </a:t>
                      </a:r>
                      <a:r>
                        <a:rPr lang="ar-IQ" sz="1600" b="1" dirty="0" err="1">
                          <a:latin typeface="Times New Roman" pitchFamily="18" charset="0"/>
                          <a:cs typeface="Times New Roman" pitchFamily="18" charset="0"/>
                        </a:rPr>
                        <a:t>التوثة</a:t>
                      </a:r>
                      <a:endParaRPr lang="ar-IQ" sz="1600" b="1" dirty="0">
                        <a:latin typeface="Times New Roman" pitchFamily="18" charset="0"/>
                        <a:cs typeface="Times New Roman" pitchFamily="18" charset="0"/>
                      </a:endParaRPr>
                    </a:p>
                    <a:p>
                      <a:pPr marL="342900" indent="-342900" algn="justLow" rtl="1">
                        <a:buFont typeface="+mj-lt"/>
                        <a:buAutoNum type="arabicPeriod"/>
                      </a:pPr>
                      <a:r>
                        <a:rPr lang="ar-IQ" sz="1600" b="1" dirty="0">
                          <a:latin typeface="Times New Roman" pitchFamily="18" charset="0"/>
                          <a:cs typeface="Times New Roman" pitchFamily="18" charset="0"/>
                        </a:rPr>
                        <a:t>الوزن النسبي لغدة </a:t>
                      </a:r>
                      <a:r>
                        <a:rPr lang="ar-IQ" sz="1600" b="1" dirty="0" err="1">
                          <a:latin typeface="Times New Roman" pitchFamily="18" charset="0"/>
                          <a:cs typeface="Times New Roman" pitchFamily="18" charset="0"/>
                        </a:rPr>
                        <a:t>فيبريشيا</a:t>
                      </a:r>
                      <a:endParaRPr lang="ar-IQ" sz="1600" b="1" dirty="0">
                        <a:latin typeface="Times New Roman" pitchFamily="18" charset="0"/>
                        <a:cs typeface="Times New Roman" pitchFamily="18" charset="0"/>
                      </a:endParaRPr>
                    </a:p>
                    <a:p>
                      <a:pPr marL="342900" indent="-342900" algn="justLow" rtl="1">
                        <a:buFont typeface="+mj-lt"/>
                        <a:buAutoNum type="arabicPeriod"/>
                      </a:pPr>
                      <a:r>
                        <a:rPr lang="ar-IQ" sz="1600" b="1" dirty="0">
                          <a:latin typeface="Times New Roman" pitchFamily="18" charset="0"/>
                          <a:cs typeface="Times New Roman" pitchFamily="18" charset="0"/>
                        </a:rPr>
                        <a:t>دليل</a:t>
                      </a:r>
                      <a:r>
                        <a:rPr lang="ar-IQ" sz="1600" b="1" baseline="0" dirty="0">
                          <a:latin typeface="Times New Roman" pitchFamily="18" charset="0"/>
                          <a:cs typeface="Times New Roman" pitchFamily="18" charset="0"/>
                        </a:rPr>
                        <a:t> </a:t>
                      </a:r>
                      <a:r>
                        <a:rPr lang="ar-IQ" sz="1600" b="1" baseline="0" dirty="0" err="1">
                          <a:latin typeface="Times New Roman" pitchFamily="18" charset="0"/>
                          <a:cs typeface="Times New Roman" pitchFamily="18" charset="0"/>
                        </a:rPr>
                        <a:t>فيبريشيا</a:t>
                      </a:r>
                      <a:endParaRPr lang="ar-IQ" sz="1600" b="1" dirty="0">
                        <a:latin typeface="Times New Roman" pitchFamily="18" charset="0"/>
                        <a:cs typeface="Times New Roman" pitchFamily="18" charset="0"/>
                      </a:endParaRPr>
                    </a:p>
                  </a:txBody>
                  <a:tcPr marL="121920" marR="121920"/>
                </a:tc>
                <a:tc>
                  <a:txBody>
                    <a:bodyPr/>
                    <a:lstStyle/>
                    <a:p>
                      <a:pPr marL="342900" indent="-342900" algn="justLow" rtl="1">
                        <a:buFont typeface="+mj-lt"/>
                        <a:buAutoNum type="arabicPeriod"/>
                      </a:pPr>
                      <a:r>
                        <a:rPr lang="en-US" sz="1600" b="1" dirty="0">
                          <a:latin typeface="Times New Roman" pitchFamily="18" charset="0"/>
                          <a:cs typeface="Times New Roman" pitchFamily="18" charset="0"/>
                        </a:rPr>
                        <a:t>ALT</a:t>
                      </a:r>
                    </a:p>
                    <a:p>
                      <a:pPr marL="342900" indent="-342900" algn="justLow" rtl="1">
                        <a:buFont typeface="+mj-lt"/>
                        <a:buAutoNum type="arabicPeriod"/>
                      </a:pPr>
                      <a:r>
                        <a:rPr lang="en-US" sz="1600" b="1" dirty="0">
                          <a:latin typeface="Times New Roman" pitchFamily="18" charset="0"/>
                          <a:cs typeface="Times New Roman" pitchFamily="18" charset="0"/>
                        </a:rPr>
                        <a:t>AST</a:t>
                      </a:r>
                    </a:p>
                    <a:p>
                      <a:pPr marL="342900" indent="-342900" algn="justLow" rtl="1">
                        <a:buFont typeface="+mj-lt"/>
                        <a:buAutoNum type="arabicPeriod"/>
                      </a:pPr>
                      <a:r>
                        <a:rPr lang="ar-IQ" sz="1600" b="1" dirty="0">
                          <a:latin typeface="Times New Roman" pitchFamily="18" charset="0"/>
                          <a:cs typeface="Times New Roman" pitchFamily="18" charset="0"/>
                        </a:rPr>
                        <a:t>تركيز الكالسيوم</a:t>
                      </a:r>
                    </a:p>
                    <a:p>
                      <a:pPr marL="342900" indent="-342900" algn="justLow" rtl="1">
                        <a:buFont typeface="+mj-lt"/>
                        <a:buAutoNum type="arabicPeriod"/>
                      </a:pPr>
                      <a:r>
                        <a:rPr lang="ar-IQ" sz="1600" b="1" dirty="0">
                          <a:latin typeface="Times New Roman" pitchFamily="18" charset="0"/>
                          <a:cs typeface="Times New Roman" pitchFamily="18" charset="0"/>
                        </a:rPr>
                        <a:t>تركيز الفسفور</a:t>
                      </a:r>
                    </a:p>
                  </a:txBody>
                  <a:tcPr marL="121920" marR="121920"/>
                </a:tc>
                <a:tc>
                  <a:txBody>
                    <a:bodyPr/>
                    <a:lstStyle/>
                    <a:p>
                      <a:pPr marL="342900" indent="-342900" algn="justLow" rtl="1">
                        <a:buFont typeface="+mj-lt"/>
                        <a:buAutoNum type="arabicPeriod"/>
                      </a:pPr>
                      <a:r>
                        <a:rPr lang="ar-IQ" sz="1600" b="1" dirty="0">
                          <a:latin typeface="Times New Roman" pitchFamily="18" charset="0"/>
                          <a:cs typeface="Times New Roman" pitchFamily="18" charset="0"/>
                        </a:rPr>
                        <a:t>نسبة </a:t>
                      </a:r>
                      <a:r>
                        <a:rPr lang="ar-IQ" sz="1600" b="1" dirty="0" err="1">
                          <a:latin typeface="Times New Roman" pitchFamily="18" charset="0"/>
                          <a:cs typeface="Times New Roman" pitchFamily="18" charset="0"/>
                        </a:rPr>
                        <a:t>التصافي</a:t>
                      </a:r>
                      <a:endParaRPr lang="ar-IQ" sz="1600" b="1" dirty="0">
                        <a:latin typeface="Times New Roman" pitchFamily="18" charset="0"/>
                        <a:cs typeface="Times New Roman" pitchFamily="18" charset="0"/>
                      </a:endParaRPr>
                    </a:p>
                    <a:p>
                      <a:pPr marL="342900" indent="-342900" algn="justLow" rtl="1">
                        <a:buFont typeface="+mj-lt"/>
                        <a:buAutoNum type="arabicPeriod"/>
                      </a:pPr>
                      <a:r>
                        <a:rPr lang="ar-IQ" sz="1600" b="1" dirty="0">
                          <a:latin typeface="Times New Roman" pitchFamily="18" charset="0"/>
                          <a:cs typeface="Times New Roman" pitchFamily="18" charset="0"/>
                        </a:rPr>
                        <a:t>عصا الطبال</a:t>
                      </a:r>
                    </a:p>
                    <a:p>
                      <a:pPr marL="342900" indent="-342900" algn="justLow" rtl="1">
                        <a:buFont typeface="+mj-lt"/>
                        <a:buAutoNum type="arabicPeriod"/>
                      </a:pPr>
                      <a:r>
                        <a:rPr lang="ar-IQ" sz="1600" b="1" dirty="0">
                          <a:latin typeface="Times New Roman" pitchFamily="18" charset="0"/>
                          <a:cs typeface="Times New Roman" pitchFamily="18" charset="0"/>
                        </a:rPr>
                        <a:t>الوصلة الفخذية</a:t>
                      </a:r>
                    </a:p>
                    <a:p>
                      <a:pPr marL="342900" indent="-342900" algn="justLow" rtl="1">
                        <a:buFont typeface="+mj-lt"/>
                        <a:buAutoNum type="arabicPeriod"/>
                      </a:pPr>
                      <a:r>
                        <a:rPr lang="ar-IQ" sz="1600" b="1" dirty="0">
                          <a:latin typeface="Times New Roman" pitchFamily="18" charset="0"/>
                          <a:cs typeface="Times New Roman" pitchFamily="18" charset="0"/>
                        </a:rPr>
                        <a:t>قطعة الصدر</a:t>
                      </a:r>
                    </a:p>
                    <a:p>
                      <a:pPr marL="342900" indent="-342900" algn="justLow" rtl="1">
                        <a:buFont typeface="+mj-lt"/>
                        <a:buAutoNum type="arabicPeriod"/>
                      </a:pPr>
                      <a:r>
                        <a:rPr lang="ar-IQ" sz="1600" b="1" dirty="0">
                          <a:latin typeface="Times New Roman" pitchFamily="18" charset="0"/>
                          <a:cs typeface="Times New Roman" pitchFamily="18" charset="0"/>
                        </a:rPr>
                        <a:t>الاحشاء الداخلية</a:t>
                      </a:r>
                    </a:p>
                    <a:p>
                      <a:pPr marL="342900" indent="-342900" algn="justLow" rtl="1">
                        <a:buFont typeface="+mj-lt"/>
                        <a:buAutoNum type="arabicPeriod"/>
                      </a:pPr>
                      <a:r>
                        <a:rPr lang="ar-IQ" sz="1600" b="1" dirty="0">
                          <a:latin typeface="Times New Roman" pitchFamily="18" charset="0"/>
                          <a:cs typeface="Times New Roman" pitchFamily="18" charset="0"/>
                        </a:rPr>
                        <a:t>الكبد</a:t>
                      </a:r>
                    </a:p>
                    <a:p>
                      <a:pPr marL="342900" indent="-342900" algn="justLow" rtl="1">
                        <a:buFont typeface="+mj-lt"/>
                        <a:buAutoNum type="arabicPeriod"/>
                      </a:pPr>
                      <a:r>
                        <a:rPr lang="ar-IQ" sz="1600" b="1" dirty="0">
                          <a:latin typeface="Times New Roman" pitchFamily="18" charset="0"/>
                          <a:cs typeface="Times New Roman" pitchFamily="18" charset="0"/>
                        </a:rPr>
                        <a:t>القانصة</a:t>
                      </a:r>
                    </a:p>
                    <a:p>
                      <a:pPr marL="342900" indent="-342900" algn="justLow" rtl="1">
                        <a:buFont typeface="+mj-lt"/>
                        <a:buAutoNum type="arabicPeriod"/>
                      </a:pPr>
                      <a:r>
                        <a:rPr lang="ar-IQ" sz="1600" b="1" dirty="0">
                          <a:latin typeface="Times New Roman" pitchFamily="18" charset="0"/>
                          <a:cs typeface="Times New Roman" pitchFamily="18" charset="0"/>
                        </a:rPr>
                        <a:t>دهن</a:t>
                      </a:r>
                      <a:r>
                        <a:rPr lang="ar-IQ" sz="1600" b="1" baseline="0" dirty="0">
                          <a:latin typeface="Times New Roman" pitchFamily="18" charset="0"/>
                          <a:cs typeface="Times New Roman" pitchFamily="18" charset="0"/>
                        </a:rPr>
                        <a:t> البطن</a:t>
                      </a:r>
                      <a:endParaRPr lang="ar-IQ" sz="1600" b="1" dirty="0">
                        <a:latin typeface="Times New Roman" pitchFamily="18" charset="0"/>
                        <a:cs typeface="Times New Roman" pitchFamily="18" charset="0"/>
                      </a:endParaRPr>
                    </a:p>
                  </a:txBody>
                  <a:tcPr marL="121920" marR="121920"/>
                </a:tc>
                <a:tc>
                  <a:txBody>
                    <a:bodyPr/>
                    <a:lstStyle/>
                    <a:p>
                      <a:pPr marL="342900" indent="-342900" algn="justLow" rtl="1">
                        <a:buFont typeface="+mj-lt"/>
                        <a:buAutoNum type="arabicPeriod"/>
                      </a:pPr>
                      <a:r>
                        <a:rPr lang="ar-IQ" sz="1600" b="1" dirty="0">
                          <a:latin typeface="Times New Roman" pitchFamily="18" charset="0"/>
                          <a:cs typeface="Times New Roman" pitchFamily="18" charset="0"/>
                        </a:rPr>
                        <a:t>معدل وزن الجسم</a:t>
                      </a:r>
                      <a:r>
                        <a:rPr lang="ar-IQ" sz="1600" b="1" baseline="0" dirty="0">
                          <a:latin typeface="Times New Roman" pitchFamily="18" charset="0"/>
                          <a:cs typeface="Times New Roman" pitchFamily="18" charset="0"/>
                        </a:rPr>
                        <a:t> الحي</a:t>
                      </a:r>
                      <a:endParaRPr lang="ar-IQ" sz="1600" b="1" dirty="0">
                        <a:latin typeface="Times New Roman" pitchFamily="18" charset="0"/>
                        <a:cs typeface="Times New Roman" pitchFamily="18" charset="0"/>
                      </a:endParaRPr>
                    </a:p>
                    <a:p>
                      <a:pPr marL="342900" indent="-342900" algn="justLow" rtl="1">
                        <a:buFont typeface="+mj-lt"/>
                        <a:buAutoNum type="arabicPeriod"/>
                      </a:pPr>
                      <a:r>
                        <a:rPr lang="ar-IQ" sz="1600" b="1" dirty="0">
                          <a:latin typeface="Times New Roman" pitchFamily="18" charset="0"/>
                          <a:cs typeface="Times New Roman" pitchFamily="18" charset="0"/>
                        </a:rPr>
                        <a:t>معدل الزيادة الوزنية</a:t>
                      </a:r>
                    </a:p>
                    <a:p>
                      <a:pPr marL="342900" indent="-342900" algn="justLow" rtl="1">
                        <a:buFont typeface="+mj-lt"/>
                        <a:buAutoNum type="arabicPeriod"/>
                      </a:pPr>
                      <a:r>
                        <a:rPr lang="ar-IQ" sz="1600" b="1" dirty="0">
                          <a:latin typeface="Times New Roman" pitchFamily="18" charset="0"/>
                          <a:cs typeface="Times New Roman" pitchFamily="18" charset="0"/>
                        </a:rPr>
                        <a:t>معامل التحويل الغذائي </a:t>
                      </a:r>
                    </a:p>
                    <a:p>
                      <a:pPr marL="342900" indent="-342900" algn="justLow" rtl="1">
                        <a:buFont typeface="+mj-lt"/>
                        <a:buAutoNum type="arabicPeriod"/>
                      </a:pPr>
                      <a:r>
                        <a:rPr lang="ar-IQ" sz="1600" b="1" dirty="0">
                          <a:latin typeface="Times New Roman" pitchFamily="18" charset="0"/>
                          <a:cs typeface="Times New Roman" pitchFamily="18" charset="0"/>
                        </a:rPr>
                        <a:t>معدل استهلاك</a:t>
                      </a:r>
                      <a:r>
                        <a:rPr lang="ar-IQ" sz="1600" b="1" baseline="0" dirty="0">
                          <a:latin typeface="Times New Roman" pitchFamily="18" charset="0"/>
                          <a:cs typeface="Times New Roman" pitchFamily="18" charset="0"/>
                        </a:rPr>
                        <a:t> </a:t>
                      </a:r>
                      <a:r>
                        <a:rPr lang="ar-IQ" sz="1600" b="1" dirty="0">
                          <a:latin typeface="Times New Roman" pitchFamily="18" charset="0"/>
                          <a:cs typeface="Times New Roman" pitchFamily="18" charset="0"/>
                        </a:rPr>
                        <a:t>العلف </a:t>
                      </a:r>
                    </a:p>
                    <a:p>
                      <a:pPr marL="342900" indent="-342900" algn="justLow" rtl="1">
                        <a:buFont typeface="+mj-lt"/>
                        <a:buAutoNum type="arabicPeriod"/>
                      </a:pPr>
                      <a:r>
                        <a:rPr lang="ar-IQ" sz="1600" b="1" dirty="0">
                          <a:latin typeface="Times New Roman" pitchFamily="18" charset="0"/>
                          <a:cs typeface="Times New Roman" pitchFamily="18" charset="0"/>
                        </a:rPr>
                        <a:t>مؤشر استهلاك الماء</a:t>
                      </a:r>
                    </a:p>
                  </a:txBody>
                  <a:tcPr marL="121920" marR="12192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25274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516667-EB30-5484-8891-002362C36D3E}"/>
              </a:ext>
            </a:extLst>
          </p:cNvPr>
          <p:cNvSpPr txBox="1"/>
          <p:nvPr/>
        </p:nvSpPr>
        <p:spPr>
          <a:xfrm>
            <a:off x="2427040" y="773114"/>
            <a:ext cx="7139609" cy="357534"/>
          </a:xfrm>
          <a:prstGeom prst="rect">
            <a:avLst/>
          </a:prstGeom>
          <a:solidFill>
            <a:schemeClr val="accent1">
              <a:lumMod val="75000"/>
            </a:schemeClr>
          </a:solidFill>
          <a:ln>
            <a:headEnd type="none" w="med" len="med"/>
            <a:tailEnd type="none" w="med" len="med"/>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a:spAutoFit/>
          </a:bodyPr>
          <a:lstStyle/>
          <a:p>
            <a:pPr marL="0" marR="0" algn="ctr" rtl="1">
              <a:lnSpc>
                <a:spcPct val="115000"/>
              </a:lnSpc>
              <a:spcBef>
                <a:spcPts val="0"/>
              </a:spcBef>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جدول (4)النسب المئوية لمكونات العلائق المستعملة في الدراسة وتركيبها الكيميائي علائق البادئ</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74F7C6E-AB08-CBBA-4FE0-15EBC2157D2E}"/>
              </a:ext>
            </a:extLst>
          </p:cNvPr>
          <p:cNvGraphicFramePr>
            <a:graphicFrameLocks noGrp="1"/>
          </p:cNvGraphicFramePr>
          <p:nvPr>
            <p:extLst>
              <p:ext uri="{D42A27DB-BD31-4B8C-83A1-F6EECF244321}">
                <p14:modId xmlns:p14="http://schemas.microsoft.com/office/powerpoint/2010/main" val="3729115392"/>
              </p:ext>
            </p:extLst>
          </p:nvPr>
        </p:nvGraphicFramePr>
        <p:xfrm>
          <a:off x="2597613" y="1156616"/>
          <a:ext cx="6969036" cy="5398008"/>
        </p:xfrm>
        <a:graphic>
          <a:graphicData uri="http://schemas.openxmlformats.org/drawingml/2006/table">
            <a:tbl>
              <a:tblPr rtl="1" firstRow="1" firstCol="1" bandRow="1">
                <a:tableStyleId>{3B4B98B0-60AC-42C2-AFA5-B58CD77FA1E5}</a:tableStyleId>
              </a:tblPr>
              <a:tblGrid>
                <a:gridCol w="2922270">
                  <a:extLst>
                    <a:ext uri="{9D8B030D-6E8A-4147-A177-3AD203B41FA5}">
                      <a16:colId xmlns:a16="http://schemas.microsoft.com/office/drawing/2014/main" val="1099151417"/>
                    </a:ext>
                  </a:extLst>
                </a:gridCol>
                <a:gridCol w="1348922">
                  <a:extLst>
                    <a:ext uri="{9D8B030D-6E8A-4147-A177-3AD203B41FA5}">
                      <a16:colId xmlns:a16="http://schemas.microsoft.com/office/drawing/2014/main" val="1581019224"/>
                    </a:ext>
                  </a:extLst>
                </a:gridCol>
                <a:gridCol w="1348922">
                  <a:extLst>
                    <a:ext uri="{9D8B030D-6E8A-4147-A177-3AD203B41FA5}">
                      <a16:colId xmlns:a16="http://schemas.microsoft.com/office/drawing/2014/main" val="3369937099"/>
                    </a:ext>
                  </a:extLst>
                </a:gridCol>
                <a:gridCol w="1348922">
                  <a:extLst>
                    <a:ext uri="{9D8B030D-6E8A-4147-A177-3AD203B41FA5}">
                      <a16:colId xmlns:a16="http://schemas.microsoft.com/office/drawing/2014/main" val="3887925292"/>
                    </a:ext>
                  </a:extLst>
                </a:gridCol>
              </a:tblGrid>
              <a:tr h="218914">
                <a:tc rowSpan="2">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المكونات %</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gridSpan="3">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المعاملات</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2153521"/>
                  </a:ext>
                </a:extLst>
              </a:tr>
              <a:tr h="218914">
                <a:tc vMerge="1">
                  <a:txBody>
                    <a:bodyPr/>
                    <a:lstStyle/>
                    <a:p>
                      <a:endParaRPr lang="en-US"/>
                    </a:p>
                  </a:txBody>
                  <a:tcPr/>
                </a:tc>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سيطرة </a:t>
                      </a:r>
                      <a:r>
                        <a:rPr lang="en-US" sz="1400" b="1">
                          <a:effectLst/>
                          <a:latin typeface="Times New Roman" pitchFamily="18" charset="0"/>
                          <a:cs typeface="Times New Roman" pitchFamily="18" charset="0"/>
                        </a:rPr>
                        <a:t>T</a:t>
                      </a:r>
                      <a:r>
                        <a:rPr lang="en-US" sz="1400" b="1" baseline="-25000">
                          <a:effectLst/>
                          <a:latin typeface="Times New Roman" pitchFamily="18" charset="0"/>
                          <a:cs typeface="Times New Roman" pitchFamily="18" charset="0"/>
                        </a:rPr>
                        <a:t>1</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1">
                        <a:lnSpc>
                          <a:spcPct val="115000"/>
                        </a:lnSpc>
                        <a:spcBef>
                          <a:spcPts val="0"/>
                        </a:spcBef>
                        <a:spcAft>
                          <a:spcPts val="0"/>
                        </a:spcAft>
                      </a:pPr>
                      <a:r>
                        <a:rPr lang="en-US" sz="1400" b="1">
                          <a:effectLst/>
                          <a:latin typeface="Times New Roman" pitchFamily="18" charset="0"/>
                          <a:cs typeface="Times New Roman" pitchFamily="18" charset="0"/>
                        </a:rPr>
                        <a:t>T</a:t>
                      </a:r>
                      <a:r>
                        <a:rPr lang="en-US" sz="1400" b="1" baseline="-25000">
                          <a:effectLst/>
                          <a:latin typeface="Times New Roman" pitchFamily="18" charset="0"/>
                          <a:cs typeface="Times New Roman" pitchFamily="18" charset="0"/>
                        </a:rPr>
                        <a:t>4</a:t>
                      </a:r>
                      <a:r>
                        <a:rPr lang="en-US" sz="1400" b="1">
                          <a:effectLst/>
                          <a:latin typeface="Times New Roman" pitchFamily="18" charset="0"/>
                          <a:cs typeface="Times New Roman" pitchFamily="18" charset="0"/>
                        </a:rPr>
                        <a:t>+T</a:t>
                      </a:r>
                      <a:r>
                        <a:rPr lang="en-US" sz="1400" b="1" baseline="-25000">
                          <a:effectLst/>
                          <a:latin typeface="Times New Roman" pitchFamily="18" charset="0"/>
                          <a:cs typeface="Times New Roman" pitchFamily="18" charset="0"/>
                        </a:rPr>
                        <a:t>2</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1">
                        <a:lnSpc>
                          <a:spcPct val="115000"/>
                        </a:lnSpc>
                        <a:spcBef>
                          <a:spcPts val="0"/>
                        </a:spcBef>
                        <a:spcAft>
                          <a:spcPts val="0"/>
                        </a:spcAft>
                      </a:pPr>
                      <a:r>
                        <a:rPr lang="en-US" sz="1400" b="1">
                          <a:effectLst/>
                          <a:latin typeface="Times New Roman" pitchFamily="18" charset="0"/>
                          <a:cs typeface="Times New Roman" pitchFamily="18" charset="0"/>
                        </a:rPr>
                        <a:t>T</a:t>
                      </a:r>
                      <a:r>
                        <a:rPr lang="en-US" sz="1400" b="1" baseline="-25000">
                          <a:effectLst/>
                          <a:latin typeface="Times New Roman" pitchFamily="18" charset="0"/>
                          <a:cs typeface="Times New Roman" pitchFamily="18" charset="0"/>
                        </a:rPr>
                        <a:t>5</a:t>
                      </a:r>
                      <a:r>
                        <a:rPr lang="en-US" sz="1400" b="1">
                          <a:effectLst/>
                          <a:latin typeface="Times New Roman" pitchFamily="18" charset="0"/>
                          <a:cs typeface="Times New Roman" pitchFamily="18" charset="0"/>
                        </a:rPr>
                        <a:t>+T</a:t>
                      </a:r>
                      <a:r>
                        <a:rPr lang="en-US" sz="1400" b="1" baseline="-25000">
                          <a:effectLst/>
                          <a:latin typeface="Times New Roman" pitchFamily="18" charset="0"/>
                          <a:cs typeface="Times New Roman" pitchFamily="18" charset="0"/>
                        </a:rPr>
                        <a:t>3</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119598859"/>
                  </a:ext>
                </a:extLst>
              </a:tr>
              <a:tr h="218914">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الذرة الصفراء</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34</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34</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34</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1187848231"/>
                  </a:ext>
                </a:extLst>
              </a:tr>
              <a:tr h="218914">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الحنطة</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24</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21</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20</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3023255834"/>
                  </a:ext>
                </a:extLst>
              </a:tr>
              <a:tr h="218914">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كسبة فول الصويا</a:t>
                      </a:r>
                      <a:r>
                        <a:rPr lang="ar-SA" sz="1400" b="1" baseline="30000" dirty="0">
                          <a:effectLst/>
                          <a:latin typeface="Times New Roman" pitchFamily="18" charset="0"/>
                          <a:cs typeface="Times New Roman" pitchFamily="18" charset="0"/>
                        </a:rPr>
                        <a:t>1</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31.5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29.6</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28.6</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4163365755"/>
                  </a:ext>
                </a:extLst>
              </a:tr>
              <a:tr h="218914">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مركز البروتين</a:t>
                      </a:r>
                      <a:r>
                        <a:rPr lang="ar-SA" sz="1400" b="1" baseline="30000" dirty="0">
                          <a:effectLst/>
                          <a:latin typeface="Times New Roman" pitchFamily="18" charset="0"/>
                          <a:cs typeface="Times New Roman" pitchFamily="18" charset="0"/>
                        </a:rPr>
                        <a:t>2</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1890232421"/>
                  </a:ext>
                </a:extLst>
              </a:tr>
              <a:tr h="218914">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دهن</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3</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4</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4</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1717673965"/>
                  </a:ext>
                </a:extLst>
              </a:tr>
              <a:tr h="218914">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ثنائي فوسفات </a:t>
                      </a:r>
                      <a:r>
                        <a:rPr lang="ar-SA" sz="1400" b="1" dirty="0" err="1">
                          <a:effectLst/>
                          <a:latin typeface="Times New Roman" pitchFamily="18" charset="0"/>
                          <a:cs typeface="Times New Roman" pitchFamily="18" charset="0"/>
                        </a:rPr>
                        <a:t>الكالسيوماً</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0.8</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0.7</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0.7</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2473311521"/>
                  </a:ext>
                </a:extLst>
              </a:tr>
              <a:tr h="218914">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ملح طعام</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0.1</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0.1</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0.1</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478740143"/>
                  </a:ext>
                </a:extLst>
              </a:tr>
              <a:tr h="218914">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حجر كلس</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1.2</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1.2</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1.2</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354299151"/>
                  </a:ext>
                </a:extLst>
              </a:tr>
              <a:tr h="218914">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ميثونين</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0.25</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0.25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0.25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336860575"/>
                  </a:ext>
                </a:extLst>
              </a:tr>
              <a:tr h="218914">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لايسين</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0.15</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0.15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0.15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2268549603"/>
                  </a:ext>
                </a:extLst>
              </a:tr>
              <a:tr h="218914">
                <a:tc>
                  <a:txBody>
                    <a:bodyPr/>
                    <a:lstStyle/>
                    <a:p>
                      <a:pPr marL="0" marR="0" algn="ctr" rtl="1">
                        <a:lnSpc>
                          <a:spcPct val="115000"/>
                        </a:lnSpc>
                        <a:spcBef>
                          <a:spcPts val="0"/>
                        </a:spcBef>
                        <a:spcAft>
                          <a:spcPts val="0"/>
                        </a:spcAft>
                      </a:pPr>
                      <a:r>
                        <a:rPr lang="ar-IQ" sz="1400" b="1">
                          <a:effectLst/>
                          <a:latin typeface="Times New Roman" pitchFamily="18" charset="0"/>
                          <a:cs typeface="Times New Roman" pitchFamily="18" charset="0"/>
                        </a:rPr>
                        <a:t>مسحوق مخلفات الروبيان</a:t>
                      </a:r>
                      <a:r>
                        <a:rPr lang="ar-IQ" sz="1400" b="1" baseline="30000">
                          <a:effectLst/>
                          <a:latin typeface="Times New Roman" pitchFamily="18" charset="0"/>
                          <a:cs typeface="Times New Roman" pitchFamily="18" charset="0"/>
                        </a:rPr>
                        <a:t>3</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4</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6</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1737240099"/>
                  </a:ext>
                </a:extLst>
              </a:tr>
              <a:tr h="218914">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المجموع</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100</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100</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100</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3435582456"/>
                  </a:ext>
                </a:extLst>
              </a:tr>
              <a:tr h="218914">
                <a:tc gridSpan="4">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التركيب الكيماوي</a:t>
                      </a:r>
                      <a:r>
                        <a:rPr lang="ar-SA" sz="1400" b="1" baseline="30000" dirty="0">
                          <a:effectLst/>
                          <a:latin typeface="Times New Roman" pitchFamily="18" charset="0"/>
                          <a:cs typeface="Times New Roman" pitchFamily="18" charset="0"/>
                        </a:rPr>
                        <a:t>4</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204639"/>
                  </a:ext>
                </a:extLst>
              </a:tr>
              <a:tr h="218914">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الطاقة الممثلة (كيلو سعرة / كغم علف)</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3031.75</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3047.87</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3025.31</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3930555829"/>
                  </a:ext>
                </a:extLst>
              </a:tr>
              <a:tr h="218914">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البروتين الخام (%)</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23.01</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22.76</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22.67</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1555848031"/>
                  </a:ext>
                </a:extLst>
              </a:tr>
              <a:tr h="218914">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الالياف الخام (%)</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2.8</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3.2</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3.4</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1699785252"/>
                  </a:ext>
                </a:extLst>
              </a:tr>
              <a:tr h="218914">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لايسين (%)</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1">
                        <a:lnSpc>
                          <a:spcPct val="115000"/>
                        </a:lnSpc>
                        <a:spcBef>
                          <a:spcPts val="0"/>
                        </a:spcBef>
                        <a:spcAft>
                          <a:spcPts val="0"/>
                        </a:spcAft>
                      </a:pPr>
                      <a:r>
                        <a:rPr lang="en-US" sz="1400" b="1" dirty="0">
                          <a:effectLst/>
                          <a:latin typeface="Times New Roman" pitchFamily="18" charset="0"/>
                          <a:cs typeface="Times New Roman" pitchFamily="18" charset="0"/>
                        </a:rPr>
                        <a:t>1.4</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1.34</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1.31</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620611297"/>
                  </a:ext>
                </a:extLst>
              </a:tr>
              <a:tr h="218914">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ميثيونين + سيستين (%)</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1">
                        <a:lnSpc>
                          <a:spcPct val="115000"/>
                        </a:lnSpc>
                        <a:spcBef>
                          <a:spcPts val="0"/>
                        </a:spcBef>
                        <a:spcAft>
                          <a:spcPts val="0"/>
                        </a:spcAft>
                      </a:pPr>
                      <a:r>
                        <a:rPr lang="en-US" sz="1400" b="1">
                          <a:effectLst/>
                          <a:latin typeface="Times New Roman" pitchFamily="18" charset="0"/>
                          <a:cs typeface="Times New Roman" pitchFamily="18" charset="0"/>
                        </a:rPr>
                        <a:t>1.11</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1.08</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1.06</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3157162819"/>
                  </a:ext>
                </a:extLst>
              </a:tr>
              <a:tr h="218914">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كالسيوماً (%)</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1">
                        <a:lnSpc>
                          <a:spcPct val="115000"/>
                        </a:lnSpc>
                        <a:spcBef>
                          <a:spcPts val="0"/>
                        </a:spcBef>
                        <a:spcAft>
                          <a:spcPts val="0"/>
                        </a:spcAft>
                      </a:pPr>
                      <a:r>
                        <a:rPr lang="en-US" sz="1400" b="1">
                          <a:effectLst/>
                          <a:latin typeface="Times New Roman" pitchFamily="18" charset="0"/>
                          <a:cs typeface="Times New Roman" pitchFamily="18" charset="0"/>
                        </a:rPr>
                        <a:t>1</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1.15</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1.23</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1676628389"/>
                  </a:ext>
                </a:extLst>
              </a:tr>
              <a:tr h="218914">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فسفور متوفر (%)</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1">
                        <a:lnSpc>
                          <a:spcPct val="115000"/>
                        </a:lnSpc>
                        <a:spcBef>
                          <a:spcPts val="0"/>
                        </a:spcBef>
                        <a:spcAft>
                          <a:spcPts val="0"/>
                        </a:spcAft>
                      </a:pPr>
                      <a:r>
                        <a:rPr lang="en-US" sz="1400" b="1">
                          <a:effectLst/>
                          <a:latin typeface="Times New Roman" pitchFamily="18" charset="0"/>
                          <a:cs typeface="Times New Roman" pitchFamily="18" charset="0"/>
                        </a:rPr>
                        <a:t>0.51</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0.54</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0.57</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285770862"/>
                  </a:ext>
                </a:extLst>
              </a:tr>
            </a:tbl>
          </a:graphicData>
        </a:graphic>
      </p:graphicFrame>
    </p:spTree>
    <p:extLst>
      <p:ext uri="{BB962C8B-B14F-4D97-AF65-F5344CB8AC3E}">
        <p14:creationId xmlns:p14="http://schemas.microsoft.com/office/powerpoint/2010/main" val="3027852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4998EF-84EC-EF23-C085-2AAAFE69C1AF}"/>
              </a:ext>
            </a:extLst>
          </p:cNvPr>
          <p:cNvSpPr txBox="1"/>
          <p:nvPr/>
        </p:nvSpPr>
        <p:spPr>
          <a:xfrm>
            <a:off x="2590800" y="726328"/>
            <a:ext cx="6502048" cy="375487"/>
          </a:xfrm>
          <a:prstGeom prst="rect">
            <a:avLst/>
          </a:prstGeom>
          <a:solidFill>
            <a:schemeClr val="accent1">
              <a:lumMod val="75000"/>
            </a:schemeClr>
          </a:solidFill>
          <a:ln>
            <a:solidFill>
              <a:schemeClr val="accent2"/>
            </a:solidFill>
          </a:ln>
          <a:effectLst>
            <a:outerShdw blurRad="50800" dist="38100" dir="5400000" algn="t" rotWithShape="0">
              <a:prstClr val="black">
                <a:alpha val="40000"/>
              </a:prstClr>
            </a:outerShdw>
          </a:effectLst>
        </p:spPr>
        <p:txBody>
          <a:bodyPr wrap="square">
            <a:spAutoFit/>
          </a:bodyPr>
          <a:lstStyle/>
          <a:p>
            <a:pPr marL="0" marR="0" algn="ctr" rtl="1">
              <a:lnSpc>
                <a:spcPct val="115000"/>
              </a:lnSpc>
              <a:spcBef>
                <a:spcPts val="0"/>
              </a:spcBef>
              <a:spcAft>
                <a:spcPts val="0"/>
              </a:spcAft>
            </a:pPr>
            <a:r>
              <a:rPr lang="ar-IQ"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جدول (5) النسب المئوية لمكونات العلائق المستعملة في الدراسة وتركيبها الكيميائي علائق النمو</a:t>
            </a:r>
            <a:endParaRPr lang="en-US" sz="12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5BDF3AA-BB57-0008-4554-5153015DDAE4}"/>
              </a:ext>
            </a:extLst>
          </p:cNvPr>
          <p:cNvGraphicFramePr>
            <a:graphicFrameLocks noGrp="1"/>
          </p:cNvGraphicFramePr>
          <p:nvPr>
            <p:extLst>
              <p:ext uri="{D42A27DB-BD31-4B8C-83A1-F6EECF244321}">
                <p14:modId xmlns:p14="http://schemas.microsoft.com/office/powerpoint/2010/main" val="1550886809"/>
              </p:ext>
            </p:extLst>
          </p:nvPr>
        </p:nvGraphicFramePr>
        <p:xfrm>
          <a:off x="2846717" y="1217859"/>
          <a:ext cx="6065699" cy="5398008"/>
        </p:xfrm>
        <a:graphic>
          <a:graphicData uri="http://schemas.openxmlformats.org/drawingml/2006/table">
            <a:tbl>
              <a:tblPr rtl="1" firstRow="1" firstCol="1" bandRow="1">
                <a:tableStyleId>{BC89EF96-8CEA-46FF-86C4-4CE0E7609802}</a:tableStyleId>
              </a:tblPr>
              <a:tblGrid>
                <a:gridCol w="2543480">
                  <a:extLst>
                    <a:ext uri="{9D8B030D-6E8A-4147-A177-3AD203B41FA5}">
                      <a16:colId xmlns:a16="http://schemas.microsoft.com/office/drawing/2014/main" val="1768988826"/>
                    </a:ext>
                  </a:extLst>
                </a:gridCol>
                <a:gridCol w="1174073">
                  <a:extLst>
                    <a:ext uri="{9D8B030D-6E8A-4147-A177-3AD203B41FA5}">
                      <a16:colId xmlns:a16="http://schemas.microsoft.com/office/drawing/2014/main" val="4229166897"/>
                    </a:ext>
                  </a:extLst>
                </a:gridCol>
                <a:gridCol w="1174073">
                  <a:extLst>
                    <a:ext uri="{9D8B030D-6E8A-4147-A177-3AD203B41FA5}">
                      <a16:colId xmlns:a16="http://schemas.microsoft.com/office/drawing/2014/main" val="2331949651"/>
                    </a:ext>
                  </a:extLst>
                </a:gridCol>
                <a:gridCol w="1174073">
                  <a:extLst>
                    <a:ext uri="{9D8B030D-6E8A-4147-A177-3AD203B41FA5}">
                      <a16:colId xmlns:a16="http://schemas.microsoft.com/office/drawing/2014/main" val="2397600429"/>
                    </a:ext>
                  </a:extLst>
                </a:gridCol>
              </a:tblGrid>
              <a:tr h="205221">
                <a:tc rowSpan="2">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المكونات %</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gridSpan="3">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المعاملات</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49002"/>
                  </a:ext>
                </a:extLst>
              </a:tr>
              <a:tr h="205221">
                <a:tc vMerge="1">
                  <a:txBody>
                    <a:bodyPr/>
                    <a:lstStyle/>
                    <a:p>
                      <a:endParaRPr lang="en-US"/>
                    </a:p>
                  </a:txBody>
                  <a:tcPr/>
                </a:tc>
                <a:tc>
                  <a:txBody>
                    <a:bodyPr/>
                    <a:lstStyle/>
                    <a:p>
                      <a:pPr marL="0" marR="0" algn="ctr" rtl="1">
                        <a:lnSpc>
                          <a:spcPct val="115000"/>
                        </a:lnSpc>
                        <a:spcBef>
                          <a:spcPts val="0"/>
                        </a:spcBef>
                        <a:spcAft>
                          <a:spcPts val="0"/>
                        </a:spcAft>
                      </a:pPr>
                      <a:r>
                        <a:rPr lang="ar-IQ" sz="1400" b="1">
                          <a:effectLst/>
                          <a:latin typeface="Times New Roman" pitchFamily="18" charset="0"/>
                          <a:cs typeface="Times New Roman" pitchFamily="18" charset="0"/>
                        </a:rPr>
                        <a:t>سيطرة </a:t>
                      </a:r>
                      <a:r>
                        <a:rPr lang="en-US" sz="1400" b="1">
                          <a:effectLst/>
                          <a:latin typeface="Times New Roman" pitchFamily="18" charset="0"/>
                          <a:cs typeface="Times New Roman" pitchFamily="18" charset="0"/>
                        </a:rPr>
                        <a:t>T</a:t>
                      </a:r>
                      <a:r>
                        <a:rPr lang="en-US" sz="1400" b="1" baseline="-25000">
                          <a:effectLst/>
                          <a:latin typeface="Times New Roman" pitchFamily="18" charset="0"/>
                          <a:cs typeface="Times New Roman" pitchFamily="18" charset="0"/>
                        </a:rPr>
                        <a:t>1</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1">
                        <a:lnSpc>
                          <a:spcPct val="115000"/>
                        </a:lnSpc>
                        <a:spcBef>
                          <a:spcPts val="0"/>
                        </a:spcBef>
                        <a:spcAft>
                          <a:spcPts val="0"/>
                        </a:spcAft>
                      </a:pPr>
                      <a:r>
                        <a:rPr lang="en-US" sz="1400" b="1">
                          <a:effectLst/>
                          <a:latin typeface="Times New Roman" pitchFamily="18" charset="0"/>
                          <a:cs typeface="Times New Roman" pitchFamily="18" charset="0"/>
                        </a:rPr>
                        <a:t>T</a:t>
                      </a:r>
                      <a:r>
                        <a:rPr lang="en-US" sz="1400" b="1" baseline="-25000">
                          <a:effectLst/>
                          <a:latin typeface="Times New Roman" pitchFamily="18" charset="0"/>
                          <a:cs typeface="Times New Roman" pitchFamily="18" charset="0"/>
                        </a:rPr>
                        <a:t>4</a:t>
                      </a:r>
                      <a:r>
                        <a:rPr lang="en-US" sz="1400" b="1">
                          <a:effectLst/>
                          <a:latin typeface="Times New Roman" pitchFamily="18" charset="0"/>
                          <a:cs typeface="Times New Roman" pitchFamily="18" charset="0"/>
                        </a:rPr>
                        <a:t>+T</a:t>
                      </a:r>
                      <a:r>
                        <a:rPr lang="en-US" sz="1400" b="1" baseline="-25000">
                          <a:effectLst/>
                          <a:latin typeface="Times New Roman" pitchFamily="18" charset="0"/>
                          <a:cs typeface="Times New Roman" pitchFamily="18" charset="0"/>
                        </a:rPr>
                        <a:t>2</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1">
                        <a:lnSpc>
                          <a:spcPct val="115000"/>
                        </a:lnSpc>
                        <a:spcBef>
                          <a:spcPts val="0"/>
                        </a:spcBef>
                        <a:spcAft>
                          <a:spcPts val="0"/>
                        </a:spcAft>
                      </a:pPr>
                      <a:r>
                        <a:rPr lang="en-US" sz="1400" b="1" dirty="0">
                          <a:effectLst/>
                          <a:latin typeface="Times New Roman" pitchFamily="18" charset="0"/>
                          <a:cs typeface="Times New Roman" pitchFamily="18" charset="0"/>
                        </a:rPr>
                        <a:t>T</a:t>
                      </a:r>
                      <a:r>
                        <a:rPr lang="en-US" sz="1400" b="1" baseline="-25000" dirty="0">
                          <a:effectLst/>
                          <a:latin typeface="Times New Roman" pitchFamily="18" charset="0"/>
                          <a:cs typeface="Times New Roman" pitchFamily="18" charset="0"/>
                        </a:rPr>
                        <a:t>5</a:t>
                      </a:r>
                      <a:r>
                        <a:rPr lang="en-US" sz="1400" b="1" dirty="0">
                          <a:effectLst/>
                          <a:latin typeface="Times New Roman" pitchFamily="18" charset="0"/>
                          <a:cs typeface="Times New Roman" pitchFamily="18" charset="0"/>
                        </a:rPr>
                        <a:t>+T</a:t>
                      </a:r>
                      <a:r>
                        <a:rPr lang="en-US" sz="1400" b="1" baseline="-25000" dirty="0">
                          <a:effectLst/>
                          <a:latin typeface="Times New Roman" pitchFamily="18" charset="0"/>
                          <a:cs typeface="Times New Roman" pitchFamily="18" charset="0"/>
                        </a:rPr>
                        <a:t>3</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2751905441"/>
                  </a:ext>
                </a:extLst>
              </a:tr>
              <a:tr h="205221">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الذرة الصفراء</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39.5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38</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39</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1506858786"/>
                  </a:ext>
                </a:extLst>
              </a:tr>
              <a:tr h="205221">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الحنطة</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22</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21</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17.74</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1199160557"/>
                  </a:ext>
                </a:extLst>
              </a:tr>
              <a:tr h="205221">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كسبة فول الصويا</a:t>
                      </a:r>
                      <a:r>
                        <a:rPr lang="ar-SA" sz="1400" b="1" baseline="30000" dirty="0">
                          <a:effectLst/>
                          <a:latin typeface="Times New Roman" pitchFamily="18" charset="0"/>
                          <a:cs typeface="Times New Roman" pitchFamily="18" charset="0"/>
                        </a:rPr>
                        <a:t>1</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28</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25.5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26</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1247868528"/>
                  </a:ext>
                </a:extLst>
              </a:tr>
              <a:tr h="205221">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مركز البروتين</a:t>
                      </a:r>
                      <a:r>
                        <a:rPr lang="ar-SA" sz="1400" b="1" baseline="30000" dirty="0">
                          <a:effectLst/>
                          <a:latin typeface="Times New Roman" pitchFamily="18" charset="0"/>
                          <a:cs typeface="Times New Roman" pitchFamily="18" charset="0"/>
                        </a:rPr>
                        <a:t>2</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5</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2261410092"/>
                  </a:ext>
                </a:extLst>
              </a:tr>
              <a:tr h="205221">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دهن</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3.5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4.5</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4.5</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3096214651"/>
                  </a:ext>
                </a:extLst>
              </a:tr>
              <a:tr h="205221">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ثنائي فوسفات الكالسيوماً</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0.5</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0.4</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424157224"/>
                  </a:ext>
                </a:extLst>
              </a:tr>
              <a:tr h="205221">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ملح طعام</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0.1</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0.1</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0.1</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1511618451"/>
                  </a:ext>
                </a:extLst>
              </a:tr>
              <a:tr h="205221">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حجر كلس</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1.14</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1.14</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1</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993687755"/>
                  </a:ext>
                </a:extLst>
              </a:tr>
              <a:tr h="205221">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ميثونين</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0.13</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0.13</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0.13</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3164502968"/>
                  </a:ext>
                </a:extLst>
              </a:tr>
              <a:tr h="205221">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لايسين</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0.13</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0.13</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0.13</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2450372864"/>
                  </a:ext>
                </a:extLst>
              </a:tr>
              <a:tr h="205221">
                <a:tc>
                  <a:txBody>
                    <a:bodyPr/>
                    <a:lstStyle/>
                    <a:p>
                      <a:pPr marL="0" marR="0" algn="ctr" rtl="1">
                        <a:lnSpc>
                          <a:spcPct val="115000"/>
                        </a:lnSpc>
                        <a:spcBef>
                          <a:spcPts val="0"/>
                        </a:spcBef>
                        <a:spcAft>
                          <a:spcPts val="0"/>
                        </a:spcAft>
                      </a:pPr>
                      <a:r>
                        <a:rPr lang="ar-IQ" sz="1400" b="1" dirty="0">
                          <a:effectLst/>
                          <a:latin typeface="Times New Roman" pitchFamily="18" charset="0"/>
                          <a:cs typeface="Times New Roman" pitchFamily="18" charset="0"/>
                        </a:rPr>
                        <a:t>مسحوق مخلفات الروبيان</a:t>
                      </a:r>
                      <a:r>
                        <a:rPr lang="ar-IQ" sz="1400" b="1" baseline="30000" dirty="0">
                          <a:effectLst/>
                          <a:latin typeface="Times New Roman" pitchFamily="18" charset="0"/>
                          <a:cs typeface="Times New Roman" pitchFamily="18" charset="0"/>
                        </a:rPr>
                        <a:t>3</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4</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6</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3289360226"/>
                  </a:ext>
                </a:extLst>
              </a:tr>
              <a:tr h="205221">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المجموع</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100</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100</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100</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2176568455"/>
                  </a:ext>
                </a:extLst>
              </a:tr>
              <a:tr h="205221">
                <a:tc gridSpan="4">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التركيب الكيميائي</a:t>
                      </a:r>
                      <a:r>
                        <a:rPr lang="ar-SA" sz="1400" b="1" baseline="30000" dirty="0">
                          <a:effectLst/>
                          <a:latin typeface="Times New Roman" pitchFamily="18" charset="0"/>
                          <a:cs typeface="Times New Roman" pitchFamily="18" charset="0"/>
                        </a:rPr>
                        <a:t>4</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7724787"/>
                  </a:ext>
                </a:extLst>
              </a:tr>
              <a:tr h="205221">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الطاقة الممثلة (كيلو سعرة / كغم علف)</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3113.20</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3126.83</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3103.86</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3088193055"/>
                  </a:ext>
                </a:extLst>
              </a:tr>
              <a:tr h="205221">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البروتين الخام (%)</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21.55</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21.13</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21.57</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3243470298"/>
                  </a:ext>
                </a:extLst>
              </a:tr>
              <a:tr h="205221">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الالياف الخام (%)</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2.7</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3.1</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3.3</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4271718221"/>
                  </a:ext>
                </a:extLst>
              </a:tr>
              <a:tr h="205221">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لايسين (%)</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1">
                        <a:lnSpc>
                          <a:spcPct val="115000"/>
                        </a:lnSpc>
                        <a:spcBef>
                          <a:spcPts val="0"/>
                        </a:spcBef>
                        <a:spcAft>
                          <a:spcPts val="0"/>
                        </a:spcAft>
                      </a:pPr>
                      <a:r>
                        <a:rPr lang="en-US" sz="1400" b="1">
                          <a:effectLst/>
                          <a:latin typeface="Times New Roman" pitchFamily="18" charset="0"/>
                          <a:cs typeface="Times New Roman" pitchFamily="18" charset="0"/>
                        </a:rPr>
                        <a:t>1.29</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1.21</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1.22</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2692080897"/>
                  </a:ext>
                </a:extLst>
              </a:tr>
              <a:tr h="205221">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ميثيونين + سيستين (%)</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1">
                        <a:lnSpc>
                          <a:spcPct val="115000"/>
                        </a:lnSpc>
                        <a:spcBef>
                          <a:spcPts val="0"/>
                        </a:spcBef>
                        <a:spcAft>
                          <a:spcPts val="0"/>
                        </a:spcAft>
                      </a:pPr>
                      <a:r>
                        <a:rPr lang="en-US" sz="1400" b="1">
                          <a:effectLst/>
                          <a:latin typeface="Times New Roman" pitchFamily="18" charset="0"/>
                          <a:cs typeface="Times New Roman" pitchFamily="18" charset="0"/>
                        </a:rPr>
                        <a:t>0.96</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0.96</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0.91</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1308051223"/>
                  </a:ext>
                </a:extLst>
              </a:tr>
              <a:tr h="205221">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كالسيوماً (%)</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1">
                        <a:lnSpc>
                          <a:spcPct val="115000"/>
                        </a:lnSpc>
                        <a:spcBef>
                          <a:spcPts val="0"/>
                        </a:spcBef>
                        <a:spcAft>
                          <a:spcPts val="0"/>
                        </a:spcAft>
                      </a:pPr>
                      <a:r>
                        <a:rPr lang="en-US" sz="1400" b="1">
                          <a:effectLst/>
                          <a:latin typeface="Times New Roman" pitchFamily="18" charset="0"/>
                          <a:cs typeface="Times New Roman" pitchFamily="18" charset="0"/>
                        </a:rPr>
                        <a:t>0.90</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1.07</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1.08</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3565714805"/>
                  </a:ext>
                </a:extLst>
              </a:tr>
              <a:tr h="205221">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فسفور متوفر (%)</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1">
                        <a:lnSpc>
                          <a:spcPct val="115000"/>
                        </a:lnSpc>
                        <a:spcBef>
                          <a:spcPts val="0"/>
                        </a:spcBef>
                        <a:spcAft>
                          <a:spcPts val="0"/>
                        </a:spcAft>
                      </a:pPr>
                      <a:r>
                        <a:rPr lang="en-US" sz="1400" b="1">
                          <a:effectLst/>
                          <a:latin typeface="Times New Roman" pitchFamily="18" charset="0"/>
                          <a:cs typeface="Times New Roman" pitchFamily="18" charset="0"/>
                        </a:rPr>
                        <a:t>0.45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0.50</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0.51</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2839904635"/>
                  </a:ext>
                </a:extLst>
              </a:tr>
            </a:tbl>
          </a:graphicData>
        </a:graphic>
      </p:graphicFrame>
    </p:spTree>
    <p:extLst>
      <p:ext uri="{BB962C8B-B14F-4D97-AF65-F5344CB8AC3E}">
        <p14:creationId xmlns:p14="http://schemas.microsoft.com/office/powerpoint/2010/main" val="1714534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7AF66D-06D5-734A-CB19-7378E2038B0B}"/>
              </a:ext>
            </a:extLst>
          </p:cNvPr>
          <p:cNvSpPr txBox="1"/>
          <p:nvPr/>
        </p:nvSpPr>
        <p:spPr>
          <a:xfrm>
            <a:off x="2840082" y="528302"/>
            <a:ext cx="6825650" cy="357534"/>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a:spAutoFit/>
          </a:bodyPr>
          <a:lstStyle/>
          <a:p>
            <a:pPr marL="0" marR="0" algn="ctr" rtl="1">
              <a:lnSpc>
                <a:spcPct val="115000"/>
              </a:lnSpc>
              <a:spcBef>
                <a:spcPts val="0"/>
              </a:spcBef>
              <a:spcAft>
                <a:spcPts val="0"/>
              </a:spcAft>
            </a:pPr>
            <a:r>
              <a:rPr lang="ar-IQ"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جدول (6) النسب المئوية لمكونات العلائق المستعملة في الدراسة وتركيبها الكيميائي علائق النهائي</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A17BBC4B-58EB-E7FE-95B7-8E2D00FCA7F8}"/>
              </a:ext>
            </a:extLst>
          </p:cNvPr>
          <p:cNvGraphicFramePr>
            <a:graphicFrameLocks noGrp="1"/>
          </p:cNvGraphicFramePr>
          <p:nvPr>
            <p:extLst>
              <p:ext uri="{D42A27DB-BD31-4B8C-83A1-F6EECF244321}">
                <p14:modId xmlns:p14="http://schemas.microsoft.com/office/powerpoint/2010/main" val="1257496953"/>
              </p:ext>
            </p:extLst>
          </p:nvPr>
        </p:nvGraphicFramePr>
        <p:xfrm>
          <a:off x="3064369" y="1052396"/>
          <a:ext cx="6377076" cy="5398008"/>
        </p:xfrm>
        <a:graphic>
          <a:graphicData uri="http://schemas.openxmlformats.org/drawingml/2006/table">
            <a:tbl>
              <a:tblPr rtl="1" firstRow="1" firstCol="1" bandRow="1">
                <a:tableStyleId>{3B4B98B0-60AC-42C2-AFA5-B58CD77FA1E5}</a:tableStyleId>
              </a:tblPr>
              <a:tblGrid>
                <a:gridCol w="2674047">
                  <a:extLst>
                    <a:ext uri="{9D8B030D-6E8A-4147-A177-3AD203B41FA5}">
                      <a16:colId xmlns:a16="http://schemas.microsoft.com/office/drawing/2014/main" val="1462145198"/>
                    </a:ext>
                  </a:extLst>
                </a:gridCol>
                <a:gridCol w="1234343">
                  <a:extLst>
                    <a:ext uri="{9D8B030D-6E8A-4147-A177-3AD203B41FA5}">
                      <a16:colId xmlns:a16="http://schemas.microsoft.com/office/drawing/2014/main" val="1262311489"/>
                    </a:ext>
                  </a:extLst>
                </a:gridCol>
                <a:gridCol w="1234343">
                  <a:extLst>
                    <a:ext uri="{9D8B030D-6E8A-4147-A177-3AD203B41FA5}">
                      <a16:colId xmlns:a16="http://schemas.microsoft.com/office/drawing/2014/main" val="107996714"/>
                    </a:ext>
                  </a:extLst>
                </a:gridCol>
                <a:gridCol w="1234343">
                  <a:extLst>
                    <a:ext uri="{9D8B030D-6E8A-4147-A177-3AD203B41FA5}">
                      <a16:colId xmlns:a16="http://schemas.microsoft.com/office/drawing/2014/main" val="1731775045"/>
                    </a:ext>
                  </a:extLst>
                </a:gridCol>
              </a:tblGrid>
              <a:tr h="217170">
                <a:tc rowSpan="2">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المكونات %</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gridSpan="3">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المعاملات</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7762277"/>
                  </a:ext>
                </a:extLst>
              </a:tr>
              <a:tr h="217170">
                <a:tc vMerge="1">
                  <a:txBody>
                    <a:bodyPr/>
                    <a:lstStyle/>
                    <a:p>
                      <a:endParaRPr lang="en-US"/>
                    </a:p>
                  </a:txBody>
                  <a:tcPr/>
                </a:tc>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سيطرة </a:t>
                      </a:r>
                      <a:r>
                        <a:rPr lang="en-US" sz="1400" b="1">
                          <a:effectLst/>
                          <a:latin typeface="Times New Roman" pitchFamily="18" charset="0"/>
                          <a:cs typeface="Times New Roman" pitchFamily="18" charset="0"/>
                        </a:rPr>
                        <a:t>T</a:t>
                      </a:r>
                      <a:r>
                        <a:rPr lang="en-US" sz="1400" b="1" baseline="-25000">
                          <a:effectLst/>
                          <a:latin typeface="Times New Roman" pitchFamily="18" charset="0"/>
                          <a:cs typeface="Times New Roman" pitchFamily="18" charset="0"/>
                        </a:rPr>
                        <a:t>1</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1">
                        <a:lnSpc>
                          <a:spcPct val="115000"/>
                        </a:lnSpc>
                        <a:spcBef>
                          <a:spcPts val="0"/>
                        </a:spcBef>
                        <a:spcAft>
                          <a:spcPts val="0"/>
                        </a:spcAft>
                      </a:pPr>
                      <a:r>
                        <a:rPr lang="en-US" sz="1400" b="1">
                          <a:effectLst/>
                          <a:latin typeface="Times New Roman" pitchFamily="18" charset="0"/>
                          <a:cs typeface="Times New Roman" pitchFamily="18" charset="0"/>
                        </a:rPr>
                        <a:t>T</a:t>
                      </a:r>
                      <a:r>
                        <a:rPr lang="en-US" sz="1400" b="1" baseline="-25000">
                          <a:effectLst/>
                          <a:latin typeface="Times New Roman" pitchFamily="18" charset="0"/>
                          <a:cs typeface="Times New Roman" pitchFamily="18" charset="0"/>
                        </a:rPr>
                        <a:t>4</a:t>
                      </a:r>
                      <a:r>
                        <a:rPr lang="en-US" sz="1400" b="1">
                          <a:effectLst/>
                          <a:latin typeface="Times New Roman" pitchFamily="18" charset="0"/>
                          <a:cs typeface="Times New Roman" pitchFamily="18" charset="0"/>
                        </a:rPr>
                        <a:t>+T</a:t>
                      </a:r>
                      <a:r>
                        <a:rPr lang="en-US" sz="1400" b="1" baseline="-25000">
                          <a:effectLst/>
                          <a:latin typeface="Times New Roman" pitchFamily="18" charset="0"/>
                          <a:cs typeface="Times New Roman" pitchFamily="18" charset="0"/>
                        </a:rPr>
                        <a:t>2</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1">
                        <a:lnSpc>
                          <a:spcPct val="115000"/>
                        </a:lnSpc>
                        <a:spcBef>
                          <a:spcPts val="0"/>
                        </a:spcBef>
                        <a:spcAft>
                          <a:spcPts val="0"/>
                        </a:spcAft>
                      </a:pPr>
                      <a:r>
                        <a:rPr lang="en-US" sz="1400" b="1">
                          <a:effectLst/>
                          <a:latin typeface="Times New Roman" pitchFamily="18" charset="0"/>
                          <a:cs typeface="Times New Roman" pitchFamily="18" charset="0"/>
                        </a:rPr>
                        <a:t>T</a:t>
                      </a:r>
                      <a:r>
                        <a:rPr lang="en-US" sz="1400" b="1" baseline="-25000">
                          <a:effectLst/>
                          <a:latin typeface="Times New Roman" pitchFamily="18" charset="0"/>
                          <a:cs typeface="Times New Roman" pitchFamily="18" charset="0"/>
                        </a:rPr>
                        <a:t>5</a:t>
                      </a:r>
                      <a:r>
                        <a:rPr lang="en-US" sz="1400" b="1">
                          <a:effectLst/>
                          <a:latin typeface="Times New Roman" pitchFamily="18" charset="0"/>
                          <a:cs typeface="Times New Roman" pitchFamily="18" charset="0"/>
                        </a:rPr>
                        <a:t>+T</a:t>
                      </a:r>
                      <a:r>
                        <a:rPr lang="en-US" sz="1400" b="1" baseline="-25000">
                          <a:effectLst/>
                          <a:latin typeface="Times New Roman" pitchFamily="18" charset="0"/>
                          <a:cs typeface="Times New Roman" pitchFamily="18" charset="0"/>
                        </a:rPr>
                        <a:t>3</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3449452653"/>
                  </a:ext>
                </a:extLst>
              </a:tr>
              <a:tr h="217170">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الذرة الصفراء</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40.5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48</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52</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953460419"/>
                  </a:ext>
                </a:extLst>
              </a:tr>
              <a:tr h="217170">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الحنطة</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25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13.6</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10</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824799235"/>
                  </a:ext>
                </a:extLst>
              </a:tr>
              <a:tr h="217170">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كسبة فول الصويا</a:t>
                      </a:r>
                      <a:r>
                        <a:rPr lang="ar-SA" sz="1400" b="1" baseline="30000">
                          <a:effectLst/>
                          <a:latin typeface="Times New Roman" pitchFamily="18" charset="0"/>
                          <a:cs typeface="Times New Roman" pitchFamily="18" charset="0"/>
                        </a:rPr>
                        <a:t>1</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23.04</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22.59</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20.24</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3759623229"/>
                  </a:ext>
                </a:extLst>
              </a:tr>
              <a:tr h="217170">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مركز البروتين</a:t>
                      </a:r>
                      <a:r>
                        <a:rPr lang="ar-SA" sz="1400" b="1" baseline="30000">
                          <a:effectLst/>
                          <a:latin typeface="Times New Roman" pitchFamily="18" charset="0"/>
                          <a:cs typeface="Times New Roman" pitchFamily="18" charset="0"/>
                        </a:rPr>
                        <a:t>2</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2233796667"/>
                  </a:ext>
                </a:extLst>
              </a:tr>
              <a:tr h="217170">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دهن</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4.5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4160111787"/>
                  </a:ext>
                </a:extLst>
              </a:tr>
              <a:tr h="217170">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ثنائي فوسفات </a:t>
                      </a:r>
                      <a:r>
                        <a:rPr lang="ar-SA" sz="1400" b="1" dirty="0" err="1">
                          <a:effectLst/>
                          <a:latin typeface="Times New Roman" pitchFamily="18" charset="0"/>
                          <a:cs typeface="Times New Roman" pitchFamily="18" charset="0"/>
                        </a:rPr>
                        <a:t>الكالسيوماً</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0.4</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0.4</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4037461111"/>
                  </a:ext>
                </a:extLst>
              </a:tr>
              <a:tr h="217170">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ملح طعام</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0.1</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0.1</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0.1</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1903286396"/>
                  </a:ext>
                </a:extLst>
              </a:tr>
              <a:tr h="217170">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حجر كلس</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1.1</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1.05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1</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2444795894"/>
                  </a:ext>
                </a:extLst>
              </a:tr>
              <a:tr h="217170">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ميثونين</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0.13</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0.13</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0.13</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2605477982"/>
                  </a:ext>
                </a:extLst>
              </a:tr>
              <a:tr h="217170">
                <a:tc>
                  <a:txBody>
                    <a:bodyPr/>
                    <a:lstStyle/>
                    <a:p>
                      <a:pPr marL="0" marR="0" algn="ctr" rtl="1">
                        <a:lnSpc>
                          <a:spcPct val="115000"/>
                        </a:lnSpc>
                        <a:spcBef>
                          <a:spcPts val="0"/>
                        </a:spcBef>
                        <a:spcAft>
                          <a:spcPts val="0"/>
                        </a:spcAft>
                      </a:pPr>
                      <a:r>
                        <a:rPr lang="ar-SA" sz="1400" b="1" dirty="0" err="1">
                          <a:effectLst/>
                          <a:latin typeface="Times New Roman" pitchFamily="18" charset="0"/>
                          <a:cs typeface="Times New Roman" pitchFamily="18" charset="0"/>
                        </a:rPr>
                        <a:t>لايسين</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0.13</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0.13</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0.13</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3409112783"/>
                  </a:ext>
                </a:extLst>
              </a:tr>
              <a:tr h="217170">
                <a:tc>
                  <a:txBody>
                    <a:bodyPr/>
                    <a:lstStyle/>
                    <a:p>
                      <a:pPr marL="0" marR="0" algn="ctr" rtl="1">
                        <a:lnSpc>
                          <a:spcPct val="115000"/>
                        </a:lnSpc>
                        <a:spcBef>
                          <a:spcPts val="0"/>
                        </a:spcBef>
                        <a:spcAft>
                          <a:spcPts val="0"/>
                        </a:spcAft>
                      </a:pPr>
                      <a:r>
                        <a:rPr lang="ar-IQ" sz="1400" b="1" dirty="0" err="1">
                          <a:effectLst/>
                          <a:latin typeface="Times New Roman" pitchFamily="18" charset="0"/>
                          <a:cs typeface="Times New Roman" pitchFamily="18" charset="0"/>
                        </a:rPr>
                        <a:t>مسجوق</a:t>
                      </a:r>
                      <a:r>
                        <a:rPr lang="ar-IQ" sz="1400" b="1" dirty="0">
                          <a:effectLst/>
                          <a:latin typeface="Times New Roman" pitchFamily="18" charset="0"/>
                          <a:cs typeface="Times New Roman" pitchFamily="18" charset="0"/>
                        </a:rPr>
                        <a:t> مخلفات روبيان</a:t>
                      </a:r>
                      <a:r>
                        <a:rPr lang="ar-IQ" sz="1400" b="1" baseline="30000" dirty="0">
                          <a:effectLst/>
                          <a:latin typeface="Times New Roman" pitchFamily="18" charset="0"/>
                          <a:cs typeface="Times New Roman" pitchFamily="18" charset="0"/>
                        </a:rPr>
                        <a:t>3</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4</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6</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2556714700"/>
                  </a:ext>
                </a:extLst>
              </a:tr>
              <a:tr h="217170">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المجموع</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100</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100</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100</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3221560352"/>
                  </a:ext>
                </a:extLst>
              </a:tr>
              <a:tr h="217170">
                <a:tc gridSpan="4">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التركيب الكيميائي</a:t>
                      </a:r>
                      <a:r>
                        <a:rPr lang="ar-SA" sz="1400" b="1" baseline="30000">
                          <a:effectLst/>
                          <a:latin typeface="Times New Roman" pitchFamily="18" charset="0"/>
                          <a:cs typeface="Times New Roman" pitchFamily="18" charset="0"/>
                        </a:rPr>
                        <a:t>4</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84316509"/>
                  </a:ext>
                </a:extLst>
              </a:tr>
              <a:tr h="217170">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الطاقة الممثلة (كيلو سعرة / كغم علف)</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3209.28</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3204.95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3202.33</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416850572"/>
                  </a:ext>
                </a:extLst>
              </a:tr>
              <a:tr h="217170">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البروتين الخام (%)</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19.63</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19.66</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18.94</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3712977916"/>
                  </a:ext>
                </a:extLst>
              </a:tr>
              <a:tr h="217170">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الالياف الخام (%)</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2.7</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3</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3.1</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1243385344"/>
                  </a:ext>
                </a:extLst>
              </a:tr>
              <a:tr h="217170">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لايسين (%)</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1">
                        <a:lnSpc>
                          <a:spcPct val="115000"/>
                        </a:lnSpc>
                        <a:spcBef>
                          <a:spcPts val="0"/>
                        </a:spcBef>
                        <a:spcAft>
                          <a:spcPts val="0"/>
                        </a:spcAft>
                      </a:pPr>
                      <a:r>
                        <a:rPr lang="en-US" sz="1400" b="1">
                          <a:effectLst/>
                          <a:latin typeface="Times New Roman" pitchFamily="18" charset="0"/>
                          <a:cs typeface="Times New Roman" pitchFamily="18" charset="0"/>
                        </a:rPr>
                        <a:t>1.16</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1.13</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1.06</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913353238"/>
                  </a:ext>
                </a:extLst>
              </a:tr>
              <a:tr h="217170">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ميثيونين + سيستين (%)</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1">
                        <a:lnSpc>
                          <a:spcPct val="115000"/>
                        </a:lnSpc>
                        <a:spcBef>
                          <a:spcPts val="0"/>
                        </a:spcBef>
                        <a:spcAft>
                          <a:spcPts val="0"/>
                        </a:spcAft>
                      </a:pPr>
                      <a:r>
                        <a:rPr lang="en-US" sz="1400" b="1">
                          <a:effectLst/>
                          <a:latin typeface="Times New Roman" pitchFamily="18" charset="0"/>
                          <a:cs typeface="Times New Roman" pitchFamily="18" charset="0"/>
                        </a:rPr>
                        <a:t>0.90</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0.88</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0.85</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1169224380"/>
                  </a:ext>
                </a:extLst>
              </a:tr>
              <a:tr h="217170">
                <a:tc>
                  <a:txBody>
                    <a:bodyPr/>
                    <a:lstStyle/>
                    <a:p>
                      <a:pPr marL="0" marR="0" algn="ctr" rtl="1">
                        <a:lnSpc>
                          <a:spcPct val="115000"/>
                        </a:lnSpc>
                        <a:spcBef>
                          <a:spcPts val="0"/>
                        </a:spcBef>
                        <a:spcAft>
                          <a:spcPts val="0"/>
                        </a:spcAft>
                      </a:pPr>
                      <a:r>
                        <a:rPr lang="ar-SA" sz="1400" b="1">
                          <a:effectLst/>
                          <a:latin typeface="Times New Roman" pitchFamily="18" charset="0"/>
                          <a:cs typeface="Times New Roman" pitchFamily="18" charset="0"/>
                        </a:rPr>
                        <a:t>كالسيوماً (%)</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1">
                        <a:lnSpc>
                          <a:spcPct val="115000"/>
                        </a:lnSpc>
                        <a:spcBef>
                          <a:spcPts val="0"/>
                        </a:spcBef>
                        <a:spcAft>
                          <a:spcPts val="0"/>
                        </a:spcAft>
                      </a:pPr>
                      <a:r>
                        <a:rPr lang="en-US" sz="1400" b="1">
                          <a:effectLst/>
                          <a:latin typeface="Times New Roman" pitchFamily="18" charset="0"/>
                          <a:cs typeface="Times New Roman" pitchFamily="18" charset="0"/>
                        </a:rPr>
                        <a:t>0.87</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1</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1.06</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1625509824"/>
                  </a:ext>
                </a:extLst>
              </a:tr>
              <a:tr h="217170">
                <a:tc>
                  <a:txBody>
                    <a:bodyPr/>
                    <a:lstStyle/>
                    <a:p>
                      <a:pPr marL="0" marR="0" algn="ctr" rtl="1">
                        <a:lnSpc>
                          <a:spcPct val="115000"/>
                        </a:lnSpc>
                        <a:spcBef>
                          <a:spcPts val="0"/>
                        </a:spcBef>
                        <a:spcAft>
                          <a:spcPts val="0"/>
                        </a:spcAft>
                      </a:pPr>
                      <a:r>
                        <a:rPr lang="ar-SA" sz="1400" b="1" dirty="0">
                          <a:effectLst/>
                          <a:latin typeface="Times New Roman" pitchFamily="18" charset="0"/>
                          <a:cs typeface="Times New Roman" pitchFamily="18" charset="0"/>
                        </a:rPr>
                        <a:t>فسفور متوفر (%)</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1">
                        <a:lnSpc>
                          <a:spcPct val="115000"/>
                        </a:lnSpc>
                        <a:spcBef>
                          <a:spcPts val="0"/>
                        </a:spcBef>
                        <a:spcAft>
                          <a:spcPts val="0"/>
                        </a:spcAft>
                      </a:pPr>
                      <a:r>
                        <a:rPr lang="en-US" sz="1400" b="1">
                          <a:effectLst/>
                          <a:latin typeface="Times New Roman" pitchFamily="18" charset="0"/>
                          <a:cs typeface="Times New Roman" pitchFamily="18" charset="0"/>
                        </a:rPr>
                        <a:t>0.44</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a:effectLst/>
                          <a:latin typeface="Times New Roman" pitchFamily="18" charset="0"/>
                          <a:cs typeface="Times New Roman" pitchFamily="18" charset="0"/>
                        </a:rPr>
                        <a:t>0.48</a:t>
                      </a:r>
                      <a:endParaRPr lang="en-US" sz="1000" b="1">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tc>
                  <a:txBody>
                    <a:bodyPr/>
                    <a:lstStyle/>
                    <a:p>
                      <a:pPr marL="0" marR="0" algn="ctr" rtl="0">
                        <a:lnSpc>
                          <a:spcPct val="115000"/>
                        </a:lnSpc>
                        <a:spcBef>
                          <a:spcPts val="0"/>
                        </a:spcBef>
                        <a:spcAft>
                          <a:spcPts val="0"/>
                        </a:spcAft>
                      </a:pPr>
                      <a:r>
                        <a:rPr lang="en-US" sz="1400" b="1" dirty="0">
                          <a:effectLst/>
                          <a:latin typeface="Times New Roman" pitchFamily="18" charset="0"/>
                          <a:cs typeface="Times New Roman" pitchFamily="18" charset="0"/>
                        </a:rPr>
                        <a:t>0.50</a:t>
                      </a:r>
                      <a:endParaRPr lang="en-US" sz="1000" b="1" dirty="0">
                        <a:solidFill>
                          <a:schemeClr val="bg1"/>
                        </a:solidFill>
                        <a:effectLst/>
                        <a:latin typeface="Times New Roman" pitchFamily="18" charset="0"/>
                        <a:ea typeface="Calibri" panose="020F0502020204030204" pitchFamily="34" charset="0"/>
                        <a:cs typeface="Times New Roman" pitchFamily="18" charset="0"/>
                      </a:endParaRPr>
                    </a:p>
                  </a:txBody>
                  <a:tcPr marL="52651" marR="52651" marT="0" marB="0" anchor="ctr"/>
                </a:tc>
                <a:extLst>
                  <a:ext uri="{0D108BD9-81ED-4DB2-BD59-A6C34878D82A}">
                    <a16:rowId xmlns:a16="http://schemas.microsoft.com/office/drawing/2014/main" val="4040842427"/>
                  </a:ext>
                </a:extLst>
              </a:tr>
            </a:tbl>
          </a:graphicData>
        </a:graphic>
      </p:graphicFrame>
    </p:spTree>
    <p:extLst>
      <p:ext uri="{BB962C8B-B14F-4D97-AF65-F5344CB8AC3E}">
        <p14:creationId xmlns:p14="http://schemas.microsoft.com/office/powerpoint/2010/main" val="4110655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44C82F-E1E0-51F1-D966-0ED3A89C7DA0}"/>
            </a:ext>
          </a:extLst>
        </p:cNvPr>
        <p:cNvGrpSpPr/>
        <p:nvPr/>
      </p:nvGrpSpPr>
      <p:grpSpPr>
        <a:xfrm>
          <a:off x="0" y="0"/>
          <a:ext cx="0" cy="0"/>
          <a:chOff x="0" y="0"/>
          <a:chExt cx="0" cy="0"/>
        </a:xfrm>
      </p:grpSpPr>
      <p:sp>
        <p:nvSpPr>
          <p:cNvPr id="2" name="مستطيل 1">
            <a:extLst>
              <a:ext uri="{FF2B5EF4-FFF2-40B4-BE49-F238E27FC236}">
                <a16:creationId xmlns:a16="http://schemas.microsoft.com/office/drawing/2014/main" id="{4EB0A536-A873-69E0-DC7D-FDB334342335}"/>
              </a:ext>
            </a:extLst>
          </p:cNvPr>
          <p:cNvSpPr/>
          <p:nvPr/>
        </p:nvSpPr>
        <p:spPr>
          <a:xfrm>
            <a:off x="445476" y="1074906"/>
            <a:ext cx="11360989" cy="461665"/>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a:spAutoFit/>
          </a:bodyPr>
          <a:lstStyle/>
          <a:p>
            <a:pPr algn="ctr" rtl="1">
              <a:lnSpc>
                <a:spcPct val="150000"/>
              </a:lnSpc>
              <a:spcAft>
                <a:spcPts val="1000"/>
              </a:spcAft>
            </a:pPr>
            <a:r>
              <a:rPr lang="ar-IQ" b="1" dirty="0">
                <a:latin typeface="Times New Roman" pitchFamily="18" charset="0"/>
                <a:ea typeface="Calibri" panose="020F0502020204030204" pitchFamily="34" charset="0"/>
                <a:cs typeface="Times New Roman" pitchFamily="18" charset="0"/>
              </a:rPr>
              <a:t>جدول</a:t>
            </a:r>
            <a:r>
              <a:rPr lang="en-US" b="1" dirty="0">
                <a:latin typeface="Times New Roman" panose="02020603050405020304" pitchFamily="18" charset="0"/>
                <a:ea typeface="Calibri" panose="020F0502020204030204" pitchFamily="34" charset="0"/>
                <a:cs typeface="Times New Roman" pitchFamily="18" charset="0"/>
              </a:rPr>
              <a:t>)</a:t>
            </a:r>
            <a:r>
              <a:rPr lang="ar-IQ" b="1" dirty="0">
                <a:latin typeface="Times New Roman" pitchFamily="18" charset="0"/>
                <a:ea typeface="Calibri" panose="020F0502020204030204" pitchFamily="34" charset="0"/>
                <a:cs typeface="Times New Roman" pitchFamily="18" charset="0"/>
              </a:rPr>
              <a:t>7) تأثير استعمال مسحوق مخلفات الروبيان في علائق فروج اللحم في معدل وزن الجسم الأسبوعي ، المتوسط ± </a:t>
            </a:r>
            <a:r>
              <a:rPr lang="ar-IQ" b="1" dirty="0" err="1">
                <a:latin typeface="Times New Roman" pitchFamily="18" charset="0"/>
                <a:ea typeface="Calibri" panose="020F0502020204030204" pitchFamily="34" charset="0"/>
                <a:cs typeface="Times New Roman" pitchFamily="18" charset="0"/>
              </a:rPr>
              <a:t>الخطا</a:t>
            </a:r>
            <a:r>
              <a:rPr lang="ar-IQ" b="1" dirty="0">
                <a:latin typeface="Times New Roman" pitchFamily="18" charset="0"/>
                <a:ea typeface="Calibri" panose="020F0502020204030204" pitchFamily="34" charset="0"/>
                <a:cs typeface="Times New Roman" pitchFamily="18" charset="0"/>
              </a:rPr>
              <a:t> القياسي.</a:t>
            </a:r>
            <a:endParaRPr lang="en-US" sz="1400" dirty="0">
              <a:effectLst/>
              <a:latin typeface="Times New Roman" pitchFamily="18" charset="0"/>
              <a:ea typeface="Calibri" panose="020F0502020204030204" pitchFamily="34" charset="0"/>
              <a:cs typeface="Times New Roman" pitchFamily="18" charset="0"/>
            </a:endParaRPr>
          </a:p>
        </p:txBody>
      </p:sp>
      <p:graphicFrame>
        <p:nvGraphicFramePr>
          <p:cNvPr id="3" name="جدول 2">
            <a:extLst>
              <a:ext uri="{FF2B5EF4-FFF2-40B4-BE49-F238E27FC236}">
                <a16:creationId xmlns:a16="http://schemas.microsoft.com/office/drawing/2014/main" id="{37FEF2E1-5A24-0756-30BF-1026E2000AC1}"/>
              </a:ext>
            </a:extLst>
          </p:cNvPr>
          <p:cNvGraphicFramePr>
            <a:graphicFrameLocks noGrp="1"/>
          </p:cNvGraphicFramePr>
          <p:nvPr>
            <p:extLst>
              <p:ext uri="{D42A27DB-BD31-4B8C-83A1-F6EECF244321}">
                <p14:modId xmlns:p14="http://schemas.microsoft.com/office/powerpoint/2010/main" val="670798743"/>
              </p:ext>
            </p:extLst>
          </p:nvPr>
        </p:nvGraphicFramePr>
        <p:xfrm>
          <a:off x="445476" y="1696535"/>
          <a:ext cx="11336216" cy="3358543"/>
        </p:xfrm>
        <a:graphic>
          <a:graphicData uri="http://schemas.openxmlformats.org/drawingml/2006/table">
            <a:tbl>
              <a:tblPr rtl="1">
                <a:tableStyleId>{BC89EF96-8CEA-46FF-86C4-4CE0E7609802}</a:tableStyleId>
              </a:tblPr>
              <a:tblGrid>
                <a:gridCol w="1219200">
                  <a:extLst>
                    <a:ext uri="{9D8B030D-6E8A-4147-A177-3AD203B41FA5}">
                      <a16:colId xmlns:a16="http://schemas.microsoft.com/office/drawing/2014/main" val="20000"/>
                    </a:ext>
                  </a:extLst>
                </a:gridCol>
                <a:gridCol w="1866314">
                  <a:extLst>
                    <a:ext uri="{9D8B030D-6E8A-4147-A177-3AD203B41FA5}">
                      <a16:colId xmlns:a16="http://schemas.microsoft.com/office/drawing/2014/main" val="20001"/>
                    </a:ext>
                  </a:extLst>
                </a:gridCol>
                <a:gridCol w="1866314">
                  <a:extLst>
                    <a:ext uri="{9D8B030D-6E8A-4147-A177-3AD203B41FA5}">
                      <a16:colId xmlns:a16="http://schemas.microsoft.com/office/drawing/2014/main" val="20002"/>
                    </a:ext>
                  </a:extLst>
                </a:gridCol>
                <a:gridCol w="1866314">
                  <a:extLst>
                    <a:ext uri="{9D8B030D-6E8A-4147-A177-3AD203B41FA5}">
                      <a16:colId xmlns:a16="http://schemas.microsoft.com/office/drawing/2014/main" val="20003"/>
                    </a:ext>
                  </a:extLst>
                </a:gridCol>
                <a:gridCol w="1866314">
                  <a:extLst>
                    <a:ext uri="{9D8B030D-6E8A-4147-A177-3AD203B41FA5}">
                      <a16:colId xmlns:a16="http://schemas.microsoft.com/office/drawing/2014/main" val="20004"/>
                    </a:ext>
                  </a:extLst>
                </a:gridCol>
                <a:gridCol w="1866314">
                  <a:extLst>
                    <a:ext uri="{9D8B030D-6E8A-4147-A177-3AD203B41FA5}">
                      <a16:colId xmlns:a16="http://schemas.microsoft.com/office/drawing/2014/main" val="20005"/>
                    </a:ext>
                  </a:extLst>
                </a:gridCol>
                <a:gridCol w="785446">
                  <a:extLst>
                    <a:ext uri="{9D8B030D-6E8A-4147-A177-3AD203B41FA5}">
                      <a16:colId xmlns:a16="http://schemas.microsoft.com/office/drawing/2014/main" val="20006"/>
                    </a:ext>
                  </a:extLst>
                </a:gridCol>
              </a:tblGrid>
              <a:tr h="372783">
                <a:tc rowSpan="2">
                  <a:txBody>
                    <a:bodyPr/>
                    <a:lstStyle/>
                    <a:p>
                      <a:pPr algn="ctr" rtl="0">
                        <a:lnSpc>
                          <a:spcPct val="107000"/>
                        </a:lnSpc>
                        <a:spcAft>
                          <a:spcPts val="0"/>
                        </a:spcAft>
                      </a:pPr>
                      <a:r>
                        <a:rPr lang="ar-SA" sz="1800" b="1" dirty="0">
                          <a:effectLst/>
                          <a:latin typeface="Times New Roman" pitchFamily="18" charset="0"/>
                          <a:cs typeface="Times New Roman" pitchFamily="18" charset="0"/>
                        </a:rPr>
                        <a:t>المدة</a:t>
                      </a:r>
                      <a:endParaRPr lang="en-US" sz="2400" b="1" dirty="0">
                        <a:effectLst/>
                        <a:latin typeface="Times New Roman" pitchFamily="18" charset="0"/>
                        <a:cs typeface="Times New Roman" pitchFamily="18" charset="0"/>
                      </a:endParaRPr>
                    </a:p>
                    <a:p>
                      <a:pPr algn="ctr" rtl="0">
                        <a:lnSpc>
                          <a:spcPct val="107000"/>
                        </a:lnSpc>
                        <a:spcAft>
                          <a:spcPts val="0"/>
                        </a:spcAft>
                      </a:pPr>
                      <a:r>
                        <a:rPr lang="ar-SA" sz="1800" b="1" dirty="0">
                          <a:effectLst/>
                          <a:latin typeface="Times New Roman" pitchFamily="18" charset="0"/>
                          <a:cs typeface="Times New Roman" pitchFamily="18" charset="0"/>
                        </a:rPr>
                        <a:t>اسبوع</a:t>
                      </a:r>
                      <a:endParaRPr lang="en-US" sz="24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gridSpan="5">
                  <a:txBody>
                    <a:bodyPr/>
                    <a:lstStyle/>
                    <a:p>
                      <a:pPr marL="38100" marR="38100" algn="ctr" rtl="0">
                        <a:lnSpc>
                          <a:spcPts val="1600"/>
                        </a:lnSpc>
                        <a:spcAft>
                          <a:spcPts val="0"/>
                        </a:spcAft>
                      </a:pPr>
                      <a:r>
                        <a:rPr lang="ar-SA" sz="1800" b="1" dirty="0">
                          <a:effectLst/>
                          <a:latin typeface="Times New Roman" pitchFamily="18" charset="0"/>
                          <a:cs typeface="Times New Roman" pitchFamily="18" charset="0"/>
                        </a:rPr>
                        <a:t>معدل وزن الجسم (غم)</a:t>
                      </a:r>
                      <a:endParaRPr lang="en-US" sz="24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rowSpan="2">
                  <a:txBody>
                    <a:bodyPr/>
                    <a:lstStyle/>
                    <a:p>
                      <a:pPr marL="38100" marR="38100" algn="ctr" rtl="0">
                        <a:lnSpc>
                          <a:spcPts val="1600"/>
                        </a:lnSpc>
                        <a:spcAft>
                          <a:spcPts val="0"/>
                        </a:spcAft>
                      </a:pPr>
                      <a:r>
                        <a:rPr lang="ar-SA" sz="1600" b="1">
                          <a:effectLst/>
                          <a:latin typeface="Times New Roman" pitchFamily="18" charset="0"/>
                          <a:cs typeface="Times New Roman" pitchFamily="18" charset="0"/>
                        </a:rPr>
                        <a:t>المعنوية</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vert="vert" anchor="ctr"/>
                </a:tc>
                <a:extLst>
                  <a:ext uri="{0D108BD9-81ED-4DB2-BD59-A6C34878D82A}">
                    <a16:rowId xmlns:a16="http://schemas.microsoft.com/office/drawing/2014/main" val="10000"/>
                  </a:ext>
                </a:extLst>
              </a:tr>
              <a:tr h="749062">
                <a:tc vMerge="1">
                  <a:txBody>
                    <a:bodyPr/>
                    <a:lstStyle/>
                    <a:p>
                      <a:pPr rtl="1"/>
                      <a:endParaRPr lang="ar-SA"/>
                    </a:p>
                  </a:txBody>
                  <a:tcPr/>
                </a:tc>
                <a:tc>
                  <a:txBody>
                    <a:bodyPr/>
                    <a:lstStyle/>
                    <a:p>
                      <a:pPr marL="38100" marR="38100" algn="ctr" rtl="0">
                        <a:lnSpc>
                          <a:spcPts val="1600"/>
                        </a:lnSpc>
                        <a:spcAft>
                          <a:spcPts val="0"/>
                        </a:spcAft>
                      </a:pPr>
                      <a:r>
                        <a:rPr lang="en-US" sz="1600" b="1" dirty="0">
                          <a:effectLst/>
                          <a:latin typeface="Times New Roman" pitchFamily="18" charset="0"/>
                          <a:cs typeface="Times New Roman" pitchFamily="18" charset="0"/>
                        </a:rPr>
                        <a:t>T1</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dirty="0">
                          <a:effectLst/>
                          <a:latin typeface="Times New Roman" pitchFamily="18" charset="0"/>
                          <a:cs typeface="Times New Roman" pitchFamily="18" charset="0"/>
                        </a:rPr>
                        <a:t>T2</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a:effectLst/>
                          <a:latin typeface="Times New Roman" pitchFamily="18" charset="0"/>
                          <a:cs typeface="Times New Roman" pitchFamily="18" charset="0"/>
                        </a:rPr>
                        <a:t>T3</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a:effectLst/>
                          <a:latin typeface="Times New Roman" pitchFamily="18" charset="0"/>
                          <a:cs typeface="Times New Roman" pitchFamily="18" charset="0"/>
                        </a:rPr>
                        <a:t>T4</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dirty="0">
                          <a:effectLst/>
                          <a:latin typeface="Times New Roman" pitchFamily="18" charset="0"/>
                          <a:cs typeface="Times New Roman" pitchFamily="18" charset="0"/>
                        </a:rPr>
                        <a:t>T5</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vMerge="1">
                  <a:txBody>
                    <a:bodyPr/>
                    <a:lstStyle/>
                    <a:p>
                      <a:pPr rtl="1"/>
                      <a:endParaRPr lang="ar-SA"/>
                    </a:p>
                  </a:txBody>
                  <a:tcPr/>
                </a:tc>
                <a:extLst>
                  <a:ext uri="{0D108BD9-81ED-4DB2-BD59-A6C34878D82A}">
                    <a16:rowId xmlns:a16="http://schemas.microsoft.com/office/drawing/2014/main" val="10001"/>
                  </a:ext>
                </a:extLst>
              </a:tr>
              <a:tr h="372783">
                <a:tc>
                  <a:txBody>
                    <a:bodyPr/>
                    <a:lstStyle/>
                    <a:p>
                      <a:pPr marL="38100" marR="38100" algn="ctr" rtl="1">
                        <a:lnSpc>
                          <a:spcPts val="1600"/>
                        </a:lnSpc>
                        <a:spcAft>
                          <a:spcPts val="0"/>
                        </a:spcAft>
                      </a:pPr>
                      <a:r>
                        <a:rPr lang="ar-SA" sz="1600" b="1">
                          <a:effectLst/>
                          <a:latin typeface="Times New Roman" pitchFamily="18" charset="0"/>
                          <a:cs typeface="Times New Roman" pitchFamily="18" charset="0"/>
                        </a:rPr>
                        <a:t>1</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dirty="0">
                          <a:effectLst/>
                          <a:latin typeface="Times New Roman" pitchFamily="18" charset="0"/>
                          <a:cs typeface="Times New Roman" pitchFamily="18" charset="0"/>
                        </a:rPr>
                        <a:t>154.02±2.74 </a:t>
                      </a:r>
                      <a:r>
                        <a:rPr lang="en-US" sz="1600" b="1" baseline="30000" dirty="0">
                          <a:effectLst/>
                          <a:latin typeface="Times New Roman" pitchFamily="18" charset="0"/>
                          <a:cs typeface="Times New Roman" pitchFamily="18" charset="0"/>
                        </a:rPr>
                        <a:t>b</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a:effectLst/>
                          <a:latin typeface="Times New Roman" pitchFamily="18" charset="0"/>
                          <a:cs typeface="Times New Roman" pitchFamily="18" charset="0"/>
                        </a:rPr>
                        <a:t>156.52±1.91 </a:t>
                      </a:r>
                      <a:r>
                        <a:rPr lang="en-US" sz="1600" b="1" baseline="30000">
                          <a:effectLst/>
                          <a:latin typeface="Times New Roman" pitchFamily="18" charset="0"/>
                          <a:cs typeface="Times New Roman" pitchFamily="18" charset="0"/>
                        </a:rPr>
                        <a:t>b</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dirty="0">
                          <a:effectLst/>
                          <a:latin typeface="Times New Roman" pitchFamily="18" charset="0"/>
                          <a:cs typeface="Times New Roman" pitchFamily="18" charset="0"/>
                        </a:rPr>
                        <a:t>169.56±2.53</a:t>
                      </a:r>
                      <a:r>
                        <a:rPr lang="en-US" sz="1600" b="1" baseline="30000" dirty="0">
                          <a:effectLst/>
                          <a:latin typeface="Times New Roman" pitchFamily="18" charset="0"/>
                          <a:cs typeface="Times New Roman" pitchFamily="18" charset="0"/>
                        </a:rPr>
                        <a:t> a</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0">
                        <a:lnSpc>
                          <a:spcPts val="1600"/>
                        </a:lnSpc>
                        <a:spcAft>
                          <a:spcPts val="0"/>
                        </a:spcAft>
                      </a:pPr>
                      <a:r>
                        <a:rPr lang="en-US" sz="1600" b="1">
                          <a:effectLst/>
                          <a:latin typeface="Times New Roman" pitchFamily="18" charset="0"/>
                          <a:cs typeface="Times New Roman" pitchFamily="18" charset="0"/>
                        </a:rPr>
                        <a:t>159.56±3.11 </a:t>
                      </a:r>
                      <a:r>
                        <a:rPr lang="en-US" sz="1600" b="1" baseline="30000">
                          <a:effectLst/>
                          <a:latin typeface="Times New Roman" pitchFamily="18" charset="0"/>
                          <a:cs typeface="Times New Roman" pitchFamily="18" charset="0"/>
                        </a:rPr>
                        <a:t>b</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dirty="0">
                          <a:effectLst/>
                          <a:latin typeface="Times New Roman" pitchFamily="18" charset="0"/>
                          <a:cs typeface="Times New Roman" pitchFamily="18" charset="0"/>
                        </a:rPr>
                        <a:t>155.18±1.21 </a:t>
                      </a:r>
                      <a:r>
                        <a:rPr lang="en-US" sz="1600" b="1" baseline="30000" dirty="0">
                          <a:effectLst/>
                          <a:latin typeface="Times New Roman" pitchFamily="18" charset="0"/>
                          <a:cs typeface="Times New Roman" pitchFamily="18" charset="0"/>
                        </a:rPr>
                        <a:t>b</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a:effectLst/>
                          <a:latin typeface="Times New Roman" pitchFamily="18" charset="0"/>
                          <a:cs typeface="Times New Roman" pitchFamily="18" charset="0"/>
                        </a:rPr>
                        <a:t>*</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2"/>
                  </a:ext>
                </a:extLst>
              </a:tr>
              <a:tr h="372783">
                <a:tc>
                  <a:txBody>
                    <a:bodyPr/>
                    <a:lstStyle/>
                    <a:p>
                      <a:pPr marL="38100" marR="38100" algn="ctr" rtl="1">
                        <a:lnSpc>
                          <a:spcPts val="1600"/>
                        </a:lnSpc>
                        <a:spcAft>
                          <a:spcPts val="0"/>
                        </a:spcAft>
                      </a:pPr>
                      <a:r>
                        <a:rPr lang="ar-SA" sz="1600" b="1" dirty="0">
                          <a:effectLst/>
                          <a:latin typeface="Times New Roman" pitchFamily="18" charset="0"/>
                          <a:cs typeface="Times New Roman" pitchFamily="18" charset="0"/>
                        </a:rPr>
                        <a:t>2</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dirty="0">
                          <a:effectLst/>
                          <a:latin typeface="Times New Roman" pitchFamily="18" charset="0"/>
                          <a:cs typeface="Times New Roman" pitchFamily="18" charset="0"/>
                        </a:rPr>
                        <a:t>465.12±7.18</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a:effectLst/>
                          <a:latin typeface="Times New Roman" pitchFamily="18" charset="0"/>
                          <a:cs typeface="Times New Roman" pitchFamily="18" charset="0"/>
                        </a:rPr>
                        <a:t>438.92±8.12</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dirty="0">
                          <a:effectLst/>
                          <a:latin typeface="Times New Roman" pitchFamily="18" charset="0"/>
                          <a:cs typeface="Times New Roman" pitchFamily="18" charset="0"/>
                        </a:rPr>
                        <a:t>459.56±12.74</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a:effectLst/>
                          <a:latin typeface="Times New Roman" pitchFamily="18" charset="0"/>
                          <a:cs typeface="Times New Roman" pitchFamily="18" charset="0"/>
                        </a:rPr>
                        <a:t>449.16±17.21</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dirty="0">
                          <a:effectLst/>
                          <a:latin typeface="Times New Roman" pitchFamily="18" charset="0"/>
                          <a:cs typeface="Times New Roman" pitchFamily="18" charset="0"/>
                        </a:rPr>
                        <a:t>440.20±9.31</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a:effectLst/>
                          <a:latin typeface="Times New Roman" pitchFamily="18" charset="0"/>
                          <a:cs typeface="Times New Roman" pitchFamily="18" charset="0"/>
                        </a:rPr>
                        <a:t>Ns</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3"/>
                  </a:ext>
                </a:extLst>
              </a:tr>
              <a:tr h="372783">
                <a:tc>
                  <a:txBody>
                    <a:bodyPr/>
                    <a:lstStyle/>
                    <a:p>
                      <a:pPr marL="38100" marR="38100" algn="ctr" rtl="1">
                        <a:lnSpc>
                          <a:spcPts val="1600"/>
                        </a:lnSpc>
                        <a:spcAft>
                          <a:spcPts val="0"/>
                        </a:spcAft>
                      </a:pPr>
                      <a:r>
                        <a:rPr lang="ar-SA" sz="1600" b="1">
                          <a:effectLst/>
                          <a:latin typeface="Times New Roman" pitchFamily="18" charset="0"/>
                          <a:cs typeface="Times New Roman" pitchFamily="18" charset="0"/>
                        </a:rPr>
                        <a:t>3</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dirty="0">
                          <a:effectLst/>
                          <a:latin typeface="Times New Roman" pitchFamily="18" charset="0"/>
                          <a:cs typeface="Times New Roman" pitchFamily="18" charset="0"/>
                        </a:rPr>
                        <a:t>909.62±17.01</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a:effectLst/>
                          <a:latin typeface="Times New Roman" pitchFamily="18" charset="0"/>
                          <a:cs typeface="Times New Roman" pitchFamily="18" charset="0"/>
                        </a:rPr>
                        <a:t>880.56±10.46</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dirty="0">
                          <a:effectLst/>
                          <a:latin typeface="Times New Roman" pitchFamily="18" charset="0"/>
                          <a:cs typeface="Times New Roman" pitchFamily="18" charset="0"/>
                        </a:rPr>
                        <a:t>922.24±17.37</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dirty="0">
                          <a:effectLst/>
                          <a:latin typeface="Times New Roman" pitchFamily="18" charset="0"/>
                          <a:cs typeface="Times New Roman" pitchFamily="18" charset="0"/>
                        </a:rPr>
                        <a:t>904.80±22.50</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dirty="0">
                          <a:effectLst/>
                          <a:latin typeface="Times New Roman" pitchFamily="18" charset="0"/>
                          <a:cs typeface="Times New Roman" pitchFamily="18" charset="0"/>
                        </a:rPr>
                        <a:t>903.44±24.69</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a:effectLst/>
                          <a:latin typeface="Times New Roman" pitchFamily="18" charset="0"/>
                          <a:cs typeface="Times New Roman" pitchFamily="18" charset="0"/>
                        </a:rPr>
                        <a:t>Ns</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4"/>
                  </a:ext>
                </a:extLst>
              </a:tr>
              <a:tr h="372783">
                <a:tc>
                  <a:txBody>
                    <a:bodyPr/>
                    <a:lstStyle/>
                    <a:p>
                      <a:pPr marL="38100" marR="38100" algn="ctr" rtl="1">
                        <a:lnSpc>
                          <a:spcPts val="1600"/>
                        </a:lnSpc>
                        <a:spcAft>
                          <a:spcPts val="0"/>
                        </a:spcAft>
                      </a:pPr>
                      <a:r>
                        <a:rPr lang="ar-SA" sz="1600" b="1">
                          <a:effectLst/>
                          <a:latin typeface="Times New Roman" pitchFamily="18" charset="0"/>
                          <a:cs typeface="Times New Roman" pitchFamily="18" charset="0"/>
                        </a:rPr>
                        <a:t>4</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a:effectLst/>
                          <a:latin typeface="Times New Roman" pitchFamily="18" charset="0"/>
                          <a:cs typeface="Times New Roman" pitchFamily="18" charset="0"/>
                        </a:rPr>
                        <a:t>1506.12±20.59</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dirty="0">
                          <a:effectLst/>
                          <a:latin typeface="Times New Roman" pitchFamily="18" charset="0"/>
                          <a:cs typeface="Times New Roman" pitchFamily="18" charset="0"/>
                        </a:rPr>
                        <a:t>1495.38±17.47</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dirty="0">
                          <a:effectLst/>
                          <a:latin typeface="Times New Roman" pitchFamily="18" charset="0"/>
                          <a:cs typeface="Times New Roman" pitchFamily="18" charset="0"/>
                        </a:rPr>
                        <a:t>1551.50±30.81</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a:effectLst/>
                          <a:latin typeface="Times New Roman" pitchFamily="18" charset="0"/>
                          <a:cs typeface="Times New Roman" pitchFamily="18" charset="0"/>
                        </a:rPr>
                        <a:t>1567.60±24.10</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dirty="0">
                          <a:effectLst/>
                          <a:latin typeface="Times New Roman" pitchFamily="18" charset="0"/>
                          <a:cs typeface="Times New Roman" pitchFamily="18" charset="0"/>
                        </a:rPr>
                        <a:t>1558.66±21.19</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a:effectLst/>
                          <a:latin typeface="Times New Roman" pitchFamily="18" charset="0"/>
                          <a:cs typeface="Times New Roman" pitchFamily="18" charset="0"/>
                        </a:rPr>
                        <a:t>Ns</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5"/>
                  </a:ext>
                </a:extLst>
              </a:tr>
              <a:tr h="372783">
                <a:tc>
                  <a:txBody>
                    <a:bodyPr/>
                    <a:lstStyle/>
                    <a:p>
                      <a:pPr marL="38100" marR="38100" algn="ctr" rtl="1">
                        <a:lnSpc>
                          <a:spcPts val="1600"/>
                        </a:lnSpc>
                        <a:spcAft>
                          <a:spcPts val="0"/>
                        </a:spcAft>
                      </a:pPr>
                      <a:r>
                        <a:rPr lang="ar-SA" sz="1600" b="1">
                          <a:effectLst/>
                          <a:latin typeface="Times New Roman" pitchFamily="18" charset="0"/>
                          <a:cs typeface="Times New Roman" pitchFamily="18" charset="0"/>
                        </a:rPr>
                        <a:t>5</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a:effectLst/>
                          <a:latin typeface="Times New Roman" pitchFamily="18" charset="0"/>
                          <a:cs typeface="Times New Roman" pitchFamily="18" charset="0"/>
                        </a:rPr>
                        <a:t>2274.78±10.38</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a:effectLst/>
                          <a:latin typeface="Times New Roman" pitchFamily="18" charset="0"/>
                          <a:cs typeface="Times New Roman" pitchFamily="18" charset="0"/>
                        </a:rPr>
                        <a:t>2259.72±12.11</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dirty="0">
                          <a:effectLst/>
                          <a:latin typeface="Times New Roman" pitchFamily="18" charset="0"/>
                          <a:cs typeface="Times New Roman" pitchFamily="18" charset="0"/>
                        </a:rPr>
                        <a:t>2267.82±21.24</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dirty="0">
                          <a:effectLst/>
                          <a:latin typeface="Times New Roman" pitchFamily="18" charset="0"/>
                          <a:cs typeface="Times New Roman" pitchFamily="18" charset="0"/>
                        </a:rPr>
                        <a:t>2244.68±16.29</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dirty="0">
                          <a:effectLst/>
                          <a:latin typeface="Times New Roman" pitchFamily="18" charset="0"/>
                          <a:cs typeface="Times New Roman" pitchFamily="18" charset="0"/>
                        </a:rPr>
                        <a:t>2247.62±13.49</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a:effectLst/>
                          <a:latin typeface="Times New Roman" pitchFamily="18" charset="0"/>
                          <a:cs typeface="Times New Roman" pitchFamily="18" charset="0"/>
                        </a:rPr>
                        <a:t>Ns</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6"/>
                  </a:ext>
                </a:extLst>
              </a:tr>
              <a:tr h="372783">
                <a:tc>
                  <a:txBody>
                    <a:bodyPr/>
                    <a:lstStyle/>
                    <a:p>
                      <a:pPr marL="38100" marR="38100" algn="ctr" rtl="1">
                        <a:lnSpc>
                          <a:spcPts val="1600"/>
                        </a:lnSpc>
                        <a:spcAft>
                          <a:spcPts val="0"/>
                        </a:spcAft>
                      </a:pPr>
                      <a:r>
                        <a:rPr lang="ar-SA" sz="1600" b="1">
                          <a:effectLst/>
                          <a:latin typeface="Times New Roman" pitchFamily="18" charset="0"/>
                          <a:cs typeface="Times New Roman" pitchFamily="18" charset="0"/>
                        </a:rPr>
                        <a:t>6</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a:effectLst/>
                          <a:latin typeface="Times New Roman" pitchFamily="18" charset="0"/>
                          <a:cs typeface="Times New Roman" pitchFamily="18" charset="0"/>
                        </a:rPr>
                        <a:t>2937.90±18.28 </a:t>
                      </a:r>
                      <a:r>
                        <a:rPr lang="en-US" sz="1600" b="1" baseline="30000">
                          <a:effectLst/>
                          <a:latin typeface="Times New Roman" pitchFamily="18" charset="0"/>
                          <a:cs typeface="Times New Roman" pitchFamily="18" charset="0"/>
                        </a:rPr>
                        <a:t>c</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a:effectLst/>
                          <a:latin typeface="Times New Roman" pitchFamily="18" charset="0"/>
                          <a:cs typeface="Times New Roman" pitchFamily="18" charset="0"/>
                        </a:rPr>
                        <a:t>2973.10±26.47</a:t>
                      </a:r>
                      <a:r>
                        <a:rPr lang="en-US" sz="1600" b="1" baseline="30000">
                          <a:effectLst/>
                          <a:latin typeface="Times New Roman" pitchFamily="18" charset="0"/>
                          <a:cs typeface="Times New Roman" pitchFamily="18" charset="0"/>
                        </a:rPr>
                        <a:t>bc</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600" b="1" dirty="0">
                          <a:effectLst/>
                          <a:latin typeface="Times New Roman" pitchFamily="18" charset="0"/>
                          <a:cs typeface="Times New Roman" pitchFamily="18" charset="0"/>
                        </a:rPr>
                        <a:t>3064.52±13.38 </a:t>
                      </a:r>
                      <a:r>
                        <a:rPr lang="en-US" sz="1600" b="1" baseline="30000" dirty="0">
                          <a:effectLst/>
                          <a:latin typeface="Times New Roman" pitchFamily="18" charset="0"/>
                          <a:cs typeface="Times New Roman" pitchFamily="18" charset="0"/>
                        </a:rPr>
                        <a:t>a</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0">
                        <a:lnSpc>
                          <a:spcPts val="1600"/>
                        </a:lnSpc>
                        <a:spcAft>
                          <a:spcPts val="0"/>
                        </a:spcAft>
                      </a:pPr>
                      <a:r>
                        <a:rPr lang="en-US" sz="1600" b="1" dirty="0">
                          <a:effectLst/>
                          <a:latin typeface="Times New Roman" pitchFamily="18" charset="0"/>
                          <a:cs typeface="Times New Roman" pitchFamily="18" charset="0"/>
                        </a:rPr>
                        <a:t>3005.84±25.67 </a:t>
                      </a:r>
                      <a:r>
                        <a:rPr lang="en-US" sz="1600" b="1" baseline="30000" dirty="0" err="1">
                          <a:effectLst/>
                          <a:latin typeface="Times New Roman" pitchFamily="18" charset="0"/>
                          <a:cs typeface="Times New Roman" pitchFamily="18" charset="0"/>
                        </a:rPr>
                        <a:t>abc</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noFill/>
                  </a:tcPr>
                </a:tc>
                <a:tc>
                  <a:txBody>
                    <a:bodyPr/>
                    <a:lstStyle/>
                    <a:p>
                      <a:pPr marL="38100" marR="38100" algn="ctr" rtl="0">
                        <a:lnSpc>
                          <a:spcPts val="1600"/>
                        </a:lnSpc>
                        <a:spcAft>
                          <a:spcPts val="0"/>
                        </a:spcAft>
                      </a:pPr>
                      <a:r>
                        <a:rPr lang="en-US" sz="1600" b="1" dirty="0">
                          <a:effectLst/>
                          <a:latin typeface="Times New Roman" pitchFamily="18" charset="0"/>
                          <a:cs typeface="Times New Roman" pitchFamily="18" charset="0"/>
                        </a:rPr>
                        <a:t>3039.02±22.89 </a:t>
                      </a:r>
                      <a:r>
                        <a:rPr lang="en-US" sz="1600" b="1" baseline="30000" dirty="0" err="1">
                          <a:effectLst/>
                          <a:latin typeface="Times New Roman" pitchFamily="18" charset="0"/>
                          <a:cs typeface="Times New Roman" pitchFamily="18" charset="0"/>
                        </a:rPr>
                        <a:t>ab</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noFill/>
                  </a:tcPr>
                </a:tc>
                <a:tc>
                  <a:txBody>
                    <a:bodyPr/>
                    <a:lstStyle/>
                    <a:p>
                      <a:pPr marL="38100" marR="38100" algn="ctr" rtl="0">
                        <a:lnSpc>
                          <a:spcPts val="1600"/>
                        </a:lnSpc>
                        <a:spcAft>
                          <a:spcPts val="0"/>
                        </a:spcAft>
                      </a:pPr>
                      <a:r>
                        <a:rPr lang="en-US" sz="1600" b="1" dirty="0">
                          <a:effectLst/>
                          <a:latin typeface="Times New Roman" pitchFamily="18" charset="0"/>
                          <a:cs typeface="Times New Roman" pitchFamily="18" charset="0"/>
                        </a:rPr>
                        <a:t>*</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5753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A3A51AB-889D-BA7E-EA8C-50E8D635AE79}"/>
            </a:ext>
          </a:extLst>
        </p:cNvPr>
        <p:cNvGrpSpPr/>
        <p:nvPr/>
      </p:nvGrpSpPr>
      <p:grpSpPr>
        <a:xfrm>
          <a:off x="0" y="0"/>
          <a:ext cx="0" cy="0"/>
          <a:chOff x="0" y="0"/>
          <a:chExt cx="0" cy="0"/>
        </a:xfrm>
      </p:grpSpPr>
      <p:sp>
        <p:nvSpPr>
          <p:cNvPr id="2" name="مستطيل 1">
            <a:extLst>
              <a:ext uri="{FF2B5EF4-FFF2-40B4-BE49-F238E27FC236}">
                <a16:creationId xmlns:a16="http://schemas.microsoft.com/office/drawing/2014/main" id="{FD8F7817-C50A-64AE-5D46-C5F6DF1BE9ED}"/>
              </a:ext>
            </a:extLst>
          </p:cNvPr>
          <p:cNvSpPr/>
          <p:nvPr/>
        </p:nvSpPr>
        <p:spPr>
          <a:xfrm>
            <a:off x="539262" y="1079642"/>
            <a:ext cx="11138250" cy="461665"/>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a:spAutoFit/>
          </a:bodyPr>
          <a:lstStyle/>
          <a:p>
            <a:pPr algn="ctr" rtl="1">
              <a:lnSpc>
                <a:spcPct val="150000"/>
              </a:lnSpc>
              <a:spcAft>
                <a:spcPts val="1000"/>
              </a:spcAft>
            </a:pPr>
            <a:r>
              <a:rPr lang="ar-IQ" b="1" dirty="0">
                <a:latin typeface="Times New Roman" pitchFamily="18" charset="0"/>
                <a:ea typeface="Calibri" panose="020F0502020204030204" pitchFamily="34" charset="0"/>
                <a:cs typeface="Times New Roman" pitchFamily="18" charset="0"/>
              </a:rPr>
              <a:t>جدول(8) تأثير استعمال مسحوق مخلفات الروبيان في علائق فروج اللحم في معدل الزيادة الوزنية الأسبوعية ، المتوسط ± </a:t>
            </a:r>
            <a:r>
              <a:rPr lang="ar-IQ" b="1" dirty="0" err="1">
                <a:latin typeface="Times New Roman" pitchFamily="18" charset="0"/>
                <a:ea typeface="Calibri" panose="020F0502020204030204" pitchFamily="34" charset="0"/>
                <a:cs typeface="Times New Roman" pitchFamily="18" charset="0"/>
              </a:rPr>
              <a:t>الخطا</a:t>
            </a:r>
            <a:r>
              <a:rPr lang="ar-IQ" b="1" dirty="0">
                <a:latin typeface="Times New Roman" pitchFamily="18" charset="0"/>
                <a:ea typeface="Calibri" panose="020F0502020204030204" pitchFamily="34" charset="0"/>
                <a:cs typeface="Times New Roman" pitchFamily="18" charset="0"/>
              </a:rPr>
              <a:t> القياسي.</a:t>
            </a:r>
            <a:endParaRPr lang="en-US" sz="1400" dirty="0">
              <a:effectLst/>
              <a:latin typeface="Times New Roman" pitchFamily="18" charset="0"/>
              <a:ea typeface="Calibri" panose="020F0502020204030204" pitchFamily="34" charset="0"/>
              <a:cs typeface="Times New Roman" pitchFamily="18" charset="0"/>
            </a:endParaRPr>
          </a:p>
        </p:txBody>
      </p:sp>
      <p:graphicFrame>
        <p:nvGraphicFramePr>
          <p:cNvPr id="3" name="جدول 2">
            <a:extLst>
              <a:ext uri="{FF2B5EF4-FFF2-40B4-BE49-F238E27FC236}">
                <a16:creationId xmlns:a16="http://schemas.microsoft.com/office/drawing/2014/main" id="{B6FB3D0D-6302-943F-B086-0015434EA2C6}"/>
              </a:ext>
            </a:extLst>
          </p:cNvPr>
          <p:cNvGraphicFramePr>
            <a:graphicFrameLocks noGrp="1"/>
          </p:cNvGraphicFramePr>
          <p:nvPr>
            <p:extLst>
              <p:ext uri="{D42A27DB-BD31-4B8C-83A1-F6EECF244321}">
                <p14:modId xmlns:p14="http://schemas.microsoft.com/office/powerpoint/2010/main" val="868384759"/>
              </p:ext>
            </p:extLst>
          </p:nvPr>
        </p:nvGraphicFramePr>
        <p:xfrm>
          <a:off x="539266" y="1614105"/>
          <a:ext cx="11101749" cy="4205669"/>
        </p:xfrm>
        <a:graphic>
          <a:graphicData uri="http://schemas.openxmlformats.org/drawingml/2006/table">
            <a:tbl>
              <a:tblPr rtl="1">
                <a:tableStyleId>{BC89EF96-8CEA-46FF-86C4-4CE0E7609802}</a:tableStyleId>
              </a:tblPr>
              <a:tblGrid>
                <a:gridCol w="1266092">
                  <a:extLst>
                    <a:ext uri="{9D8B030D-6E8A-4147-A177-3AD203B41FA5}">
                      <a16:colId xmlns:a16="http://schemas.microsoft.com/office/drawing/2014/main" val="20000"/>
                    </a:ext>
                  </a:extLst>
                </a:gridCol>
                <a:gridCol w="1826455">
                  <a:extLst>
                    <a:ext uri="{9D8B030D-6E8A-4147-A177-3AD203B41FA5}">
                      <a16:colId xmlns:a16="http://schemas.microsoft.com/office/drawing/2014/main" val="20001"/>
                    </a:ext>
                  </a:extLst>
                </a:gridCol>
                <a:gridCol w="1826455">
                  <a:extLst>
                    <a:ext uri="{9D8B030D-6E8A-4147-A177-3AD203B41FA5}">
                      <a16:colId xmlns:a16="http://schemas.microsoft.com/office/drawing/2014/main" val="20002"/>
                    </a:ext>
                  </a:extLst>
                </a:gridCol>
                <a:gridCol w="1826455">
                  <a:extLst>
                    <a:ext uri="{9D8B030D-6E8A-4147-A177-3AD203B41FA5}">
                      <a16:colId xmlns:a16="http://schemas.microsoft.com/office/drawing/2014/main" val="20003"/>
                    </a:ext>
                  </a:extLst>
                </a:gridCol>
                <a:gridCol w="1826455">
                  <a:extLst>
                    <a:ext uri="{9D8B030D-6E8A-4147-A177-3AD203B41FA5}">
                      <a16:colId xmlns:a16="http://schemas.microsoft.com/office/drawing/2014/main" val="20004"/>
                    </a:ext>
                  </a:extLst>
                </a:gridCol>
                <a:gridCol w="1826455">
                  <a:extLst>
                    <a:ext uri="{9D8B030D-6E8A-4147-A177-3AD203B41FA5}">
                      <a16:colId xmlns:a16="http://schemas.microsoft.com/office/drawing/2014/main" val="20005"/>
                    </a:ext>
                  </a:extLst>
                </a:gridCol>
                <a:gridCol w="703382">
                  <a:extLst>
                    <a:ext uri="{9D8B030D-6E8A-4147-A177-3AD203B41FA5}">
                      <a16:colId xmlns:a16="http://schemas.microsoft.com/office/drawing/2014/main" val="20006"/>
                    </a:ext>
                  </a:extLst>
                </a:gridCol>
              </a:tblGrid>
              <a:tr h="336045">
                <a:tc rowSpan="2">
                  <a:txBody>
                    <a:bodyPr/>
                    <a:lstStyle/>
                    <a:p>
                      <a:pPr algn="ctr" rtl="0">
                        <a:lnSpc>
                          <a:spcPct val="107000"/>
                        </a:lnSpc>
                        <a:spcAft>
                          <a:spcPts val="0"/>
                        </a:spcAft>
                      </a:pPr>
                      <a:r>
                        <a:rPr lang="ar-SA" sz="1800" b="1" dirty="0">
                          <a:effectLst/>
                          <a:latin typeface="Times New Roman" pitchFamily="18" charset="0"/>
                          <a:cs typeface="Times New Roman" pitchFamily="18" charset="0"/>
                        </a:rPr>
                        <a:t>المدة</a:t>
                      </a:r>
                      <a:endParaRPr lang="en-US" sz="1800" b="1" dirty="0">
                        <a:effectLst/>
                        <a:latin typeface="Times New Roman" pitchFamily="18" charset="0"/>
                        <a:cs typeface="Times New Roman" pitchFamily="18" charset="0"/>
                      </a:endParaRPr>
                    </a:p>
                    <a:p>
                      <a:pPr algn="ctr" rtl="0">
                        <a:lnSpc>
                          <a:spcPct val="107000"/>
                        </a:lnSpc>
                        <a:spcAft>
                          <a:spcPts val="0"/>
                        </a:spcAft>
                      </a:pPr>
                      <a:r>
                        <a:rPr lang="ar-SA" sz="1800" b="1" dirty="0">
                          <a:effectLst/>
                          <a:latin typeface="Times New Roman" pitchFamily="18" charset="0"/>
                          <a:cs typeface="Times New Roman" pitchFamily="18" charset="0"/>
                        </a:rPr>
                        <a:t>اسبوع</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gridSpan="5">
                  <a:txBody>
                    <a:bodyPr/>
                    <a:lstStyle/>
                    <a:p>
                      <a:pPr marL="38100" marR="38100" algn="ctr" rtl="0">
                        <a:lnSpc>
                          <a:spcPts val="1600"/>
                        </a:lnSpc>
                        <a:spcAft>
                          <a:spcPts val="0"/>
                        </a:spcAft>
                      </a:pPr>
                      <a:r>
                        <a:rPr lang="ar-IQ" sz="1800" b="1">
                          <a:effectLst/>
                          <a:latin typeface="Times New Roman" pitchFamily="18" charset="0"/>
                          <a:cs typeface="Times New Roman" pitchFamily="18" charset="0"/>
                        </a:rPr>
                        <a:t>معدل الزيادة الوزنية</a:t>
                      </a:r>
                      <a:r>
                        <a:rPr lang="ar-SA" sz="1800" b="1">
                          <a:effectLst/>
                          <a:latin typeface="Times New Roman" pitchFamily="18" charset="0"/>
                          <a:cs typeface="Times New Roman" pitchFamily="18" charset="0"/>
                        </a:rPr>
                        <a:t> (غم)</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rowSpan="2">
                  <a:txBody>
                    <a:bodyPr/>
                    <a:lstStyle/>
                    <a:p>
                      <a:pPr marL="38100" marR="38100" algn="ctr" rtl="0">
                        <a:lnSpc>
                          <a:spcPts val="1600"/>
                        </a:lnSpc>
                        <a:spcAft>
                          <a:spcPts val="0"/>
                        </a:spcAft>
                      </a:pPr>
                      <a:r>
                        <a:rPr lang="ar-SA" sz="1800" b="1">
                          <a:effectLst/>
                          <a:latin typeface="Times New Roman" pitchFamily="18" charset="0"/>
                          <a:cs typeface="Times New Roman" pitchFamily="18" charset="0"/>
                        </a:rPr>
                        <a:t>المعنوية</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vert="vert" anchor="ctr"/>
                </a:tc>
                <a:extLst>
                  <a:ext uri="{0D108BD9-81ED-4DB2-BD59-A6C34878D82A}">
                    <a16:rowId xmlns:a16="http://schemas.microsoft.com/office/drawing/2014/main" val="10000"/>
                  </a:ext>
                </a:extLst>
              </a:tr>
              <a:tr h="675239">
                <a:tc vMerge="1">
                  <a:txBody>
                    <a:bodyPr/>
                    <a:lstStyle/>
                    <a:p>
                      <a:pPr rtl="1"/>
                      <a:endParaRPr lang="ar-SA"/>
                    </a:p>
                  </a:txBody>
                  <a:tcP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T1</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T2</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T3</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T4</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T5</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vMerge="1">
                  <a:txBody>
                    <a:bodyPr/>
                    <a:lstStyle/>
                    <a:p>
                      <a:pPr rtl="1"/>
                      <a:endParaRPr lang="ar-SA"/>
                    </a:p>
                  </a:txBody>
                  <a:tcPr/>
                </a:tc>
                <a:extLst>
                  <a:ext uri="{0D108BD9-81ED-4DB2-BD59-A6C34878D82A}">
                    <a16:rowId xmlns:a16="http://schemas.microsoft.com/office/drawing/2014/main" val="10001"/>
                  </a:ext>
                </a:extLst>
              </a:tr>
              <a:tr h="461960">
                <a:tc>
                  <a:txBody>
                    <a:bodyPr/>
                    <a:lstStyle/>
                    <a:p>
                      <a:pPr marL="38100" marR="38100" algn="ctr" rtl="1">
                        <a:lnSpc>
                          <a:spcPts val="1600"/>
                        </a:lnSpc>
                        <a:spcAft>
                          <a:spcPts val="0"/>
                        </a:spcAft>
                      </a:pPr>
                      <a:r>
                        <a:rPr lang="ar-SA" sz="1800" b="1">
                          <a:effectLst/>
                          <a:latin typeface="Times New Roman" pitchFamily="18" charset="0"/>
                          <a:cs typeface="Times New Roman" pitchFamily="18" charset="0"/>
                        </a:rPr>
                        <a:t>1</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112.06±2.65</a:t>
                      </a:r>
                      <a:r>
                        <a:rPr lang="en-US" sz="1800" b="1" baseline="30000">
                          <a:effectLst/>
                          <a:latin typeface="Times New Roman" pitchFamily="18" charset="0"/>
                          <a:cs typeface="Times New Roman" pitchFamily="18" charset="0"/>
                        </a:rPr>
                        <a:t>ab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99.78±14.91</a:t>
                      </a:r>
                      <a:r>
                        <a:rPr lang="en-US" sz="1800" b="1" baseline="30000">
                          <a:effectLst/>
                          <a:latin typeface="Times New Roman" pitchFamily="18" charset="0"/>
                          <a:cs typeface="Times New Roman" pitchFamily="18" charset="0"/>
                        </a:rPr>
                        <a:t>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127.64±2.38</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117.84±3.33</a:t>
                      </a:r>
                      <a:r>
                        <a:rPr lang="en-US" sz="1800" b="1" baseline="30000">
                          <a:effectLst/>
                          <a:latin typeface="Times New Roman" pitchFamily="18" charset="0"/>
                          <a:cs typeface="Times New Roman" pitchFamily="18" charset="0"/>
                        </a:rPr>
                        <a:t>ab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113.32±1.41</a:t>
                      </a:r>
                      <a:r>
                        <a:rPr lang="en-US" sz="1800" b="1" baseline="30000">
                          <a:effectLst/>
                          <a:latin typeface="Times New Roman" pitchFamily="18" charset="0"/>
                          <a:cs typeface="Times New Roman" pitchFamily="18" charset="0"/>
                        </a:rPr>
                        <a:t>ab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ar-SA" sz="1800" b="1">
                          <a:effectLst/>
                          <a:latin typeface="Times New Roman" pitchFamily="18" charset="0"/>
                          <a:cs typeface="Times New Roman" pitchFamily="18" charset="0"/>
                        </a:rPr>
                        <a:t>*</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2"/>
                  </a:ext>
                </a:extLst>
              </a:tr>
              <a:tr h="336045">
                <a:tc>
                  <a:txBody>
                    <a:bodyPr/>
                    <a:lstStyle/>
                    <a:p>
                      <a:pPr marL="38100" marR="38100" algn="ctr" rtl="1">
                        <a:lnSpc>
                          <a:spcPts val="1600"/>
                        </a:lnSpc>
                        <a:spcAft>
                          <a:spcPts val="0"/>
                        </a:spcAft>
                      </a:pPr>
                      <a:r>
                        <a:rPr lang="ar-SA" sz="1800" b="1">
                          <a:effectLst/>
                          <a:latin typeface="Times New Roman" pitchFamily="18" charset="0"/>
                          <a:cs typeface="Times New Roman" pitchFamily="18" charset="0"/>
                        </a:rPr>
                        <a:t>2</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311.10±6.59</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282.40±6.27</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290.00±13.56</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289.60±14.71</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285.02±10.13</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Ns</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3"/>
                  </a:ext>
                </a:extLst>
              </a:tr>
              <a:tr h="336045">
                <a:tc>
                  <a:txBody>
                    <a:bodyPr/>
                    <a:lstStyle/>
                    <a:p>
                      <a:pPr marL="38100" marR="38100" algn="ctr" rtl="1">
                        <a:lnSpc>
                          <a:spcPts val="1600"/>
                        </a:lnSpc>
                        <a:spcAft>
                          <a:spcPts val="0"/>
                        </a:spcAft>
                      </a:pPr>
                      <a:r>
                        <a:rPr lang="ar-SA" sz="1800" b="1">
                          <a:effectLst/>
                          <a:latin typeface="Times New Roman" pitchFamily="18" charset="0"/>
                          <a:cs typeface="Times New Roman" pitchFamily="18" charset="0"/>
                        </a:rPr>
                        <a:t>3</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444.50±18.02</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441.64±6.98</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462.68±12.83</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455.64±7.14</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463.24±22.53</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Ns</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4"/>
                  </a:ext>
                </a:extLst>
              </a:tr>
              <a:tr h="461960">
                <a:tc>
                  <a:txBody>
                    <a:bodyPr/>
                    <a:lstStyle/>
                    <a:p>
                      <a:pPr marL="38100" marR="38100" algn="ctr" rtl="1">
                        <a:lnSpc>
                          <a:spcPts val="1600"/>
                        </a:lnSpc>
                        <a:spcAft>
                          <a:spcPts val="0"/>
                        </a:spcAft>
                      </a:pPr>
                      <a:r>
                        <a:rPr lang="ar-SA" sz="1800" b="1">
                          <a:effectLst/>
                          <a:latin typeface="Times New Roman" pitchFamily="18" charset="0"/>
                          <a:cs typeface="Times New Roman" pitchFamily="18" charset="0"/>
                        </a:rPr>
                        <a:t>4</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596.50±11.89</a:t>
                      </a:r>
                      <a:r>
                        <a:rPr lang="en-US" sz="1800" b="1" baseline="30000">
                          <a:effectLst/>
                          <a:latin typeface="Times New Roman" pitchFamily="18" charset="0"/>
                          <a:cs typeface="Times New Roman" pitchFamily="18" charset="0"/>
                        </a:rPr>
                        <a:t>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614.82±9.59</a:t>
                      </a:r>
                      <a:r>
                        <a:rPr lang="en-US" sz="1800" b="1" baseline="30000">
                          <a:effectLst/>
                          <a:latin typeface="Times New Roman" pitchFamily="18" charset="0"/>
                          <a:cs typeface="Times New Roman" pitchFamily="18" charset="0"/>
                        </a:rPr>
                        <a:t>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629.26±15.92</a:t>
                      </a:r>
                      <a:r>
                        <a:rPr lang="en-US" sz="1800" b="1" baseline="30000" dirty="0">
                          <a:effectLst/>
                          <a:latin typeface="Times New Roman" pitchFamily="18" charset="0"/>
                          <a:cs typeface="Times New Roman" pitchFamily="18" charset="0"/>
                        </a:rPr>
                        <a:t>ab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662.80±7.71</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655.22±12.57</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5"/>
                  </a:ext>
                </a:extLst>
              </a:tr>
              <a:tr h="464325">
                <a:tc>
                  <a:txBody>
                    <a:bodyPr/>
                    <a:lstStyle/>
                    <a:p>
                      <a:pPr marL="38100" marR="38100" algn="ctr" rtl="1">
                        <a:lnSpc>
                          <a:spcPts val="1600"/>
                        </a:lnSpc>
                        <a:spcAft>
                          <a:spcPts val="0"/>
                        </a:spcAft>
                      </a:pPr>
                      <a:r>
                        <a:rPr lang="ar-SA" sz="1800" b="1">
                          <a:effectLst/>
                          <a:latin typeface="Times New Roman" pitchFamily="18" charset="0"/>
                          <a:cs typeface="Times New Roman" pitchFamily="18" charset="0"/>
                        </a:rPr>
                        <a:t>5</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768.66±20.20</a:t>
                      </a:r>
                      <a:r>
                        <a:rPr lang="en-US" sz="1800" b="1" baseline="30000">
                          <a:effectLst/>
                          <a:latin typeface="Times New Roman" pitchFamily="18" charset="0"/>
                          <a:cs typeface="Times New Roman" pitchFamily="18" charset="0"/>
                        </a:rPr>
                        <a:t>a</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764.34±11.68</a:t>
                      </a:r>
                      <a:r>
                        <a:rPr lang="en-US" sz="1800" b="1" baseline="30000">
                          <a:effectLst/>
                          <a:latin typeface="Times New Roman" pitchFamily="18" charset="0"/>
                          <a:cs typeface="Times New Roman" pitchFamily="18" charset="0"/>
                        </a:rPr>
                        <a:t>a</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716.32±30.97ab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677.08±21.64b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688.96±19.08</a:t>
                      </a:r>
                      <a:r>
                        <a:rPr lang="en-US" sz="1800" b="1" baseline="30000" dirty="0">
                          <a:effectLst/>
                          <a:latin typeface="Times New Roman" pitchFamily="18" charset="0"/>
                          <a:cs typeface="Times New Roman" pitchFamily="18" charset="0"/>
                        </a:rPr>
                        <a:t>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6"/>
                  </a:ext>
                </a:extLst>
              </a:tr>
              <a:tr h="461960">
                <a:tc>
                  <a:txBody>
                    <a:bodyPr/>
                    <a:lstStyle/>
                    <a:p>
                      <a:pPr marL="38100" marR="38100" algn="ctr" rtl="1">
                        <a:lnSpc>
                          <a:spcPts val="1600"/>
                        </a:lnSpc>
                        <a:spcAft>
                          <a:spcPts val="0"/>
                        </a:spcAft>
                      </a:pPr>
                      <a:r>
                        <a:rPr lang="ar-SA" sz="1800" b="1">
                          <a:effectLst/>
                          <a:latin typeface="Times New Roman" pitchFamily="18" charset="0"/>
                          <a:cs typeface="Times New Roman" pitchFamily="18" charset="0"/>
                        </a:rPr>
                        <a:t>6</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663.12±12.18</a:t>
                      </a:r>
                      <a:r>
                        <a:rPr lang="en-US" sz="1800" b="1" baseline="30000">
                          <a:effectLst/>
                          <a:latin typeface="Times New Roman" pitchFamily="18" charset="0"/>
                          <a:cs typeface="Times New Roman" pitchFamily="18" charset="0"/>
                        </a:rPr>
                        <a:t>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713.38±41.26</a:t>
                      </a:r>
                      <a:r>
                        <a:rPr lang="en-US" sz="1800" b="1" baseline="30000">
                          <a:effectLst/>
                          <a:latin typeface="Times New Roman" pitchFamily="18" charset="0"/>
                          <a:cs typeface="Times New Roman" pitchFamily="18" charset="0"/>
                        </a:rPr>
                        <a:t>bc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796.70±14.85</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761.16±17.24</a:t>
                      </a:r>
                      <a:r>
                        <a:rPr lang="en-US" sz="1800" b="1" baseline="30000" dirty="0">
                          <a:effectLst/>
                          <a:latin typeface="Times New Roman" pitchFamily="18" charset="0"/>
                          <a:cs typeface="Times New Roman" pitchFamily="18" charset="0"/>
                        </a:rPr>
                        <a:t>ab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791.40±22.98</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7"/>
                  </a:ext>
                </a:extLst>
              </a:tr>
              <a:tr h="672090">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1-6</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2895.94±18.13</a:t>
                      </a:r>
                      <a:r>
                        <a:rPr lang="en-US" sz="1800" b="1" baseline="30000" dirty="0">
                          <a:effectLst/>
                          <a:latin typeface="Times New Roman" pitchFamily="18" charset="0"/>
                          <a:cs typeface="Times New Roman" pitchFamily="18" charset="0"/>
                        </a:rPr>
                        <a:t>c</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2916.36±47.26</a:t>
                      </a:r>
                      <a:r>
                        <a:rPr lang="en-US" sz="1800" b="1" baseline="30000">
                          <a:effectLst/>
                          <a:latin typeface="Times New Roman" pitchFamily="18" charset="0"/>
                          <a:cs typeface="Times New Roman" pitchFamily="18" charset="0"/>
                        </a:rPr>
                        <a:t>bc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3022.60±13.28</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2964.12±25.66</a:t>
                      </a:r>
                      <a:r>
                        <a:rPr lang="en-US" sz="1800" b="1" baseline="30000" dirty="0">
                          <a:effectLst/>
                          <a:latin typeface="Times New Roman" pitchFamily="18" charset="0"/>
                          <a:cs typeface="Times New Roman" pitchFamily="18" charset="0"/>
                        </a:rPr>
                        <a:t>abc</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2997.16±22.92</a:t>
                      </a:r>
                      <a:r>
                        <a:rPr lang="en-US" sz="1800" b="1" baseline="30000" dirty="0">
                          <a:effectLst/>
                          <a:latin typeface="Times New Roman" pitchFamily="18" charset="0"/>
                          <a:cs typeface="Times New Roman" pitchFamily="18" charset="0"/>
                        </a:rPr>
                        <a:t>ab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88084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CFF81C4-2DD2-64BD-F858-FBDE3EF5F1A1}"/>
            </a:ext>
          </a:extLst>
        </p:cNvPr>
        <p:cNvGrpSpPr/>
        <p:nvPr/>
      </p:nvGrpSpPr>
      <p:grpSpPr>
        <a:xfrm>
          <a:off x="0" y="0"/>
          <a:ext cx="0" cy="0"/>
          <a:chOff x="0" y="0"/>
          <a:chExt cx="0" cy="0"/>
        </a:xfrm>
      </p:grpSpPr>
      <p:sp>
        <p:nvSpPr>
          <p:cNvPr id="2" name="مستطيل 1">
            <a:extLst>
              <a:ext uri="{FF2B5EF4-FFF2-40B4-BE49-F238E27FC236}">
                <a16:creationId xmlns:a16="http://schemas.microsoft.com/office/drawing/2014/main" id="{C88F7FBA-1971-5F75-6830-51E2F70ED2CB}"/>
              </a:ext>
            </a:extLst>
          </p:cNvPr>
          <p:cNvSpPr/>
          <p:nvPr/>
        </p:nvSpPr>
        <p:spPr>
          <a:xfrm>
            <a:off x="504092" y="1079642"/>
            <a:ext cx="11161697" cy="461665"/>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a:spAutoFit/>
          </a:bodyPr>
          <a:lstStyle/>
          <a:p>
            <a:pPr algn="ctr" rtl="1">
              <a:lnSpc>
                <a:spcPct val="150000"/>
              </a:lnSpc>
              <a:spcAft>
                <a:spcPts val="1000"/>
              </a:spcAft>
            </a:pPr>
            <a:r>
              <a:rPr lang="ar-IQ" b="1" dirty="0">
                <a:latin typeface="Times New Roman" pitchFamily="18" charset="0"/>
                <a:ea typeface="Calibri" panose="020F0502020204030204" pitchFamily="34" charset="0"/>
                <a:cs typeface="Times New Roman" pitchFamily="18" charset="0"/>
              </a:rPr>
              <a:t>جدول(9) تأثير استعمال مسحوق مخلفات الروبيان في علائق فروج اللحم في معدل العلف المستهلك الأسبوعي ، المتوسط ± </a:t>
            </a:r>
            <a:r>
              <a:rPr lang="ar-IQ" b="1" dirty="0" err="1">
                <a:latin typeface="Times New Roman" pitchFamily="18" charset="0"/>
                <a:ea typeface="Calibri" panose="020F0502020204030204" pitchFamily="34" charset="0"/>
                <a:cs typeface="Times New Roman" pitchFamily="18" charset="0"/>
              </a:rPr>
              <a:t>الخطا</a:t>
            </a:r>
            <a:r>
              <a:rPr lang="ar-IQ" b="1" dirty="0">
                <a:latin typeface="Times New Roman" pitchFamily="18" charset="0"/>
                <a:ea typeface="Calibri" panose="020F0502020204030204" pitchFamily="34" charset="0"/>
                <a:cs typeface="Times New Roman" pitchFamily="18" charset="0"/>
              </a:rPr>
              <a:t> القياسي.</a:t>
            </a:r>
            <a:endParaRPr lang="en-US" sz="1400" dirty="0">
              <a:effectLst/>
              <a:latin typeface="Times New Roman" pitchFamily="18" charset="0"/>
              <a:ea typeface="Calibri" panose="020F0502020204030204" pitchFamily="34" charset="0"/>
              <a:cs typeface="Times New Roman" pitchFamily="18" charset="0"/>
            </a:endParaRPr>
          </a:p>
        </p:txBody>
      </p:sp>
      <p:graphicFrame>
        <p:nvGraphicFramePr>
          <p:cNvPr id="3" name="جدول 2">
            <a:extLst>
              <a:ext uri="{FF2B5EF4-FFF2-40B4-BE49-F238E27FC236}">
                <a16:creationId xmlns:a16="http://schemas.microsoft.com/office/drawing/2014/main" id="{07009B75-4BAD-33A3-C8DF-C478FC928F49}"/>
              </a:ext>
            </a:extLst>
          </p:cNvPr>
          <p:cNvGraphicFramePr>
            <a:graphicFrameLocks noGrp="1"/>
          </p:cNvGraphicFramePr>
          <p:nvPr>
            <p:extLst>
              <p:ext uri="{D42A27DB-BD31-4B8C-83A1-F6EECF244321}">
                <p14:modId xmlns:p14="http://schemas.microsoft.com/office/powerpoint/2010/main" val="3755721356"/>
              </p:ext>
            </p:extLst>
          </p:nvPr>
        </p:nvGraphicFramePr>
        <p:xfrm>
          <a:off x="492368" y="1578636"/>
          <a:ext cx="11172094" cy="4622139"/>
        </p:xfrm>
        <a:graphic>
          <a:graphicData uri="http://schemas.openxmlformats.org/drawingml/2006/table">
            <a:tbl>
              <a:tblPr rtl="1">
                <a:tableStyleId>{BC89EF96-8CEA-46FF-86C4-4CE0E7609802}</a:tableStyleId>
              </a:tblPr>
              <a:tblGrid>
                <a:gridCol w="1219200">
                  <a:extLst>
                    <a:ext uri="{9D8B030D-6E8A-4147-A177-3AD203B41FA5}">
                      <a16:colId xmlns:a16="http://schemas.microsoft.com/office/drawing/2014/main" val="20000"/>
                    </a:ext>
                  </a:extLst>
                </a:gridCol>
                <a:gridCol w="1824111">
                  <a:extLst>
                    <a:ext uri="{9D8B030D-6E8A-4147-A177-3AD203B41FA5}">
                      <a16:colId xmlns:a16="http://schemas.microsoft.com/office/drawing/2014/main" val="20001"/>
                    </a:ext>
                  </a:extLst>
                </a:gridCol>
                <a:gridCol w="1824111">
                  <a:extLst>
                    <a:ext uri="{9D8B030D-6E8A-4147-A177-3AD203B41FA5}">
                      <a16:colId xmlns:a16="http://schemas.microsoft.com/office/drawing/2014/main" val="20002"/>
                    </a:ext>
                  </a:extLst>
                </a:gridCol>
                <a:gridCol w="1824111">
                  <a:extLst>
                    <a:ext uri="{9D8B030D-6E8A-4147-A177-3AD203B41FA5}">
                      <a16:colId xmlns:a16="http://schemas.microsoft.com/office/drawing/2014/main" val="20003"/>
                    </a:ext>
                  </a:extLst>
                </a:gridCol>
                <a:gridCol w="1824111">
                  <a:extLst>
                    <a:ext uri="{9D8B030D-6E8A-4147-A177-3AD203B41FA5}">
                      <a16:colId xmlns:a16="http://schemas.microsoft.com/office/drawing/2014/main" val="20004"/>
                    </a:ext>
                  </a:extLst>
                </a:gridCol>
                <a:gridCol w="1824111">
                  <a:extLst>
                    <a:ext uri="{9D8B030D-6E8A-4147-A177-3AD203B41FA5}">
                      <a16:colId xmlns:a16="http://schemas.microsoft.com/office/drawing/2014/main" val="20005"/>
                    </a:ext>
                  </a:extLst>
                </a:gridCol>
                <a:gridCol w="832339">
                  <a:extLst>
                    <a:ext uri="{9D8B030D-6E8A-4147-A177-3AD203B41FA5}">
                      <a16:colId xmlns:a16="http://schemas.microsoft.com/office/drawing/2014/main" val="20006"/>
                    </a:ext>
                  </a:extLst>
                </a:gridCol>
              </a:tblGrid>
              <a:tr h="341269">
                <a:tc rowSpan="2">
                  <a:txBody>
                    <a:bodyPr/>
                    <a:lstStyle/>
                    <a:p>
                      <a:pPr algn="ctr" rtl="0">
                        <a:lnSpc>
                          <a:spcPct val="107000"/>
                        </a:lnSpc>
                        <a:spcAft>
                          <a:spcPts val="0"/>
                        </a:spcAft>
                      </a:pPr>
                      <a:r>
                        <a:rPr lang="ar-SA" sz="1800" b="1" dirty="0">
                          <a:effectLst/>
                          <a:latin typeface="Times New Roman" pitchFamily="18" charset="0"/>
                          <a:cs typeface="Times New Roman" pitchFamily="18" charset="0"/>
                        </a:rPr>
                        <a:t>المدة</a:t>
                      </a:r>
                      <a:endParaRPr lang="en-US" sz="1800" b="1" dirty="0">
                        <a:effectLst/>
                        <a:latin typeface="Times New Roman" pitchFamily="18" charset="0"/>
                        <a:cs typeface="Times New Roman" pitchFamily="18" charset="0"/>
                      </a:endParaRPr>
                    </a:p>
                    <a:p>
                      <a:pPr algn="ctr" rtl="0">
                        <a:lnSpc>
                          <a:spcPct val="107000"/>
                        </a:lnSpc>
                        <a:spcAft>
                          <a:spcPts val="0"/>
                        </a:spcAft>
                      </a:pPr>
                      <a:r>
                        <a:rPr lang="ar-SA" sz="1800" b="1" dirty="0">
                          <a:effectLst/>
                          <a:latin typeface="Times New Roman" pitchFamily="18" charset="0"/>
                          <a:cs typeface="Times New Roman" pitchFamily="18" charset="0"/>
                        </a:rPr>
                        <a:t>اسبوع</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gridSpan="5">
                  <a:txBody>
                    <a:bodyPr/>
                    <a:lstStyle/>
                    <a:p>
                      <a:pPr marL="38100" marR="38100" algn="ctr" rtl="0">
                        <a:lnSpc>
                          <a:spcPts val="1600"/>
                        </a:lnSpc>
                        <a:spcAft>
                          <a:spcPts val="0"/>
                        </a:spcAft>
                      </a:pPr>
                      <a:r>
                        <a:rPr lang="ar-IQ" sz="1800" b="1" dirty="0">
                          <a:effectLst/>
                          <a:latin typeface="Times New Roman" pitchFamily="18" charset="0"/>
                          <a:cs typeface="Times New Roman" pitchFamily="18" charset="0"/>
                        </a:rPr>
                        <a:t>معدل العلف المستهلك </a:t>
                      </a:r>
                      <a:r>
                        <a:rPr lang="ar-SA" sz="1800" b="1" dirty="0">
                          <a:effectLst/>
                          <a:latin typeface="Times New Roman" pitchFamily="18" charset="0"/>
                          <a:cs typeface="Times New Roman" pitchFamily="18" charset="0"/>
                        </a:rPr>
                        <a:t>(غم)</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rowSpan="2">
                  <a:txBody>
                    <a:bodyPr/>
                    <a:lstStyle/>
                    <a:p>
                      <a:pPr marL="38100" marR="38100" algn="ctr" rtl="0">
                        <a:lnSpc>
                          <a:spcPts val="1600"/>
                        </a:lnSpc>
                        <a:spcAft>
                          <a:spcPts val="0"/>
                        </a:spcAft>
                      </a:pPr>
                      <a:r>
                        <a:rPr lang="ar-SA" sz="1800" b="1" dirty="0">
                          <a:effectLst/>
                          <a:latin typeface="Times New Roman" pitchFamily="18" charset="0"/>
                          <a:cs typeface="Times New Roman" pitchFamily="18" charset="0"/>
                        </a:rPr>
                        <a:t>المعنوية</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vert="vert" anchor="ctr"/>
                </a:tc>
                <a:extLst>
                  <a:ext uri="{0D108BD9-81ED-4DB2-BD59-A6C34878D82A}">
                    <a16:rowId xmlns:a16="http://schemas.microsoft.com/office/drawing/2014/main" val="10000"/>
                  </a:ext>
                </a:extLst>
              </a:tr>
              <a:tr h="685737">
                <a:tc vMerge="1">
                  <a:txBody>
                    <a:bodyPr/>
                    <a:lstStyle/>
                    <a:p>
                      <a:pPr rtl="1"/>
                      <a:endParaRPr lang="ar-SA"/>
                    </a:p>
                  </a:txBody>
                  <a:tcP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T1</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T2</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T3</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T4</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T5</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vMerge="1">
                  <a:txBody>
                    <a:bodyPr/>
                    <a:lstStyle/>
                    <a:p>
                      <a:pPr rtl="1"/>
                      <a:endParaRPr lang="ar-SA"/>
                    </a:p>
                  </a:txBody>
                  <a:tcPr/>
                </a:tc>
                <a:extLst>
                  <a:ext uri="{0D108BD9-81ED-4DB2-BD59-A6C34878D82A}">
                    <a16:rowId xmlns:a16="http://schemas.microsoft.com/office/drawing/2014/main" val="10001"/>
                  </a:ext>
                </a:extLst>
              </a:tr>
              <a:tr h="444646">
                <a:tc>
                  <a:txBody>
                    <a:bodyPr/>
                    <a:lstStyle/>
                    <a:p>
                      <a:pPr marL="38100" marR="38100" algn="ctr" rtl="1">
                        <a:lnSpc>
                          <a:spcPts val="1600"/>
                        </a:lnSpc>
                        <a:spcAft>
                          <a:spcPts val="0"/>
                        </a:spcAft>
                      </a:pPr>
                      <a:r>
                        <a:rPr lang="ar-SA" sz="1800" b="1">
                          <a:effectLst/>
                          <a:latin typeface="Times New Roman" pitchFamily="18" charset="0"/>
                          <a:cs typeface="Times New Roman" pitchFamily="18" charset="0"/>
                        </a:rPr>
                        <a:t>1</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104.42±1.55</a:t>
                      </a:r>
                      <a:r>
                        <a:rPr lang="en-US" sz="1800" b="1" baseline="30000" dirty="0">
                          <a:effectLst/>
                          <a:latin typeface="Times New Roman" pitchFamily="18" charset="0"/>
                          <a:cs typeface="Times New Roman" pitchFamily="18" charset="0"/>
                        </a:rPr>
                        <a:t>bc</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108.84±2.74</a:t>
                      </a:r>
                      <a:r>
                        <a:rPr lang="en-US" sz="1800" b="1" baseline="30000">
                          <a:effectLst/>
                          <a:latin typeface="Times New Roman" pitchFamily="18" charset="0"/>
                          <a:cs typeface="Times New Roman" pitchFamily="18" charset="0"/>
                        </a:rPr>
                        <a:t>abc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116.16±3.69</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112.46±3.30</a:t>
                      </a:r>
                      <a:r>
                        <a:rPr lang="en-US" sz="1800" b="1" baseline="30000">
                          <a:effectLst/>
                          <a:latin typeface="Times New Roman" pitchFamily="18" charset="0"/>
                          <a:cs typeface="Times New Roman" pitchFamily="18" charset="0"/>
                        </a:rPr>
                        <a:t>ab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103.80±0.96</a:t>
                      </a:r>
                      <a:r>
                        <a:rPr lang="en-US" sz="1800" b="1" baseline="30000">
                          <a:effectLst/>
                          <a:latin typeface="Times New Roman" pitchFamily="18" charset="0"/>
                          <a:cs typeface="Times New Roman" pitchFamily="18" charset="0"/>
                        </a:rPr>
                        <a:t>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ar-SA" sz="1800" b="1" dirty="0">
                          <a:effectLst/>
                          <a:latin typeface="Times New Roman" pitchFamily="18" charset="0"/>
                          <a:cs typeface="Times New Roman" pitchFamily="18" charset="0"/>
                        </a:rPr>
                        <a:t>*</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2"/>
                  </a:ext>
                </a:extLst>
              </a:tr>
              <a:tr h="444646">
                <a:tc>
                  <a:txBody>
                    <a:bodyPr/>
                    <a:lstStyle/>
                    <a:p>
                      <a:pPr marL="38100" marR="38100" algn="ctr" rtl="1">
                        <a:lnSpc>
                          <a:spcPts val="1600"/>
                        </a:lnSpc>
                        <a:spcAft>
                          <a:spcPts val="0"/>
                        </a:spcAft>
                      </a:pPr>
                      <a:r>
                        <a:rPr lang="ar-SA" sz="1800" b="1">
                          <a:effectLst/>
                          <a:latin typeface="Times New Roman" pitchFamily="18" charset="0"/>
                          <a:cs typeface="Times New Roman" pitchFamily="18" charset="0"/>
                        </a:rPr>
                        <a:t>2</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347.04±6.02</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314.48±2.96</a:t>
                      </a:r>
                      <a:r>
                        <a:rPr lang="en-US" sz="1800" b="1" baseline="30000">
                          <a:effectLst/>
                          <a:latin typeface="Times New Roman" pitchFamily="18" charset="0"/>
                          <a:cs typeface="Times New Roman" pitchFamily="18" charset="0"/>
                        </a:rPr>
                        <a:t>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314.74±6.68</a:t>
                      </a:r>
                      <a:r>
                        <a:rPr lang="en-US" sz="1800" b="1" baseline="30000" dirty="0">
                          <a:effectLst/>
                          <a:latin typeface="Times New Roman" pitchFamily="18" charset="0"/>
                          <a:cs typeface="Times New Roman" pitchFamily="18" charset="0"/>
                        </a:rPr>
                        <a:t>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315.54±10.63</a:t>
                      </a:r>
                      <a:r>
                        <a:rPr lang="en-US" sz="1800" b="1" baseline="30000">
                          <a:effectLst/>
                          <a:latin typeface="Times New Roman" pitchFamily="18" charset="0"/>
                          <a:cs typeface="Times New Roman" pitchFamily="18" charset="0"/>
                        </a:rPr>
                        <a:t>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302.84±9.98</a:t>
                      </a:r>
                      <a:r>
                        <a:rPr lang="en-US" sz="1800" b="1" baseline="30000" dirty="0">
                          <a:effectLst/>
                          <a:latin typeface="Times New Roman" pitchFamily="18" charset="0"/>
                          <a:cs typeface="Times New Roman" pitchFamily="18" charset="0"/>
                        </a:rPr>
                        <a:t>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ar-SA" sz="1800" b="1">
                          <a:effectLst/>
                          <a:latin typeface="Times New Roman" pitchFamily="18" charset="0"/>
                          <a:cs typeface="Times New Roman" pitchFamily="18" charset="0"/>
                        </a:rPr>
                        <a:t>*</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3"/>
                  </a:ext>
                </a:extLst>
              </a:tr>
              <a:tr h="446923">
                <a:tc>
                  <a:txBody>
                    <a:bodyPr/>
                    <a:lstStyle/>
                    <a:p>
                      <a:pPr marL="38100" marR="38100" algn="ctr" rtl="1">
                        <a:lnSpc>
                          <a:spcPts val="1600"/>
                        </a:lnSpc>
                        <a:spcAft>
                          <a:spcPts val="0"/>
                        </a:spcAft>
                      </a:pPr>
                      <a:r>
                        <a:rPr lang="ar-SA" sz="1800" b="1">
                          <a:effectLst/>
                          <a:latin typeface="Times New Roman" pitchFamily="18" charset="0"/>
                          <a:cs typeface="Times New Roman" pitchFamily="18" charset="0"/>
                        </a:rPr>
                        <a:t>3</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587.50±22.10</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587.48±19.63</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605.64±1.86</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606.46±10.15</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641.84±21.52</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Ns</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4"/>
                  </a:ext>
                </a:extLst>
              </a:tr>
              <a:tr h="446923">
                <a:tc>
                  <a:txBody>
                    <a:bodyPr/>
                    <a:lstStyle/>
                    <a:p>
                      <a:pPr marL="38100" marR="38100" algn="ctr" rtl="1">
                        <a:lnSpc>
                          <a:spcPts val="1600"/>
                        </a:lnSpc>
                        <a:spcAft>
                          <a:spcPts val="0"/>
                        </a:spcAft>
                      </a:pPr>
                      <a:r>
                        <a:rPr lang="ar-SA" sz="1800" b="1">
                          <a:effectLst/>
                          <a:latin typeface="Times New Roman" pitchFamily="18" charset="0"/>
                          <a:cs typeface="Times New Roman" pitchFamily="18" charset="0"/>
                        </a:rPr>
                        <a:t>4</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870.16±12.69</a:t>
                      </a:r>
                      <a:r>
                        <a:rPr lang="en-US" sz="1800" b="1" baseline="30000" dirty="0">
                          <a:effectLst/>
                          <a:latin typeface="Times New Roman" pitchFamily="18" charset="0"/>
                          <a:cs typeface="Times New Roman" pitchFamily="18" charset="0"/>
                        </a:rPr>
                        <a:t>ab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869.18±20.08</a:t>
                      </a:r>
                      <a:r>
                        <a:rPr lang="en-US" sz="1800" b="1" baseline="30000" dirty="0">
                          <a:effectLst/>
                          <a:latin typeface="Times New Roman" pitchFamily="18" charset="0"/>
                          <a:cs typeface="Times New Roman" pitchFamily="18" charset="0"/>
                        </a:rPr>
                        <a:t>ab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838.00±19.50</a:t>
                      </a:r>
                      <a:r>
                        <a:rPr lang="en-US" sz="1800" b="1" baseline="30000">
                          <a:effectLst/>
                          <a:latin typeface="Times New Roman" pitchFamily="18" charset="0"/>
                          <a:cs typeface="Times New Roman" pitchFamily="18" charset="0"/>
                        </a:rPr>
                        <a:t>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894.64±1.94</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909.66±22.76</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5"/>
                  </a:ext>
                </a:extLst>
              </a:tr>
              <a:tr h="682536">
                <a:tc>
                  <a:txBody>
                    <a:bodyPr/>
                    <a:lstStyle/>
                    <a:p>
                      <a:pPr marL="38100" marR="38100" algn="ctr" rtl="1">
                        <a:lnSpc>
                          <a:spcPts val="1600"/>
                        </a:lnSpc>
                        <a:spcAft>
                          <a:spcPts val="0"/>
                        </a:spcAft>
                      </a:pPr>
                      <a:r>
                        <a:rPr lang="ar-SA" sz="1800" b="1">
                          <a:effectLst/>
                          <a:latin typeface="Times New Roman" pitchFamily="18" charset="0"/>
                          <a:cs typeface="Times New Roman" pitchFamily="18" charset="0"/>
                        </a:rPr>
                        <a:t>5</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1120.02±23.55</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1073.14±17.15</a:t>
                      </a:r>
                      <a:r>
                        <a:rPr lang="en-US" sz="1800" b="1" baseline="30000" dirty="0">
                          <a:effectLst/>
                          <a:latin typeface="Times New Roman" pitchFamily="18" charset="0"/>
                          <a:cs typeface="Times New Roman" pitchFamily="18" charset="0"/>
                        </a:rPr>
                        <a:t>ab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1034.28±14.67</a:t>
                      </a:r>
                      <a:r>
                        <a:rPr lang="en-US" sz="1800" b="1" baseline="30000">
                          <a:effectLst/>
                          <a:latin typeface="Times New Roman" pitchFamily="18" charset="0"/>
                          <a:cs typeface="Times New Roman" pitchFamily="18" charset="0"/>
                        </a:rPr>
                        <a:t>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1045.40±22.44</a:t>
                      </a:r>
                      <a:r>
                        <a:rPr lang="en-US" sz="1800" b="1" baseline="30000" dirty="0">
                          <a:effectLst/>
                          <a:latin typeface="Times New Roman" pitchFamily="18" charset="0"/>
                          <a:cs typeface="Times New Roman" pitchFamily="18" charset="0"/>
                        </a:rPr>
                        <a:t>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1052.24±28.31</a:t>
                      </a:r>
                      <a:r>
                        <a:rPr lang="en-US" sz="1800" b="1" baseline="30000" dirty="0">
                          <a:effectLst/>
                          <a:latin typeface="Times New Roman" pitchFamily="18" charset="0"/>
                          <a:cs typeface="Times New Roman" pitchFamily="18" charset="0"/>
                        </a:rPr>
                        <a:t>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6"/>
                  </a:ext>
                </a:extLst>
              </a:tr>
              <a:tr h="446923">
                <a:tc>
                  <a:txBody>
                    <a:bodyPr/>
                    <a:lstStyle/>
                    <a:p>
                      <a:pPr marL="38100" marR="38100" algn="ctr" rtl="1">
                        <a:lnSpc>
                          <a:spcPts val="1600"/>
                        </a:lnSpc>
                        <a:spcAft>
                          <a:spcPts val="0"/>
                        </a:spcAft>
                      </a:pPr>
                      <a:r>
                        <a:rPr lang="ar-SA" sz="1800" b="1">
                          <a:effectLst/>
                          <a:latin typeface="Times New Roman" pitchFamily="18" charset="0"/>
                          <a:cs typeface="Times New Roman" pitchFamily="18" charset="0"/>
                        </a:rPr>
                        <a:t>6</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1245.28±16.60</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1169.00±23.34</a:t>
                      </a:r>
                      <a:r>
                        <a:rPr lang="en-US" sz="1800" b="1" baseline="30000">
                          <a:effectLst/>
                          <a:latin typeface="Times New Roman" pitchFamily="18" charset="0"/>
                          <a:cs typeface="Times New Roman" pitchFamily="18" charset="0"/>
                        </a:rPr>
                        <a:t>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1242.34±10.94</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1215.70±19.15</a:t>
                      </a:r>
                      <a:r>
                        <a:rPr lang="en-US" sz="1800" b="1" baseline="30000" dirty="0">
                          <a:effectLst/>
                          <a:latin typeface="Times New Roman" pitchFamily="18" charset="0"/>
                          <a:cs typeface="Times New Roman" pitchFamily="18" charset="0"/>
                        </a:rPr>
                        <a:t>ab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1236.94±25.81</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7"/>
                  </a:ext>
                </a:extLst>
              </a:tr>
              <a:tr h="682536">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1-6</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4274.42±16.38</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4122.12±21.38</a:t>
                      </a:r>
                      <a:r>
                        <a:rPr lang="en-US" sz="1800" b="1" baseline="30000">
                          <a:effectLst/>
                          <a:latin typeface="Times New Roman" pitchFamily="18" charset="0"/>
                          <a:cs typeface="Times New Roman" pitchFamily="18" charset="0"/>
                        </a:rPr>
                        <a:t>d</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4151.16±19.75</a:t>
                      </a:r>
                      <a:r>
                        <a:rPr lang="en-US" sz="1800" b="1" baseline="30000">
                          <a:effectLst/>
                          <a:latin typeface="Times New Roman" pitchFamily="18" charset="0"/>
                          <a:cs typeface="Times New Roman" pitchFamily="18" charset="0"/>
                        </a:rPr>
                        <a:t>cd</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4190.20±19.71</a:t>
                      </a:r>
                      <a:r>
                        <a:rPr lang="en-US" sz="1800" b="1" baseline="30000">
                          <a:effectLst/>
                          <a:latin typeface="Times New Roman" pitchFamily="18" charset="0"/>
                          <a:cs typeface="Times New Roman" pitchFamily="18" charset="0"/>
                        </a:rPr>
                        <a:t>bc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4247.32±27.58</a:t>
                      </a:r>
                      <a:r>
                        <a:rPr lang="en-US" sz="1800" b="1" baseline="30000" dirty="0">
                          <a:effectLst/>
                          <a:latin typeface="Times New Roman" pitchFamily="18" charset="0"/>
                          <a:cs typeface="Times New Roman" pitchFamily="18" charset="0"/>
                        </a:rPr>
                        <a:t>ab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93187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C7D02A8-95A8-017D-9475-A6A3A568BC42}"/>
            </a:ext>
          </a:extLst>
        </p:cNvPr>
        <p:cNvGrpSpPr/>
        <p:nvPr/>
      </p:nvGrpSpPr>
      <p:grpSpPr>
        <a:xfrm>
          <a:off x="0" y="0"/>
          <a:ext cx="0" cy="0"/>
          <a:chOff x="0" y="0"/>
          <a:chExt cx="0" cy="0"/>
        </a:xfrm>
      </p:grpSpPr>
      <p:sp>
        <p:nvSpPr>
          <p:cNvPr id="2" name="مستطيل 1">
            <a:extLst>
              <a:ext uri="{FF2B5EF4-FFF2-40B4-BE49-F238E27FC236}">
                <a16:creationId xmlns:a16="http://schemas.microsoft.com/office/drawing/2014/main" id="{7108E299-E531-3BA7-6DD8-BBDB6BE159D7}"/>
              </a:ext>
            </a:extLst>
          </p:cNvPr>
          <p:cNvSpPr/>
          <p:nvPr/>
        </p:nvSpPr>
        <p:spPr>
          <a:xfrm>
            <a:off x="468923" y="1673458"/>
            <a:ext cx="11289323" cy="463397"/>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a:spAutoFit/>
          </a:bodyPr>
          <a:lstStyle/>
          <a:p>
            <a:pPr algn="ctr" rtl="1">
              <a:lnSpc>
                <a:spcPct val="150000"/>
              </a:lnSpc>
              <a:spcAft>
                <a:spcPts val="1000"/>
              </a:spcAft>
            </a:pPr>
            <a:r>
              <a:rPr lang="ar-IQ" b="1" dirty="0">
                <a:latin typeface="Times New Roman" pitchFamily="18" charset="0"/>
                <a:ea typeface="Calibri" panose="020F0502020204030204" pitchFamily="34" charset="0"/>
                <a:cs typeface="Times New Roman" pitchFamily="18" charset="0"/>
              </a:rPr>
              <a:t>جدول(10)  تأثير استعمال مسحوق مخلفات الروبيان في علائق فروج اللحم في معامل التحويل الغذائي الأسبوعي ، المتوسط ± </a:t>
            </a:r>
            <a:r>
              <a:rPr lang="ar-IQ" b="1" dirty="0" err="1">
                <a:latin typeface="Times New Roman" pitchFamily="18" charset="0"/>
                <a:ea typeface="Calibri" panose="020F0502020204030204" pitchFamily="34" charset="0"/>
                <a:cs typeface="Times New Roman" pitchFamily="18" charset="0"/>
              </a:rPr>
              <a:t>الخطا</a:t>
            </a:r>
            <a:r>
              <a:rPr lang="ar-IQ" b="1" dirty="0">
                <a:latin typeface="Times New Roman" pitchFamily="18" charset="0"/>
                <a:ea typeface="Calibri" panose="020F0502020204030204" pitchFamily="34" charset="0"/>
                <a:cs typeface="Times New Roman" pitchFamily="18" charset="0"/>
              </a:rPr>
              <a:t> القياسي.</a:t>
            </a:r>
            <a:endParaRPr lang="en-US" sz="1400" dirty="0">
              <a:effectLst/>
              <a:latin typeface="Times New Roman" pitchFamily="18" charset="0"/>
              <a:ea typeface="Calibri" panose="020F0502020204030204" pitchFamily="34" charset="0"/>
              <a:cs typeface="Times New Roman" pitchFamily="18" charset="0"/>
            </a:endParaRPr>
          </a:p>
        </p:txBody>
      </p:sp>
      <p:graphicFrame>
        <p:nvGraphicFramePr>
          <p:cNvPr id="3" name="جدول 2">
            <a:extLst>
              <a:ext uri="{FF2B5EF4-FFF2-40B4-BE49-F238E27FC236}">
                <a16:creationId xmlns:a16="http://schemas.microsoft.com/office/drawing/2014/main" id="{ADA921CC-D1B9-F178-2184-9D0067E0F011}"/>
              </a:ext>
            </a:extLst>
          </p:cNvPr>
          <p:cNvGraphicFramePr>
            <a:graphicFrameLocks noGrp="1"/>
          </p:cNvGraphicFramePr>
          <p:nvPr>
            <p:extLst>
              <p:ext uri="{D42A27DB-BD31-4B8C-83A1-F6EECF244321}">
                <p14:modId xmlns:p14="http://schemas.microsoft.com/office/powerpoint/2010/main" val="256938294"/>
              </p:ext>
            </p:extLst>
          </p:nvPr>
        </p:nvGraphicFramePr>
        <p:xfrm>
          <a:off x="468924" y="2354501"/>
          <a:ext cx="11297651" cy="3194927"/>
        </p:xfrm>
        <a:graphic>
          <a:graphicData uri="http://schemas.openxmlformats.org/drawingml/2006/table">
            <a:tbl>
              <a:tblPr rtl="1">
                <a:tableStyleId>{BC89EF96-8CEA-46FF-86C4-4CE0E7609802}</a:tableStyleId>
              </a:tblPr>
              <a:tblGrid>
                <a:gridCol w="1239252">
                  <a:extLst>
                    <a:ext uri="{9D8B030D-6E8A-4147-A177-3AD203B41FA5}">
                      <a16:colId xmlns:a16="http://schemas.microsoft.com/office/drawing/2014/main" val="20000"/>
                    </a:ext>
                  </a:extLst>
                </a:gridCol>
                <a:gridCol w="1833489">
                  <a:extLst>
                    <a:ext uri="{9D8B030D-6E8A-4147-A177-3AD203B41FA5}">
                      <a16:colId xmlns:a16="http://schemas.microsoft.com/office/drawing/2014/main" val="20001"/>
                    </a:ext>
                  </a:extLst>
                </a:gridCol>
                <a:gridCol w="1833489">
                  <a:extLst>
                    <a:ext uri="{9D8B030D-6E8A-4147-A177-3AD203B41FA5}">
                      <a16:colId xmlns:a16="http://schemas.microsoft.com/office/drawing/2014/main" val="20002"/>
                    </a:ext>
                  </a:extLst>
                </a:gridCol>
                <a:gridCol w="1833489">
                  <a:extLst>
                    <a:ext uri="{9D8B030D-6E8A-4147-A177-3AD203B41FA5}">
                      <a16:colId xmlns:a16="http://schemas.microsoft.com/office/drawing/2014/main" val="20003"/>
                    </a:ext>
                  </a:extLst>
                </a:gridCol>
                <a:gridCol w="1833489">
                  <a:extLst>
                    <a:ext uri="{9D8B030D-6E8A-4147-A177-3AD203B41FA5}">
                      <a16:colId xmlns:a16="http://schemas.microsoft.com/office/drawing/2014/main" val="20004"/>
                    </a:ext>
                  </a:extLst>
                </a:gridCol>
                <a:gridCol w="1833489">
                  <a:extLst>
                    <a:ext uri="{9D8B030D-6E8A-4147-A177-3AD203B41FA5}">
                      <a16:colId xmlns:a16="http://schemas.microsoft.com/office/drawing/2014/main" val="20005"/>
                    </a:ext>
                  </a:extLst>
                </a:gridCol>
                <a:gridCol w="890954">
                  <a:extLst>
                    <a:ext uri="{9D8B030D-6E8A-4147-A177-3AD203B41FA5}">
                      <a16:colId xmlns:a16="http://schemas.microsoft.com/office/drawing/2014/main" val="20006"/>
                    </a:ext>
                  </a:extLst>
                </a:gridCol>
              </a:tblGrid>
              <a:tr h="360000">
                <a:tc rowSpan="2">
                  <a:txBody>
                    <a:bodyPr/>
                    <a:lstStyle/>
                    <a:p>
                      <a:pPr algn="ctr" rtl="0">
                        <a:lnSpc>
                          <a:spcPct val="107000"/>
                        </a:lnSpc>
                        <a:spcAft>
                          <a:spcPts val="0"/>
                        </a:spcAft>
                      </a:pPr>
                      <a:r>
                        <a:rPr lang="ar-SA" sz="2000" b="1" dirty="0">
                          <a:effectLst/>
                          <a:latin typeface="Times New Roman" pitchFamily="18" charset="0"/>
                          <a:cs typeface="Times New Roman" pitchFamily="18" charset="0"/>
                        </a:rPr>
                        <a:t>المدة</a:t>
                      </a:r>
                      <a:endParaRPr lang="en-US" sz="2000" b="1" dirty="0">
                        <a:effectLst/>
                        <a:latin typeface="Times New Roman" pitchFamily="18" charset="0"/>
                        <a:cs typeface="Times New Roman" pitchFamily="18" charset="0"/>
                      </a:endParaRPr>
                    </a:p>
                    <a:p>
                      <a:pPr algn="ctr" rtl="0">
                        <a:lnSpc>
                          <a:spcPct val="107000"/>
                        </a:lnSpc>
                        <a:spcAft>
                          <a:spcPts val="0"/>
                        </a:spcAft>
                      </a:pPr>
                      <a:r>
                        <a:rPr lang="ar-SA" sz="2000" b="1" dirty="0">
                          <a:effectLst/>
                          <a:latin typeface="Times New Roman" pitchFamily="18" charset="0"/>
                          <a:cs typeface="Times New Roman" pitchFamily="18" charset="0"/>
                        </a:rPr>
                        <a:t>اسبوع</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gridSpan="5">
                  <a:txBody>
                    <a:bodyPr/>
                    <a:lstStyle/>
                    <a:p>
                      <a:pPr marL="38100" marR="38100" algn="ctr" rtl="0">
                        <a:lnSpc>
                          <a:spcPts val="1600"/>
                        </a:lnSpc>
                        <a:spcAft>
                          <a:spcPts val="0"/>
                        </a:spcAft>
                      </a:pPr>
                      <a:r>
                        <a:rPr lang="ar-IQ" sz="2000" b="1" dirty="0">
                          <a:effectLst/>
                          <a:latin typeface="Times New Roman" pitchFamily="18" charset="0"/>
                          <a:cs typeface="Times New Roman" pitchFamily="18" charset="0"/>
                        </a:rPr>
                        <a:t>معامل التحويل الغذائي (غم علف/ غم زيادة وزنية)</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rowSpan="2">
                  <a:txBody>
                    <a:bodyPr/>
                    <a:lstStyle/>
                    <a:p>
                      <a:pPr marL="38100" marR="38100" algn="ctr" rtl="0">
                        <a:lnSpc>
                          <a:spcPts val="1600"/>
                        </a:lnSpc>
                        <a:spcAft>
                          <a:spcPts val="0"/>
                        </a:spcAft>
                      </a:pPr>
                      <a:r>
                        <a:rPr lang="ar-SA" sz="2000" b="1">
                          <a:effectLst/>
                          <a:latin typeface="Times New Roman" pitchFamily="18" charset="0"/>
                          <a:cs typeface="Times New Roman" pitchFamily="18" charset="0"/>
                        </a:rPr>
                        <a:t>المعنوية</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vert="vert" anchor="ctr"/>
                </a:tc>
                <a:extLst>
                  <a:ext uri="{0D108BD9-81ED-4DB2-BD59-A6C34878D82A}">
                    <a16:rowId xmlns:a16="http://schemas.microsoft.com/office/drawing/2014/main" val="10000"/>
                  </a:ext>
                </a:extLst>
              </a:tr>
              <a:tr h="632279">
                <a:tc vMerge="1">
                  <a:txBody>
                    <a:bodyPr/>
                    <a:lstStyle/>
                    <a:p>
                      <a:pPr rtl="1"/>
                      <a:endParaRPr lang="ar-SA"/>
                    </a:p>
                  </a:txBody>
                  <a:tcPr/>
                </a:tc>
                <a:tc>
                  <a:txBody>
                    <a:bodyPr/>
                    <a:lstStyle/>
                    <a:p>
                      <a:pPr marL="38100" marR="38100" algn="ctr" rtl="0">
                        <a:lnSpc>
                          <a:spcPts val="1600"/>
                        </a:lnSpc>
                        <a:spcAft>
                          <a:spcPts val="0"/>
                        </a:spcAft>
                      </a:pPr>
                      <a:r>
                        <a:rPr lang="en-US" sz="2000" b="1" dirty="0">
                          <a:effectLst/>
                          <a:latin typeface="Times New Roman" pitchFamily="18" charset="0"/>
                          <a:cs typeface="Times New Roman" pitchFamily="18" charset="0"/>
                        </a:rPr>
                        <a:t>T1</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T2</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T3</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T4</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T5</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vMerge="1">
                  <a:txBody>
                    <a:bodyPr/>
                    <a:lstStyle/>
                    <a:p>
                      <a:pPr rtl="1"/>
                      <a:endParaRPr lang="ar-SA"/>
                    </a:p>
                  </a:txBody>
                  <a:tcPr/>
                </a:tc>
                <a:extLst>
                  <a:ext uri="{0D108BD9-81ED-4DB2-BD59-A6C34878D82A}">
                    <a16:rowId xmlns:a16="http://schemas.microsoft.com/office/drawing/2014/main" val="10001"/>
                  </a:ext>
                </a:extLst>
              </a:tr>
              <a:tr h="314664">
                <a:tc>
                  <a:txBody>
                    <a:bodyPr/>
                    <a:lstStyle/>
                    <a:p>
                      <a:pPr marL="38100" marR="38100" algn="ctr" rtl="1">
                        <a:lnSpc>
                          <a:spcPts val="1600"/>
                        </a:lnSpc>
                        <a:spcAft>
                          <a:spcPts val="0"/>
                        </a:spcAft>
                      </a:pPr>
                      <a:r>
                        <a:rPr lang="ar-SA" sz="2000" b="1">
                          <a:effectLst/>
                          <a:latin typeface="Times New Roman" pitchFamily="18" charset="0"/>
                          <a:cs typeface="Times New Roman" pitchFamily="18" charset="0"/>
                        </a:rPr>
                        <a:t>1</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dirty="0">
                          <a:effectLst/>
                          <a:latin typeface="Times New Roman" pitchFamily="18" charset="0"/>
                          <a:cs typeface="Times New Roman" pitchFamily="18" charset="0"/>
                        </a:rPr>
                        <a:t>0.93±0.03</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1.29±0.33</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0.91±0.02</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0.95±0.01</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0.92±0.01</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Ns</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2"/>
                  </a:ext>
                </a:extLst>
              </a:tr>
              <a:tr h="314664">
                <a:tc>
                  <a:txBody>
                    <a:bodyPr/>
                    <a:lstStyle/>
                    <a:p>
                      <a:pPr marL="38100" marR="38100" algn="ctr" rtl="1">
                        <a:lnSpc>
                          <a:spcPts val="1600"/>
                        </a:lnSpc>
                        <a:spcAft>
                          <a:spcPts val="0"/>
                        </a:spcAft>
                      </a:pPr>
                      <a:r>
                        <a:rPr lang="ar-SA" sz="2000" b="1">
                          <a:effectLst/>
                          <a:latin typeface="Times New Roman" pitchFamily="18" charset="0"/>
                          <a:cs typeface="Times New Roman" pitchFamily="18" charset="0"/>
                        </a:rPr>
                        <a:t>2</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dirty="0">
                          <a:effectLst/>
                          <a:latin typeface="Times New Roman" pitchFamily="18" charset="0"/>
                          <a:cs typeface="Times New Roman" pitchFamily="18" charset="0"/>
                        </a:rPr>
                        <a:t>1.12±0.01</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dirty="0">
                          <a:effectLst/>
                          <a:latin typeface="Times New Roman" pitchFamily="18" charset="0"/>
                          <a:cs typeface="Times New Roman" pitchFamily="18" charset="0"/>
                        </a:rPr>
                        <a:t>1.12±0.02</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1.09±0.03</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1.09±0.02</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1.06±0.01</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Ns</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3"/>
                  </a:ext>
                </a:extLst>
              </a:tr>
              <a:tr h="314664">
                <a:tc>
                  <a:txBody>
                    <a:bodyPr/>
                    <a:lstStyle/>
                    <a:p>
                      <a:pPr marL="38100" marR="38100" algn="ctr" rtl="1">
                        <a:lnSpc>
                          <a:spcPts val="1600"/>
                        </a:lnSpc>
                        <a:spcAft>
                          <a:spcPts val="0"/>
                        </a:spcAft>
                      </a:pPr>
                      <a:r>
                        <a:rPr lang="ar-SA" sz="2000" b="1">
                          <a:effectLst/>
                          <a:latin typeface="Times New Roman" pitchFamily="18" charset="0"/>
                          <a:cs typeface="Times New Roman" pitchFamily="18" charset="0"/>
                        </a:rPr>
                        <a:t>3</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1.32±0.02</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dirty="0">
                          <a:effectLst/>
                          <a:latin typeface="Times New Roman" pitchFamily="18" charset="0"/>
                          <a:cs typeface="Times New Roman" pitchFamily="18" charset="0"/>
                        </a:rPr>
                        <a:t>1.33±0.02</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dirty="0">
                          <a:effectLst/>
                          <a:latin typeface="Times New Roman" pitchFamily="18" charset="0"/>
                          <a:cs typeface="Times New Roman" pitchFamily="18" charset="0"/>
                        </a:rPr>
                        <a:t>1.31±0.03</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1.33±0.03</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dirty="0">
                          <a:effectLst/>
                          <a:latin typeface="Times New Roman" pitchFamily="18" charset="0"/>
                          <a:cs typeface="Times New Roman" pitchFamily="18" charset="0"/>
                        </a:rPr>
                        <a:t>1.39±0.03</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Ns</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4"/>
                  </a:ext>
                </a:extLst>
              </a:tr>
              <a:tr h="314664">
                <a:tc>
                  <a:txBody>
                    <a:bodyPr/>
                    <a:lstStyle/>
                    <a:p>
                      <a:pPr marL="38100" marR="38100" algn="ctr" rtl="1">
                        <a:lnSpc>
                          <a:spcPts val="1600"/>
                        </a:lnSpc>
                        <a:spcAft>
                          <a:spcPts val="0"/>
                        </a:spcAft>
                      </a:pPr>
                      <a:r>
                        <a:rPr lang="ar-SA" sz="2000" b="1">
                          <a:effectLst/>
                          <a:latin typeface="Times New Roman" pitchFamily="18" charset="0"/>
                          <a:cs typeface="Times New Roman" pitchFamily="18" charset="0"/>
                        </a:rPr>
                        <a:t>4</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dirty="0">
                          <a:effectLst/>
                          <a:latin typeface="Times New Roman" pitchFamily="18" charset="0"/>
                          <a:cs typeface="Times New Roman" pitchFamily="18" charset="0"/>
                        </a:rPr>
                        <a:t>1.46±0.02</a:t>
                      </a:r>
                      <a:r>
                        <a:rPr lang="en-US" sz="2000" b="1" baseline="30000" dirty="0">
                          <a:effectLst/>
                          <a:latin typeface="Times New Roman" pitchFamily="18" charset="0"/>
                          <a:cs typeface="Times New Roman" pitchFamily="18" charset="0"/>
                        </a:rPr>
                        <a:t>a</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1.41±0.03</a:t>
                      </a:r>
                      <a:r>
                        <a:rPr lang="en-US" sz="2000" b="1" baseline="30000">
                          <a:effectLst/>
                          <a:latin typeface="Times New Roman" pitchFamily="18" charset="0"/>
                          <a:cs typeface="Times New Roman" pitchFamily="18" charset="0"/>
                        </a:rPr>
                        <a:t>ab</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dirty="0">
                          <a:effectLst/>
                          <a:latin typeface="Times New Roman" pitchFamily="18" charset="0"/>
                          <a:cs typeface="Times New Roman" pitchFamily="18" charset="0"/>
                        </a:rPr>
                        <a:t>1.33±0.01</a:t>
                      </a:r>
                      <a:r>
                        <a:rPr lang="en-US" sz="2000" b="1" baseline="30000" dirty="0">
                          <a:effectLst/>
                          <a:latin typeface="Times New Roman" pitchFamily="18" charset="0"/>
                          <a:cs typeface="Times New Roman" pitchFamily="18" charset="0"/>
                        </a:rPr>
                        <a:t>c</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dirty="0">
                          <a:effectLst/>
                          <a:latin typeface="Times New Roman" pitchFamily="18" charset="0"/>
                          <a:cs typeface="Times New Roman" pitchFamily="18" charset="0"/>
                        </a:rPr>
                        <a:t>1.35±0.02</a:t>
                      </a:r>
                      <a:r>
                        <a:rPr lang="en-US" sz="2000" b="1" baseline="30000" dirty="0">
                          <a:effectLst/>
                          <a:latin typeface="Times New Roman" pitchFamily="18" charset="0"/>
                          <a:cs typeface="Times New Roman" pitchFamily="18" charset="0"/>
                        </a:rPr>
                        <a:t>bc</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1.39±0.03a</a:t>
                      </a:r>
                      <a:r>
                        <a:rPr lang="en-US" sz="2000" b="1" baseline="30000">
                          <a:effectLst/>
                          <a:latin typeface="Times New Roman" pitchFamily="18" charset="0"/>
                          <a:cs typeface="Times New Roman" pitchFamily="18" charset="0"/>
                        </a:rPr>
                        <a:t>bc</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5"/>
                  </a:ext>
                </a:extLst>
              </a:tr>
              <a:tr h="314664">
                <a:tc>
                  <a:txBody>
                    <a:bodyPr/>
                    <a:lstStyle/>
                    <a:p>
                      <a:pPr marL="38100" marR="38100" algn="ctr" rtl="1">
                        <a:lnSpc>
                          <a:spcPts val="1600"/>
                        </a:lnSpc>
                        <a:spcAft>
                          <a:spcPts val="0"/>
                        </a:spcAft>
                      </a:pPr>
                      <a:r>
                        <a:rPr lang="ar-SA" sz="2000" b="1">
                          <a:effectLst/>
                          <a:latin typeface="Times New Roman" pitchFamily="18" charset="0"/>
                          <a:cs typeface="Times New Roman" pitchFamily="18" charset="0"/>
                        </a:rPr>
                        <a:t>5</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1.46±0.01</a:t>
                      </a:r>
                      <a:r>
                        <a:rPr lang="en-US" sz="2000" b="1" baseline="30000">
                          <a:effectLst/>
                          <a:latin typeface="Times New Roman" pitchFamily="18" charset="0"/>
                          <a:cs typeface="Times New Roman" pitchFamily="18" charset="0"/>
                        </a:rPr>
                        <a:t>bc</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1.40±0.01</a:t>
                      </a:r>
                      <a:r>
                        <a:rPr lang="en-US" sz="2000" b="1" baseline="30000">
                          <a:effectLst/>
                          <a:latin typeface="Times New Roman" pitchFamily="18" charset="0"/>
                          <a:cs typeface="Times New Roman" pitchFamily="18" charset="0"/>
                        </a:rPr>
                        <a:t>c</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1.45±0.05</a:t>
                      </a:r>
                      <a:r>
                        <a:rPr lang="en-US" sz="2000" b="1" baseline="30000">
                          <a:effectLst/>
                          <a:latin typeface="Times New Roman" pitchFamily="18" charset="0"/>
                          <a:cs typeface="Times New Roman" pitchFamily="18" charset="0"/>
                        </a:rPr>
                        <a:t>bc</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dirty="0">
                          <a:effectLst/>
                          <a:latin typeface="Times New Roman" pitchFamily="18" charset="0"/>
                          <a:cs typeface="Times New Roman" pitchFamily="18" charset="0"/>
                        </a:rPr>
                        <a:t>1.55±0.03</a:t>
                      </a:r>
                      <a:r>
                        <a:rPr lang="en-US" sz="2000" b="1" baseline="30000" dirty="0">
                          <a:effectLst/>
                          <a:latin typeface="Times New Roman" pitchFamily="18" charset="0"/>
                          <a:cs typeface="Times New Roman" pitchFamily="18" charset="0"/>
                        </a:rPr>
                        <a:t>a</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dirty="0">
                          <a:effectLst/>
                          <a:latin typeface="Times New Roman" pitchFamily="18" charset="0"/>
                          <a:cs typeface="Times New Roman" pitchFamily="18" charset="0"/>
                        </a:rPr>
                        <a:t>1.53±0.01</a:t>
                      </a:r>
                      <a:r>
                        <a:rPr lang="en-US" sz="2000" b="1" baseline="30000" dirty="0">
                          <a:effectLst/>
                          <a:latin typeface="Times New Roman" pitchFamily="18" charset="0"/>
                          <a:cs typeface="Times New Roman" pitchFamily="18" charset="0"/>
                        </a:rPr>
                        <a:t>ab</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6"/>
                  </a:ext>
                </a:extLst>
              </a:tr>
              <a:tr h="314664">
                <a:tc>
                  <a:txBody>
                    <a:bodyPr/>
                    <a:lstStyle/>
                    <a:p>
                      <a:pPr marL="38100" marR="38100" algn="ctr" rtl="1">
                        <a:lnSpc>
                          <a:spcPts val="1600"/>
                        </a:lnSpc>
                        <a:spcAft>
                          <a:spcPts val="0"/>
                        </a:spcAft>
                      </a:pPr>
                      <a:r>
                        <a:rPr lang="ar-SA" sz="2000" b="1">
                          <a:effectLst/>
                          <a:latin typeface="Times New Roman" pitchFamily="18" charset="0"/>
                          <a:cs typeface="Times New Roman" pitchFamily="18" charset="0"/>
                        </a:rPr>
                        <a:t>6</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dirty="0">
                          <a:effectLst/>
                          <a:latin typeface="Times New Roman" pitchFamily="18" charset="0"/>
                          <a:cs typeface="Times New Roman" pitchFamily="18" charset="0"/>
                        </a:rPr>
                        <a:t>1.88±0.03</a:t>
                      </a:r>
                      <a:r>
                        <a:rPr lang="en-US" sz="2000" b="1" baseline="30000" dirty="0">
                          <a:effectLst/>
                          <a:latin typeface="Times New Roman" pitchFamily="18" charset="0"/>
                          <a:cs typeface="Times New Roman" pitchFamily="18" charset="0"/>
                        </a:rPr>
                        <a:t>a</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1.66±0.08</a:t>
                      </a:r>
                      <a:r>
                        <a:rPr lang="en-US" sz="2000" b="1" baseline="30000">
                          <a:effectLst/>
                          <a:latin typeface="Times New Roman" pitchFamily="18" charset="0"/>
                          <a:cs typeface="Times New Roman" pitchFamily="18" charset="0"/>
                        </a:rPr>
                        <a:t>b</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1.56±0.03</a:t>
                      </a:r>
                      <a:r>
                        <a:rPr lang="en-US" sz="2000" b="1" baseline="30000">
                          <a:effectLst/>
                          <a:latin typeface="Times New Roman" pitchFamily="18" charset="0"/>
                          <a:cs typeface="Times New Roman" pitchFamily="18" charset="0"/>
                        </a:rPr>
                        <a:t>b</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dirty="0">
                          <a:effectLst/>
                          <a:latin typeface="Times New Roman" pitchFamily="18" charset="0"/>
                          <a:cs typeface="Times New Roman" pitchFamily="18" charset="0"/>
                        </a:rPr>
                        <a:t>1.60±0.02</a:t>
                      </a:r>
                      <a:r>
                        <a:rPr lang="en-US" sz="2000" b="1" baseline="30000" dirty="0">
                          <a:effectLst/>
                          <a:latin typeface="Times New Roman" pitchFamily="18" charset="0"/>
                          <a:cs typeface="Times New Roman" pitchFamily="18" charset="0"/>
                        </a:rPr>
                        <a:t>b</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dirty="0">
                          <a:effectLst/>
                          <a:latin typeface="Times New Roman" pitchFamily="18" charset="0"/>
                          <a:cs typeface="Times New Roman" pitchFamily="18" charset="0"/>
                        </a:rPr>
                        <a:t>1.56±0.01</a:t>
                      </a:r>
                      <a:r>
                        <a:rPr lang="en-US" sz="2000" b="1" baseline="30000" dirty="0">
                          <a:effectLst/>
                          <a:latin typeface="Times New Roman" pitchFamily="18" charset="0"/>
                          <a:cs typeface="Times New Roman" pitchFamily="18" charset="0"/>
                        </a:rPr>
                        <a:t>b</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dirty="0">
                          <a:effectLst/>
                          <a:latin typeface="Times New Roman" pitchFamily="18" charset="0"/>
                          <a:cs typeface="Times New Roman" pitchFamily="18" charset="0"/>
                        </a:rPr>
                        <a:t>*</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7"/>
                  </a:ext>
                </a:extLst>
              </a:tr>
              <a:tr h="314664">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1-6</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dirty="0">
                          <a:effectLst/>
                          <a:latin typeface="Times New Roman" pitchFamily="18" charset="0"/>
                          <a:cs typeface="Times New Roman" pitchFamily="18" charset="0"/>
                        </a:rPr>
                        <a:t>1.48±0.01</a:t>
                      </a:r>
                      <a:r>
                        <a:rPr lang="en-US" sz="2000" b="1" baseline="30000" dirty="0">
                          <a:effectLst/>
                          <a:latin typeface="Times New Roman" pitchFamily="18" charset="0"/>
                          <a:cs typeface="Times New Roman" pitchFamily="18" charset="0"/>
                        </a:rPr>
                        <a:t>a</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1.41±0.02</a:t>
                      </a:r>
                      <a:r>
                        <a:rPr lang="en-US" sz="2000" b="1" baseline="30000">
                          <a:effectLst/>
                          <a:latin typeface="Times New Roman" pitchFamily="18" charset="0"/>
                          <a:cs typeface="Times New Roman" pitchFamily="18" charset="0"/>
                        </a:rPr>
                        <a:t>b</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1.37±0.01</a:t>
                      </a:r>
                      <a:r>
                        <a:rPr lang="en-US" sz="2000" b="1" baseline="30000">
                          <a:effectLst/>
                          <a:latin typeface="Times New Roman" pitchFamily="18" charset="0"/>
                          <a:cs typeface="Times New Roman" pitchFamily="18" charset="0"/>
                        </a:rPr>
                        <a:t>c</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a:effectLst/>
                          <a:latin typeface="Times New Roman" pitchFamily="18" charset="0"/>
                          <a:cs typeface="Times New Roman" pitchFamily="18" charset="0"/>
                        </a:rPr>
                        <a:t>1.41±0.01</a:t>
                      </a:r>
                      <a:r>
                        <a:rPr lang="en-US" sz="2000" b="1" baseline="30000">
                          <a:effectLst/>
                          <a:latin typeface="Times New Roman" pitchFamily="18" charset="0"/>
                          <a:cs typeface="Times New Roman" pitchFamily="18" charset="0"/>
                        </a:rPr>
                        <a:t>b</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dirty="0">
                          <a:effectLst/>
                          <a:latin typeface="Times New Roman" pitchFamily="18" charset="0"/>
                          <a:cs typeface="Times New Roman" pitchFamily="18" charset="0"/>
                        </a:rPr>
                        <a:t>1.42±0.01</a:t>
                      </a:r>
                      <a:r>
                        <a:rPr lang="en-US" sz="2000" b="1" baseline="30000" dirty="0">
                          <a:effectLst/>
                          <a:latin typeface="Times New Roman" pitchFamily="18" charset="0"/>
                          <a:cs typeface="Times New Roman" pitchFamily="18" charset="0"/>
                        </a:rPr>
                        <a:t>b</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2000" b="1" dirty="0">
                          <a:effectLst/>
                          <a:latin typeface="Times New Roman" pitchFamily="18" charset="0"/>
                          <a:cs typeface="Times New Roman" pitchFamily="18" charset="0"/>
                        </a:rPr>
                        <a:t>*</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06313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7D3E3BC-4BD3-2E0F-DA2C-2BFEFE04E242}"/>
            </a:ext>
          </a:extLst>
        </p:cNvPr>
        <p:cNvGrpSpPr/>
        <p:nvPr/>
      </p:nvGrpSpPr>
      <p:grpSpPr>
        <a:xfrm>
          <a:off x="0" y="0"/>
          <a:ext cx="0" cy="0"/>
          <a:chOff x="0" y="0"/>
          <a:chExt cx="0" cy="0"/>
        </a:xfrm>
      </p:grpSpPr>
      <p:sp>
        <p:nvSpPr>
          <p:cNvPr id="2" name="مستطيل 1">
            <a:extLst>
              <a:ext uri="{FF2B5EF4-FFF2-40B4-BE49-F238E27FC236}">
                <a16:creationId xmlns:a16="http://schemas.microsoft.com/office/drawing/2014/main" id="{497EA7DD-5092-8076-6F9C-94645D27B9BD}"/>
              </a:ext>
            </a:extLst>
          </p:cNvPr>
          <p:cNvSpPr/>
          <p:nvPr/>
        </p:nvSpPr>
        <p:spPr>
          <a:xfrm>
            <a:off x="539262" y="1336017"/>
            <a:ext cx="11178548" cy="463397"/>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a:spAutoFit/>
          </a:bodyPr>
          <a:lstStyle/>
          <a:p>
            <a:pPr algn="ctr" rtl="1">
              <a:lnSpc>
                <a:spcPct val="150000"/>
              </a:lnSpc>
              <a:spcAft>
                <a:spcPts val="1000"/>
              </a:spcAft>
            </a:pPr>
            <a:r>
              <a:rPr lang="ar-IQ" b="1" dirty="0">
                <a:latin typeface="Times New Roman" pitchFamily="18" charset="0"/>
                <a:ea typeface="Calibri" panose="020F0502020204030204" pitchFamily="34" charset="0"/>
                <a:cs typeface="Times New Roman" pitchFamily="18" charset="0"/>
              </a:rPr>
              <a:t>جدول (11) تأثير استعمال مسحوق مخلفات الروبيان في علائق فروج اللحم في معدل استهلاك الماء، المتوسط ± </a:t>
            </a:r>
            <a:r>
              <a:rPr lang="ar-IQ" b="1" dirty="0" err="1">
                <a:latin typeface="Times New Roman" pitchFamily="18" charset="0"/>
                <a:ea typeface="Calibri" panose="020F0502020204030204" pitchFamily="34" charset="0"/>
                <a:cs typeface="Times New Roman" pitchFamily="18" charset="0"/>
              </a:rPr>
              <a:t>الخطا</a:t>
            </a:r>
            <a:r>
              <a:rPr lang="ar-IQ" b="1" dirty="0">
                <a:latin typeface="Times New Roman" pitchFamily="18" charset="0"/>
                <a:ea typeface="Calibri" panose="020F0502020204030204" pitchFamily="34" charset="0"/>
                <a:cs typeface="Times New Roman" pitchFamily="18" charset="0"/>
              </a:rPr>
              <a:t> القياسي.</a:t>
            </a:r>
            <a:endParaRPr lang="en-US" sz="1400" dirty="0">
              <a:effectLst/>
              <a:latin typeface="Times New Roman" pitchFamily="18" charset="0"/>
              <a:ea typeface="Calibri" panose="020F0502020204030204" pitchFamily="34" charset="0"/>
              <a:cs typeface="Times New Roman" pitchFamily="18" charset="0"/>
            </a:endParaRPr>
          </a:p>
        </p:txBody>
      </p:sp>
      <p:graphicFrame>
        <p:nvGraphicFramePr>
          <p:cNvPr id="3" name="جدول 2">
            <a:extLst>
              <a:ext uri="{FF2B5EF4-FFF2-40B4-BE49-F238E27FC236}">
                <a16:creationId xmlns:a16="http://schemas.microsoft.com/office/drawing/2014/main" id="{ED28E77C-ADCC-D8FB-D94B-B2D62881B062}"/>
              </a:ext>
            </a:extLst>
          </p:cNvPr>
          <p:cNvGraphicFramePr>
            <a:graphicFrameLocks noGrp="1"/>
          </p:cNvGraphicFramePr>
          <p:nvPr>
            <p:extLst>
              <p:ext uri="{D42A27DB-BD31-4B8C-83A1-F6EECF244321}">
                <p14:modId xmlns:p14="http://schemas.microsoft.com/office/powerpoint/2010/main" val="2374472661"/>
              </p:ext>
            </p:extLst>
          </p:nvPr>
        </p:nvGraphicFramePr>
        <p:xfrm>
          <a:off x="527537" y="1984986"/>
          <a:ext cx="11216632" cy="3528000"/>
        </p:xfrm>
        <a:graphic>
          <a:graphicData uri="http://schemas.openxmlformats.org/drawingml/2006/table">
            <a:tbl>
              <a:tblPr rtl="1">
                <a:tableStyleId>{BC89EF96-8CEA-46FF-86C4-4CE0E7609802}</a:tableStyleId>
              </a:tblPr>
              <a:tblGrid>
                <a:gridCol w="1451307">
                  <a:extLst>
                    <a:ext uri="{9D8B030D-6E8A-4147-A177-3AD203B41FA5}">
                      <a16:colId xmlns:a16="http://schemas.microsoft.com/office/drawing/2014/main" val="20000"/>
                    </a:ext>
                  </a:extLst>
                </a:gridCol>
                <a:gridCol w="1798320">
                  <a:extLst>
                    <a:ext uri="{9D8B030D-6E8A-4147-A177-3AD203B41FA5}">
                      <a16:colId xmlns:a16="http://schemas.microsoft.com/office/drawing/2014/main" val="20001"/>
                    </a:ext>
                  </a:extLst>
                </a:gridCol>
                <a:gridCol w="1798320">
                  <a:extLst>
                    <a:ext uri="{9D8B030D-6E8A-4147-A177-3AD203B41FA5}">
                      <a16:colId xmlns:a16="http://schemas.microsoft.com/office/drawing/2014/main" val="20002"/>
                    </a:ext>
                  </a:extLst>
                </a:gridCol>
                <a:gridCol w="1798320">
                  <a:extLst>
                    <a:ext uri="{9D8B030D-6E8A-4147-A177-3AD203B41FA5}">
                      <a16:colId xmlns:a16="http://schemas.microsoft.com/office/drawing/2014/main" val="20003"/>
                    </a:ext>
                  </a:extLst>
                </a:gridCol>
                <a:gridCol w="1798320">
                  <a:extLst>
                    <a:ext uri="{9D8B030D-6E8A-4147-A177-3AD203B41FA5}">
                      <a16:colId xmlns:a16="http://schemas.microsoft.com/office/drawing/2014/main" val="20004"/>
                    </a:ext>
                  </a:extLst>
                </a:gridCol>
                <a:gridCol w="1798320">
                  <a:extLst>
                    <a:ext uri="{9D8B030D-6E8A-4147-A177-3AD203B41FA5}">
                      <a16:colId xmlns:a16="http://schemas.microsoft.com/office/drawing/2014/main" val="20005"/>
                    </a:ext>
                  </a:extLst>
                </a:gridCol>
                <a:gridCol w="773725">
                  <a:extLst>
                    <a:ext uri="{9D8B030D-6E8A-4147-A177-3AD203B41FA5}">
                      <a16:colId xmlns:a16="http://schemas.microsoft.com/office/drawing/2014/main" val="20006"/>
                    </a:ext>
                  </a:extLst>
                </a:gridCol>
              </a:tblGrid>
              <a:tr h="396000">
                <a:tc rowSpan="2">
                  <a:txBody>
                    <a:bodyPr/>
                    <a:lstStyle/>
                    <a:p>
                      <a:pPr algn="ctr" rtl="1">
                        <a:lnSpc>
                          <a:spcPct val="107000"/>
                        </a:lnSpc>
                        <a:spcAft>
                          <a:spcPts val="0"/>
                        </a:spcAft>
                      </a:pPr>
                      <a:r>
                        <a:rPr lang="ar-IQ" sz="1800" b="1" dirty="0">
                          <a:effectLst/>
                          <a:latin typeface="Times New Roman" pitchFamily="18" charset="0"/>
                          <a:cs typeface="Times New Roman" pitchFamily="18" charset="0"/>
                        </a:rPr>
                        <a:t>المدة</a:t>
                      </a:r>
                      <a:endParaRPr lang="en-US" sz="1800" b="1" dirty="0">
                        <a:effectLst/>
                        <a:latin typeface="Times New Roman" pitchFamily="18" charset="0"/>
                        <a:cs typeface="Times New Roman" pitchFamily="18" charset="0"/>
                      </a:endParaRPr>
                    </a:p>
                    <a:p>
                      <a:pPr algn="ctr" rtl="1">
                        <a:lnSpc>
                          <a:spcPct val="107000"/>
                        </a:lnSpc>
                        <a:spcAft>
                          <a:spcPts val="0"/>
                        </a:spcAft>
                      </a:pPr>
                      <a:r>
                        <a:rPr lang="ar-IQ" sz="1800" b="1" dirty="0">
                          <a:effectLst/>
                          <a:latin typeface="Times New Roman" pitchFamily="18" charset="0"/>
                          <a:cs typeface="Times New Roman" pitchFamily="18" charset="0"/>
                        </a:rPr>
                        <a:t>اسبوع</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gridSpan="5">
                  <a:txBody>
                    <a:bodyPr/>
                    <a:lstStyle/>
                    <a:p>
                      <a:pPr marL="38100" marR="38100" algn="ctr" rtl="1">
                        <a:lnSpc>
                          <a:spcPts val="1600"/>
                        </a:lnSpc>
                        <a:spcAft>
                          <a:spcPts val="0"/>
                        </a:spcAft>
                      </a:pPr>
                      <a:r>
                        <a:rPr lang="ar-SA" sz="1800" b="1" dirty="0">
                          <a:effectLst/>
                          <a:latin typeface="Times New Roman" pitchFamily="18" charset="0"/>
                          <a:cs typeface="Times New Roman" pitchFamily="18" charset="0"/>
                        </a:rPr>
                        <a:t>معدل استهلاك الماء الأسبوعي ( ملليتر  لكل طير بالأسبوع)</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rowSpan="2">
                  <a:txBody>
                    <a:bodyPr/>
                    <a:lstStyle/>
                    <a:p>
                      <a:pPr marL="38100" marR="38100" algn="ctr" rtl="1">
                        <a:lnSpc>
                          <a:spcPts val="1600"/>
                        </a:lnSpc>
                        <a:spcAft>
                          <a:spcPts val="0"/>
                        </a:spcAft>
                      </a:pPr>
                      <a:r>
                        <a:rPr lang="ar-IQ" sz="1800" b="1">
                          <a:effectLst/>
                          <a:latin typeface="Times New Roman" pitchFamily="18" charset="0"/>
                          <a:cs typeface="Times New Roman" pitchFamily="18" charset="0"/>
                        </a:rPr>
                        <a:t>المعنوية</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vert="vert270" anchor="ctr"/>
                </a:tc>
                <a:extLst>
                  <a:ext uri="{0D108BD9-81ED-4DB2-BD59-A6C34878D82A}">
                    <a16:rowId xmlns:a16="http://schemas.microsoft.com/office/drawing/2014/main" val="10000"/>
                  </a:ext>
                </a:extLst>
              </a:tr>
              <a:tr h="360000">
                <a:tc vMerge="1">
                  <a:txBody>
                    <a:bodyPr/>
                    <a:lstStyle/>
                    <a:p>
                      <a:pPr rtl="1"/>
                      <a:endParaRPr lang="ar-SA"/>
                    </a:p>
                  </a:txBody>
                  <a:tcP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T1</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T2</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T3</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T4</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T5</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vMerge="1">
                  <a:txBody>
                    <a:bodyPr/>
                    <a:lstStyle/>
                    <a:p>
                      <a:pPr rtl="1"/>
                      <a:endParaRPr lang="ar-SA"/>
                    </a:p>
                  </a:txBody>
                  <a:tcPr/>
                </a:tc>
                <a:extLst>
                  <a:ext uri="{0D108BD9-81ED-4DB2-BD59-A6C34878D82A}">
                    <a16:rowId xmlns:a16="http://schemas.microsoft.com/office/drawing/2014/main" val="10001"/>
                  </a:ext>
                </a:extLst>
              </a:tr>
              <a:tr h="396000">
                <a:tc>
                  <a:txBody>
                    <a:bodyPr/>
                    <a:lstStyle/>
                    <a:p>
                      <a:pPr marL="38100" marR="38100" algn="ctr" rtl="1">
                        <a:lnSpc>
                          <a:spcPts val="1600"/>
                        </a:lnSpc>
                        <a:spcAft>
                          <a:spcPts val="0"/>
                        </a:spcAft>
                      </a:pPr>
                      <a:r>
                        <a:rPr lang="ar-SA" sz="1800" b="1">
                          <a:effectLst/>
                          <a:latin typeface="Times New Roman" pitchFamily="18" charset="0"/>
                          <a:cs typeface="Times New Roman" pitchFamily="18" charset="0"/>
                        </a:rPr>
                        <a:t>1</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434.00±11.30</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435.58±8.29</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448.80±7.02</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425.00±3.27</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428.00±5.36</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Ns</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2"/>
                  </a:ext>
                </a:extLst>
              </a:tr>
              <a:tr h="396000">
                <a:tc>
                  <a:txBody>
                    <a:bodyPr/>
                    <a:lstStyle/>
                    <a:p>
                      <a:pPr marL="38100" marR="38100" algn="ctr" rtl="1">
                        <a:lnSpc>
                          <a:spcPts val="1600"/>
                        </a:lnSpc>
                        <a:spcAft>
                          <a:spcPts val="0"/>
                        </a:spcAft>
                      </a:pPr>
                      <a:r>
                        <a:rPr lang="ar-SA" sz="1800" b="1" dirty="0">
                          <a:effectLst/>
                          <a:latin typeface="Times New Roman" pitchFamily="18" charset="0"/>
                          <a:cs typeface="Times New Roman" pitchFamily="18" charset="0"/>
                        </a:rPr>
                        <a:t>2</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992.00±26.45</a:t>
                      </a:r>
                      <a:r>
                        <a:rPr lang="en-US" sz="1800" b="1" baseline="30000" dirty="0">
                          <a:effectLst/>
                          <a:latin typeface="Times New Roman" pitchFamily="18" charset="0"/>
                          <a:cs typeface="Times New Roman" pitchFamily="18" charset="0"/>
                        </a:rPr>
                        <a:t>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1021.80±23.50</a:t>
                      </a:r>
                      <a:r>
                        <a:rPr lang="en-US" sz="1800" b="1" baseline="30000">
                          <a:effectLst/>
                          <a:latin typeface="Times New Roman" pitchFamily="18" charset="0"/>
                          <a:cs typeface="Times New Roman" pitchFamily="18" charset="0"/>
                        </a:rPr>
                        <a:t>ab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1127.80±31.72</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1056.80±35.96</a:t>
                      </a:r>
                      <a:r>
                        <a:rPr lang="en-US" sz="1800" b="1" baseline="30000">
                          <a:effectLst/>
                          <a:latin typeface="Times New Roman" pitchFamily="18" charset="0"/>
                          <a:cs typeface="Times New Roman" pitchFamily="18" charset="0"/>
                        </a:rPr>
                        <a:t>ab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1043.00±44.56</a:t>
                      </a:r>
                      <a:r>
                        <a:rPr lang="en-US" sz="1800" b="1" baseline="30000">
                          <a:effectLst/>
                          <a:latin typeface="Times New Roman" pitchFamily="18" charset="0"/>
                          <a:cs typeface="Times New Roman" pitchFamily="18" charset="0"/>
                        </a:rPr>
                        <a:t>ab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3"/>
                  </a:ext>
                </a:extLst>
              </a:tr>
              <a:tr h="396000">
                <a:tc>
                  <a:txBody>
                    <a:bodyPr/>
                    <a:lstStyle/>
                    <a:p>
                      <a:pPr marL="38100" marR="38100" algn="ctr" rtl="1">
                        <a:lnSpc>
                          <a:spcPts val="1600"/>
                        </a:lnSpc>
                        <a:spcAft>
                          <a:spcPts val="0"/>
                        </a:spcAft>
                      </a:pPr>
                      <a:r>
                        <a:rPr lang="ar-SA" sz="1800" b="1">
                          <a:effectLst/>
                          <a:latin typeface="Times New Roman" pitchFamily="18" charset="0"/>
                          <a:cs typeface="Times New Roman" pitchFamily="18" charset="0"/>
                        </a:rPr>
                        <a:t>3</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1454.20±43.14</a:t>
                      </a:r>
                      <a:r>
                        <a:rPr lang="en-US" sz="1800" b="1" baseline="30000" dirty="0">
                          <a:effectLst/>
                          <a:latin typeface="Times New Roman" pitchFamily="18" charset="0"/>
                          <a:cs typeface="Times New Roman" pitchFamily="18" charset="0"/>
                        </a:rPr>
                        <a:t>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1537.20±29.89</a:t>
                      </a:r>
                      <a:r>
                        <a:rPr lang="en-US" sz="1800" b="1" baseline="30000">
                          <a:effectLst/>
                          <a:latin typeface="Times New Roman" pitchFamily="18" charset="0"/>
                          <a:cs typeface="Times New Roman" pitchFamily="18" charset="0"/>
                        </a:rPr>
                        <a:t>ab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1567.20±33.21</a:t>
                      </a:r>
                      <a:r>
                        <a:rPr lang="en-US" sz="1800" b="1" baseline="30000">
                          <a:effectLst/>
                          <a:latin typeface="Times New Roman" pitchFamily="18" charset="0"/>
                          <a:cs typeface="Times New Roman" pitchFamily="18" charset="0"/>
                        </a:rPr>
                        <a:t>ab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1598.60±39.83</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1521.00±32.96</a:t>
                      </a:r>
                      <a:r>
                        <a:rPr lang="en-US" sz="1800" b="1" baseline="30000" dirty="0">
                          <a:effectLst/>
                          <a:latin typeface="Times New Roman" pitchFamily="18" charset="0"/>
                          <a:cs typeface="Times New Roman" pitchFamily="18" charset="0"/>
                        </a:rPr>
                        <a:t>ab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4"/>
                  </a:ext>
                </a:extLst>
              </a:tr>
              <a:tr h="396000">
                <a:tc>
                  <a:txBody>
                    <a:bodyPr/>
                    <a:lstStyle/>
                    <a:p>
                      <a:pPr marL="38100" marR="38100" algn="ctr" rtl="1">
                        <a:lnSpc>
                          <a:spcPts val="1600"/>
                        </a:lnSpc>
                        <a:spcAft>
                          <a:spcPts val="0"/>
                        </a:spcAft>
                      </a:pPr>
                      <a:r>
                        <a:rPr lang="ar-SA" sz="1800" b="1">
                          <a:effectLst/>
                          <a:latin typeface="Times New Roman" pitchFamily="18" charset="0"/>
                          <a:cs typeface="Times New Roman" pitchFamily="18" charset="0"/>
                        </a:rPr>
                        <a:t>4</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2223.20±45.96</a:t>
                      </a:r>
                      <a:r>
                        <a:rPr lang="en-US" sz="1800" b="1" baseline="30000">
                          <a:effectLst/>
                          <a:latin typeface="Times New Roman" pitchFamily="18" charset="0"/>
                          <a:cs typeface="Times New Roman" pitchFamily="18" charset="0"/>
                        </a:rPr>
                        <a:t>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2355.60±59.16</a:t>
                      </a:r>
                      <a:r>
                        <a:rPr lang="en-US" sz="1800" b="1" baseline="30000" dirty="0">
                          <a:effectLst/>
                          <a:latin typeface="Times New Roman" pitchFamily="18" charset="0"/>
                          <a:cs typeface="Times New Roman" pitchFamily="18" charset="0"/>
                        </a:rPr>
                        <a:t>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2571.00±81.46</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2517.00±23.46</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2514.62±26.92</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5"/>
                  </a:ext>
                </a:extLst>
              </a:tr>
              <a:tr h="396000">
                <a:tc>
                  <a:txBody>
                    <a:bodyPr/>
                    <a:lstStyle/>
                    <a:p>
                      <a:pPr marL="38100" marR="38100" algn="ctr" rtl="1">
                        <a:lnSpc>
                          <a:spcPts val="1600"/>
                        </a:lnSpc>
                        <a:spcAft>
                          <a:spcPts val="0"/>
                        </a:spcAft>
                      </a:pPr>
                      <a:r>
                        <a:rPr lang="ar-SA" sz="1800" b="1">
                          <a:effectLst/>
                          <a:latin typeface="Times New Roman" pitchFamily="18" charset="0"/>
                          <a:cs typeface="Times New Roman" pitchFamily="18" charset="0"/>
                        </a:rPr>
                        <a:t>5</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2931.40±68.88</a:t>
                      </a:r>
                      <a:r>
                        <a:rPr lang="en-US" sz="1800" b="1" baseline="30000">
                          <a:effectLst/>
                          <a:latin typeface="Times New Roman" pitchFamily="18" charset="0"/>
                          <a:cs typeface="Times New Roman" pitchFamily="18" charset="0"/>
                        </a:rPr>
                        <a:t>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3090.80±52.49</a:t>
                      </a:r>
                      <a:r>
                        <a:rPr lang="en-US" sz="1800" b="1" baseline="30000" dirty="0">
                          <a:effectLst/>
                          <a:latin typeface="Times New Roman" pitchFamily="18" charset="0"/>
                          <a:cs typeface="Times New Roman" pitchFamily="18" charset="0"/>
                        </a:rPr>
                        <a:t>ab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3126.80±78.43</a:t>
                      </a:r>
                      <a:r>
                        <a:rPr lang="en-US" sz="1800" b="1" baseline="30000">
                          <a:effectLst/>
                          <a:latin typeface="Times New Roman" pitchFamily="18" charset="0"/>
                          <a:cs typeface="Times New Roman" pitchFamily="18" charset="0"/>
                        </a:rPr>
                        <a:t>ab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2943.40±70.60</a:t>
                      </a:r>
                      <a:r>
                        <a:rPr lang="en-US" sz="1800" b="1" baseline="30000" dirty="0">
                          <a:effectLst/>
                          <a:latin typeface="Times New Roman" pitchFamily="18" charset="0"/>
                          <a:cs typeface="Times New Roman" pitchFamily="18" charset="0"/>
                        </a:rPr>
                        <a:t>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3226.80±30.21</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6"/>
                  </a:ext>
                </a:extLst>
              </a:tr>
              <a:tr h="396000">
                <a:tc>
                  <a:txBody>
                    <a:bodyPr/>
                    <a:lstStyle/>
                    <a:p>
                      <a:pPr marL="38100" marR="38100" algn="ctr" rtl="1">
                        <a:lnSpc>
                          <a:spcPts val="1600"/>
                        </a:lnSpc>
                        <a:spcAft>
                          <a:spcPts val="0"/>
                        </a:spcAft>
                      </a:pPr>
                      <a:r>
                        <a:rPr lang="ar-SA" sz="1800" b="1">
                          <a:effectLst/>
                          <a:latin typeface="Times New Roman" pitchFamily="18" charset="0"/>
                          <a:cs typeface="Times New Roman" pitchFamily="18" charset="0"/>
                        </a:rPr>
                        <a:t>6</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2672.30±59.72</a:t>
                      </a:r>
                      <a:r>
                        <a:rPr lang="en-US" sz="1800" b="1" baseline="30000">
                          <a:effectLst/>
                          <a:latin typeface="Times New Roman" pitchFamily="18" charset="0"/>
                          <a:cs typeface="Times New Roman" pitchFamily="18" charset="0"/>
                        </a:rPr>
                        <a:t>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2761.40±84.79</a:t>
                      </a:r>
                      <a:r>
                        <a:rPr lang="en-US" sz="1800" b="1" baseline="30000">
                          <a:effectLst/>
                          <a:latin typeface="Times New Roman" pitchFamily="18" charset="0"/>
                          <a:cs typeface="Times New Roman" pitchFamily="18" charset="0"/>
                        </a:rPr>
                        <a:t>ab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2841.00±63.45</a:t>
                      </a:r>
                      <a:r>
                        <a:rPr lang="en-US" sz="1800" b="1" baseline="30000" dirty="0">
                          <a:effectLst/>
                          <a:latin typeface="Times New Roman" pitchFamily="18" charset="0"/>
                          <a:cs typeface="Times New Roman" pitchFamily="18" charset="0"/>
                        </a:rPr>
                        <a:t>ab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2763.70±57.24</a:t>
                      </a:r>
                      <a:r>
                        <a:rPr lang="en-US" sz="1800" b="1" baseline="30000" dirty="0">
                          <a:effectLst/>
                          <a:latin typeface="Times New Roman" pitchFamily="18" charset="0"/>
                          <a:cs typeface="Times New Roman" pitchFamily="18" charset="0"/>
                        </a:rPr>
                        <a:t>ab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2908.40±76.24</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7"/>
                  </a:ext>
                </a:extLst>
              </a:tr>
              <a:tr h="396000">
                <a:tc>
                  <a:txBody>
                    <a:bodyPr/>
                    <a:lstStyle/>
                    <a:p>
                      <a:pPr marL="38100" marR="38100" algn="ctr" rtl="1">
                        <a:lnSpc>
                          <a:spcPts val="1600"/>
                        </a:lnSpc>
                        <a:spcAft>
                          <a:spcPts val="0"/>
                        </a:spcAft>
                      </a:pPr>
                      <a:r>
                        <a:rPr lang="ar-SA" sz="1800" b="1" dirty="0">
                          <a:effectLst/>
                          <a:latin typeface="Times New Roman" pitchFamily="18" charset="0"/>
                          <a:cs typeface="Times New Roman" pitchFamily="18" charset="0"/>
                        </a:rPr>
                        <a:t>1-6</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10707.10±51.43</a:t>
                      </a:r>
                      <a:r>
                        <a:rPr lang="en-US" sz="1800" b="1" baseline="30000">
                          <a:effectLst/>
                          <a:latin typeface="Times New Roman" pitchFamily="18" charset="0"/>
                          <a:cs typeface="Times New Roman" pitchFamily="18" charset="0"/>
                        </a:rPr>
                        <a:t>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11202.38±78.88</a:t>
                      </a:r>
                      <a:r>
                        <a:rPr lang="en-US" sz="1800" b="1" baseline="30000" dirty="0">
                          <a:effectLst/>
                          <a:latin typeface="Times New Roman" pitchFamily="18" charset="0"/>
                          <a:cs typeface="Times New Roman" pitchFamily="18" charset="0"/>
                        </a:rPr>
                        <a:t>ab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11682.60±56.05</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11304.50±75.70</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11641.82±64.71</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1551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1DFBDA9-BF05-DA4B-B742-A94C8F566E3D}"/>
            </a:ext>
          </a:extLst>
        </p:cNvPr>
        <p:cNvGrpSpPr/>
        <p:nvPr/>
      </p:nvGrpSpPr>
      <p:grpSpPr>
        <a:xfrm>
          <a:off x="0" y="0"/>
          <a:ext cx="0" cy="0"/>
          <a:chOff x="0" y="0"/>
          <a:chExt cx="0" cy="0"/>
        </a:xfrm>
      </p:grpSpPr>
      <p:sp>
        <p:nvSpPr>
          <p:cNvPr id="2" name="مستطيل 1">
            <a:extLst>
              <a:ext uri="{FF2B5EF4-FFF2-40B4-BE49-F238E27FC236}">
                <a16:creationId xmlns:a16="http://schemas.microsoft.com/office/drawing/2014/main" id="{E4EC245D-0B83-29E9-9D67-D14D2B626A7D}"/>
              </a:ext>
            </a:extLst>
          </p:cNvPr>
          <p:cNvSpPr/>
          <p:nvPr/>
        </p:nvSpPr>
        <p:spPr>
          <a:xfrm>
            <a:off x="539263" y="924740"/>
            <a:ext cx="11180150" cy="1007135"/>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a:spAutoFit/>
          </a:bodyPr>
          <a:lstStyle/>
          <a:p>
            <a:pPr algn="ctr" rtl="1">
              <a:lnSpc>
                <a:spcPct val="150000"/>
              </a:lnSpc>
              <a:spcAft>
                <a:spcPts val="1000"/>
              </a:spcAft>
            </a:pPr>
            <a:r>
              <a:rPr lang="ar-IQ" b="1" dirty="0">
                <a:latin typeface="Times New Roman" pitchFamily="18" charset="0"/>
                <a:ea typeface="Calibri" panose="020F0502020204030204" pitchFamily="34" charset="0"/>
                <a:cs typeface="Times New Roman" pitchFamily="18" charset="0"/>
              </a:rPr>
              <a:t>جدول (12) تأثير مسحوق مخلفات الروبيان في علائق فروج اللحم في النسبة المئوية لنسبة </a:t>
            </a:r>
            <a:r>
              <a:rPr lang="ar-IQ" b="1" dirty="0" err="1">
                <a:latin typeface="Times New Roman" pitchFamily="18" charset="0"/>
                <a:ea typeface="Calibri" panose="020F0502020204030204" pitchFamily="34" charset="0"/>
                <a:cs typeface="Times New Roman" pitchFamily="18" charset="0"/>
              </a:rPr>
              <a:t>التصافي</a:t>
            </a:r>
            <a:r>
              <a:rPr lang="ar-IQ" b="1" dirty="0">
                <a:latin typeface="Times New Roman" pitchFamily="18" charset="0"/>
                <a:ea typeface="Calibri" panose="020F0502020204030204" pitchFamily="34" charset="0"/>
                <a:cs typeface="Times New Roman" pitchFamily="18" charset="0"/>
              </a:rPr>
              <a:t> والقطعيات الرئيسية للذبيحة،</a:t>
            </a:r>
          </a:p>
          <a:p>
            <a:pPr algn="ctr" rtl="1">
              <a:lnSpc>
                <a:spcPct val="150000"/>
              </a:lnSpc>
              <a:spcAft>
                <a:spcPts val="1000"/>
              </a:spcAft>
            </a:pPr>
            <a:r>
              <a:rPr lang="ar-IQ" b="1" dirty="0">
                <a:latin typeface="Times New Roman" pitchFamily="18" charset="0"/>
                <a:ea typeface="Calibri" panose="020F0502020204030204" pitchFamily="34" charset="0"/>
                <a:cs typeface="Times New Roman" pitchFamily="18" charset="0"/>
              </a:rPr>
              <a:t> المتوسط ± </a:t>
            </a:r>
            <a:r>
              <a:rPr lang="ar-IQ" b="1" dirty="0" err="1">
                <a:latin typeface="Times New Roman" pitchFamily="18" charset="0"/>
                <a:ea typeface="Calibri" panose="020F0502020204030204" pitchFamily="34" charset="0"/>
                <a:cs typeface="Times New Roman" pitchFamily="18" charset="0"/>
              </a:rPr>
              <a:t>الخطا</a:t>
            </a:r>
            <a:r>
              <a:rPr lang="ar-IQ" b="1" dirty="0">
                <a:latin typeface="Times New Roman" pitchFamily="18" charset="0"/>
                <a:ea typeface="Calibri" panose="020F0502020204030204" pitchFamily="34" charset="0"/>
                <a:cs typeface="Times New Roman" pitchFamily="18" charset="0"/>
              </a:rPr>
              <a:t> القياسي.</a:t>
            </a:r>
            <a:endParaRPr lang="en-US" sz="1400" dirty="0">
              <a:effectLst/>
              <a:latin typeface="Times New Roman" pitchFamily="18" charset="0"/>
              <a:ea typeface="Calibri" panose="020F0502020204030204" pitchFamily="34" charset="0"/>
              <a:cs typeface="Times New Roman" pitchFamily="18" charset="0"/>
            </a:endParaRPr>
          </a:p>
        </p:txBody>
      </p:sp>
      <p:graphicFrame>
        <p:nvGraphicFramePr>
          <p:cNvPr id="3" name="جدول 2">
            <a:extLst>
              <a:ext uri="{FF2B5EF4-FFF2-40B4-BE49-F238E27FC236}">
                <a16:creationId xmlns:a16="http://schemas.microsoft.com/office/drawing/2014/main" id="{9A4842A6-1B18-FA9E-4403-CCEB412AAE18}"/>
              </a:ext>
            </a:extLst>
          </p:cNvPr>
          <p:cNvGraphicFramePr>
            <a:graphicFrameLocks noGrp="1"/>
          </p:cNvGraphicFramePr>
          <p:nvPr>
            <p:extLst>
              <p:ext uri="{D42A27DB-BD31-4B8C-83A1-F6EECF244321}">
                <p14:modId xmlns:p14="http://schemas.microsoft.com/office/powerpoint/2010/main" val="2574768247"/>
              </p:ext>
            </p:extLst>
          </p:nvPr>
        </p:nvGraphicFramePr>
        <p:xfrm>
          <a:off x="515815" y="2035516"/>
          <a:ext cx="11229975" cy="4005529"/>
        </p:xfrm>
        <a:graphic>
          <a:graphicData uri="http://schemas.openxmlformats.org/drawingml/2006/table">
            <a:tbl>
              <a:tblPr rtl="1">
                <a:tableStyleId>{BC89EF96-8CEA-46FF-86C4-4CE0E7609802}</a:tableStyleId>
              </a:tblPr>
              <a:tblGrid>
                <a:gridCol w="1715584">
                  <a:extLst>
                    <a:ext uri="{9D8B030D-6E8A-4147-A177-3AD203B41FA5}">
                      <a16:colId xmlns:a16="http://schemas.microsoft.com/office/drawing/2014/main" val="20000"/>
                    </a:ext>
                  </a:extLst>
                </a:gridCol>
                <a:gridCol w="1715584">
                  <a:extLst>
                    <a:ext uri="{9D8B030D-6E8A-4147-A177-3AD203B41FA5}">
                      <a16:colId xmlns:a16="http://schemas.microsoft.com/office/drawing/2014/main" val="20001"/>
                    </a:ext>
                  </a:extLst>
                </a:gridCol>
                <a:gridCol w="1875147">
                  <a:extLst>
                    <a:ext uri="{9D8B030D-6E8A-4147-A177-3AD203B41FA5}">
                      <a16:colId xmlns:a16="http://schemas.microsoft.com/office/drawing/2014/main" val="20002"/>
                    </a:ext>
                  </a:extLst>
                </a:gridCol>
                <a:gridCol w="1875147">
                  <a:extLst>
                    <a:ext uri="{9D8B030D-6E8A-4147-A177-3AD203B41FA5}">
                      <a16:colId xmlns:a16="http://schemas.microsoft.com/office/drawing/2014/main" val="20003"/>
                    </a:ext>
                  </a:extLst>
                </a:gridCol>
                <a:gridCol w="1716684">
                  <a:extLst>
                    <a:ext uri="{9D8B030D-6E8A-4147-A177-3AD203B41FA5}">
                      <a16:colId xmlns:a16="http://schemas.microsoft.com/office/drawing/2014/main" val="20004"/>
                    </a:ext>
                  </a:extLst>
                </a:gridCol>
                <a:gridCol w="1716684">
                  <a:extLst>
                    <a:ext uri="{9D8B030D-6E8A-4147-A177-3AD203B41FA5}">
                      <a16:colId xmlns:a16="http://schemas.microsoft.com/office/drawing/2014/main" val="20005"/>
                    </a:ext>
                  </a:extLst>
                </a:gridCol>
                <a:gridCol w="615145">
                  <a:extLst>
                    <a:ext uri="{9D8B030D-6E8A-4147-A177-3AD203B41FA5}">
                      <a16:colId xmlns:a16="http://schemas.microsoft.com/office/drawing/2014/main" val="20006"/>
                    </a:ext>
                  </a:extLst>
                </a:gridCol>
              </a:tblGrid>
              <a:tr h="523171">
                <a:tc rowSpan="2">
                  <a:txBody>
                    <a:bodyPr/>
                    <a:lstStyle/>
                    <a:p>
                      <a:pPr algn="ctr" rtl="0">
                        <a:lnSpc>
                          <a:spcPct val="107000"/>
                        </a:lnSpc>
                        <a:spcAft>
                          <a:spcPts val="0"/>
                        </a:spcAft>
                      </a:pPr>
                      <a:r>
                        <a:rPr lang="ar-SA" sz="1800" b="1" dirty="0">
                          <a:effectLst/>
                          <a:latin typeface="Times New Roman" pitchFamily="18" charset="0"/>
                          <a:cs typeface="Times New Roman" pitchFamily="18" charset="0"/>
                        </a:rPr>
                        <a:t>الصفات</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gridSpan="5">
                  <a:txBody>
                    <a:bodyPr/>
                    <a:lstStyle/>
                    <a:p>
                      <a:pPr algn="ctr" rtl="1">
                        <a:lnSpc>
                          <a:spcPts val="1600"/>
                        </a:lnSpc>
                        <a:spcAft>
                          <a:spcPts val="0"/>
                        </a:spcAft>
                      </a:pPr>
                      <a:r>
                        <a:rPr lang="ar-SA" sz="1800" b="1">
                          <a:effectLst/>
                          <a:latin typeface="Times New Roman" pitchFamily="18" charset="0"/>
                          <a:cs typeface="Times New Roman" pitchFamily="18" charset="0"/>
                        </a:rPr>
                        <a:t>المعاملات</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rowSpan="2">
                  <a:txBody>
                    <a:bodyPr/>
                    <a:lstStyle/>
                    <a:p>
                      <a:pPr marL="71755" marR="71755" algn="ctr" rtl="1">
                        <a:lnSpc>
                          <a:spcPts val="1600"/>
                        </a:lnSpc>
                        <a:spcAft>
                          <a:spcPts val="0"/>
                        </a:spcAft>
                      </a:pPr>
                      <a:r>
                        <a:rPr lang="ar-IQ" sz="1800" b="1">
                          <a:effectLst/>
                          <a:latin typeface="Times New Roman" pitchFamily="18" charset="0"/>
                          <a:cs typeface="Times New Roman" pitchFamily="18" charset="0"/>
                        </a:rPr>
                        <a:t>المعنوية</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vert="vert270" anchor="ctr"/>
                </a:tc>
                <a:extLst>
                  <a:ext uri="{0D108BD9-81ED-4DB2-BD59-A6C34878D82A}">
                    <a16:rowId xmlns:a16="http://schemas.microsoft.com/office/drawing/2014/main" val="10000"/>
                  </a:ext>
                </a:extLst>
              </a:tr>
              <a:tr h="866503">
                <a:tc vMerge="1">
                  <a:txBody>
                    <a:bodyPr/>
                    <a:lstStyle/>
                    <a:p>
                      <a:pPr rtl="1"/>
                      <a:endParaRPr lang="ar-SA"/>
                    </a:p>
                  </a:txBody>
                  <a:tcPr/>
                </a:tc>
                <a:tc>
                  <a:txBody>
                    <a:bodyPr/>
                    <a:lstStyle/>
                    <a:p>
                      <a:pPr algn="ctr" rtl="1">
                        <a:lnSpc>
                          <a:spcPts val="1600"/>
                        </a:lnSpc>
                        <a:spcAft>
                          <a:spcPts val="0"/>
                        </a:spcAft>
                      </a:pPr>
                      <a:r>
                        <a:rPr lang="en-US" sz="1800" b="1" dirty="0">
                          <a:effectLst/>
                          <a:latin typeface="Times New Roman" pitchFamily="18" charset="0"/>
                          <a:cs typeface="Times New Roman" pitchFamily="18" charset="0"/>
                        </a:rPr>
                        <a:t>T1</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dirty="0">
                          <a:effectLst/>
                          <a:latin typeface="Times New Roman" pitchFamily="18" charset="0"/>
                          <a:cs typeface="Times New Roman" pitchFamily="18" charset="0"/>
                        </a:rPr>
                        <a:t>T2</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T3</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T4</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T5</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vMerge="1">
                  <a:txBody>
                    <a:bodyPr/>
                    <a:lstStyle/>
                    <a:p>
                      <a:pPr rtl="1"/>
                      <a:endParaRPr lang="ar-SA"/>
                    </a:p>
                  </a:txBody>
                  <a:tcPr/>
                </a:tc>
                <a:extLst>
                  <a:ext uri="{0D108BD9-81ED-4DB2-BD59-A6C34878D82A}">
                    <a16:rowId xmlns:a16="http://schemas.microsoft.com/office/drawing/2014/main" val="10001"/>
                  </a:ext>
                </a:extLst>
              </a:tr>
              <a:tr h="523171">
                <a:tc>
                  <a:txBody>
                    <a:bodyPr/>
                    <a:lstStyle/>
                    <a:p>
                      <a:pPr algn="ctr" rtl="1">
                        <a:lnSpc>
                          <a:spcPts val="1600"/>
                        </a:lnSpc>
                        <a:spcAft>
                          <a:spcPts val="0"/>
                        </a:spcAft>
                      </a:pPr>
                      <a:r>
                        <a:rPr lang="ar-SA" sz="1800" b="1">
                          <a:effectLst/>
                          <a:latin typeface="Times New Roman" pitchFamily="18" charset="0"/>
                          <a:cs typeface="Times New Roman" pitchFamily="18" charset="0"/>
                        </a:rPr>
                        <a:t>وزن الذبيحة</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2019.67±23.41</a:t>
                      </a:r>
                      <a:r>
                        <a:rPr lang="en-US" sz="1800" b="1" baseline="30000">
                          <a:effectLst/>
                          <a:latin typeface="Times New Roman" pitchFamily="18" charset="0"/>
                          <a:cs typeface="Times New Roman" pitchFamily="18" charset="0"/>
                        </a:rPr>
                        <a:t>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dirty="0">
                          <a:effectLst/>
                          <a:latin typeface="Times New Roman" pitchFamily="18" charset="0"/>
                          <a:cs typeface="Times New Roman" pitchFamily="18" charset="0"/>
                        </a:rPr>
                        <a:t>2323.33±25.15</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algn="ctr" rtl="1">
                        <a:lnSpc>
                          <a:spcPts val="1600"/>
                        </a:lnSpc>
                        <a:spcAft>
                          <a:spcPts val="0"/>
                        </a:spcAft>
                      </a:pPr>
                      <a:r>
                        <a:rPr lang="en-US" sz="1800" b="1">
                          <a:effectLst/>
                          <a:latin typeface="Times New Roman" pitchFamily="18" charset="0"/>
                          <a:cs typeface="Times New Roman" pitchFamily="18" charset="0"/>
                        </a:rPr>
                        <a:t>2223.00±34.07</a:t>
                      </a:r>
                      <a:r>
                        <a:rPr lang="en-US" sz="1800" b="1" baseline="30000">
                          <a:effectLst/>
                          <a:latin typeface="Times New Roman" pitchFamily="18" charset="0"/>
                          <a:cs typeface="Times New Roman" pitchFamily="18" charset="0"/>
                        </a:rPr>
                        <a:t>ab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2149.33±60.53</a:t>
                      </a:r>
                      <a:r>
                        <a:rPr lang="en-US" sz="1800" b="1" baseline="30000">
                          <a:effectLst/>
                          <a:latin typeface="Times New Roman" pitchFamily="18" charset="0"/>
                          <a:cs typeface="Times New Roman" pitchFamily="18" charset="0"/>
                        </a:rPr>
                        <a:t>bc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2059.67±66.92</a:t>
                      </a:r>
                      <a:r>
                        <a:rPr lang="en-US" sz="1800" b="1" baseline="30000">
                          <a:effectLst/>
                          <a:latin typeface="Times New Roman" pitchFamily="18" charset="0"/>
                          <a:cs typeface="Times New Roman" pitchFamily="18" charset="0"/>
                        </a:rPr>
                        <a:t>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2"/>
                  </a:ext>
                </a:extLst>
              </a:tr>
              <a:tr h="523171">
                <a:tc>
                  <a:txBody>
                    <a:bodyPr/>
                    <a:lstStyle/>
                    <a:p>
                      <a:pPr algn="ctr" rtl="1">
                        <a:lnSpc>
                          <a:spcPts val="1600"/>
                        </a:lnSpc>
                        <a:spcAft>
                          <a:spcPts val="0"/>
                        </a:spcAft>
                      </a:pPr>
                      <a:r>
                        <a:rPr lang="ar-SA" sz="1800" b="1">
                          <a:effectLst/>
                          <a:latin typeface="Times New Roman" pitchFamily="18" charset="0"/>
                          <a:cs typeface="Times New Roman" pitchFamily="18" charset="0"/>
                        </a:rPr>
                        <a:t>نسبة التصافي</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70.02±0.19</a:t>
                      </a:r>
                      <a:r>
                        <a:rPr lang="en-US" sz="1800" b="1" baseline="30000">
                          <a:effectLst/>
                          <a:latin typeface="Times New Roman" pitchFamily="18" charset="0"/>
                          <a:cs typeface="Times New Roman" pitchFamily="18" charset="0"/>
                        </a:rPr>
                        <a:t>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dirty="0">
                          <a:effectLst/>
                          <a:latin typeface="Times New Roman" pitchFamily="18" charset="0"/>
                          <a:cs typeface="Times New Roman" pitchFamily="18" charset="0"/>
                        </a:rPr>
                        <a:t>75.07±0.70</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algn="ctr" rtl="1">
                        <a:lnSpc>
                          <a:spcPts val="1600"/>
                        </a:lnSpc>
                        <a:spcAft>
                          <a:spcPts val="0"/>
                        </a:spcAft>
                      </a:pPr>
                      <a:r>
                        <a:rPr lang="en-US" sz="1800" b="1" dirty="0">
                          <a:effectLst/>
                          <a:latin typeface="Times New Roman" pitchFamily="18" charset="0"/>
                          <a:cs typeface="Times New Roman" pitchFamily="18" charset="0"/>
                        </a:rPr>
                        <a:t>73.80±0.84</a:t>
                      </a:r>
                      <a:r>
                        <a:rPr lang="en-US" sz="1800" b="1" baseline="30000" dirty="0">
                          <a:effectLst/>
                          <a:latin typeface="Times New Roman" pitchFamily="18" charset="0"/>
                          <a:cs typeface="Times New Roman" pitchFamily="18" charset="0"/>
                        </a:rPr>
                        <a:t>ab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71.14±1.26</a:t>
                      </a:r>
                      <a:r>
                        <a:rPr lang="en-US" sz="1800" b="1" baseline="30000">
                          <a:effectLst/>
                          <a:latin typeface="Times New Roman" pitchFamily="18" charset="0"/>
                          <a:cs typeface="Times New Roman" pitchFamily="18" charset="0"/>
                        </a:rPr>
                        <a:t>bc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73.91±1.7</a:t>
                      </a:r>
                      <a:r>
                        <a:rPr lang="en-US" sz="1800" b="1" baseline="30000">
                          <a:effectLst/>
                          <a:latin typeface="Times New Roman" pitchFamily="18" charset="0"/>
                          <a:cs typeface="Times New Roman" pitchFamily="18" charset="0"/>
                        </a:rPr>
                        <a:t>9ab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3"/>
                  </a:ext>
                </a:extLst>
              </a:tr>
              <a:tr h="523171">
                <a:tc>
                  <a:txBody>
                    <a:bodyPr/>
                    <a:lstStyle/>
                    <a:p>
                      <a:pPr algn="ctr" rtl="1">
                        <a:lnSpc>
                          <a:spcPts val="1600"/>
                        </a:lnSpc>
                        <a:spcAft>
                          <a:spcPts val="0"/>
                        </a:spcAft>
                      </a:pPr>
                      <a:r>
                        <a:rPr lang="ar-SA" sz="1800" b="1">
                          <a:effectLst/>
                          <a:latin typeface="Times New Roman" pitchFamily="18" charset="0"/>
                          <a:cs typeface="Times New Roman" pitchFamily="18" charset="0"/>
                        </a:rPr>
                        <a:t>عصا الطبال</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dirty="0">
                          <a:effectLst/>
                          <a:latin typeface="Times New Roman" pitchFamily="18" charset="0"/>
                          <a:cs typeface="Times New Roman" pitchFamily="18" charset="0"/>
                        </a:rPr>
                        <a:t>13.49±0.59</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algn="ctr" rtl="1">
                        <a:lnSpc>
                          <a:spcPts val="1600"/>
                        </a:lnSpc>
                        <a:spcAft>
                          <a:spcPts val="0"/>
                        </a:spcAft>
                      </a:pPr>
                      <a:r>
                        <a:rPr lang="en-US" sz="1800" b="1">
                          <a:effectLst/>
                          <a:latin typeface="Times New Roman" pitchFamily="18" charset="0"/>
                          <a:cs typeface="Times New Roman" pitchFamily="18" charset="0"/>
                        </a:rPr>
                        <a:t>12.01±0.25</a:t>
                      </a:r>
                      <a:r>
                        <a:rPr lang="en-US" sz="1800" b="1" baseline="30000">
                          <a:effectLst/>
                          <a:latin typeface="Times New Roman" pitchFamily="18" charset="0"/>
                          <a:cs typeface="Times New Roman" pitchFamily="18" charset="0"/>
                        </a:rPr>
                        <a:t>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dirty="0">
                          <a:effectLst/>
                          <a:latin typeface="Times New Roman" pitchFamily="18" charset="0"/>
                          <a:cs typeface="Times New Roman" pitchFamily="18" charset="0"/>
                        </a:rPr>
                        <a:t>12.18±0.30</a:t>
                      </a:r>
                      <a:r>
                        <a:rPr lang="en-US" sz="1800" b="1" baseline="30000" dirty="0">
                          <a:effectLst/>
                          <a:latin typeface="Times New Roman" pitchFamily="18" charset="0"/>
                          <a:cs typeface="Times New Roman" pitchFamily="18" charset="0"/>
                        </a:rPr>
                        <a:t>ab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dirty="0">
                          <a:effectLst/>
                          <a:latin typeface="Times New Roman" pitchFamily="18" charset="0"/>
                          <a:cs typeface="Times New Roman" pitchFamily="18" charset="0"/>
                        </a:rPr>
                        <a:t>12.73±0.23</a:t>
                      </a:r>
                      <a:r>
                        <a:rPr lang="en-US" sz="1800" b="1" baseline="30000" dirty="0">
                          <a:effectLst/>
                          <a:latin typeface="Times New Roman" pitchFamily="18" charset="0"/>
                          <a:cs typeface="Times New Roman" pitchFamily="18" charset="0"/>
                        </a:rPr>
                        <a:t>ab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dirty="0">
                          <a:effectLst/>
                          <a:latin typeface="Times New Roman" pitchFamily="18" charset="0"/>
                          <a:cs typeface="Times New Roman" pitchFamily="18" charset="0"/>
                        </a:rPr>
                        <a:t>13.04±0.58</a:t>
                      </a:r>
                      <a:r>
                        <a:rPr lang="en-US" sz="1800" b="1" baseline="30000" dirty="0">
                          <a:effectLst/>
                          <a:latin typeface="Times New Roman" pitchFamily="18" charset="0"/>
                          <a:cs typeface="Times New Roman" pitchFamily="18" charset="0"/>
                        </a:rPr>
                        <a:t>ab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4"/>
                  </a:ext>
                </a:extLst>
              </a:tr>
              <a:tr h="523171">
                <a:tc>
                  <a:txBody>
                    <a:bodyPr/>
                    <a:lstStyle/>
                    <a:p>
                      <a:pPr algn="ctr" rtl="1">
                        <a:lnSpc>
                          <a:spcPts val="1600"/>
                        </a:lnSpc>
                        <a:spcAft>
                          <a:spcPts val="0"/>
                        </a:spcAft>
                      </a:pPr>
                      <a:r>
                        <a:rPr lang="ar-SA" sz="1800" b="1">
                          <a:effectLst/>
                          <a:latin typeface="Times New Roman" pitchFamily="18" charset="0"/>
                          <a:cs typeface="Times New Roman" pitchFamily="18" charset="0"/>
                        </a:rPr>
                        <a:t>الوصلة الفخذية</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13.89±0.64</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13.64±0.99</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13.54±0.58</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13.51±0.69</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dirty="0">
                          <a:effectLst/>
                          <a:latin typeface="Times New Roman" pitchFamily="18" charset="0"/>
                          <a:cs typeface="Times New Roman" pitchFamily="18" charset="0"/>
                        </a:rPr>
                        <a:t>13.89±0.44</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dirty="0">
                          <a:effectLst/>
                          <a:latin typeface="Times New Roman" pitchFamily="18" charset="0"/>
                          <a:cs typeface="Times New Roman" pitchFamily="18" charset="0"/>
                        </a:rPr>
                        <a:t>Ns</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5"/>
                  </a:ext>
                </a:extLst>
              </a:tr>
              <a:tr h="523171">
                <a:tc>
                  <a:txBody>
                    <a:bodyPr/>
                    <a:lstStyle/>
                    <a:p>
                      <a:pPr algn="ctr" rtl="1">
                        <a:lnSpc>
                          <a:spcPts val="1600"/>
                        </a:lnSpc>
                        <a:spcAft>
                          <a:spcPts val="0"/>
                        </a:spcAft>
                      </a:pPr>
                      <a:r>
                        <a:rPr lang="ar-SA" sz="1800" b="1">
                          <a:effectLst/>
                          <a:latin typeface="Times New Roman" pitchFamily="18" charset="0"/>
                          <a:cs typeface="Times New Roman" pitchFamily="18" charset="0"/>
                        </a:rPr>
                        <a:t>قطعة الصدر</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37.40±1.16</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41.13±0.35</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39.30±1.62</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39.77±1.22</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39.67±0.57</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dirty="0">
                          <a:effectLst/>
                          <a:latin typeface="Times New Roman" pitchFamily="18" charset="0"/>
                          <a:cs typeface="Times New Roman" pitchFamily="18" charset="0"/>
                        </a:rPr>
                        <a:t>Ns</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3279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E04D1D-ADAA-4F9E-8FF9-CC03DB3D377A}"/>
              </a:ext>
            </a:extLst>
          </p:cNvPr>
          <p:cNvSpPr txBox="1"/>
          <p:nvPr/>
        </p:nvSpPr>
        <p:spPr>
          <a:xfrm>
            <a:off x="1867701" y="4742843"/>
            <a:ext cx="3944940" cy="1261229"/>
          </a:xfrm>
          <a:prstGeom prst="flowChartManualInput">
            <a:avLst/>
          </a:prstGeom>
          <a:solidFill>
            <a:schemeClr val="accent1">
              <a:lumMod val="20000"/>
              <a:lumOff val="80000"/>
              <a:alpha val="65098"/>
            </a:schemeClr>
          </a:solidFill>
          <a:ln w="57150">
            <a:noFill/>
          </a:ln>
          <a:effectLst>
            <a:outerShdw blurRad="149987" dist="250190" dir="8460000" algn="ctr">
              <a:srgbClr val="000000">
                <a:alpha val="28000"/>
              </a:srgbClr>
            </a:outerShdw>
          </a:effectLst>
        </p:spPr>
        <p:txBody>
          <a:bodyPr wrap="square" rtlCol="0">
            <a:spAutoFit/>
          </a:bodyPr>
          <a:lstStyle/>
          <a:p>
            <a:pPr algn="ctr" rtl="1"/>
            <a:r>
              <a:rPr lang="ar-IQ" sz="2800" b="1" dirty="0">
                <a:solidFill>
                  <a:srgbClr val="C00000"/>
                </a:solidFill>
                <a:latin typeface="Times New Roman" pitchFamily="18" charset="0"/>
                <a:ea typeface="Amiri" panose="00000500000000000000" pitchFamily="2" charset="-78"/>
                <a:cs typeface="Times New Roman" pitchFamily="18" charset="0"/>
              </a:rPr>
              <a:t>المشرف</a:t>
            </a:r>
            <a:endParaRPr lang="ar-IQ" sz="3200" b="1" dirty="0">
              <a:solidFill>
                <a:srgbClr val="C00000"/>
              </a:solidFill>
              <a:latin typeface="Times New Roman" pitchFamily="18" charset="0"/>
              <a:ea typeface="Amiri" panose="00000500000000000000" pitchFamily="2" charset="-78"/>
              <a:cs typeface="Times New Roman" pitchFamily="18" charset="0"/>
            </a:endParaRPr>
          </a:p>
          <a:p>
            <a:pPr algn="ctr" rtl="1"/>
            <a:r>
              <a:rPr lang="ar-IQ" sz="3200" dirty="0" err="1">
                <a:solidFill>
                  <a:srgbClr val="C00000"/>
                </a:solidFill>
                <a:latin typeface="Times New Roman" pitchFamily="18" charset="0"/>
                <a:ea typeface="Amiri" panose="00000500000000000000" pitchFamily="2" charset="-78"/>
                <a:cs typeface="PT Bold Heading" pitchFamily="2" charset="-78"/>
              </a:rPr>
              <a:t>أ.د</a:t>
            </a:r>
            <a:r>
              <a:rPr lang="ar-IQ" sz="3200" dirty="0">
                <a:solidFill>
                  <a:srgbClr val="C00000"/>
                </a:solidFill>
                <a:latin typeface="Times New Roman" pitchFamily="18" charset="0"/>
                <a:ea typeface="Amiri" panose="00000500000000000000" pitchFamily="2" charset="-78"/>
                <a:cs typeface="PT Bold Heading" pitchFamily="2" charset="-78"/>
              </a:rPr>
              <a:t>. لمى خالد بندر</a:t>
            </a:r>
          </a:p>
        </p:txBody>
      </p:sp>
      <p:sp>
        <p:nvSpPr>
          <p:cNvPr id="4" name="TextBox 3">
            <a:extLst>
              <a:ext uri="{FF2B5EF4-FFF2-40B4-BE49-F238E27FC236}">
                <a16:creationId xmlns:a16="http://schemas.microsoft.com/office/drawing/2014/main" id="{39A062D1-5EFE-DB0D-F2D3-320C8B77C685}"/>
              </a:ext>
            </a:extLst>
          </p:cNvPr>
          <p:cNvSpPr txBox="1"/>
          <p:nvPr/>
        </p:nvSpPr>
        <p:spPr>
          <a:xfrm>
            <a:off x="6547338" y="4667501"/>
            <a:ext cx="3380768" cy="1261229"/>
          </a:xfrm>
          <a:prstGeom prst="flowChartManualInput">
            <a:avLst/>
          </a:prstGeom>
          <a:solidFill>
            <a:schemeClr val="accent1">
              <a:lumMod val="20000"/>
              <a:lumOff val="80000"/>
              <a:alpha val="65098"/>
            </a:schemeClr>
          </a:solidFill>
          <a:ln w="57150">
            <a:noFill/>
          </a:ln>
          <a:effectLst/>
        </p:spPr>
        <p:txBody>
          <a:bodyPr wrap="square" rtlCol="0">
            <a:spAutoFit/>
          </a:bodyPr>
          <a:lstStyle/>
          <a:p>
            <a:pPr algn="ctr" rtl="1"/>
            <a:r>
              <a:rPr lang="ar-IQ" sz="2800" b="1" dirty="0">
                <a:solidFill>
                  <a:srgbClr val="C00000"/>
                </a:solidFill>
                <a:latin typeface="Times New Roman" pitchFamily="18" charset="0"/>
                <a:ea typeface="Amiri" panose="00000500000000000000" pitchFamily="2" charset="-78"/>
                <a:cs typeface="Times New Roman" pitchFamily="18" charset="0"/>
              </a:rPr>
              <a:t>طالبة الماجستير</a:t>
            </a:r>
          </a:p>
          <a:p>
            <a:pPr algn="ctr" rtl="1"/>
            <a:r>
              <a:rPr lang="ar-IQ" sz="3200" dirty="0">
                <a:solidFill>
                  <a:srgbClr val="C00000"/>
                </a:solidFill>
                <a:latin typeface="Times New Roman" pitchFamily="18" charset="0"/>
                <a:ea typeface="Amiri" panose="00000500000000000000" pitchFamily="2" charset="-78"/>
                <a:cs typeface="PT Bold Heading" pitchFamily="2" charset="-78"/>
              </a:rPr>
              <a:t>نبأ حازم نعمان</a:t>
            </a:r>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0640"/>
          <a:stretch/>
        </p:blipFill>
        <p:spPr bwMode="auto">
          <a:xfrm rot="16200000">
            <a:off x="9724421" y="4589458"/>
            <a:ext cx="2930513" cy="78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1242645" y="2259944"/>
            <a:ext cx="10222523" cy="2062103"/>
          </a:xfrm>
          <a:prstGeom prst="rect">
            <a:avLst/>
          </a:prstGeom>
        </p:spPr>
        <p:txBody>
          <a:bodyPr wrap="square">
            <a:spAutoFit/>
          </a:bodyPr>
          <a:lstStyle/>
          <a:p>
            <a:pPr algn="ctr" rtl="1"/>
            <a:r>
              <a:rPr lang="en-US" sz="3200" b="1" spc="50" dirty="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Using Shrimp waste powder ( </a:t>
            </a:r>
            <a:r>
              <a:rPr lang="en-US" sz="3200" b="1" spc="50" dirty="0" err="1">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Metpenaenus</a:t>
            </a:r>
            <a:r>
              <a:rPr lang="en-US" sz="3200" b="1" spc="50" dirty="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 </a:t>
            </a:r>
            <a:r>
              <a:rPr lang="en-US" sz="3200" b="1" spc="50" dirty="0" err="1">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affinis</a:t>
            </a:r>
            <a:r>
              <a:rPr lang="en-US" sz="3200" b="1" spc="50" dirty="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 and enzyme in Broilers diet and  its effect on productive performance, some physiological, immunological, microbial traits and meat oxidative status</a:t>
            </a:r>
            <a:r>
              <a:rPr lang="en-US" b="1" dirty="0">
                <a:solidFill>
                  <a:srgbClr val="FFFF00"/>
                </a:solidFill>
                <a:latin typeface="Times New Roman" pitchFamily="18" charset="0"/>
                <a:ea typeface="Amiri" panose="00000500000000000000" pitchFamily="2" charset="-78"/>
                <a:cs typeface="Times New Roman" pitchFamily="18" charset="0"/>
              </a:rPr>
              <a:t>.</a:t>
            </a:r>
            <a:endParaRPr lang="en-US" dirty="0">
              <a:solidFill>
                <a:srgbClr val="FFFF00"/>
              </a:solidFill>
              <a:latin typeface="Times New Roman" pitchFamily="18" charset="0"/>
              <a:cs typeface="Times New Roman" pitchFamily="18" charset="0"/>
            </a:endParaRPr>
          </a:p>
        </p:txBody>
      </p:sp>
      <p:sp>
        <p:nvSpPr>
          <p:cNvPr id="7" name="مستطيل 6"/>
          <p:cNvSpPr/>
          <p:nvPr/>
        </p:nvSpPr>
        <p:spPr>
          <a:xfrm>
            <a:off x="738554" y="662281"/>
            <a:ext cx="10843845" cy="1569660"/>
          </a:xfrm>
          <a:prstGeom prst="rect">
            <a:avLst/>
          </a:prstGeom>
        </p:spPr>
        <p:txBody>
          <a:bodyPr wrap="square">
            <a:spAutoFit/>
          </a:bodyPr>
          <a:lstStyle/>
          <a:p>
            <a:pPr algn="ctr" rtl="1"/>
            <a:r>
              <a:rPr lang="ar-IQ" sz="3200" b="1" spc="50" dirty="0">
                <a:ln w="11430"/>
                <a:gradFill>
                  <a:gsLst>
                    <a:gs pos="25000">
                      <a:schemeClr val="accent2">
                        <a:satMod val="155000"/>
                      </a:schemeClr>
                    </a:gs>
                    <a:gs pos="100000">
                      <a:schemeClr val="accent2">
                        <a:shade val="45000"/>
                        <a:satMod val="165000"/>
                      </a:schemeClr>
                    </a:gs>
                  </a:gsLst>
                  <a:lin ang="5400000"/>
                </a:gradFill>
                <a:cs typeface="PT Bold Heading" pitchFamily="2" charset="-78"/>
              </a:rPr>
              <a:t>استعمال مسحوق مخلفات الروبيان </a:t>
            </a:r>
            <a:r>
              <a:rPr lang="en-US" sz="3200" b="1" spc="50" dirty="0" err="1">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Metpenaenus</a:t>
            </a:r>
            <a:r>
              <a:rPr lang="en-US" sz="3200" b="1" spc="50" dirty="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 </a:t>
            </a:r>
            <a:r>
              <a:rPr lang="en-US" sz="3200" b="1" spc="50" dirty="0" err="1">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affinis</a:t>
            </a:r>
            <a:r>
              <a:rPr lang="en-US" sz="3200" b="1" spc="50" dirty="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 </a:t>
            </a:r>
            <a:r>
              <a:rPr lang="ar-IQ" sz="3200" b="1" spc="50" dirty="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 </a:t>
            </a:r>
            <a:r>
              <a:rPr lang="ar-IQ" sz="3200" b="1" spc="50" dirty="0">
                <a:ln w="11430"/>
                <a:gradFill>
                  <a:gsLst>
                    <a:gs pos="25000">
                      <a:schemeClr val="accent2">
                        <a:satMod val="155000"/>
                      </a:schemeClr>
                    </a:gs>
                    <a:gs pos="100000">
                      <a:schemeClr val="accent2">
                        <a:shade val="45000"/>
                        <a:satMod val="165000"/>
                      </a:schemeClr>
                    </a:gs>
                  </a:gsLst>
                  <a:lin ang="5400000"/>
                </a:gradFill>
                <a:cs typeface="PT Bold Heading" pitchFamily="2" charset="-78"/>
              </a:rPr>
              <a:t>والانزيم في عليقة فروج اللحم وتأثيره في الأداء الإنتاجي وبعض الصفات </a:t>
            </a:r>
            <a:r>
              <a:rPr lang="ar-IQ" sz="3200" b="1" spc="50" dirty="0" err="1">
                <a:ln w="11430"/>
                <a:gradFill>
                  <a:gsLst>
                    <a:gs pos="25000">
                      <a:schemeClr val="accent2">
                        <a:satMod val="155000"/>
                      </a:schemeClr>
                    </a:gs>
                    <a:gs pos="100000">
                      <a:schemeClr val="accent2">
                        <a:shade val="45000"/>
                        <a:satMod val="165000"/>
                      </a:schemeClr>
                    </a:gs>
                  </a:gsLst>
                  <a:lin ang="5400000"/>
                </a:gradFill>
                <a:cs typeface="PT Bold Heading" pitchFamily="2" charset="-78"/>
              </a:rPr>
              <a:t>الفسلجية</a:t>
            </a:r>
            <a:r>
              <a:rPr lang="ar-IQ" sz="3200" b="1" spc="50" dirty="0">
                <a:ln w="11430"/>
                <a:gradFill>
                  <a:gsLst>
                    <a:gs pos="25000">
                      <a:schemeClr val="accent2">
                        <a:satMod val="155000"/>
                      </a:schemeClr>
                    </a:gs>
                    <a:gs pos="100000">
                      <a:schemeClr val="accent2">
                        <a:shade val="45000"/>
                        <a:satMod val="165000"/>
                      </a:schemeClr>
                    </a:gs>
                  </a:gsLst>
                  <a:lin ang="5400000"/>
                </a:gradFill>
                <a:cs typeface="PT Bold Heading" pitchFamily="2" charset="-78"/>
              </a:rPr>
              <a:t> والمناعية </a:t>
            </a:r>
            <a:r>
              <a:rPr lang="ar-IQ" sz="3200" b="1" spc="50" dirty="0" err="1">
                <a:ln w="11430"/>
                <a:gradFill>
                  <a:gsLst>
                    <a:gs pos="25000">
                      <a:schemeClr val="accent2">
                        <a:satMod val="155000"/>
                      </a:schemeClr>
                    </a:gs>
                    <a:gs pos="100000">
                      <a:schemeClr val="accent2">
                        <a:shade val="45000"/>
                        <a:satMod val="165000"/>
                      </a:schemeClr>
                    </a:gs>
                  </a:gsLst>
                  <a:lin ang="5400000"/>
                </a:gradFill>
                <a:cs typeface="PT Bold Heading" pitchFamily="2" charset="-78"/>
              </a:rPr>
              <a:t>والمايكروبية</a:t>
            </a:r>
            <a:r>
              <a:rPr lang="ar-IQ" sz="3200" b="1" spc="50" dirty="0">
                <a:ln w="11430"/>
                <a:gradFill>
                  <a:gsLst>
                    <a:gs pos="25000">
                      <a:schemeClr val="accent2">
                        <a:satMod val="155000"/>
                      </a:schemeClr>
                    </a:gs>
                    <a:gs pos="100000">
                      <a:schemeClr val="accent2">
                        <a:shade val="45000"/>
                        <a:satMod val="165000"/>
                      </a:schemeClr>
                    </a:gs>
                  </a:gsLst>
                  <a:lin ang="5400000"/>
                </a:gradFill>
                <a:cs typeface="PT Bold Heading" pitchFamily="2" charset="-78"/>
              </a:rPr>
              <a:t> وحالة اكسدة الدهن للحم</a:t>
            </a:r>
            <a:endParaRPr lang="en-US" sz="3200" b="1" spc="50" dirty="0">
              <a:ln w="11430"/>
              <a:gradFill>
                <a:gsLst>
                  <a:gs pos="25000">
                    <a:schemeClr val="accent2">
                      <a:satMod val="155000"/>
                    </a:schemeClr>
                  </a:gs>
                  <a:gs pos="100000">
                    <a:schemeClr val="accent2">
                      <a:shade val="45000"/>
                      <a:satMod val="165000"/>
                    </a:schemeClr>
                  </a:gs>
                </a:gsLst>
                <a:lin ang="5400000"/>
              </a:gradFill>
              <a:cs typeface="PT Bold Heading" pitchFamily="2" charset="-78"/>
            </a:endParaRP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0640"/>
          <a:stretch/>
        </p:blipFill>
        <p:spPr bwMode="auto">
          <a:xfrm rot="5400000" flipH="1">
            <a:off x="-333982" y="4350121"/>
            <a:ext cx="2930513" cy="78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34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1" fill="hold" grpId="0" nodeType="after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0B73322-D491-C6BD-328E-C76F895A8601}"/>
            </a:ext>
          </a:extLst>
        </p:cNvPr>
        <p:cNvGrpSpPr/>
        <p:nvPr/>
      </p:nvGrpSpPr>
      <p:grpSpPr>
        <a:xfrm>
          <a:off x="0" y="0"/>
          <a:ext cx="0" cy="0"/>
          <a:chOff x="0" y="0"/>
          <a:chExt cx="0" cy="0"/>
        </a:xfrm>
      </p:grpSpPr>
      <p:graphicFrame>
        <p:nvGraphicFramePr>
          <p:cNvPr id="3" name="جدول 2">
            <a:extLst>
              <a:ext uri="{FF2B5EF4-FFF2-40B4-BE49-F238E27FC236}">
                <a16:creationId xmlns:a16="http://schemas.microsoft.com/office/drawing/2014/main" id="{FFE7EFDC-E938-2B93-3895-040021C639EE}"/>
              </a:ext>
            </a:extLst>
          </p:cNvPr>
          <p:cNvGraphicFramePr>
            <a:graphicFrameLocks noGrp="1"/>
          </p:cNvGraphicFramePr>
          <p:nvPr>
            <p:extLst>
              <p:ext uri="{D42A27DB-BD31-4B8C-83A1-F6EECF244321}">
                <p14:modId xmlns:p14="http://schemas.microsoft.com/office/powerpoint/2010/main" val="3304245158"/>
              </p:ext>
            </p:extLst>
          </p:nvPr>
        </p:nvGraphicFramePr>
        <p:xfrm>
          <a:off x="1762123" y="2136950"/>
          <a:ext cx="8355438" cy="3243940"/>
        </p:xfrm>
        <a:graphic>
          <a:graphicData uri="http://schemas.openxmlformats.org/drawingml/2006/table">
            <a:tbl>
              <a:tblPr rtl="1">
                <a:tableStyleId>{BC89EF96-8CEA-46FF-86C4-4CE0E7609802}</a:tableStyleId>
              </a:tblPr>
              <a:tblGrid>
                <a:gridCol w="1149830">
                  <a:extLst>
                    <a:ext uri="{9D8B030D-6E8A-4147-A177-3AD203B41FA5}">
                      <a16:colId xmlns:a16="http://schemas.microsoft.com/office/drawing/2014/main" val="20000"/>
                    </a:ext>
                  </a:extLst>
                </a:gridCol>
                <a:gridCol w="1303142">
                  <a:extLst>
                    <a:ext uri="{9D8B030D-6E8A-4147-A177-3AD203B41FA5}">
                      <a16:colId xmlns:a16="http://schemas.microsoft.com/office/drawing/2014/main" val="20001"/>
                    </a:ext>
                  </a:extLst>
                </a:gridCol>
                <a:gridCol w="1379797">
                  <a:extLst>
                    <a:ext uri="{9D8B030D-6E8A-4147-A177-3AD203B41FA5}">
                      <a16:colId xmlns:a16="http://schemas.microsoft.com/office/drawing/2014/main" val="20002"/>
                    </a:ext>
                  </a:extLst>
                </a:gridCol>
                <a:gridCol w="1379797">
                  <a:extLst>
                    <a:ext uri="{9D8B030D-6E8A-4147-A177-3AD203B41FA5}">
                      <a16:colId xmlns:a16="http://schemas.microsoft.com/office/drawing/2014/main" val="20003"/>
                    </a:ext>
                  </a:extLst>
                </a:gridCol>
                <a:gridCol w="1379797">
                  <a:extLst>
                    <a:ext uri="{9D8B030D-6E8A-4147-A177-3AD203B41FA5}">
                      <a16:colId xmlns:a16="http://schemas.microsoft.com/office/drawing/2014/main" val="20004"/>
                    </a:ext>
                  </a:extLst>
                </a:gridCol>
                <a:gridCol w="1303142">
                  <a:extLst>
                    <a:ext uri="{9D8B030D-6E8A-4147-A177-3AD203B41FA5}">
                      <a16:colId xmlns:a16="http://schemas.microsoft.com/office/drawing/2014/main" val="20005"/>
                    </a:ext>
                  </a:extLst>
                </a:gridCol>
                <a:gridCol w="459933">
                  <a:extLst>
                    <a:ext uri="{9D8B030D-6E8A-4147-A177-3AD203B41FA5}">
                      <a16:colId xmlns:a16="http://schemas.microsoft.com/office/drawing/2014/main" val="20006"/>
                    </a:ext>
                  </a:extLst>
                </a:gridCol>
              </a:tblGrid>
              <a:tr h="484797">
                <a:tc rowSpan="2">
                  <a:txBody>
                    <a:bodyPr/>
                    <a:lstStyle/>
                    <a:p>
                      <a:pPr algn="ctr" rtl="0">
                        <a:lnSpc>
                          <a:spcPct val="107000"/>
                        </a:lnSpc>
                        <a:spcAft>
                          <a:spcPts val="0"/>
                        </a:spcAft>
                      </a:pPr>
                      <a:r>
                        <a:rPr lang="ar-SA" sz="1800" b="1" dirty="0">
                          <a:effectLst/>
                          <a:latin typeface="Times New Roman" pitchFamily="18" charset="0"/>
                          <a:cs typeface="Times New Roman" pitchFamily="18" charset="0"/>
                        </a:rPr>
                        <a:t>الصفات</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gridSpan="5">
                  <a:txBody>
                    <a:bodyPr/>
                    <a:lstStyle/>
                    <a:p>
                      <a:pPr algn="ctr" rtl="1">
                        <a:lnSpc>
                          <a:spcPts val="1600"/>
                        </a:lnSpc>
                        <a:spcAft>
                          <a:spcPts val="0"/>
                        </a:spcAft>
                      </a:pPr>
                      <a:r>
                        <a:rPr lang="ar-SA" sz="1800" b="1" dirty="0">
                          <a:effectLst/>
                          <a:latin typeface="Times New Roman" pitchFamily="18" charset="0"/>
                          <a:cs typeface="Times New Roman" pitchFamily="18" charset="0"/>
                        </a:rPr>
                        <a:t>المعاملات</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rowSpan="2">
                  <a:txBody>
                    <a:bodyPr/>
                    <a:lstStyle/>
                    <a:p>
                      <a:pPr marL="71755" marR="71755" algn="ctr" rtl="1">
                        <a:lnSpc>
                          <a:spcPts val="1600"/>
                        </a:lnSpc>
                        <a:spcAft>
                          <a:spcPts val="0"/>
                        </a:spcAft>
                      </a:pPr>
                      <a:r>
                        <a:rPr lang="ar-IQ" sz="1800" b="1">
                          <a:effectLst/>
                          <a:latin typeface="Times New Roman" pitchFamily="18" charset="0"/>
                          <a:cs typeface="Times New Roman" pitchFamily="18" charset="0"/>
                        </a:rPr>
                        <a:t>المعنوية</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vert="vert270" anchor="ctr"/>
                </a:tc>
                <a:extLst>
                  <a:ext uri="{0D108BD9-81ED-4DB2-BD59-A6C34878D82A}">
                    <a16:rowId xmlns:a16="http://schemas.microsoft.com/office/drawing/2014/main" val="10000"/>
                  </a:ext>
                </a:extLst>
              </a:tr>
              <a:tr h="802946">
                <a:tc vMerge="1">
                  <a:txBody>
                    <a:bodyPr/>
                    <a:lstStyle/>
                    <a:p>
                      <a:pPr rtl="1"/>
                      <a:endParaRPr lang="ar-SA"/>
                    </a:p>
                  </a:txBody>
                  <a:tcPr/>
                </a:tc>
                <a:tc>
                  <a:txBody>
                    <a:bodyPr/>
                    <a:lstStyle/>
                    <a:p>
                      <a:pPr algn="ctr" rtl="1">
                        <a:lnSpc>
                          <a:spcPts val="1600"/>
                        </a:lnSpc>
                        <a:spcAft>
                          <a:spcPts val="0"/>
                        </a:spcAft>
                      </a:pPr>
                      <a:r>
                        <a:rPr lang="en-US" sz="1800" b="1" dirty="0">
                          <a:effectLst/>
                          <a:latin typeface="Times New Roman" pitchFamily="18" charset="0"/>
                          <a:cs typeface="Times New Roman" pitchFamily="18" charset="0"/>
                        </a:rPr>
                        <a:t>T1</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T2</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T3</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T4</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T5</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vMerge="1">
                  <a:txBody>
                    <a:bodyPr/>
                    <a:lstStyle/>
                    <a:p>
                      <a:pPr rtl="1"/>
                      <a:endParaRPr lang="ar-SA"/>
                    </a:p>
                  </a:txBody>
                  <a:tcPr/>
                </a:tc>
                <a:extLst>
                  <a:ext uri="{0D108BD9-81ED-4DB2-BD59-A6C34878D82A}">
                    <a16:rowId xmlns:a16="http://schemas.microsoft.com/office/drawing/2014/main" val="10001"/>
                  </a:ext>
                </a:extLst>
              </a:tr>
              <a:tr h="484797">
                <a:tc>
                  <a:txBody>
                    <a:bodyPr/>
                    <a:lstStyle/>
                    <a:p>
                      <a:pPr algn="ctr" rtl="1">
                        <a:lnSpc>
                          <a:spcPts val="1600"/>
                        </a:lnSpc>
                        <a:spcAft>
                          <a:spcPts val="0"/>
                        </a:spcAft>
                      </a:pPr>
                      <a:r>
                        <a:rPr lang="ar-SA" sz="1800" b="1">
                          <a:effectLst/>
                          <a:latin typeface="Times New Roman" pitchFamily="18" charset="0"/>
                          <a:cs typeface="Times New Roman" pitchFamily="18" charset="0"/>
                        </a:rPr>
                        <a:t>الكبد</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dirty="0">
                          <a:effectLst/>
                          <a:latin typeface="Times New Roman" pitchFamily="18" charset="0"/>
                          <a:cs typeface="Times New Roman" pitchFamily="18" charset="0"/>
                        </a:rPr>
                        <a:t>2.09±0.14</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2.12±0.11</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dirty="0">
                          <a:effectLst/>
                          <a:latin typeface="Times New Roman" pitchFamily="18" charset="0"/>
                          <a:cs typeface="Times New Roman" pitchFamily="18" charset="0"/>
                        </a:rPr>
                        <a:t>2.32±0.21</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2.26±0.24</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2.44±0.30</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Ns</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2"/>
                  </a:ext>
                </a:extLst>
              </a:tr>
              <a:tr h="484797">
                <a:tc>
                  <a:txBody>
                    <a:bodyPr/>
                    <a:lstStyle/>
                    <a:p>
                      <a:pPr algn="ctr" rtl="1">
                        <a:lnSpc>
                          <a:spcPts val="1600"/>
                        </a:lnSpc>
                        <a:spcAft>
                          <a:spcPts val="0"/>
                        </a:spcAft>
                      </a:pPr>
                      <a:r>
                        <a:rPr lang="ar-SA" sz="1800" b="1">
                          <a:effectLst/>
                          <a:latin typeface="Times New Roman" pitchFamily="18" charset="0"/>
                          <a:cs typeface="Times New Roman" pitchFamily="18" charset="0"/>
                        </a:rPr>
                        <a:t>القانصة</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1.36±0.15</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1.45±0.03</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1.49±0.11</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1.31±0.04</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1.35±0.12</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Ns</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3"/>
                  </a:ext>
                </a:extLst>
              </a:tr>
              <a:tr h="484797">
                <a:tc>
                  <a:txBody>
                    <a:bodyPr/>
                    <a:lstStyle/>
                    <a:p>
                      <a:pPr algn="ctr" rtl="1">
                        <a:lnSpc>
                          <a:spcPts val="1600"/>
                        </a:lnSpc>
                        <a:spcAft>
                          <a:spcPts val="0"/>
                        </a:spcAft>
                      </a:pPr>
                      <a:r>
                        <a:rPr lang="ar-SA" sz="1800" b="1">
                          <a:effectLst/>
                          <a:latin typeface="Times New Roman" pitchFamily="18" charset="0"/>
                          <a:cs typeface="Times New Roman" pitchFamily="18" charset="0"/>
                        </a:rPr>
                        <a:t>القلب</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0.55±0.02</a:t>
                      </a:r>
                      <a:r>
                        <a:rPr lang="en-US" sz="1800" b="1" baseline="30000">
                          <a:effectLst/>
                          <a:latin typeface="Times New Roman" pitchFamily="18" charset="0"/>
                          <a:cs typeface="Times New Roman" pitchFamily="18" charset="0"/>
                        </a:rPr>
                        <a:t>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0.53±0.03</a:t>
                      </a:r>
                      <a:r>
                        <a:rPr lang="en-US" sz="1800" b="1" baseline="30000">
                          <a:effectLst/>
                          <a:latin typeface="Times New Roman" pitchFamily="18" charset="0"/>
                          <a:cs typeface="Times New Roman" pitchFamily="18" charset="0"/>
                        </a:rPr>
                        <a:t>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dirty="0">
                          <a:effectLst/>
                          <a:latin typeface="Times New Roman" pitchFamily="18" charset="0"/>
                          <a:cs typeface="Times New Roman" pitchFamily="18" charset="0"/>
                        </a:rPr>
                        <a:t>0.65±0.02</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algn="ctr" rtl="1">
                        <a:lnSpc>
                          <a:spcPts val="1600"/>
                        </a:lnSpc>
                        <a:spcAft>
                          <a:spcPts val="0"/>
                        </a:spcAft>
                      </a:pPr>
                      <a:r>
                        <a:rPr lang="en-US" sz="1800" b="1" dirty="0">
                          <a:effectLst/>
                          <a:latin typeface="Times New Roman" pitchFamily="18" charset="0"/>
                          <a:cs typeface="Times New Roman" pitchFamily="18" charset="0"/>
                        </a:rPr>
                        <a:t>0.67±0.03</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algn="ctr" rtl="1">
                        <a:lnSpc>
                          <a:spcPts val="1600"/>
                        </a:lnSpc>
                        <a:spcAft>
                          <a:spcPts val="0"/>
                        </a:spcAft>
                      </a:pPr>
                      <a:r>
                        <a:rPr lang="en-US" sz="1800" b="1" dirty="0">
                          <a:effectLst/>
                          <a:latin typeface="Times New Roman" pitchFamily="18" charset="0"/>
                          <a:cs typeface="Times New Roman" pitchFamily="18" charset="0"/>
                        </a:rPr>
                        <a:t>0.62±0.02</a:t>
                      </a:r>
                      <a:r>
                        <a:rPr lang="en-US" sz="1800" b="1" baseline="30000" dirty="0">
                          <a:effectLst/>
                          <a:latin typeface="Times New Roman" pitchFamily="18" charset="0"/>
                          <a:cs typeface="Times New Roman" pitchFamily="18" charset="0"/>
                        </a:rPr>
                        <a:t>ab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4"/>
                  </a:ext>
                </a:extLst>
              </a:tr>
              <a:tr h="501806">
                <a:tc>
                  <a:txBody>
                    <a:bodyPr/>
                    <a:lstStyle/>
                    <a:p>
                      <a:pPr algn="ctr" rtl="1">
                        <a:lnSpc>
                          <a:spcPts val="1600"/>
                        </a:lnSpc>
                        <a:spcAft>
                          <a:spcPts val="0"/>
                        </a:spcAft>
                      </a:pPr>
                      <a:r>
                        <a:rPr lang="ar-SA" sz="1800" b="1">
                          <a:effectLst/>
                          <a:latin typeface="Times New Roman" pitchFamily="18" charset="0"/>
                          <a:cs typeface="Times New Roman" pitchFamily="18" charset="0"/>
                        </a:rPr>
                        <a:t>دهن البطن</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0.79±0.23</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a:effectLst/>
                          <a:latin typeface="Times New Roman" pitchFamily="18" charset="0"/>
                          <a:cs typeface="Times New Roman" pitchFamily="18" charset="0"/>
                        </a:rPr>
                        <a:t>1.07±0.11</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dirty="0">
                          <a:effectLst/>
                          <a:latin typeface="Times New Roman" pitchFamily="18" charset="0"/>
                          <a:cs typeface="Times New Roman" pitchFamily="18" charset="0"/>
                        </a:rPr>
                        <a:t>0.88±0.17</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dirty="0">
                          <a:effectLst/>
                          <a:latin typeface="Times New Roman" pitchFamily="18" charset="0"/>
                          <a:cs typeface="Times New Roman" pitchFamily="18" charset="0"/>
                        </a:rPr>
                        <a:t>0.93±0.11</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dirty="0">
                          <a:effectLst/>
                          <a:latin typeface="Times New Roman" pitchFamily="18" charset="0"/>
                          <a:cs typeface="Times New Roman" pitchFamily="18" charset="0"/>
                        </a:rPr>
                        <a:t>0.81±0.11</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algn="ctr" rtl="1">
                        <a:lnSpc>
                          <a:spcPts val="1600"/>
                        </a:lnSpc>
                        <a:spcAft>
                          <a:spcPts val="0"/>
                        </a:spcAft>
                      </a:pPr>
                      <a:r>
                        <a:rPr lang="en-US" sz="1800" b="1" dirty="0">
                          <a:effectLst/>
                          <a:latin typeface="Times New Roman" pitchFamily="18" charset="0"/>
                          <a:cs typeface="Times New Roman" pitchFamily="18" charset="0"/>
                        </a:rPr>
                        <a:t>Ns</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5"/>
                  </a:ext>
                </a:extLst>
              </a:tr>
            </a:tbl>
          </a:graphicData>
        </a:graphic>
      </p:graphicFrame>
      <p:sp>
        <p:nvSpPr>
          <p:cNvPr id="4" name="مستطيل 3">
            <a:extLst>
              <a:ext uri="{FF2B5EF4-FFF2-40B4-BE49-F238E27FC236}">
                <a16:creationId xmlns:a16="http://schemas.microsoft.com/office/drawing/2014/main" id="{F8F130C6-DAAA-5DAD-AF61-6C619C1EBC97}"/>
              </a:ext>
            </a:extLst>
          </p:cNvPr>
          <p:cNvSpPr/>
          <p:nvPr/>
        </p:nvSpPr>
        <p:spPr>
          <a:xfrm>
            <a:off x="1758462" y="1107148"/>
            <a:ext cx="8440616" cy="878895"/>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a:spAutoFit/>
          </a:bodyPr>
          <a:lstStyle/>
          <a:p>
            <a:pPr algn="ctr" rtl="1">
              <a:lnSpc>
                <a:spcPct val="150000"/>
              </a:lnSpc>
              <a:spcAft>
                <a:spcPts val="1000"/>
              </a:spcAft>
            </a:pPr>
            <a:r>
              <a:rPr lang="ar-IQ" b="1" dirty="0">
                <a:solidFill>
                  <a:sysClr val="windowText" lastClr="000000"/>
                </a:solidFill>
                <a:latin typeface="Times New Roman" pitchFamily="18" charset="0"/>
                <a:ea typeface="Calibri" panose="020F0502020204030204" pitchFamily="34" charset="0"/>
                <a:cs typeface="Times New Roman" pitchFamily="18" charset="0"/>
              </a:rPr>
              <a:t>جدول (13)  تأثير استعمال مسحوق مخلفات الروبيان في علائق فروج اللحم في الاوزان النسبية </a:t>
            </a:r>
            <a:r>
              <a:rPr lang="ar-IQ" b="1" dirty="0" err="1">
                <a:solidFill>
                  <a:sysClr val="windowText" lastClr="000000"/>
                </a:solidFill>
                <a:latin typeface="Times New Roman" pitchFamily="18" charset="0"/>
                <a:ea typeface="Calibri" panose="020F0502020204030204" pitchFamily="34" charset="0"/>
                <a:cs typeface="Times New Roman" pitchFamily="18" charset="0"/>
              </a:rPr>
              <a:t>للاحشاء</a:t>
            </a:r>
            <a:r>
              <a:rPr lang="ar-IQ" b="1" dirty="0">
                <a:solidFill>
                  <a:sysClr val="windowText" lastClr="000000"/>
                </a:solidFill>
                <a:latin typeface="Times New Roman" pitchFamily="18" charset="0"/>
                <a:ea typeface="Calibri" panose="020F0502020204030204" pitchFamily="34" charset="0"/>
                <a:cs typeface="Times New Roman" pitchFamily="18" charset="0"/>
              </a:rPr>
              <a:t> الداخلية المأكولة ودهن البطن ، المتوسط ± </a:t>
            </a:r>
            <a:r>
              <a:rPr lang="ar-IQ" b="1" dirty="0" err="1">
                <a:solidFill>
                  <a:sysClr val="windowText" lastClr="000000"/>
                </a:solidFill>
                <a:latin typeface="Times New Roman" pitchFamily="18" charset="0"/>
                <a:ea typeface="Calibri" panose="020F0502020204030204" pitchFamily="34" charset="0"/>
                <a:cs typeface="Times New Roman" pitchFamily="18" charset="0"/>
              </a:rPr>
              <a:t>الخطا</a:t>
            </a:r>
            <a:r>
              <a:rPr lang="ar-IQ" b="1" dirty="0">
                <a:solidFill>
                  <a:sysClr val="windowText" lastClr="000000"/>
                </a:solidFill>
                <a:latin typeface="Times New Roman" pitchFamily="18" charset="0"/>
                <a:ea typeface="Calibri" panose="020F0502020204030204" pitchFamily="34" charset="0"/>
                <a:cs typeface="Times New Roman" pitchFamily="18" charset="0"/>
              </a:rPr>
              <a:t> القياسي.</a:t>
            </a:r>
            <a:endParaRPr lang="en-US" sz="1400" dirty="0">
              <a:solidFill>
                <a:sysClr val="windowText" lastClr="000000"/>
              </a:solidFill>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1111548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9C088ED-B164-4B16-AA5A-7DA099F3B86A}"/>
            </a:ext>
          </a:extLst>
        </p:cNvPr>
        <p:cNvGrpSpPr/>
        <p:nvPr/>
      </p:nvGrpSpPr>
      <p:grpSpPr>
        <a:xfrm>
          <a:off x="0" y="0"/>
          <a:ext cx="0" cy="0"/>
          <a:chOff x="0" y="0"/>
          <a:chExt cx="0" cy="0"/>
        </a:xfrm>
      </p:grpSpPr>
      <p:sp>
        <p:nvSpPr>
          <p:cNvPr id="2" name="مستطيل 1">
            <a:extLst>
              <a:ext uri="{FF2B5EF4-FFF2-40B4-BE49-F238E27FC236}">
                <a16:creationId xmlns:a16="http://schemas.microsoft.com/office/drawing/2014/main" id="{1B2B3C0F-7B83-9E95-7A99-4F4F48C32464}"/>
              </a:ext>
            </a:extLst>
          </p:cNvPr>
          <p:cNvSpPr/>
          <p:nvPr/>
        </p:nvSpPr>
        <p:spPr>
          <a:xfrm>
            <a:off x="890955" y="1510248"/>
            <a:ext cx="10421400" cy="463397"/>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a:spAutoFit/>
          </a:bodyPr>
          <a:lstStyle/>
          <a:p>
            <a:pPr algn="ctr" rtl="1">
              <a:lnSpc>
                <a:spcPct val="150000"/>
              </a:lnSpc>
              <a:spcAft>
                <a:spcPts val="1000"/>
              </a:spcAft>
            </a:pPr>
            <a:r>
              <a:rPr lang="ar-IQ" b="1" dirty="0">
                <a:solidFill>
                  <a:sysClr val="windowText" lastClr="000000"/>
                </a:solidFill>
                <a:latin typeface="Times New Roman" pitchFamily="18" charset="0"/>
                <a:ea typeface="Calibri" panose="020F0502020204030204" pitchFamily="34" charset="0"/>
                <a:cs typeface="Times New Roman" pitchFamily="18" charset="0"/>
              </a:rPr>
              <a:t>جدول(14) تأثير استعمال مخلفات الروبيان في علائق فروج اللحم في انزيمات الكبد وتركيز الكالسيوم والفسفور، المتوسط ± </a:t>
            </a:r>
            <a:r>
              <a:rPr lang="ar-IQ" b="1" dirty="0" err="1">
                <a:solidFill>
                  <a:sysClr val="windowText" lastClr="000000"/>
                </a:solidFill>
                <a:latin typeface="Times New Roman" pitchFamily="18" charset="0"/>
                <a:ea typeface="Calibri" panose="020F0502020204030204" pitchFamily="34" charset="0"/>
                <a:cs typeface="Times New Roman" pitchFamily="18" charset="0"/>
              </a:rPr>
              <a:t>الخطا</a:t>
            </a:r>
            <a:r>
              <a:rPr lang="ar-IQ" b="1" dirty="0">
                <a:solidFill>
                  <a:sysClr val="windowText" lastClr="000000"/>
                </a:solidFill>
                <a:latin typeface="Times New Roman" pitchFamily="18" charset="0"/>
                <a:ea typeface="Calibri" panose="020F0502020204030204" pitchFamily="34" charset="0"/>
                <a:cs typeface="Times New Roman" pitchFamily="18" charset="0"/>
              </a:rPr>
              <a:t> القياسي.</a:t>
            </a:r>
            <a:endParaRPr lang="en-US" sz="1400" dirty="0">
              <a:solidFill>
                <a:sysClr val="windowText" lastClr="000000"/>
              </a:solidFill>
              <a:effectLst/>
              <a:latin typeface="Times New Roman" pitchFamily="18" charset="0"/>
              <a:ea typeface="Calibri" panose="020F0502020204030204" pitchFamily="34" charset="0"/>
              <a:cs typeface="Times New Roman" pitchFamily="18" charset="0"/>
            </a:endParaRPr>
          </a:p>
        </p:txBody>
      </p:sp>
      <p:graphicFrame>
        <p:nvGraphicFramePr>
          <p:cNvPr id="5" name="جدول 4">
            <a:extLst>
              <a:ext uri="{FF2B5EF4-FFF2-40B4-BE49-F238E27FC236}">
                <a16:creationId xmlns:a16="http://schemas.microsoft.com/office/drawing/2014/main" id="{06A3AC70-1486-A548-3FDE-43875B097E16}"/>
              </a:ext>
            </a:extLst>
          </p:cNvPr>
          <p:cNvGraphicFramePr>
            <a:graphicFrameLocks noGrp="1"/>
          </p:cNvGraphicFramePr>
          <p:nvPr>
            <p:extLst>
              <p:ext uri="{D42A27DB-BD31-4B8C-83A1-F6EECF244321}">
                <p14:modId xmlns:p14="http://schemas.microsoft.com/office/powerpoint/2010/main" val="3404779482"/>
              </p:ext>
            </p:extLst>
          </p:nvPr>
        </p:nvGraphicFramePr>
        <p:xfrm>
          <a:off x="890955" y="2107320"/>
          <a:ext cx="10421398" cy="2883675"/>
        </p:xfrm>
        <a:graphic>
          <a:graphicData uri="http://schemas.openxmlformats.org/drawingml/2006/table">
            <a:tbl>
              <a:tblPr rtl="1">
                <a:tableStyleId>{BC89EF96-8CEA-46FF-86C4-4CE0E7609802}</a:tableStyleId>
              </a:tblPr>
              <a:tblGrid>
                <a:gridCol w="1696922">
                  <a:extLst>
                    <a:ext uri="{9D8B030D-6E8A-4147-A177-3AD203B41FA5}">
                      <a16:colId xmlns:a16="http://schemas.microsoft.com/office/drawing/2014/main" val="20000"/>
                    </a:ext>
                  </a:extLst>
                </a:gridCol>
                <a:gridCol w="1696922">
                  <a:extLst>
                    <a:ext uri="{9D8B030D-6E8A-4147-A177-3AD203B41FA5}">
                      <a16:colId xmlns:a16="http://schemas.microsoft.com/office/drawing/2014/main" val="20001"/>
                    </a:ext>
                  </a:extLst>
                </a:gridCol>
                <a:gridCol w="1546261">
                  <a:extLst>
                    <a:ext uri="{9D8B030D-6E8A-4147-A177-3AD203B41FA5}">
                      <a16:colId xmlns:a16="http://schemas.microsoft.com/office/drawing/2014/main" val="20002"/>
                    </a:ext>
                  </a:extLst>
                </a:gridCol>
                <a:gridCol w="1546261">
                  <a:extLst>
                    <a:ext uri="{9D8B030D-6E8A-4147-A177-3AD203B41FA5}">
                      <a16:colId xmlns:a16="http://schemas.microsoft.com/office/drawing/2014/main" val="20003"/>
                    </a:ext>
                  </a:extLst>
                </a:gridCol>
                <a:gridCol w="1545269">
                  <a:extLst>
                    <a:ext uri="{9D8B030D-6E8A-4147-A177-3AD203B41FA5}">
                      <a16:colId xmlns:a16="http://schemas.microsoft.com/office/drawing/2014/main" val="20004"/>
                    </a:ext>
                  </a:extLst>
                </a:gridCol>
                <a:gridCol w="1545269">
                  <a:extLst>
                    <a:ext uri="{9D8B030D-6E8A-4147-A177-3AD203B41FA5}">
                      <a16:colId xmlns:a16="http://schemas.microsoft.com/office/drawing/2014/main" val="20005"/>
                    </a:ext>
                  </a:extLst>
                </a:gridCol>
                <a:gridCol w="844494">
                  <a:extLst>
                    <a:ext uri="{9D8B030D-6E8A-4147-A177-3AD203B41FA5}">
                      <a16:colId xmlns:a16="http://schemas.microsoft.com/office/drawing/2014/main" val="20006"/>
                    </a:ext>
                  </a:extLst>
                </a:gridCol>
              </a:tblGrid>
              <a:tr h="396000">
                <a:tc rowSpan="2">
                  <a:txBody>
                    <a:bodyPr/>
                    <a:lstStyle/>
                    <a:p>
                      <a:pPr algn="ctr" rtl="1">
                        <a:lnSpc>
                          <a:spcPct val="107000"/>
                        </a:lnSpc>
                        <a:spcAft>
                          <a:spcPts val="0"/>
                        </a:spcAft>
                      </a:pPr>
                      <a:r>
                        <a:rPr lang="ar-SA" sz="1800" b="1" dirty="0">
                          <a:effectLst/>
                          <a:latin typeface="Times New Roman" pitchFamily="18" charset="0"/>
                          <a:cs typeface="Times New Roman" pitchFamily="18" charset="0"/>
                        </a:rPr>
                        <a:t>الصفات</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gridSpan="5">
                  <a:txBody>
                    <a:bodyPr/>
                    <a:lstStyle/>
                    <a:p>
                      <a:pPr marL="38100" marR="38100" algn="ctr" rtl="1">
                        <a:lnSpc>
                          <a:spcPts val="1600"/>
                        </a:lnSpc>
                        <a:spcAft>
                          <a:spcPts val="0"/>
                        </a:spcAft>
                      </a:pPr>
                      <a:r>
                        <a:rPr lang="ar-SA" sz="1800" b="1" dirty="0">
                          <a:effectLst/>
                          <a:latin typeface="Times New Roman" pitchFamily="18" charset="0"/>
                          <a:cs typeface="Times New Roman" pitchFamily="18" charset="0"/>
                        </a:rPr>
                        <a:t>الصفات </a:t>
                      </a:r>
                      <a:r>
                        <a:rPr lang="ar-SA" sz="1800" b="1" dirty="0" err="1">
                          <a:effectLst/>
                          <a:latin typeface="Times New Roman" pitchFamily="18" charset="0"/>
                          <a:cs typeface="Times New Roman" pitchFamily="18" charset="0"/>
                        </a:rPr>
                        <a:t>الفسلجية</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rowSpan="2">
                  <a:txBody>
                    <a:bodyPr/>
                    <a:lstStyle/>
                    <a:p>
                      <a:pPr marL="38100" marR="38100" algn="ctr" rtl="1">
                        <a:lnSpc>
                          <a:spcPts val="1600"/>
                        </a:lnSpc>
                        <a:spcAft>
                          <a:spcPts val="0"/>
                        </a:spcAft>
                      </a:pPr>
                      <a:r>
                        <a:rPr lang="ar-SA" sz="1800" b="1" dirty="0">
                          <a:effectLst/>
                          <a:latin typeface="Times New Roman" pitchFamily="18" charset="0"/>
                          <a:cs typeface="Times New Roman" pitchFamily="18" charset="0"/>
                        </a:rPr>
                        <a:t>المعنوية</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0"/>
                  </a:ext>
                </a:extLst>
              </a:tr>
              <a:tr h="796663">
                <a:tc vMerge="1">
                  <a:txBody>
                    <a:bodyPr/>
                    <a:lstStyle/>
                    <a:p>
                      <a:pPr rtl="1"/>
                      <a:endParaRPr lang="ar-SA"/>
                    </a:p>
                  </a:txBody>
                  <a:tcP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T1</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T2</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T3</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T4</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T5</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vMerge="1">
                  <a:txBody>
                    <a:bodyPr/>
                    <a:lstStyle/>
                    <a:p>
                      <a:pPr rtl="1"/>
                      <a:endParaRPr lang="ar-SA"/>
                    </a:p>
                  </a:txBody>
                  <a:tcPr/>
                </a:tc>
                <a:extLst>
                  <a:ext uri="{0D108BD9-81ED-4DB2-BD59-A6C34878D82A}">
                    <a16:rowId xmlns:a16="http://schemas.microsoft.com/office/drawing/2014/main" val="10001"/>
                  </a:ext>
                </a:extLst>
              </a:tr>
              <a:tr h="521597">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AST</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104.00±2.05</a:t>
                      </a:r>
                      <a:r>
                        <a:rPr lang="en-US" sz="1800" b="1" baseline="30000" dirty="0">
                          <a:effectLst/>
                          <a:latin typeface="Times New Roman" pitchFamily="18" charset="0"/>
                          <a:cs typeface="Times New Roman" pitchFamily="18" charset="0"/>
                        </a:rPr>
                        <a:t>ab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119.00±2.17</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93.00±2.55</a:t>
                      </a:r>
                      <a:r>
                        <a:rPr lang="en-US" sz="1800" b="1" baseline="30000">
                          <a:effectLst/>
                          <a:latin typeface="Times New Roman" pitchFamily="18" charset="0"/>
                          <a:cs typeface="Times New Roman" pitchFamily="18" charset="0"/>
                        </a:rPr>
                        <a:t>ab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88.40±2.64</a:t>
                      </a:r>
                      <a:r>
                        <a:rPr lang="en-US" sz="1800" b="1" baseline="30000">
                          <a:effectLst/>
                          <a:latin typeface="Times New Roman" pitchFamily="18" charset="0"/>
                          <a:cs typeface="Times New Roman" pitchFamily="18" charset="0"/>
                        </a:rPr>
                        <a:t>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92.60±1.33</a:t>
                      </a:r>
                      <a:r>
                        <a:rPr lang="en-US" sz="1800" b="1" baseline="30000">
                          <a:effectLst/>
                          <a:latin typeface="Times New Roman" pitchFamily="18" charset="0"/>
                          <a:cs typeface="Times New Roman" pitchFamily="18" charset="0"/>
                        </a:rPr>
                        <a:t>ab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2"/>
                  </a:ext>
                </a:extLst>
              </a:tr>
              <a:tr h="389805">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ALT</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22.00±2.43</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21.20±1.02</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13.80±1.16</a:t>
                      </a:r>
                      <a:r>
                        <a:rPr lang="en-US" sz="1800" b="1" baseline="30000" dirty="0">
                          <a:effectLst/>
                          <a:latin typeface="Times New Roman" pitchFamily="18" charset="0"/>
                          <a:cs typeface="Times New Roman" pitchFamily="18" charset="0"/>
                        </a:rPr>
                        <a:t>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18.40±.51</a:t>
                      </a:r>
                      <a:r>
                        <a:rPr lang="en-US" sz="1800" b="1" baseline="30000">
                          <a:effectLst/>
                          <a:latin typeface="Times New Roman" pitchFamily="18" charset="0"/>
                          <a:cs typeface="Times New Roman" pitchFamily="18" charset="0"/>
                        </a:rPr>
                        <a:t>ab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18.00±.55</a:t>
                      </a:r>
                      <a:r>
                        <a:rPr lang="en-US" sz="1800" b="1" baseline="30000" dirty="0">
                          <a:effectLst/>
                          <a:latin typeface="Times New Roman" pitchFamily="18" charset="0"/>
                          <a:cs typeface="Times New Roman" pitchFamily="18" charset="0"/>
                        </a:rPr>
                        <a:t>ab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3"/>
                  </a:ext>
                </a:extLst>
              </a:tr>
              <a:tr h="389805">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Ca</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9.10±0.28</a:t>
                      </a:r>
                      <a:r>
                        <a:rPr lang="en-US" sz="1800" b="1" baseline="30000">
                          <a:effectLst/>
                          <a:latin typeface="Times New Roman" pitchFamily="18" charset="0"/>
                          <a:cs typeface="Times New Roman" pitchFamily="18" charset="0"/>
                        </a:rPr>
                        <a:t>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13.80±2.03</a:t>
                      </a:r>
                      <a:r>
                        <a:rPr lang="en-US" sz="1800" b="1" baseline="30000">
                          <a:effectLst/>
                          <a:latin typeface="Times New Roman" pitchFamily="18" charset="0"/>
                          <a:cs typeface="Times New Roman" pitchFamily="18" charset="0"/>
                        </a:rPr>
                        <a:t>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16.14±1.31</a:t>
                      </a:r>
                      <a:r>
                        <a:rPr lang="en-US" sz="1800" b="1" baseline="30000" dirty="0">
                          <a:effectLst/>
                          <a:latin typeface="Times New Roman" pitchFamily="18" charset="0"/>
                          <a:cs typeface="Times New Roman" pitchFamily="18" charset="0"/>
                        </a:rPr>
                        <a:t>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14.48±1.36</a:t>
                      </a:r>
                      <a:r>
                        <a:rPr lang="en-US" sz="1800" b="1" baseline="30000" dirty="0">
                          <a:effectLst/>
                          <a:latin typeface="Times New Roman" pitchFamily="18" charset="0"/>
                          <a:cs typeface="Times New Roman" pitchFamily="18" charset="0"/>
                        </a:rPr>
                        <a:t>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24.42±1.53</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4"/>
                  </a:ext>
                </a:extLst>
              </a:tr>
              <a:tr h="389805">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P</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3.57±0.44</a:t>
                      </a:r>
                      <a:r>
                        <a:rPr lang="en-US" sz="1800" b="1" baseline="30000">
                          <a:effectLst/>
                          <a:latin typeface="Times New Roman" pitchFamily="18" charset="0"/>
                          <a:cs typeface="Times New Roman" pitchFamily="18" charset="0"/>
                        </a:rPr>
                        <a:t>d</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8.13±0.38</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solidFill>
                      <a:srgbClr val="FFFF00"/>
                    </a:solidFill>
                  </a:tcP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6.84±0.28</a:t>
                      </a:r>
                      <a:r>
                        <a:rPr lang="en-US" sz="1800" b="1" baseline="30000">
                          <a:effectLst/>
                          <a:latin typeface="Times New Roman" pitchFamily="18" charset="0"/>
                          <a:cs typeface="Times New Roman" pitchFamily="18" charset="0"/>
                        </a:rPr>
                        <a:t>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5.38±0.40</a:t>
                      </a:r>
                      <a:r>
                        <a:rPr lang="en-US" sz="1800" b="1" baseline="30000" dirty="0">
                          <a:effectLst/>
                          <a:latin typeface="Times New Roman" pitchFamily="18" charset="0"/>
                          <a:cs typeface="Times New Roman" pitchFamily="18" charset="0"/>
                        </a:rPr>
                        <a:t>c</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4.76±0.50c</a:t>
                      </a:r>
                      <a:r>
                        <a:rPr lang="en-US" sz="1800" b="1" baseline="30000" dirty="0">
                          <a:effectLst/>
                          <a:latin typeface="Times New Roman" pitchFamily="18" charset="0"/>
                          <a:cs typeface="Times New Roman" pitchFamily="18" charset="0"/>
                        </a:rPr>
                        <a:t>d</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08853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483C886-54C4-0D87-6BCA-7385EBF02226}"/>
            </a:ext>
          </a:extLst>
        </p:cNvPr>
        <p:cNvGrpSpPr/>
        <p:nvPr/>
      </p:nvGrpSpPr>
      <p:grpSpPr>
        <a:xfrm>
          <a:off x="0" y="0"/>
          <a:ext cx="0" cy="0"/>
          <a:chOff x="0" y="0"/>
          <a:chExt cx="0" cy="0"/>
        </a:xfrm>
      </p:grpSpPr>
      <p:sp>
        <p:nvSpPr>
          <p:cNvPr id="2" name="مستطيل 1">
            <a:extLst>
              <a:ext uri="{FF2B5EF4-FFF2-40B4-BE49-F238E27FC236}">
                <a16:creationId xmlns:a16="http://schemas.microsoft.com/office/drawing/2014/main" id="{9D273A34-4B81-9CD8-CEB8-DF841983AE1C}"/>
              </a:ext>
            </a:extLst>
          </p:cNvPr>
          <p:cNvSpPr/>
          <p:nvPr/>
        </p:nvSpPr>
        <p:spPr>
          <a:xfrm>
            <a:off x="1160249" y="894438"/>
            <a:ext cx="9554644" cy="960328"/>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a:spAutoFit/>
          </a:bodyPr>
          <a:lstStyle/>
          <a:p>
            <a:pPr algn="ctr" rtl="1">
              <a:lnSpc>
                <a:spcPct val="150000"/>
              </a:lnSpc>
              <a:spcAft>
                <a:spcPts val="1000"/>
              </a:spcAft>
            </a:pPr>
            <a:r>
              <a:rPr lang="ar-IQ" sz="2000" b="1" dirty="0">
                <a:latin typeface="Times New Roman" pitchFamily="18" charset="0"/>
                <a:ea typeface="Calibri" panose="020F0502020204030204" pitchFamily="34" charset="0"/>
                <a:cs typeface="Times New Roman" pitchFamily="18" charset="0"/>
              </a:rPr>
              <a:t>جدول(15) تأثير استعمال مسحوق مخلفات الروبيان في علائق فروج اللحم في الصفات المناعية، المتوسط ± الخطا القياسي.</a:t>
            </a:r>
            <a:r>
              <a:rPr lang="en-US" sz="2000" b="1" dirty="0">
                <a:latin typeface="Times New Roman" pitchFamily="18" charset="0"/>
                <a:ea typeface="Calibri" panose="020F0502020204030204" pitchFamily="34" charset="0"/>
                <a:cs typeface="Times New Roman" pitchFamily="18" charset="0"/>
              </a:rPr>
              <a:t>  </a:t>
            </a:r>
            <a:endParaRPr lang="en-US" sz="1600" dirty="0">
              <a:effectLst/>
              <a:latin typeface="Times New Roman" pitchFamily="18" charset="0"/>
              <a:ea typeface="Calibri" panose="020F0502020204030204" pitchFamily="34" charset="0"/>
              <a:cs typeface="Times New Roman" pitchFamily="18" charset="0"/>
            </a:endParaRPr>
          </a:p>
        </p:txBody>
      </p:sp>
      <p:graphicFrame>
        <p:nvGraphicFramePr>
          <p:cNvPr id="3" name="جدول 2">
            <a:extLst>
              <a:ext uri="{FF2B5EF4-FFF2-40B4-BE49-F238E27FC236}">
                <a16:creationId xmlns:a16="http://schemas.microsoft.com/office/drawing/2014/main" id="{727E0A3B-AC2B-E10C-53A1-3749ED9EE856}"/>
              </a:ext>
            </a:extLst>
          </p:cNvPr>
          <p:cNvGraphicFramePr>
            <a:graphicFrameLocks noGrp="1"/>
          </p:cNvGraphicFramePr>
          <p:nvPr>
            <p:extLst>
              <p:ext uri="{D42A27DB-BD31-4B8C-83A1-F6EECF244321}">
                <p14:modId xmlns:p14="http://schemas.microsoft.com/office/powerpoint/2010/main" val="1215821860"/>
              </p:ext>
            </p:extLst>
          </p:nvPr>
        </p:nvGraphicFramePr>
        <p:xfrm>
          <a:off x="1160248" y="2012241"/>
          <a:ext cx="9601709" cy="3621431"/>
        </p:xfrm>
        <a:graphic>
          <a:graphicData uri="http://schemas.openxmlformats.org/drawingml/2006/table">
            <a:tbl>
              <a:tblPr rtl="1">
                <a:tableStyleId>{BC89EF96-8CEA-46FF-86C4-4CE0E7609802}</a:tableStyleId>
              </a:tblPr>
              <a:tblGrid>
                <a:gridCol w="1530818">
                  <a:extLst>
                    <a:ext uri="{9D8B030D-6E8A-4147-A177-3AD203B41FA5}">
                      <a16:colId xmlns:a16="http://schemas.microsoft.com/office/drawing/2014/main" val="20000"/>
                    </a:ext>
                  </a:extLst>
                </a:gridCol>
                <a:gridCol w="1530818">
                  <a:extLst>
                    <a:ext uri="{9D8B030D-6E8A-4147-A177-3AD203B41FA5}">
                      <a16:colId xmlns:a16="http://schemas.microsoft.com/office/drawing/2014/main" val="20001"/>
                    </a:ext>
                  </a:extLst>
                </a:gridCol>
                <a:gridCol w="1360835">
                  <a:extLst>
                    <a:ext uri="{9D8B030D-6E8A-4147-A177-3AD203B41FA5}">
                      <a16:colId xmlns:a16="http://schemas.microsoft.com/office/drawing/2014/main" val="20002"/>
                    </a:ext>
                  </a:extLst>
                </a:gridCol>
                <a:gridCol w="1361795">
                  <a:extLst>
                    <a:ext uri="{9D8B030D-6E8A-4147-A177-3AD203B41FA5}">
                      <a16:colId xmlns:a16="http://schemas.microsoft.com/office/drawing/2014/main" val="20003"/>
                    </a:ext>
                  </a:extLst>
                </a:gridCol>
                <a:gridCol w="1361795">
                  <a:extLst>
                    <a:ext uri="{9D8B030D-6E8A-4147-A177-3AD203B41FA5}">
                      <a16:colId xmlns:a16="http://schemas.microsoft.com/office/drawing/2014/main" val="20004"/>
                    </a:ext>
                  </a:extLst>
                </a:gridCol>
                <a:gridCol w="1360835">
                  <a:extLst>
                    <a:ext uri="{9D8B030D-6E8A-4147-A177-3AD203B41FA5}">
                      <a16:colId xmlns:a16="http://schemas.microsoft.com/office/drawing/2014/main" val="20005"/>
                    </a:ext>
                  </a:extLst>
                </a:gridCol>
                <a:gridCol w="1094813">
                  <a:extLst>
                    <a:ext uri="{9D8B030D-6E8A-4147-A177-3AD203B41FA5}">
                      <a16:colId xmlns:a16="http://schemas.microsoft.com/office/drawing/2014/main" val="20006"/>
                    </a:ext>
                  </a:extLst>
                </a:gridCol>
              </a:tblGrid>
              <a:tr h="566956">
                <a:tc rowSpan="2">
                  <a:txBody>
                    <a:bodyPr/>
                    <a:lstStyle/>
                    <a:p>
                      <a:pPr algn="ctr" rtl="1">
                        <a:lnSpc>
                          <a:spcPct val="107000"/>
                        </a:lnSpc>
                        <a:spcAft>
                          <a:spcPts val="0"/>
                        </a:spcAft>
                      </a:pPr>
                      <a:r>
                        <a:rPr lang="ar-SA" sz="2000" b="1" dirty="0">
                          <a:effectLst/>
                          <a:latin typeface="Times New Roman" pitchFamily="18" charset="0"/>
                          <a:cs typeface="Times New Roman" pitchFamily="18" charset="0"/>
                        </a:rPr>
                        <a:t>الصفات</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gridSpan="5">
                  <a:txBody>
                    <a:bodyPr/>
                    <a:lstStyle/>
                    <a:p>
                      <a:pPr marL="38100" marR="38100" algn="ctr" rtl="1">
                        <a:lnSpc>
                          <a:spcPts val="1600"/>
                        </a:lnSpc>
                        <a:spcAft>
                          <a:spcPts val="0"/>
                        </a:spcAft>
                      </a:pPr>
                      <a:r>
                        <a:rPr lang="ar-SA" sz="2000" b="1" dirty="0">
                          <a:effectLst/>
                          <a:latin typeface="Times New Roman" pitchFamily="18" charset="0"/>
                          <a:cs typeface="Times New Roman" pitchFamily="18" charset="0"/>
                        </a:rPr>
                        <a:t>صفات المناعية</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rowSpan="2">
                  <a:txBody>
                    <a:bodyPr/>
                    <a:lstStyle/>
                    <a:p>
                      <a:pPr marL="38100" marR="38100" algn="ctr" rtl="1">
                        <a:lnSpc>
                          <a:spcPts val="1600"/>
                        </a:lnSpc>
                        <a:spcAft>
                          <a:spcPts val="0"/>
                        </a:spcAft>
                      </a:pPr>
                      <a:r>
                        <a:rPr lang="ar-SA" sz="2000" b="1" dirty="0">
                          <a:effectLst/>
                          <a:latin typeface="Times New Roman" pitchFamily="18" charset="0"/>
                          <a:cs typeface="Times New Roman" pitchFamily="18" charset="0"/>
                        </a:rPr>
                        <a:t>المعنوية</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0"/>
                  </a:ext>
                </a:extLst>
              </a:tr>
              <a:tr h="786651">
                <a:tc vMerge="1">
                  <a:txBody>
                    <a:bodyPr/>
                    <a:lstStyle/>
                    <a:p>
                      <a:pPr rtl="1"/>
                      <a:endParaRPr lang="ar-SA"/>
                    </a:p>
                  </a:txBody>
                  <a:tcPr/>
                </a:tc>
                <a:tc>
                  <a:txBody>
                    <a:bodyPr/>
                    <a:lstStyle/>
                    <a:p>
                      <a:pPr marL="38100" marR="38100" algn="ctr" rtl="1">
                        <a:lnSpc>
                          <a:spcPts val="1600"/>
                        </a:lnSpc>
                        <a:spcAft>
                          <a:spcPts val="0"/>
                        </a:spcAft>
                      </a:pPr>
                      <a:r>
                        <a:rPr lang="en-US" sz="2000" b="1" dirty="0">
                          <a:effectLst/>
                          <a:latin typeface="Times New Roman" pitchFamily="18" charset="0"/>
                          <a:cs typeface="Times New Roman" pitchFamily="18" charset="0"/>
                        </a:rPr>
                        <a:t>T1</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a:effectLst/>
                          <a:latin typeface="Times New Roman" pitchFamily="18" charset="0"/>
                          <a:cs typeface="Times New Roman" pitchFamily="18" charset="0"/>
                        </a:rPr>
                        <a:t>T2</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a:effectLst/>
                          <a:latin typeface="Times New Roman" pitchFamily="18" charset="0"/>
                          <a:cs typeface="Times New Roman" pitchFamily="18" charset="0"/>
                        </a:rPr>
                        <a:t>T3</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a:effectLst/>
                          <a:latin typeface="Times New Roman" pitchFamily="18" charset="0"/>
                          <a:cs typeface="Times New Roman" pitchFamily="18" charset="0"/>
                        </a:rPr>
                        <a:t>T4</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dirty="0">
                          <a:effectLst/>
                          <a:latin typeface="Times New Roman" pitchFamily="18" charset="0"/>
                          <a:cs typeface="Times New Roman" pitchFamily="18" charset="0"/>
                        </a:rPr>
                        <a:t>T5</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vMerge="1">
                  <a:txBody>
                    <a:bodyPr/>
                    <a:lstStyle/>
                    <a:p>
                      <a:pPr rtl="1"/>
                      <a:endParaRPr lang="ar-SA"/>
                    </a:p>
                  </a:txBody>
                  <a:tcPr/>
                </a:tc>
                <a:extLst>
                  <a:ext uri="{0D108BD9-81ED-4DB2-BD59-A6C34878D82A}">
                    <a16:rowId xmlns:a16="http://schemas.microsoft.com/office/drawing/2014/main" val="10001"/>
                  </a:ext>
                </a:extLst>
              </a:tr>
              <a:tr h="566956">
                <a:tc>
                  <a:txBody>
                    <a:bodyPr/>
                    <a:lstStyle/>
                    <a:p>
                      <a:pPr marL="38100" marR="38100" algn="ctr" rtl="1">
                        <a:lnSpc>
                          <a:spcPts val="1600"/>
                        </a:lnSpc>
                        <a:spcAft>
                          <a:spcPts val="0"/>
                        </a:spcAft>
                      </a:pPr>
                      <a:r>
                        <a:rPr lang="ar-SA" sz="2000" b="1">
                          <a:effectLst/>
                          <a:latin typeface="Times New Roman" pitchFamily="18" charset="0"/>
                          <a:cs typeface="Times New Roman" pitchFamily="18" charset="0"/>
                        </a:rPr>
                        <a:t>الطحال</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a:effectLst/>
                          <a:latin typeface="Times New Roman" pitchFamily="18" charset="0"/>
                          <a:cs typeface="Times New Roman" pitchFamily="18" charset="0"/>
                        </a:rPr>
                        <a:t>0.14±0.02</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dirty="0">
                          <a:effectLst/>
                          <a:latin typeface="Times New Roman" pitchFamily="18" charset="0"/>
                          <a:cs typeface="Times New Roman" pitchFamily="18" charset="0"/>
                        </a:rPr>
                        <a:t>0.12±0.01</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dirty="0">
                          <a:effectLst/>
                          <a:latin typeface="Times New Roman" pitchFamily="18" charset="0"/>
                          <a:cs typeface="Times New Roman" pitchFamily="18" charset="0"/>
                        </a:rPr>
                        <a:t>0.13±0.02</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a:effectLst/>
                          <a:latin typeface="Times New Roman" pitchFamily="18" charset="0"/>
                          <a:cs typeface="Times New Roman" pitchFamily="18" charset="0"/>
                        </a:rPr>
                        <a:t>0.14±0.01</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dirty="0">
                          <a:effectLst/>
                          <a:latin typeface="Times New Roman" pitchFamily="18" charset="0"/>
                          <a:cs typeface="Times New Roman" pitchFamily="18" charset="0"/>
                        </a:rPr>
                        <a:t>0.14±0.01</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a:effectLst/>
                          <a:latin typeface="Times New Roman" pitchFamily="18" charset="0"/>
                          <a:cs typeface="Times New Roman" pitchFamily="18" charset="0"/>
                        </a:rPr>
                        <a:t>Ns</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2"/>
                  </a:ext>
                </a:extLst>
              </a:tr>
              <a:tr h="566956">
                <a:tc>
                  <a:txBody>
                    <a:bodyPr/>
                    <a:lstStyle/>
                    <a:p>
                      <a:pPr marL="38100" marR="38100" algn="ctr" rtl="1">
                        <a:lnSpc>
                          <a:spcPts val="1600"/>
                        </a:lnSpc>
                        <a:spcAft>
                          <a:spcPts val="0"/>
                        </a:spcAft>
                      </a:pPr>
                      <a:r>
                        <a:rPr lang="ar-SA" sz="2000" b="1">
                          <a:effectLst/>
                          <a:latin typeface="Times New Roman" pitchFamily="18" charset="0"/>
                          <a:cs typeface="Times New Roman" pitchFamily="18" charset="0"/>
                        </a:rPr>
                        <a:t>التوثة</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a:effectLst/>
                          <a:latin typeface="Times New Roman" pitchFamily="18" charset="0"/>
                          <a:cs typeface="Times New Roman" pitchFamily="18" charset="0"/>
                        </a:rPr>
                        <a:t>0.19±0.03</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a:effectLst/>
                          <a:latin typeface="Times New Roman" pitchFamily="18" charset="0"/>
                          <a:cs typeface="Times New Roman" pitchFamily="18" charset="0"/>
                        </a:rPr>
                        <a:t>0.19±0.02</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dirty="0">
                          <a:effectLst/>
                          <a:latin typeface="Times New Roman" pitchFamily="18" charset="0"/>
                          <a:cs typeface="Times New Roman" pitchFamily="18" charset="0"/>
                        </a:rPr>
                        <a:t>0.15±0.01</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a:effectLst/>
                          <a:latin typeface="Times New Roman" pitchFamily="18" charset="0"/>
                          <a:cs typeface="Times New Roman" pitchFamily="18" charset="0"/>
                        </a:rPr>
                        <a:t>0.19±0.03</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a:effectLst/>
                          <a:latin typeface="Times New Roman" pitchFamily="18" charset="0"/>
                          <a:cs typeface="Times New Roman" pitchFamily="18" charset="0"/>
                        </a:rPr>
                        <a:t>0.16±0.02</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a:effectLst/>
                          <a:latin typeface="Times New Roman" pitchFamily="18" charset="0"/>
                          <a:cs typeface="Times New Roman" pitchFamily="18" charset="0"/>
                        </a:rPr>
                        <a:t>Ns</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3"/>
                  </a:ext>
                </a:extLst>
              </a:tr>
              <a:tr h="566956">
                <a:tc>
                  <a:txBody>
                    <a:bodyPr/>
                    <a:lstStyle/>
                    <a:p>
                      <a:pPr marL="38100" marR="38100" algn="ctr" rtl="1">
                        <a:lnSpc>
                          <a:spcPts val="1600"/>
                        </a:lnSpc>
                        <a:spcAft>
                          <a:spcPts val="0"/>
                        </a:spcAft>
                      </a:pPr>
                      <a:r>
                        <a:rPr lang="ar-SA" sz="2000" b="1">
                          <a:effectLst/>
                          <a:latin typeface="Times New Roman" pitchFamily="18" charset="0"/>
                          <a:cs typeface="Times New Roman" pitchFamily="18" charset="0"/>
                        </a:rPr>
                        <a:t>فابريشيا</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a:effectLst/>
                          <a:latin typeface="Times New Roman" pitchFamily="18" charset="0"/>
                          <a:cs typeface="Times New Roman" pitchFamily="18" charset="0"/>
                        </a:rPr>
                        <a:t>0.20±0.03</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a:effectLst/>
                          <a:latin typeface="Times New Roman" pitchFamily="18" charset="0"/>
                          <a:cs typeface="Times New Roman" pitchFamily="18" charset="0"/>
                        </a:rPr>
                        <a:t>0.15±0.01</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a:effectLst/>
                          <a:latin typeface="Times New Roman" pitchFamily="18" charset="0"/>
                          <a:cs typeface="Times New Roman" pitchFamily="18" charset="0"/>
                        </a:rPr>
                        <a:t>0.17±0.04</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dirty="0">
                          <a:effectLst/>
                          <a:latin typeface="Times New Roman" pitchFamily="18" charset="0"/>
                          <a:cs typeface="Times New Roman" pitchFamily="18" charset="0"/>
                        </a:rPr>
                        <a:t>0.15±0.03</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a:effectLst/>
                          <a:latin typeface="Times New Roman" pitchFamily="18" charset="0"/>
                          <a:cs typeface="Times New Roman" pitchFamily="18" charset="0"/>
                        </a:rPr>
                        <a:t>0.15±0.03</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a:effectLst/>
                          <a:latin typeface="Times New Roman" pitchFamily="18" charset="0"/>
                          <a:cs typeface="Times New Roman" pitchFamily="18" charset="0"/>
                        </a:rPr>
                        <a:t>Ns</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4"/>
                  </a:ext>
                </a:extLst>
              </a:tr>
              <a:tr h="566956">
                <a:tc>
                  <a:txBody>
                    <a:bodyPr/>
                    <a:lstStyle/>
                    <a:p>
                      <a:pPr marL="38100" marR="38100" algn="ctr" rtl="1">
                        <a:lnSpc>
                          <a:spcPts val="1600"/>
                        </a:lnSpc>
                        <a:spcAft>
                          <a:spcPts val="0"/>
                        </a:spcAft>
                      </a:pPr>
                      <a:r>
                        <a:rPr lang="ar-SA" sz="2000" b="1">
                          <a:effectLst/>
                          <a:latin typeface="Times New Roman" pitchFamily="18" charset="0"/>
                          <a:cs typeface="Times New Roman" pitchFamily="18" charset="0"/>
                        </a:rPr>
                        <a:t>دليل فابريشيا</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a:effectLst/>
                          <a:latin typeface="Times New Roman" pitchFamily="18" charset="0"/>
                          <a:cs typeface="Times New Roman" pitchFamily="18" charset="0"/>
                        </a:rPr>
                        <a:t>100.00±12.95</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a:effectLst/>
                          <a:latin typeface="Times New Roman" pitchFamily="18" charset="0"/>
                          <a:cs typeface="Times New Roman" pitchFamily="18" charset="0"/>
                        </a:rPr>
                        <a:t>74.63±4.16</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a:effectLst/>
                          <a:latin typeface="Times New Roman" pitchFamily="18" charset="0"/>
                          <a:cs typeface="Times New Roman" pitchFamily="18" charset="0"/>
                        </a:rPr>
                        <a:t>86.85±18.89</a:t>
                      </a:r>
                      <a:endParaRPr lang="en-US" sz="20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dirty="0">
                          <a:effectLst/>
                          <a:latin typeface="Times New Roman" pitchFamily="18" charset="0"/>
                          <a:cs typeface="Times New Roman" pitchFamily="18" charset="0"/>
                        </a:rPr>
                        <a:t>73.00±12.63</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dirty="0">
                          <a:effectLst/>
                          <a:latin typeface="Times New Roman" pitchFamily="18" charset="0"/>
                          <a:cs typeface="Times New Roman" pitchFamily="18" charset="0"/>
                        </a:rPr>
                        <a:t>73.21±14.90</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2000" b="1" dirty="0">
                          <a:effectLst/>
                          <a:latin typeface="Times New Roman" pitchFamily="18" charset="0"/>
                          <a:cs typeface="Times New Roman" pitchFamily="18" charset="0"/>
                        </a:rPr>
                        <a:t>Ns</a:t>
                      </a:r>
                      <a:endParaRPr lang="en-US" sz="20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78195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3C886-54C4-0D87-6BCA-7385EBF02226}"/>
            </a:ext>
          </a:extLst>
        </p:cNvPr>
        <p:cNvGrpSpPr/>
        <p:nvPr/>
      </p:nvGrpSpPr>
      <p:grpSpPr>
        <a:xfrm>
          <a:off x="0" y="0"/>
          <a:ext cx="0" cy="0"/>
          <a:chOff x="0" y="0"/>
          <a:chExt cx="0" cy="0"/>
        </a:xfrm>
      </p:grpSpPr>
      <p:sp>
        <p:nvSpPr>
          <p:cNvPr id="2" name="مستطيل 1">
            <a:extLst>
              <a:ext uri="{FF2B5EF4-FFF2-40B4-BE49-F238E27FC236}">
                <a16:creationId xmlns:a16="http://schemas.microsoft.com/office/drawing/2014/main" id="{9D273A34-4B81-9CD8-CEB8-DF841983AE1C}"/>
              </a:ext>
            </a:extLst>
          </p:cNvPr>
          <p:cNvSpPr/>
          <p:nvPr/>
        </p:nvSpPr>
        <p:spPr>
          <a:xfrm>
            <a:off x="1160248" y="894438"/>
            <a:ext cx="9834117" cy="458074"/>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a:spAutoFit/>
          </a:bodyPr>
          <a:lstStyle/>
          <a:p>
            <a:pPr algn="ctr" rtl="1">
              <a:lnSpc>
                <a:spcPct val="150000"/>
              </a:lnSpc>
              <a:spcAft>
                <a:spcPts val="1000"/>
              </a:spcAft>
            </a:pPr>
            <a:r>
              <a:rPr lang="ar-IQ" b="1" dirty="0">
                <a:latin typeface="Times New Roman" pitchFamily="18" charset="0"/>
                <a:ea typeface="Calibri" panose="020F0502020204030204" pitchFamily="34" charset="0"/>
                <a:cs typeface="Times New Roman" pitchFamily="18" charset="0"/>
              </a:rPr>
              <a:t>مخطط (1) تأثير استعمال مخلفات الروبيان في علائق فروج اللحم في الاعداد </a:t>
            </a:r>
            <a:r>
              <a:rPr lang="ar-IQ" b="1" dirty="0" err="1">
                <a:latin typeface="Times New Roman" pitchFamily="18" charset="0"/>
                <a:ea typeface="Calibri" panose="020F0502020204030204" pitchFamily="34" charset="0"/>
                <a:cs typeface="Times New Roman" pitchFamily="18" charset="0"/>
              </a:rPr>
              <a:t>اللوغارتمية</a:t>
            </a:r>
            <a:r>
              <a:rPr lang="ar-IQ" b="1" dirty="0">
                <a:latin typeface="Times New Roman" pitchFamily="18" charset="0"/>
                <a:ea typeface="Calibri" panose="020F0502020204030204" pitchFamily="34" charset="0"/>
                <a:cs typeface="Times New Roman" pitchFamily="18" charset="0"/>
              </a:rPr>
              <a:t> لبكتريا حامض </a:t>
            </a:r>
            <a:r>
              <a:rPr lang="ar-IQ" b="1" dirty="0" err="1">
                <a:latin typeface="Times New Roman" pitchFamily="18" charset="0"/>
                <a:ea typeface="Calibri" panose="020F0502020204030204" pitchFamily="34" charset="0"/>
                <a:cs typeface="Times New Roman" pitchFamily="18" charset="0"/>
              </a:rPr>
              <a:t>اللبنيك</a:t>
            </a:r>
            <a:r>
              <a:rPr lang="ar-IQ" b="1" dirty="0">
                <a:latin typeface="Times New Roman" pitchFamily="18" charset="0"/>
                <a:ea typeface="Calibri" panose="020F0502020204030204" pitchFamily="34" charset="0"/>
                <a:cs typeface="Times New Roman" pitchFamily="18" charset="0"/>
              </a:rPr>
              <a:t>.</a:t>
            </a:r>
            <a:r>
              <a:rPr lang="en-US" b="1" dirty="0">
                <a:latin typeface="Times New Roman" pitchFamily="18" charset="0"/>
                <a:ea typeface="Calibri" panose="020F0502020204030204" pitchFamily="34" charset="0"/>
                <a:cs typeface="Times New Roman" pitchFamily="18" charset="0"/>
              </a:rPr>
              <a:t>  </a:t>
            </a:r>
            <a:endParaRPr lang="en-US" sz="1400" dirty="0">
              <a:effectLst/>
              <a:latin typeface="Times New Roman" pitchFamily="18" charset="0"/>
              <a:ea typeface="Calibri" panose="020F0502020204030204"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152" y="1666876"/>
            <a:ext cx="7655169" cy="441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522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3C886-54C4-0D87-6BCA-7385EBF02226}"/>
            </a:ext>
          </a:extLst>
        </p:cNvPr>
        <p:cNvGrpSpPr/>
        <p:nvPr/>
      </p:nvGrpSpPr>
      <p:grpSpPr>
        <a:xfrm>
          <a:off x="0" y="0"/>
          <a:ext cx="0" cy="0"/>
          <a:chOff x="0" y="0"/>
          <a:chExt cx="0" cy="0"/>
        </a:xfrm>
      </p:grpSpPr>
      <p:sp>
        <p:nvSpPr>
          <p:cNvPr id="2" name="مستطيل 1">
            <a:extLst>
              <a:ext uri="{FF2B5EF4-FFF2-40B4-BE49-F238E27FC236}">
                <a16:creationId xmlns:a16="http://schemas.microsoft.com/office/drawing/2014/main" id="{9D273A34-4B81-9CD8-CEB8-DF841983AE1C}"/>
              </a:ext>
            </a:extLst>
          </p:cNvPr>
          <p:cNvSpPr/>
          <p:nvPr/>
        </p:nvSpPr>
        <p:spPr>
          <a:xfrm>
            <a:off x="1160248" y="894438"/>
            <a:ext cx="9834117" cy="458074"/>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a:spAutoFit/>
          </a:bodyPr>
          <a:lstStyle/>
          <a:p>
            <a:pPr algn="ctr" rtl="1">
              <a:lnSpc>
                <a:spcPct val="150000"/>
              </a:lnSpc>
              <a:spcAft>
                <a:spcPts val="1000"/>
              </a:spcAft>
            </a:pPr>
            <a:r>
              <a:rPr lang="ar-IQ" b="1" dirty="0">
                <a:latin typeface="Times New Roman" pitchFamily="18" charset="0"/>
                <a:ea typeface="Calibri" panose="020F0502020204030204" pitchFamily="34" charset="0"/>
                <a:cs typeface="Times New Roman" pitchFamily="18" charset="0"/>
              </a:rPr>
              <a:t>مخطط (2) تأثير استعمال مخلفات الروبيان في علائق فروج اللحم في الاعداد </a:t>
            </a:r>
            <a:r>
              <a:rPr lang="ar-IQ" b="1" dirty="0" err="1">
                <a:latin typeface="Times New Roman" pitchFamily="18" charset="0"/>
                <a:ea typeface="Calibri" panose="020F0502020204030204" pitchFamily="34" charset="0"/>
                <a:cs typeface="Times New Roman" pitchFamily="18" charset="0"/>
              </a:rPr>
              <a:t>اللوغارتمية</a:t>
            </a:r>
            <a:r>
              <a:rPr lang="ar-IQ" b="1" dirty="0">
                <a:latin typeface="Times New Roman" pitchFamily="18" charset="0"/>
                <a:ea typeface="Calibri" panose="020F0502020204030204" pitchFamily="34" charset="0"/>
                <a:cs typeface="Times New Roman" pitchFamily="18" charset="0"/>
              </a:rPr>
              <a:t> لبكتريا عصيات القولونية.</a:t>
            </a:r>
            <a:r>
              <a:rPr lang="en-US" b="1" dirty="0">
                <a:latin typeface="Times New Roman" pitchFamily="18" charset="0"/>
                <a:ea typeface="Calibri" panose="020F0502020204030204" pitchFamily="34" charset="0"/>
                <a:cs typeface="Times New Roman" pitchFamily="18" charset="0"/>
              </a:rPr>
              <a:t>  </a:t>
            </a:r>
            <a:endParaRPr lang="en-US" sz="1400" dirty="0">
              <a:effectLst/>
              <a:latin typeface="Times New Roman" pitchFamily="18" charset="0"/>
              <a:ea typeface="Calibri" panose="020F0502020204030204" pitchFamily="34"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259" y="1421792"/>
            <a:ext cx="6600093" cy="491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522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A57F274-D2D3-565F-597A-643F5BC6F49D}"/>
            </a:ext>
          </a:extLst>
        </p:cNvPr>
        <p:cNvGrpSpPr/>
        <p:nvPr/>
      </p:nvGrpSpPr>
      <p:grpSpPr>
        <a:xfrm>
          <a:off x="0" y="0"/>
          <a:ext cx="0" cy="0"/>
          <a:chOff x="0" y="0"/>
          <a:chExt cx="0" cy="0"/>
        </a:xfrm>
      </p:grpSpPr>
      <p:sp>
        <p:nvSpPr>
          <p:cNvPr id="2" name="مستطيل 1">
            <a:extLst>
              <a:ext uri="{FF2B5EF4-FFF2-40B4-BE49-F238E27FC236}">
                <a16:creationId xmlns:a16="http://schemas.microsoft.com/office/drawing/2014/main" id="{B030E914-10B0-CBBB-7F5B-882FD59BE649}"/>
              </a:ext>
            </a:extLst>
          </p:cNvPr>
          <p:cNvSpPr/>
          <p:nvPr/>
        </p:nvSpPr>
        <p:spPr>
          <a:xfrm>
            <a:off x="973015" y="700207"/>
            <a:ext cx="10433401" cy="463397"/>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a:spAutoFit/>
          </a:bodyPr>
          <a:lstStyle/>
          <a:p>
            <a:pPr algn="ctr" rtl="1">
              <a:lnSpc>
                <a:spcPct val="150000"/>
              </a:lnSpc>
              <a:spcAft>
                <a:spcPts val="1000"/>
              </a:spcAft>
            </a:pPr>
            <a:r>
              <a:rPr lang="ar-IQ" b="1" dirty="0">
                <a:latin typeface="Times New Roman" pitchFamily="18" charset="0"/>
                <a:ea typeface="Calibri" panose="020F0502020204030204" pitchFamily="34" charset="0"/>
                <a:cs typeface="Times New Roman" pitchFamily="18" charset="0"/>
              </a:rPr>
              <a:t>جدول(16) تأثير استعمال مخلفات الروبيان في علائق فروج اللحم في مؤشرات اكسدة الدهن في اللحم، المتوسط ± </a:t>
            </a:r>
            <a:r>
              <a:rPr lang="ar-IQ" b="1" dirty="0" err="1">
                <a:latin typeface="Times New Roman" pitchFamily="18" charset="0"/>
                <a:ea typeface="Calibri" panose="020F0502020204030204" pitchFamily="34" charset="0"/>
                <a:cs typeface="Times New Roman" pitchFamily="18" charset="0"/>
              </a:rPr>
              <a:t>الخطا</a:t>
            </a:r>
            <a:r>
              <a:rPr lang="ar-IQ" b="1" dirty="0">
                <a:latin typeface="Times New Roman" pitchFamily="18" charset="0"/>
                <a:ea typeface="Calibri" panose="020F0502020204030204" pitchFamily="34" charset="0"/>
                <a:cs typeface="Times New Roman" pitchFamily="18" charset="0"/>
              </a:rPr>
              <a:t> القياسي.</a:t>
            </a:r>
            <a:endParaRPr lang="en-US" sz="1400" dirty="0">
              <a:effectLst/>
              <a:latin typeface="Times New Roman" pitchFamily="18" charset="0"/>
              <a:ea typeface="Calibri" panose="020F0502020204030204" pitchFamily="34" charset="0"/>
              <a:cs typeface="Times New Roman" pitchFamily="18" charset="0"/>
            </a:endParaRPr>
          </a:p>
        </p:txBody>
      </p:sp>
      <p:graphicFrame>
        <p:nvGraphicFramePr>
          <p:cNvPr id="3" name="جدول 2">
            <a:extLst>
              <a:ext uri="{FF2B5EF4-FFF2-40B4-BE49-F238E27FC236}">
                <a16:creationId xmlns:a16="http://schemas.microsoft.com/office/drawing/2014/main" id="{7C172D70-32DE-F8A5-7CF0-8BC6CD1FFF39}"/>
              </a:ext>
            </a:extLst>
          </p:cNvPr>
          <p:cNvGraphicFramePr>
            <a:graphicFrameLocks noGrp="1"/>
          </p:cNvGraphicFramePr>
          <p:nvPr>
            <p:extLst>
              <p:ext uri="{D42A27DB-BD31-4B8C-83A1-F6EECF244321}">
                <p14:modId xmlns:p14="http://schemas.microsoft.com/office/powerpoint/2010/main" val="198984051"/>
              </p:ext>
            </p:extLst>
          </p:nvPr>
        </p:nvGraphicFramePr>
        <p:xfrm>
          <a:off x="933447" y="1230695"/>
          <a:ext cx="10477502" cy="5046278"/>
        </p:xfrm>
        <a:graphic>
          <a:graphicData uri="http://schemas.openxmlformats.org/drawingml/2006/table">
            <a:tbl>
              <a:tblPr rtl="1">
                <a:tableStyleId>{BC89EF96-8CEA-46FF-86C4-4CE0E7609802}</a:tableStyleId>
              </a:tblPr>
              <a:tblGrid>
                <a:gridCol w="1431001">
                  <a:extLst>
                    <a:ext uri="{9D8B030D-6E8A-4147-A177-3AD203B41FA5}">
                      <a16:colId xmlns:a16="http://schemas.microsoft.com/office/drawing/2014/main" val="20000"/>
                    </a:ext>
                  </a:extLst>
                </a:gridCol>
                <a:gridCol w="1432009">
                  <a:extLst>
                    <a:ext uri="{9D8B030D-6E8A-4147-A177-3AD203B41FA5}">
                      <a16:colId xmlns:a16="http://schemas.microsoft.com/office/drawing/2014/main" val="20001"/>
                    </a:ext>
                  </a:extLst>
                </a:gridCol>
                <a:gridCol w="1596621">
                  <a:extLst>
                    <a:ext uri="{9D8B030D-6E8A-4147-A177-3AD203B41FA5}">
                      <a16:colId xmlns:a16="http://schemas.microsoft.com/office/drawing/2014/main" val="20002"/>
                    </a:ext>
                  </a:extLst>
                </a:gridCol>
                <a:gridCol w="1596621">
                  <a:extLst>
                    <a:ext uri="{9D8B030D-6E8A-4147-A177-3AD203B41FA5}">
                      <a16:colId xmlns:a16="http://schemas.microsoft.com/office/drawing/2014/main" val="20003"/>
                    </a:ext>
                  </a:extLst>
                </a:gridCol>
                <a:gridCol w="1722854">
                  <a:extLst>
                    <a:ext uri="{9D8B030D-6E8A-4147-A177-3AD203B41FA5}">
                      <a16:colId xmlns:a16="http://schemas.microsoft.com/office/drawing/2014/main" val="20004"/>
                    </a:ext>
                  </a:extLst>
                </a:gridCol>
                <a:gridCol w="1722854">
                  <a:extLst>
                    <a:ext uri="{9D8B030D-6E8A-4147-A177-3AD203B41FA5}">
                      <a16:colId xmlns:a16="http://schemas.microsoft.com/office/drawing/2014/main" val="20005"/>
                    </a:ext>
                  </a:extLst>
                </a:gridCol>
                <a:gridCol w="975542">
                  <a:extLst>
                    <a:ext uri="{9D8B030D-6E8A-4147-A177-3AD203B41FA5}">
                      <a16:colId xmlns:a16="http://schemas.microsoft.com/office/drawing/2014/main" val="20006"/>
                    </a:ext>
                  </a:extLst>
                </a:gridCol>
              </a:tblGrid>
              <a:tr h="421358">
                <a:tc rowSpan="2">
                  <a:txBody>
                    <a:bodyPr/>
                    <a:lstStyle/>
                    <a:p>
                      <a:pPr marR="180340" algn="ctr" rtl="1">
                        <a:lnSpc>
                          <a:spcPct val="107000"/>
                        </a:lnSpc>
                        <a:spcAft>
                          <a:spcPts val="0"/>
                        </a:spcAft>
                      </a:pPr>
                      <a:r>
                        <a:rPr lang="ar-IQ" sz="1800" b="1" dirty="0">
                          <a:effectLst/>
                          <a:latin typeface="Times New Roman" pitchFamily="18" charset="0"/>
                          <a:cs typeface="Times New Roman" pitchFamily="18" charset="0"/>
                        </a:rPr>
                        <a:t>  الصفات</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gridSpan="5">
                  <a:txBody>
                    <a:bodyPr/>
                    <a:lstStyle/>
                    <a:p>
                      <a:pPr marL="38100" marR="38100" algn="ctr" rtl="1">
                        <a:lnSpc>
                          <a:spcPts val="1600"/>
                        </a:lnSpc>
                        <a:spcAft>
                          <a:spcPts val="0"/>
                        </a:spcAft>
                      </a:pPr>
                      <a:r>
                        <a:rPr lang="ar-SA" sz="1800" b="1">
                          <a:effectLst/>
                          <a:latin typeface="Times New Roman" pitchFamily="18" charset="0"/>
                          <a:cs typeface="Times New Roman" pitchFamily="18" charset="0"/>
                        </a:rPr>
                        <a:t>مؤشرات اكسدة دهن اللحم </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rowSpan="2">
                  <a:txBody>
                    <a:bodyPr/>
                    <a:lstStyle/>
                    <a:p>
                      <a:pPr marL="38100" marR="38100" algn="ctr" rtl="1">
                        <a:lnSpc>
                          <a:spcPts val="1600"/>
                        </a:lnSpc>
                        <a:spcAft>
                          <a:spcPts val="0"/>
                        </a:spcAft>
                      </a:pPr>
                      <a:r>
                        <a:rPr lang="ar-SA" sz="1800" b="1">
                          <a:effectLst/>
                          <a:latin typeface="Times New Roman" pitchFamily="18" charset="0"/>
                          <a:cs typeface="Times New Roman" pitchFamily="18" charset="0"/>
                        </a:rPr>
                        <a:t>المعنوية </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0"/>
                  </a:ext>
                </a:extLst>
              </a:tr>
              <a:tr h="421358">
                <a:tc vMerge="1">
                  <a:txBody>
                    <a:bodyPr/>
                    <a:lstStyle/>
                    <a:p>
                      <a:pPr rtl="1"/>
                      <a:endParaRPr lang="ar-SA"/>
                    </a:p>
                  </a:txBody>
                  <a:tcP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T1</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T2</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T3</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T4</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T5</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vMerge="1">
                  <a:txBody>
                    <a:bodyPr/>
                    <a:lstStyle/>
                    <a:p>
                      <a:pPr rtl="1"/>
                      <a:endParaRPr lang="ar-SA"/>
                    </a:p>
                  </a:txBody>
                  <a:tcPr/>
                </a:tc>
                <a:extLst>
                  <a:ext uri="{0D108BD9-81ED-4DB2-BD59-A6C34878D82A}">
                    <a16:rowId xmlns:a16="http://schemas.microsoft.com/office/drawing/2014/main" val="10001"/>
                  </a:ext>
                </a:extLst>
              </a:tr>
              <a:tr h="421358">
                <a:tc gridSpan="7">
                  <a:txBody>
                    <a:bodyPr/>
                    <a:lstStyle/>
                    <a:p>
                      <a:pPr marL="38100" marR="180340" algn="ctr" rtl="1">
                        <a:lnSpc>
                          <a:spcPts val="1600"/>
                        </a:lnSpc>
                        <a:spcAft>
                          <a:spcPts val="0"/>
                        </a:spcAft>
                      </a:pPr>
                      <a:r>
                        <a:rPr lang="ar-SA" sz="1800" b="1">
                          <a:effectLst/>
                          <a:latin typeface="Times New Roman" pitchFamily="18" charset="0"/>
                          <a:cs typeface="Times New Roman" pitchFamily="18" charset="0"/>
                        </a:rPr>
                        <a:t>فترة خزن </a:t>
                      </a:r>
                      <a:r>
                        <a:rPr lang="en-US" sz="1800" b="1">
                          <a:effectLst/>
                          <a:latin typeface="Times New Roman" pitchFamily="18" charset="0"/>
                          <a:cs typeface="Times New Roman" pitchFamily="18" charset="0"/>
                        </a:rPr>
                        <a:t>1 </a:t>
                      </a:r>
                      <a:r>
                        <a:rPr lang="ar-IQ" sz="1800" b="1">
                          <a:effectLst/>
                          <a:latin typeface="Times New Roman" pitchFamily="18" charset="0"/>
                          <a:cs typeface="Times New Roman" pitchFamily="18" charset="0"/>
                        </a:rPr>
                        <a:t> يوم</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002"/>
                  </a:ext>
                </a:extLst>
              </a:tr>
              <a:tr h="560141">
                <a:tc>
                  <a:txBody>
                    <a:bodyPr/>
                    <a:lstStyle/>
                    <a:p>
                      <a:pPr marL="38100" marR="180340" algn="ctr" rtl="1">
                        <a:lnSpc>
                          <a:spcPts val="1600"/>
                        </a:lnSpc>
                        <a:spcAft>
                          <a:spcPts val="0"/>
                        </a:spcAft>
                      </a:pPr>
                      <a:r>
                        <a:rPr lang="en-US" sz="1800" b="1">
                          <a:effectLst/>
                          <a:latin typeface="Times New Roman" pitchFamily="18" charset="0"/>
                          <a:cs typeface="Times New Roman" pitchFamily="18" charset="0"/>
                        </a:rPr>
                        <a:t>PV</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3.075±0.014</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2.620±0.023</a:t>
                      </a:r>
                      <a:r>
                        <a:rPr lang="en-US" sz="1800" b="1" baseline="30000" dirty="0">
                          <a:effectLst/>
                          <a:latin typeface="Times New Roman" pitchFamily="18" charset="0"/>
                          <a:cs typeface="Times New Roman" pitchFamily="18" charset="0"/>
                        </a:rPr>
                        <a:t>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2.200±0.012</a:t>
                      </a:r>
                      <a:r>
                        <a:rPr lang="en-US" sz="1800" b="1" baseline="30000">
                          <a:effectLst/>
                          <a:latin typeface="Times New Roman" pitchFamily="18" charset="0"/>
                          <a:cs typeface="Times New Roman" pitchFamily="18" charset="0"/>
                        </a:rPr>
                        <a:t>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2.285±0.009</a:t>
                      </a:r>
                      <a:r>
                        <a:rPr lang="en-US" sz="1800" b="1" baseline="30000">
                          <a:effectLst/>
                          <a:latin typeface="Times New Roman" pitchFamily="18" charset="0"/>
                          <a:cs typeface="Times New Roman" pitchFamily="18" charset="0"/>
                        </a:rPr>
                        <a:t>bc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2.123±0.007</a:t>
                      </a:r>
                      <a:r>
                        <a:rPr lang="en-US" sz="1800" b="1" baseline="30000">
                          <a:effectLst/>
                          <a:latin typeface="Times New Roman" pitchFamily="18" charset="0"/>
                          <a:cs typeface="Times New Roman" pitchFamily="18" charset="0"/>
                        </a:rPr>
                        <a:t>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ar-IQ" sz="1800" b="1" dirty="0">
                          <a:effectLst/>
                          <a:latin typeface="Times New Roman" pitchFamily="18" charset="0"/>
                          <a:cs typeface="Times New Roman" pitchFamily="18" charset="0"/>
                        </a:rPr>
                        <a:t>**</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3"/>
                  </a:ext>
                </a:extLst>
              </a:tr>
              <a:tr h="560141">
                <a:tc>
                  <a:txBody>
                    <a:bodyPr/>
                    <a:lstStyle/>
                    <a:p>
                      <a:pPr marL="38100" marR="180340" algn="ctr" rtl="1">
                        <a:lnSpc>
                          <a:spcPts val="1600"/>
                        </a:lnSpc>
                        <a:spcAft>
                          <a:spcPts val="0"/>
                        </a:spcAft>
                      </a:pPr>
                      <a:r>
                        <a:rPr lang="en-US" sz="1800" b="1">
                          <a:effectLst/>
                          <a:latin typeface="Times New Roman" pitchFamily="18" charset="0"/>
                          <a:cs typeface="Times New Roman" pitchFamily="18" charset="0"/>
                        </a:rPr>
                        <a:t>MDA</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0.043±0.001</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0.029±0.001</a:t>
                      </a:r>
                      <a:r>
                        <a:rPr lang="en-US" sz="1800" b="1" baseline="30000">
                          <a:effectLst/>
                          <a:latin typeface="Times New Roman" pitchFamily="18" charset="0"/>
                          <a:cs typeface="Times New Roman" pitchFamily="18" charset="0"/>
                        </a:rPr>
                        <a:t>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0.023±0.001</a:t>
                      </a:r>
                      <a:r>
                        <a:rPr lang="en-US" sz="1800" b="1" baseline="30000">
                          <a:effectLst/>
                          <a:latin typeface="Times New Roman" pitchFamily="18" charset="0"/>
                          <a:cs typeface="Times New Roman" pitchFamily="18" charset="0"/>
                        </a:rPr>
                        <a:t>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0.027±0.001</a:t>
                      </a:r>
                      <a:r>
                        <a:rPr lang="en-US" sz="1800" b="1" baseline="30000">
                          <a:effectLst/>
                          <a:latin typeface="Times New Roman" pitchFamily="18" charset="0"/>
                          <a:cs typeface="Times New Roman" pitchFamily="18" charset="0"/>
                        </a:rPr>
                        <a:t>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a:effectLst/>
                          <a:latin typeface="Times New Roman" pitchFamily="18" charset="0"/>
                          <a:cs typeface="Times New Roman" pitchFamily="18" charset="0"/>
                        </a:rPr>
                        <a:t>0.021±0.001</a:t>
                      </a:r>
                      <a:r>
                        <a:rPr lang="en-US" sz="1800" b="1" baseline="30000">
                          <a:effectLst/>
                          <a:latin typeface="Times New Roman" pitchFamily="18" charset="0"/>
                          <a:cs typeface="Times New Roman" pitchFamily="18" charset="0"/>
                        </a:rPr>
                        <a:t>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ar-IQ" sz="1800" b="1">
                          <a:effectLst/>
                          <a:latin typeface="Times New Roman" pitchFamily="18" charset="0"/>
                          <a:cs typeface="Times New Roman" pitchFamily="18" charset="0"/>
                        </a:rPr>
                        <a:t>**</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4"/>
                  </a:ext>
                </a:extLst>
              </a:tr>
              <a:tr h="560141">
                <a:tc>
                  <a:txBody>
                    <a:bodyPr/>
                    <a:lstStyle/>
                    <a:p>
                      <a:pPr marL="38100" marR="180340" algn="ctr" rtl="1">
                        <a:lnSpc>
                          <a:spcPts val="1600"/>
                        </a:lnSpc>
                        <a:spcAft>
                          <a:spcPts val="0"/>
                        </a:spcAft>
                      </a:pPr>
                      <a:r>
                        <a:rPr lang="en-US" sz="1800" b="1">
                          <a:effectLst/>
                          <a:latin typeface="Times New Roman" pitchFamily="18" charset="0"/>
                          <a:cs typeface="Times New Roman" pitchFamily="18" charset="0"/>
                        </a:rPr>
                        <a:t>FFA</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0.530±0.006</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0.430±0.006</a:t>
                      </a:r>
                      <a:r>
                        <a:rPr lang="en-US" sz="1800" b="1" baseline="30000" dirty="0">
                          <a:effectLst/>
                          <a:latin typeface="Times New Roman" pitchFamily="18" charset="0"/>
                          <a:cs typeface="Times New Roman" pitchFamily="18" charset="0"/>
                        </a:rPr>
                        <a:t>b</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0.305±0.003</a:t>
                      </a:r>
                      <a:r>
                        <a:rPr lang="en-US" sz="1800" b="1" baseline="30000" dirty="0">
                          <a:effectLst/>
                          <a:latin typeface="Times New Roman" pitchFamily="18" charset="0"/>
                          <a:cs typeface="Times New Roman" pitchFamily="18" charset="0"/>
                        </a:rPr>
                        <a:t>bc</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0.345±0.003</a:t>
                      </a:r>
                      <a:r>
                        <a:rPr lang="en-US" sz="1800" b="1" baseline="30000">
                          <a:effectLst/>
                          <a:latin typeface="Times New Roman" pitchFamily="18" charset="0"/>
                          <a:cs typeface="Times New Roman" pitchFamily="18" charset="0"/>
                        </a:rPr>
                        <a:t>bc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0.250±0.006</a:t>
                      </a:r>
                      <a:r>
                        <a:rPr lang="en-US" sz="1800" b="1" baseline="30000">
                          <a:effectLst/>
                          <a:latin typeface="Times New Roman" pitchFamily="18" charset="0"/>
                          <a:cs typeface="Times New Roman" pitchFamily="18" charset="0"/>
                        </a:rPr>
                        <a:t>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ar-IQ" sz="1800" b="1">
                          <a:effectLst/>
                          <a:latin typeface="Times New Roman" pitchFamily="18" charset="0"/>
                          <a:cs typeface="Times New Roman" pitchFamily="18" charset="0"/>
                        </a:rPr>
                        <a:t>**</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5"/>
                  </a:ext>
                </a:extLst>
              </a:tr>
              <a:tr h="421358">
                <a:tc gridSpan="7">
                  <a:txBody>
                    <a:bodyPr/>
                    <a:lstStyle/>
                    <a:p>
                      <a:pPr marL="38100" marR="180340" algn="ctr" rtl="1">
                        <a:lnSpc>
                          <a:spcPts val="1600"/>
                        </a:lnSpc>
                        <a:spcAft>
                          <a:spcPts val="0"/>
                        </a:spcAft>
                      </a:pPr>
                      <a:r>
                        <a:rPr lang="ar-SA" sz="1800" b="1" dirty="0">
                          <a:effectLst/>
                          <a:latin typeface="Times New Roman" pitchFamily="18" charset="0"/>
                          <a:cs typeface="Times New Roman" pitchFamily="18" charset="0"/>
                        </a:rPr>
                        <a:t>فترة خزن </a:t>
                      </a:r>
                      <a:r>
                        <a:rPr lang="en-US" sz="1800" b="1" dirty="0">
                          <a:effectLst/>
                          <a:latin typeface="Times New Roman" pitchFamily="18" charset="0"/>
                          <a:cs typeface="Times New Roman" pitchFamily="18" charset="0"/>
                        </a:rPr>
                        <a:t>30 </a:t>
                      </a:r>
                      <a:r>
                        <a:rPr lang="ar-IQ" sz="1800" b="1" dirty="0">
                          <a:effectLst/>
                          <a:latin typeface="Times New Roman" pitchFamily="18" charset="0"/>
                          <a:cs typeface="Times New Roman" pitchFamily="18" charset="0"/>
                        </a:rPr>
                        <a:t> يوم</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006"/>
                  </a:ext>
                </a:extLst>
              </a:tr>
              <a:tr h="560141">
                <a:tc>
                  <a:txBody>
                    <a:bodyPr/>
                    <a:lstStyle/>
                    <a:p>
                      <a:pPr marL="38100" marR="180340" algn="ctr" rtl="1">
                        <a:lnSpc>
                          <a:spcPts val="1600"/>
                        </a:lnSpc>
                        <a:spcAft>
                          <a:spcPts val="0"/>
                        </a:spcAft>
                      </a:pPr>
                      <a:r>
                        <a:rPr lang="en-US" sz="1800" b="1">
                          <a:effectLst/>
                          <a:latin typeface="Times New Roman" pitchFamily="18" charset="0"/>
                          <a:cs typeface="Times New Roman" pitchFamily="18" charset="0"/>
                        </a:rPr>
                        <a:t>PV</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5.622±0.306</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3.915±0.014</a:t>
                      </a:r>
                      <a:r>
                        <a:rPr lang="en-US" sz="1800" b="1" baseline="30000">
                          <a:effectLst/>
                          <a:latin typeface="Times New Roman" pitchFamily="18" charset="0"/>
                          <a:cs typeface="Times New Roman" pitchFamily="18" charset="0"/>
                        </a:rPr>
                        <a:t>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2.823±0.015</a:t>
                      </a:r>
                      <a:r>
                        <a:rPr lang="en-US" sz="1800" b="1" baseline="30000">
                          <a:effectLst/>
                          <a:latin typeface="Times New Roman" pitchFamily="18" charset="0"/>
                          <a:cs typeface="Times New Roman" pitchFamily="18" charset="0"/>
                        </a:rPr>
                        <a:t>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dirty="0">
                          <a:effectLst/>
                          <a:latin typeface="Times New Roman" pitchFamily="18" charset="0"/>
                          <a:cs typeface="Times New Roman" pitchFamily="18" charset="0"/>
                        </a:rPr>
                        <a:t>3.033±0.028</a:t>
                      </a:r>
                      <a:r>
                        <a:rPr lang="en-US" sz="1800" b="1" baseline="30000" dirty="0">
                          <a:effectLst/>
                          <a:latin typeface="Times New Roman" pitchFamily="18" charset="0"/>
                          <a:cs typeface="Times New Roman" pitchFamily="18" charset="0"/>
                        </a:rPr>
                        <a:t>c</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2.470±0.017</a:t>
                      </a:r>
                      <a:r>
                        <a:rPr lang="en-US" sz="1800" b="1" baseline="30000" dirty="0">
                          <a:effectLst/>
                          <a:latin typeface="Times New Roman" pitchFamily="18" charset="0"/>
                          <a:cs typeface="Times New Roman" pitchFamily="18" charset="0"/>
                        </a:rPr>
                        <a:t>c</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ar-IQ" sz="1800" b="1">
                          <a:effectLst/>
                          <a:latin typeface="Times New Roman" pitchFamily="18" charset="0"/>
                          <a:cs typeface="Times New Roman" pitchFamily="18" charset="0"/>
                        </a:rPr>
                        <a:t>**</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7"/>
                  </a:ext>
                </a:extLst>
              </a:tr>
              <a:tr h="560141">
                <a:tc>
                  <a:txBody>
                    <a:bodyPr/>
                    <a:lstStyle/>
                    <a:p>
                      <a:pPr marL="38100" marR="180340" algn="ctr" rtl="1">
                        <a:lnSpc>
                          <a:spcPts val="1600"/>
                        </a:lnSpc>
                        <a:spcAft>
                          <a:spcPts val="0"/>
                        </a:spcAft>
                      </a:pPr>
                      <a:r>
                        <a:rPr lang="en-US" sz="1800" b="1">
                          <a:effectLst/>
                          <a:latin typeface="Times New Roman" pitchFamily="18" charset="0"/>
                          <a:cs typeface="Times New Roman" pitchFamily="18" charset="0"/>
                        </a:rPr>
                        <a:t>MDA</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0.075±0.002</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0.043±0.001</a:t>
                      </a:r>
                      <a:r>
                        <a:rPr lang="en-US" sz="1800" b="1" baseline="30000">
                          <a:effectLst/>
                          <a:latin typeface="Times New Roman" pitchFamily="18" charset="0"/>
                          <a:cs typeface="Times New Roman" pitchFamily="18" charset="0"/>
                        </a:rPr>
                        <a:t>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0.030±0.001</a:t>
                      </a:r>
                      <a:r>
                        <a:rPr lang="en-US" sz="1800" b="1" baseline="30000">
                          <a:effectLst/>
                          <a:latin typeface="Times New Roman" pitchFamily="18" charset="0"/>
                          <a:cs typeface="Times New Roman" pitchFamily="18" charset="0"/>
                        </a:rPr>
                        <a:t>bc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0.036±0.001</a:t>
                      </a:r>
                      <a:r>
                        <a:rPr lang="en-US" sz="1800" b="1" baseline="30000">
                          <a:effectLst/>
                          <a:latin typeface="Times New Roman" pitchFamily="18" charset="0"/>
                          <a:cs typeface="Times New Roman" pitchFamily="18" charset="0"/>
                        </a:rPr>
                        <a:t>bc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0.027±0.001</a:t>
                      </a:r>
                      <a:r>
                        <a:rPr lang="en-US" sz="1800" b="1" baseline="30000">
                          <a:effectLst/>
                          <a:latin typeface="Times New Roman" pitchFamily="18" charset="0"/>
                          <a:cs typeface="Times New Roman" pitchFamily="18" charset="0"/>
                        </a:rPr>
                        <a:t>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ar-IQ" sz="1800" b="1" dirty="0">
                          <a:effectLst/>
                          <a:latin typeface="Times New Roman" pitchFamily="18" charset="0"/>
                          <a:cs typeface="Times New Roman" pitchFamily="18" charset="0"/>
                        </a:rPr>
                        <a:t>**</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8"/>
                  </a:ext>
                </a:extLst>
              </a:tr>
              <a:tr h="560141">
                <a:tc>
                  <a:txBody>
                    <a:bodyPr/>
                    <a:lstStyle/>
                    <a:p>
                      <a:pPr marL="38100" marR="180340" algn="ctr" rtl="1">
                        <a:lnSpc>
                          <a:spcPts val="1600"/>
                        </a:lnSpc>
                        <a:spcAft>
                          <a:spcPts val="0"/>
                        </a:spcAft>
                      </a:pPr>
                      <a:r>
                        <a:rPr lang="en-US" sz="1800" b="1">
                          <a:effectLst/>
                          <a:latin typeface="Times New Roman" pitchFamily="18" charset="0"/>
                          <a:cs typeface="Times New Roman" pitchFamily="18" charset="0"/>
                        </a:rPr>
                        <a:t>FFA</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0">
                        <a:lnSpc>
                          <a:spcPts val="1600"/>
                        </a:lnSpc>
                        <a:spcAft>
                          <a:spcPts val="0"/>
                        </a:spcAft>
                      </a:pPr>
                      <a:r>
                        <a:rPr lang="en-US" sz="1800" b="1" dirty="0">
                          <a:effectLst/>
                          <a:latin typeface="Times New Roman" pitchFamily="18" charset="0"/>
                          <a:cs typeface="Times New Roman" pitchFamily="18" charset="0"/>
                        </a:rPr>
                        <a:t>0.733±0.012</a:t>
                      </a:r>
                      <a:r>
                        <a:rPr lang="en-US" sz="1800" b="1" baseline="30000" dirty="0">
                          <a:effectLst/>
                          <a:latin typeface="Times New Roman" pitchFamily="18" charset="0"/>
                          <a:cs typeface="Times New Roman" pitchFamily="18" charset="0"/>
                        </a:rPr>
                        <a:t>a</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0.523±0.015</a:t>
                      </a:r>
                      <a:r>
                        <a:rPr lang="en-US" sz="1800" b="1" baseline="30000">
                          <a:effectLst/>
                          <a:latin typeface="Times New Roman" pitchFamily="18" charset="0"/>
                          <a:cs typeface="Times New Roman" pitchFamily="18" charset="0"/>
                        </a:rPr>
                        <a:t>b</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0.333±0.009</a:t>
                      </a:r>
                      <a:r>
                        <a:rPr lang="en-US" sz="1800" b="1" baseline="30000">
                          <a:effectLst/>
                          <a:latin typeface="Times New Roman" pitchFamily="18" charset="0"/>
                          <a:cs typeface="Times New Roman" pitchFamily="18" charset="0"/>
                        </a:rPr>
                        <a:t>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0.413±0.012</a:t>
                      </a:r>
                      <a:r>
                        <a:rPr lang="en-US" sz="1800" b="1" baseline="30000">
                          <a:effectLst/>
                          <a:latin typeface="Times New Roman" pitchFamily="18" charset="0"/>
                          <a:cs typeface="Times New Roman" pitchFamily="18" charset="0"/>
                        </a:rPr>
                        <a:t>bc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en-US" sz="1800" b="1">
                          <a:effectLst/>
                          <a:latin typeface="Times New Roman" pitchFamily="18" charset="0"/>
                          <a:cs typeface="Times New Roman" pitchFamily="18" charset="0"/>
                        </a:rPr>
                        <a:t>0.407±0.007</a:t>
                      </a:r>
                      <a:r>
                        <a:rPr lang="en-US" sz="1800" b="1" baseline="30000">
                          <a:effectLst/>
                          <a:latin typeface="Times New Roman" pitchFamily="18" charset="0"/>
                          <a:cs typeface="Times New Roman" pitchFamily="18" charset="0"/>
                        </a:rPr>
                        <a:t>bc</a:t>
                      </a:r>
                      <a:endParaRPr lang="en-US" sz="1800" b="1">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38100" marR="38100" algn="ctr" rtl="1">
                        <a:lnSpc>
                          <a:spcPts val="1600"/>
                        </a:lnSpc>
                        <a:spcAft>
                          <a:spcPts val="0"/>
                        </a:spcAft>
                      </a:pPr>
                      <a:r>
                        <a:rPr lang="ar-IQ" sz="1800" b="1" dirty="0">
                          <a:effectLst/>
                          <a:latin typeface="Times New Roman" pitchFamily="18" charset="0"/>
                          <a:cs typeface="Times New Roman" pitchFamily="18" charset="0"/>
                        </a:rPr>
                        <a:t>**</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28641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30616" y="2220660"/>
            <a:ext cx="7268308" cy="156966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IQ" sz="9600" b="1" spc="50" dirty="0">
                <a:ln w="11430"/>
                <a:gradFill>
                  <a:gsLst>
                    <a:gs pos="25000">
                      <a:schemeClr val="accent2">
                        <a:satMod val="155000"/>
                      </a:schemeClr>
                    </a:gs>
                    <a:gs pos="100000">
                      <a:schemeClr val="accent2">
                        <a:shade val="45000"/>
                        <a:satMod val="165000"/>
                      </a:schemeClr>
                    </a:gs>
                  </a:gsLst>
                  <a:lin ang="5400000"/>
                </a:gradFill>
                <a:effectLst>
                  <a:outerShdw blurRad="50800" dist="38100" dir="2700000" algn="tl" rotWithShape="0">
                    <a:prstClr val="black">
                      <a:alpha val="40000"/>
                    </a:prstClr>
                  </a:outerShdw>
                </a:effectLst>
                <a:cs typeface="PT Bold Heading" pitchFamily="2" charset="-78"/>
              </a:rPr>
              <a:t>الاستنتاجات</a:t>
            </a: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50800" dist="38100" dir="2700000" algn="tl" rotWithShape="0">
                  <a:prstClr val="black">
                    <a:alpha val="40000"/>
                  </a:prstClr>
                </a:outerShdw>
              </a:effectLst>
              <a:cs typeface="PT Bold Heading" pitchFamily="2" charset="-78"/>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54" y="-29818"/>
            <a:ext cx="11910645" cy="1073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A person falling off a step of stairs&#10;&#10;Description automatically generated">
            <a:extLst>
              <a:ext uri="{FF2B5EF4-FFF2-40B4-BE49-F238E27FC236}">
                <a16:creationId xmlns:a16="http://schemas.microsoft.com/office/drawing/2014/main" id="{E5F35A31-5503-43E6-BCD5-102AC85A74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551"/>
          <a:stretch/>
        </p:blipFill>
        <p:spPr>
          <a:xfrm>
            <a:off x="549318" y="2067063"/>
            <a:ext cx="4729481" cy="3367793"/>
          </a:xfrm>
          <a:prstGeom prst="ellipse">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73271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371E6A9-4650-82F9-6A0C-9FFF1AEBA031}"/>
            </a:ext>
          </a:extLst>
        </p:cNvPr>
        <p:cNvGrpSpPr/>
        <p:nvPr/>
      </p:nvGrpSpPr>
      <p:grpSpPr>
        <a:xfrm>
          <a:off x="0" y="0"/>
          <a:ext cx="0" cy="0"/>
          <a:chOff x="0" y="0"/>
          <a:chExt cx="0" cy="0"/>
        </a:xfrm>
      </p:grpSpPr>
      <p:sp>
        <p:nvSpPr>
          <p:cNvPr id="2" name="مربع نص 4">
            <a:extLst>
              <a:ext uri="{FF2B5EF4-FFF2-40B4-BE49-F238E27FC236}">
                <a16:creationId xmlns:a16="http://schemas.microsoft.com/office/drawing/2014/main" id="{31578DAD-50BF-5DB5-F8F0-3D4763EFA2FB}"/>
              </a:ext>
            </a:extLst>
          </p:cNvPr>
          <p:cNvSpPr txBox="1"/>
          <p:nvPr/>
        </p:nvSpPr>
        <p:spPr>
          <a:xfrm>
            <a:off x="304801" y="581958"/>
            <a:ext cx="11584196" cy="1276945"/>
          </a:xfrm>
          <a:prstGeom prst="round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lvl="0" algn="just" rtl="1">
              <a:lnSpc>
                <a:spcPct val="150000"/>
              </a:lnSpc>
            </a:pPr>
            <a:r>
              <a:rPr lang="ar-IQ" sz="2400" b="1" dirty="0">
                <a:latin typeface="Times New Roman" pitchFamily="18" charset="0"/>
                <a:ea typeface="Amiri" panose="00000500000000000000" pitchFamily="2" charset="-78"/>
                <a:cs typeface="Times New Roman" pitchFamily="18" charset="0"/>
              </a:rPr>
              <a:t>1- إن استعمال مخلفات الروبيان المحلية قد حسنت من الأداء الإنتاجي لفروج اللحم وأفضل النتائج عند استعمال </a:t>
            </a:r>
            <a:r>
              <a:rPr lang="en-US" sz="2400" b="1" dirty="0">
                <a:latin typeface="Times New Roman" pitchFamily="18" charset="0"/>
                <a:ea typeface="Amiri" panose="00000500000000000000" pitchFamily="2" charset="-78"/>
                <a:cs typeface="Times New Roman" pitchFamily="18" charset="0"/>
              </a:rPr>
              <a:t>4</a:t>
            </a:r>
            <a:r>
              <a:rPr lang="ar-IQ" sz="2400" b="1" dirty="0">
                <a:latin typeface="Times New Roman" pitchFamily="18" charset="0"/>
                <a:ea typeface="Amiri" panose="00000500000000000000" pitchFamily="2" charset="-78"/>
                <a:cs typeface="Times New Roman" pitchFamily="18" charset="0"/>
              </a:rPr>
              <a:t>% من مخلفات الروبيان مع </a:t>
            </a:r>
            <a:r>
              <a:rPr lang="en-US" sz="2400" b="1" dirty="0">
                <a:latin typeface="Times New Roman" pitchFamily="18" charset="0"/>
                <a:ea typeface="Amiri" panose="00000500000000000000" pitchFamily="2" charset="-78"/>
                <a:cs typeface="Times New Roman" pitchFamily="18" charset="0"/>
              </a:rPr>
              <a:t>0.05</a:t>
            </a:r>
            <a:r>
              <a:rPr lang="ar-IQ" sz="2400" b="1" dirty="0">
                <a:latin typeface="Times New Roman" pitchFamily="18" charset="0"/>
                <a:ea typeface="Amiri" panose="00000500000000000000" pitchFamily="2" charset="-78"/>
                <a:cs typeface="Times New Roman" pitchFamily="18" charset="0"/>
              </a:rPr>
              <a:t>% من انزيم البروتييز.</a:t>
            </a:r>
            <a:endParaRPr lang="en-US" sz="2400" b="1" dirty="0">
              <a:latin typeface="Times New Roman" pitchFamily="18" charset="0"/>
              <a:ea typeface="Amiri" panose="00000500000000000000" pitchFamily="2" charset="-78"/>
              <a:cs typeface="Times New Roman" pitchFamily="18" charset="0"/>
            </a:endParaRPr>
          </a:p>
        </p:txBody>
      </p:sp>
      <p:sp>
        <p:nvSpPr>
          <p:cNvPr id="5" name="مربع نص 4">
            <a:extLst>
              <a:ext uri="{FF2B5EF4-FFF2-40B4-BE49-F238E27FC236}">
                <a16:creationId xmlns:a16="http://schemas.microsoft.com/office/drawing/2014/main" id="{64302157-DEB3-CA2F-9D2E-589EE30AD8DD}"/>
              </a:ext>
            </a:extLst>
          </p:cNvPr>
          <p:cNvSpPr txBox="1"/>
          <p:nvPr/>
        </p:nvSpPr>
        <p:spPr>
          <a:xfrm>
            <a:off x="303902" y="1858903"/>
            <a:ext cx="11584196" cy="1867533"/>
          </a:xfrm>
          <a:prstGeom prst="round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lvl="0" algn="just" rtl="1">
              <a:lnSpc>
                <a:spcPct val="150000"/>
              </a:lnSpc>
            </a:pPr>
            <a:r>
              <a:rPr lang="en-US" sz="2400" b="1" dirty="0">
                <a:latin typeface="Times New Roman" pitchFamily="18" charset="0"/>
                <a:ea typeface="Amiri" panose="00000500000000000000" pitchFamily="2" charset="-78"/>
                <a:cs typeface="Times New Roman" pitchFamily="18" charset="0"/>
              </a:rPr>
              <a:t>-2 </a:t>
            </a:r>
            <a:r>
              <a:rPr lang="ar-IQ" sz="2400" b="1" dirty="0">
                <a:latin typeface="Times New Roman" pitchFamily="18" charset="0"/>
                <a:ea typeface="Amiri" panose="00000500000000000000" pitchFamily="2" charset="-78"/>
                <a:cs typeface="Times New Roman" pitchFamily="18" charset="0"/>
              </a:rPr>
              <a:t>ارتفاع الأعداد </a:t>
            </a:r>
            <a:r>
              <a:rPr lang="ar-IQ" sz="2400" b="1" dirty="0" err="1">
                <a:latin typeface="Times New Roman" pitchFamily="18" charset="0"/>
                <a:ea typeface="Amiri" panose="00000500000000000000" pitchFamily="2" charset="-78"/>
                <a:cs typeface="Times New Roman" pitchFamily="18" charset="0"/>
              </a:rPr>
              <a:t>اللوغالاتمية</a:t>
            </a:r>
            <a:r>
              <a:rPr lang="ar-IQ" sz="2400" b="1" dirty="0">
                <a:latin typeface="Times New Roman" pitchFamily="18" charset="0"/>
                <a:ea typeface="Amiri" panose="00000500000000000000" pitchFamily="2" charset="-78"/>
                <a:cs typeface="Times New Roman" pitchFamily="18" charset="0"/>
              </a:rPr>
              <a:t> لبكتريا العصيات اللبنية </a:t>
            </a:r>
            <a:r>
              <a:rPr lang="en-US" sz="2400" b="1" dirty="0">
                <a:latin typeface="Times New Roman" pitchFamily="18" charset="0"/>
                <a:ea typeface="Amiri" panose="00000500000000000000" pitchFamily="2" charset="-78"/>
                <a:cs typeface="Times New Roman" pitchFamily="18" charset="0"/>
              </a:rPr>
              <a:t>Lactobacillus</a:t>
            </a:r>
            <a:r>
              <a:rPr lang="ar-IQ" sz="2400" b="1" dirty="0">
                <a:latin typeface="Times New Roman" pitchFamily="18" charset="0"/>
                <a:ea typeface="Amiri" panose="00000500000000000000" pitchFamily="2" charset="-78"/>
                <a:cs typeface="Times New Roman" pitchFamily="18" charset="0"/>
              </a:rPr>
              <a:t> وانخفاض الاعداد اللوغارتمية. لبكتريا العصيات القولونية </a:t>
            </a:r>
            <a:r>
              <a:rPr lang="en-US" sz="2400" b="1" dirty="0" err="1">
                <a:latin typeface="Times New Roman" pitchFamily="18" charset="0"/>
                <a:ea typeface="Amiri" panose="00000500000000000000" pitchFamily="2" charset="-78"/>
                <a:cs typeface="Times New Roman" pitchFamily="18" charset="0"/>
              </a:rPr>
              <a:t>E.coil</a:t>
            </a:r>
            <a:r>
              <a:rPr lang="ar-IQ" sz="2400" b="1" dirty="0">
                <a:latin typeface="Times New Roman" pitchFamily="18" charset="0"/>
                <a:ea typeface="Amiri" panose="00000500000000000000" pitchFamily="2" charset="-78"/>
                <a:cs typeface="Times New Roman" pitchFamily="18" charset="0"/>
              </a:rPr>
              <a:t> في منطقة الصائم لطيور معاملات استعمال مخلفات الروبيان مع ومن دون انزيم البروتييز.</a:t>
            </a:r>
            <a:endParaRPr lang="en-US" sz="2400" b="1" dirty="0">
              <a:latin typeface="Times New Roman" pitchFamily="18" charset="0"/>
              <a:ea typeface="Amiri" panose="00000500000000000000" pitchFamily="2" charset="-78"/>
              <a:cs typeface="Times New Roman" pitchFamily="18" charset="0"/>
            </a:endParaRPr>
          </a:p>
        </p:txBody>
      </p:sp>
      <p:sp>
        <p:nvSpPr>
          <p:cNvPr id="6" name="مربع نص 4">
            <a:extLst>
              <a:ext uri="{FF2B5EF4-FFF2-40B4-BE49-F238E27FC236}">
                <a16:creationId xmlns:a16="http://schemas.microsoft.com/office/drawing/2014/main" id="{1A93B7E5-D726-6788-832C-7BE42BD09084}"/>
              </a:ext>
            </a:extLst>
          </p:cNvPr>
          <p:cNvSpPr txBox="1"/>
          <p:nvPr/>
        </p:nvSpPr>
        <p:spPr>
          <a:xfrm>
            <a:off x="303902" y="3729552"/>
            <a:ext cx="11584196" cy="1276945"/>
          </a:xfrm>
          <a:prstGeom prst="round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algn="just" rtl="1">
              <a:lnSpc>
                <a:spcPct val="150000"/>
              </a:lnSpc>
            </a:pPr>
            <a:r>
              <a:rPr lang="ar-IQ" sz="2400" b="1" dirty="0">
                <a:latin typeface="Times New Roman" pitchFamily="18" charset="0"/>
                <a:ea typeface="Amiri" panose="00000500000000000000" pitchFamily="2" charset="-78"/>
                <a:cs typeface="Times New Roman" pitchFamily="18" charset="0"/>
              </a:rPr>
              <a:t>3- انخفاض حالة الاكسدة في الدهن للحم فروج معاملات استعمال مخلفات الروبيان ، ومع زيادة نسبة الاستعمال من دون ومع انزيم البروتين بعد خزن اللحم لمدة </a:t>
            </a:r>
            <a:r>
              <a:rPr lang="en-US" sz="2400" b="1" dirty="0">
                <a:latin typeface="Times New Roman" pitchFamily="18" charset="0"/>
                <a:ea typeface="Amiri" panose="00000500000000000000" pitchFamily="2" charset="-78"/>
                <a:cs typeface="Times New Roman" pitchFamily="18" charset="0"/>
              </a:rPr>
              <a:t>1</a:t>
            </a:r>
            <a:r>
              <a:rPr lang="ar-IQ" sz="2400" b="1" dirty="0">
                <a:latin typeface="Times New Roman" pitchFamily="18" charset="0"/>
                <a:ea typeface="Amiri" panose="00000500000000000000" pitchFamily="2" charset="-78"/>
                <a:cs typeface="Times New Roman" pitchFamily="18" charset="0"/>
              </a:rPr>
              <a:t> و </a:t>
            </a:r>
            <a:r>
              <a:rPr lang="en-US" sz="2400" b="1" dirty="0">
                <a:latin typeface="Times New Roman" pitchFamily="18" charset="0"/>
                <a:ea typeface="Amiri" panose="00000500000000000000" pitchFamily="2" charset="-78"/>
                <a:cs typeface="Times New Roman" pitchFamily="18" charset="0"/>
              </a:rPr>
              <a:t>30</a:t>
            </a:r>
            <a:r>
              <a:rPr lang="ar-IQ" sz="2400" b="1" dirty="0">
                <a:latin typeface="Times New Roman" pitchFamily="18" charset="0"/>
                <a:ea typeface="Amiri" panose="00000500000000000000" pitchFamily="2" charset="-78"/>
                <a:cs typeface="Times New Roman" pitchFamily="18" charset="0"/>
              </a:rPr>
              <a:t> يوماً.</a:t>
            </a:r>
            <a:endParaRPr lang="ar-SA" sz="2400" b="1" dirty="0">
              <a:latin typeface="Times New Roman" pitchFamily="18" charset="0"/>
              <a:ea typeface="Amiri" panose="00000500000000000000" pitchFamily="2" charset="-78"/>
              <a:cs typeface="Times New Roman" pitchFamily="18" charset="0"/>
            </a:endParaRPr>
          </a:p>
        </p:txBody>
      </p:sp>
    </p:spTree>
    <p:extLst>
      <p:ext uri="{BB962C8B-B14F-4D97-AF65-F5344CB8AC3E}">
        <p14:creationId xmlns:p14="http://schemas.microsoft.com/office/powerpoint/2010/main" val="354880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685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655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30616" y="2220660"/>
            <a:ext cx="7268308" cy="156966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IQ" sz="9600" b="1" spc="50" dirty="0">
                <a:ln w="11430"/>
                <a:gradFill>
                  <a:gsLst>
                    <a:gs pos="25000">
                      <a:schemeClr val="accent2">
                        <a:satMod val="155000"/>
                      </a:schemeClr>
                    </a:gs>
                    <a:gs pos="100000">
                      <a:schemeClr val="accent2">
                        <a:shade val="45000"/>
                        <a:satMod val="165000"/>
                      </a:schemeClr>
                    </a:gs>
                  </a:gsLst>
                  <a:lin ang="5400000"/>
                </a:gradFill>
                <a:effectLst>
                  <a:outerShdw blurRad="50800" dist="38100" dir="2700000" algn="tl" rotWithShape="0">
                    <a:prstClr val="black">
                      <a:alpha val="40000"/>
                    </a:prstClr>
                  </a:outerShdw>
                </a:effectLst>
                <a:cs typeface="PT Bold Heading" pitchFamily="2" charset="-78"/>
              </a:rPr>
              <a:t>التوصيات</a:t>
            </a: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50800" dist="38100" dir="2700000" algn="tl" rotWithShape="0">
                  <a:prstClr val="black">
                    <a:alpha val="40000"/>
                  </a:prstClr>
                </a:outerShdw>
              </a:effectLst>
              <a:cs typeface="PT Bold Heading" pitchFamily="2" charset="-78"/>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54" y="-29818"/>
            <a:ext cx="11910645" cy="1073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A person falling off a step of stairs&#10;&#10;Description automatically generated">
            <a:extLst>
              <a:ext uri="{FF2B5EF4-FFF2-40B4-BE49-F238E27FC236}">
                <a16:creationId xmlns:a16="http://schemas.microsoft.com/office/drawing/2014/main" id="{E5F35A31-5503-43E6-BCD5-102AC85A74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551"/>
          <a:stretch/>
        </p:blipFill>
        <p:spPr>
          <a:xfrm>
            <a:off x="549318" y="2067063"/>
            <a:ext cx="4729481" cy="3367793"/>
          </a:xfrm>
          <a:prstGeom prst="ellipse">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779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F149954-477F-58CE-A3B7-1DD49B840FB6}"/>
            </a:ext>
          </a:extLst>
        </p:cNvPr>
        <p:cNvGrpSpPr/>
        <p:nvPr/>
      </p:nvGrpSpPr>
      <p:grpSpPr>
        <a:xfrm>
          <a:off x="0" y="0"/>
          <a:ext cx="0" cy="0"/>
          <a:chOff x="0" y="0"/>
          <a:chExt cx="0" cy="0"/>
        </a:xfrm>
      </p:grpSpPr>
      <p:pic>
        <p:nvPicPr>
          <p:cNvPr id="3" name="Picture 2" descr="A blue and white speech bubble with a thumbs up sign&#10;&#10;Description automatically generated">
            <a:extLst>
              <a:ext uri="{FF2B5EF4-FFF2-40B4-BE49-F238E27FC236}">
                <a16:creationId xmlns:a16="http://schemas.microsoft.com/office/drawing/2014/main" id="{81920D10-8609-73F0-6C97-C39807B31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78426"/>
            <a:ext cx="1143000" cy="879574"/>
          </a:xfrm>
          <a:prstGeom prst="rect">
            <a:avLst/>
          </a:prstGeom>
        </p:spPr>
      </p:pic>
      <p:sp>
        <p:nvSpPr>
          <p:cNvPr id="4" name="مربع نص 2">
            <a:extLst>
              <a:ext uri="{FF2B5EF4-FFF2-40B4-BE49-F238E27FC236}">
                <a16:creationId xmlns:a16="http://schemas.microsoft.com/office/drawing/2014/main" id="{1547DAEF-475B-D80E-1C82-35F7DABEE85F}"/>
              </a:ext>
            </a:extLst>
          </p:cNvPr>
          <p:cNvSpPr txBox="1"/>
          <p:nvPr/>
        </p:nvSpPr>
        <p:spPr>
          <a:xfrm>
            <a:off x="445069" y="327265"/>
            <a:ext cx="11301862" cy="1276945"/>
          </a:xfrm>
          <a:prstGeom prst="round2DiagRect">
            <a:avLst/>
          </a:prstGeom>
          <a:solidFill>
            <a:schemeClr val="accent1">
              <a:lumMod val="60000"/>
              <a:lumOff val="40000"/>
            </a:schemeClr>
          </a:solidFill>
        </p:spPr>
        <p:txBody>
          <a:bodyPr wrap="square" rtlCol="1">
            <a:spAutoFit/>
          </a:bodyPr>
          <a:lstStyle/>
          <a:p>
            <a:pPr algn="just" rtl="1">
              <a:lnSpc>
                <a:spcPct val="150000"/>
              </a:lnSpc>
            </a:pPr>
            <a:r>
              <a:rPr lang="ar-IQ" sz="2400" b="1" dirty="0">
                <a:latin typeface="Times New Roman" pitchFamily="18" charset="0"/>
                <a:ea typeface="Amiri" panose="00000500000000000000" pitchFamily="2" charset="-78"/>
                <a:cs typeface="Times New Roman" pitchFamily="18" charset="0"/>
              </a:rPr>
              <a:t>1- اضافة مسحوق مخلفات الروبيان بأقل نسبة مستعملة في هذه الدراسة (</a:t>
            </a:r>
            <a:r>
              <a:rPr lang="en-US" sz="2400" b="1" dirty="0">
                <a:latin typeface="Times New Roman" pitchFamily="18" charset="0"/>
                <a:ea typeface="Amiri" panose="00000500000000000000" pitchFamily="2" charset="-78"/>
                <a:cs typeface="Times New Roman" pitchFamily="18" charset="0"/>
              </a:rPr>
              <a:t>4</a:t>
            </a:r>
            <a:r>
              <a:rPr lang="ar-IQ" sz="2400" b="1" dirty="0">
                <a:latin typeface="Times New Roman" pitchFamily="18" charset="0"/>
                <a:ea typeface="Amiri" panose="00000500000000000000" pitchFamily="2" charset="-78"/>
                <a:cs typeface="Times New Roman" pitchFamily="18" charset="0"/>
              </a:rPr>
              <a:t>%) مع اضافة انزيم البروتييز لإعطائه أفضل أداء إنتاجي.</a:t>
            </a:r>
            <a:endParaRPr lang="en-US" sz="2400" b="1" dirty="0">
              <a:latin typeface="Times New Roman" pitchFamily="18" charset="0"/>
              <a:ea typeface="Amiri" panose="00000500000000000000" pitchFamily="2" charset="-78"/>
              <a:cs typeface="Times New Roman" pitchFamily="18" charset="0"/>
            </a:endParaRPr>
          </a:p>
        </p:txBody>
      </p:sp>
      <p:sp>
        <p:nvSpPr>
          <p:cNvPr id="5" name="مربع نص 2">
            <a:extLst>
              <a:ext uri="{FF2B5EF4-FFF2-40B4-BE49-F238E27FC236}">
                <a16:creationId xmlns:a16="http://schemas.microsoft.com/office/drawing/2014/main" id="{0315AD9D-2080-C45D-EBFA-90CF3F4BD16E}"/>
              </a:ext>
            </a:extLst>
          </p:cNvPr>
          <p:cNvSpPr txBox="1"/>
          <p:nvPr/>
        </p:nvSpPr>
        <p:spPr>
          <a:xfrm>
            <a:off x="445069" y="1870385"/>
            <a:ext cx="11301862" cy="1276945"/>
          </a:xfrm>
          <a:prstGeom prst="round2DiagRect">
            <a:avLst/>
          </a:prstGeom>
          <a:solidFill>
            <a:schemeClr val="accent1">
              <a:lumMod val="60000"/>
              <a:lumOff val="40000"/>
            </a:schemeClr>
          </a:solidFill>
        </p:spPr>
        <p:txBody>
          <a:bodyPr wrap="square" rtlCol="1">
            <a:spAutoFit/>
          </a:bodyPr>
          <a:lstStyle/>
          <a:p>
            <a:pPr lvl="0" algn="just" rtl="1">
              <a:lnSpc>
                <a:spcPct val="150000"/>
              </a:lnSpc>
            </a:pPr>
            <a:r>
              <a:rPr lang="ar-IQ" sz="2400" b="1" dirty="0">
                <a:latin typeface="Times New Roman" pitchFamily="18" charset="0"/>
                <a:ea typeface="Amiri" panose="00000500000000000000" pitchFamily="2" charset="-78"/>
                <a:cs typeface="Times New Roman" pitchFamily="18" charset="0"/>
              </a:rPr>
              <a:t>2- استعمال مخلفات الروبيان المحلية كمضادات أكسدة طبيعي في علائق فروج اللحم للمحافظة على اللحم المنتج من حصول الاكسدة نتيجة ظروف الخزن الرديئة. </a:t>
            </a:r>
            <a:endParaRPr lang="en-US" sz="2400" b="1" dirty="0">
              <a:latin typeface="Times New Roman" pitchFamily="18" charset="0"/>
              <a:ea typeface="Amiri" panose="00000500000000000000" pitchFamily="2" charset="-78"/>
              <a:cs typeface="Times New Roman" pitchFamily="18" charset="0"/>
            </a:endParaRPr>
          </a:p>
        </p:txBody>
      </p:sp>
      <p:sp>
        <p:nvSpPr>
          <p:cNvPr id="6" name="مربع نص 2">
            <a:extLst>
              <a:ext uri="{FF2B5EF4-FFF2-40B4-BE49-F238E27FC236}">
                <a16:creationId xmlns:a16="http://schemas.microsoft.com/office/drawing/2014/main" id="{AC8C5A5C-CBDA-8296-2EC5-7786B089CAA9}"/>
              </a:ext>
            </a:extLst>
          </p:cNvPr>
          <p:cNvSpPr txBox="1"/>
          <p:nvPr/>
        </p:nvSpPr>
        <p:spPr>
          <a:xfrm>
            <a:off x="368869" y="3311471"/>
            <a:ext cx="11301862" cy="2502813"/>
          </a:xfrm>
          <a:prstGeom prst="round2DiagRect">
            <a:avLst/>
          </a:prstGeom>
          <a:solidFill>
            <a:schemeClr val="accent1">
              <a:lumMod val="60000"/>
              <a:lumOff val="40000"/>
            </a:schemeClr>
          </a:solidFill>
        </p:spPr>
        <p:txBody>
          <a:bodyPr wrap="square" rtlCol="1">
            <a:spAutoFit/>
          </a:bodyPr>
          <a:lstStyle/>
          <a:p>
            <a:pPr lvl="0" algn="just" rtl="1">
              <a:lnSpc>
                <a:spcPct val="150000"/>
              </a:lnSpc>
            </a:pPr>
            <a:r>
              <a:rPr lang="ar-IQ" sz="2400" b="1" dirty="0">
                <a:latin typeface="Times New Roman" pitchFamily="18" charset="0"/>
                <a:ea typeface="Amiri" panose="00000500000000000000" pitchFamily="2" charset="-78"/>
                <a:cs typeface="Times New Roman" pitchFamily="18" charset="0"/>
              </a:rPr>
              <a:t>3- العمل على الاستفادة من مخلفات الروبيان المحلية الموجودة في محافظة البصرة واتباع الطرائق العلمية في تصنيعها وتحويلها لمسحوق رخيص وغني بالعناصر الغذائية وخاصة البروتين والمواد الفعالة بايلوجياً للاستفادة منها في علائق الطيور الداجنة ، فضلاً عن تقليل التلوث البيئي والذي يسببه رمي كميات كبيرة من هذه المخلفات ومن ثم المحافظة على البيئة من التلوث.</a:t>
            </a:r>
            <a:endParaRPr lang="en-US" sz="2400" b="1" dirty="0">
              <a:latin typeface="Times New Roman" pitchFamily="18" charset="0"/>
              <a:ea typeface="Amiri" panose="00000500000000000000" pitchFamily="2" charset="-78"/>
              <a:cs typeface="Times New Roman" pitchFamily="18" charset="0"/>
            </a:endParaRPr>
          </a:p>
        </p:txBody>
      </p:sp>
    </p:spTree>
    <p:extLst>
      <p:ext uri="{BB962C8B-B14F-4D97-AF65-F5344CB8AC3E}">
        <p14:creationId xmlns:p14="http://schemas.microsoft.com/office/powerpoint/2010/main" val="30198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950"/>
                            </p:stCondLst>
                            <p:childTnLst>
                              <p:par>
                                <p:cTn id="15" presetID="2" presetClass="entr" presetSubtype="8"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2400"/>
                            </p:stCondLst>
                            <p:childTnLst>
                              <p:par>
                                <p:cTn id="20" presetID="2" presetClass="entr" presetSubtype="8"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EDC1F3-3F00-0E2A-C71B-BBB3DCF2F68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78251" y="-19373"/>
            <a:ext cx="3835742" cy="1726084"/>
          </a:xfrm>
          <a:prstGeom prst="rect">
            <a:avLst/>
          </a:prstGeom>
        </p:spPr>
      </p:pic>
      <p:sp>
        <p:nvSpPr>
          <p:cNvPr id="4" name="TextBox 3">
            <a:extLst>
              <a:ext uri="{FF2B5EF4-FFF2-40B4-BE49-F238E27FC236}">
                <a16:creationId xmlns:a16="http://schemas.microsoft.com/office/drawing/2014/main" id="{26F2BC1F-CA5A-0A97-E334-7C61ABA24E6F}"/>
              </a:ext>
            </a:extLst>
          </p:cNvPr>
          <p:cNvSpPr txBox="1"/>
          <p:nvPr/>
        </p:nvSpPr>
        <p:spPr>
          <a:xfrm>
            <a:off x="9029322" y="1706711"/>
            <a:ext cx="2133600" cy="1194018"/>
          </a:xfrm>
          <a:prstGeom prst="flowChartMultidocumen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IQ" sz="2800" b="1" i="0" u="none" strike="noStrike" kern="0" cap="none" spc="0" normalizeH="0" baseline="0" noProof="0" dirty="0">
                <a:ln>
                  <a:noFill/>
                </a:ln>
                <a:solidFill>
                  <a:prstClr val="white"/>
                </a:solidFill>
                <a:effectLst/>
                <a:uLnTx/>
                <a:uFillTx/>
                <a:latin typeface="Simplified Arabic" pitchFamily="18" charset="-78"/>
                <a:cs typeface="Simplified Arabic" pitchFamily="18" charset="-78"/>
              </a:rPr>
              <a:t>معضلة نقص الغذاء</a:t>
            </a:r>
            <a:endParaRPr kumimoji="0" lang="en-US" sz="2800" b="1" i="0" u="none" strike="noStrike" kern="0" cap="none" spc="0" normalizeH="0" baseline="0" noProof="0" dirty="0">
              <a:ln>
                <a:noFill/>
              </a:ln>
              <a:solidFill>
                <a:prstClr val="white"/>
              </a:solidFill>
              <a:effectLst/>
              <a:uLnTx/>
              <a:uFillTx/>
              <a:latin typeface="Simplified Arabic" pitchFamily="18" charset="-78"/>
              <a:cs typeface="Simplified Arabic" pitchFamily="18" charset="-78"/>
            </a:endParaRPr>
          </a:p>
        </p:txBody>
      </p:sp>
      <p:sp>
        <p:nvSpPr>
          <p:cNvPr id="5" name="TextBox 3">
            <a:extLst>
              <a:ext uri="{FF2B5EF4-FFF2-40B4-BE49-F238E27FC236}">
                <a16:creationId xmlns:a16="http://schemas.microsoft.com/office/drawing/2014/main" id="{CB9AEA7A-5914-6F93-06A7-E9C4E08292BE}"/>
              </a:ext>
            </a:extLst>
          </p:cNvPr>
          <p:cNvSpPr txBox="1"/>
          <p:nvPr/>
        </p:nvSpPr>
        <p:spPr>
          <a:xfrm>
            <a:off x="5334641" y="1786988"/>
            <a:ext cx="2133600" cy="1194018"/>
          </a:xfrm>
          <a:prstGeom prst="flowChartMultidocumen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IQ" sz="2800" b="1" i="0" u="none" strike="noStrike" kern="0" cap="none" spc="0" normalizeH="0" baseline="0" noProof="0" dirty="0">
                <a:ln>
                  <a:noFill/>
                </a:ln>
                <a:solidFill>
                  <a:prstClr val="white"/>
                </a:solidFill>
                <a:effectLst/>
                <a:uLnTx/>
                <a:uFillTx/>
                <a:latin typeface="Simplified Arabic" pitchFamily="18" charset="-78"/>
                <a:cs typeface="Simplified Arabic" pitchFamily="18" charset="-78"/>
              </a:rPr>
              <a:t>2.5 مليار شخص</a:t>
            </a:r>
            <a:endParaRPr kumimoji="0" lang="en-US" sz="2800" b="1" i="0" u="none" strike="noStrike" kern="0" cap="none" spc="0" normalizeH="0" baseline="0" noProof="0" dirty="0">
              <a:ln>
                <a:noFill/>
              </a:ln>
              <a:solidFill>
                <a:prstClr val="white"/>
              </a:solidFill>
              <a:effectLst/>
              <a:uLnTx/>
              <a:uFillTx/>
              <a:latin typeface="Simplified Arabic" pitchFamily="18" charset="-78"/>
              <a:cs typeface="Simplified Arabic" pitchFamily="18" charset="-78"/>
            </a:endParaRPr>
          </a:p>
        </p:txBody>
      </p:sp>
      <p:sp>
        <p:nvSpPr>
          <p:cNvPr id="6" name="TextBox 5">
            <a:extLst>
              <a:ext uri="{FF2B5EF4-FFF2-40B4-BE49-F238E27FC236}">
                <a16:creationId xmlns:a16="http://schemas.microsoft.com/office/drawing/2014/main" id="{C59F64DE-97DE-E945-CA6E-9B3067FFE7D9}"/>
              </a:ext>
            </a:extLst>
          </p:cNvPr>
          <p:cNvSpPr txBox="1"/>
          <p:nvPr/>
        </p:nvSpPr>
        <p:spPr>
          <a:xfrm>
            <a:off x="8267322" y="4386458"/>
            <a:ext cx="2895600" cy="735747"/>
          </a:xfrm>
          <a:prstGeom prst="flowChartMagneticTap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IQ" sz="2800" b="1" i="0" u="none" strike="noStrike" kern="0" cap="none" spc="0" normalizeH="0" baseline="0" noProof="0" dirty="0">
                <a:ln>
                  <a:noFill/>
                </a:ln>
                <a:solidFill>
                  <a:prstClr val="black"/>
                </a:solidFill>
                <a:effectLst/>
                <a:uLnTx/>
                <a:uFillTx/>
                <a:latin typeface="Simplified Arabic" pitchFamily="18" charset="-78"/>
                <a:cs typeface="Simplified Arabic" pitchFamily="18" charset="-78"/>
              </a:rPr>
              <a:t>صناعة الدواجن</a:t>
            </a:r>
            <a:endParaRPr kumimoji="0" lang="en-US" sz="2800" b="1" i="0" u="none" strike="noStrike" kern="0" cap="none" spc="0" normalizeH="0" baseline="0" noProof="0" dirty="0">
              <a:ln>
                <a:noFill/>
              </a:ln>
              <a:solidFill>
                <a:prstClr val="black"/>
              </a:solidFill>
              <a:effectLst/>
              <a:uLnTx/>
              <a:uFillTx/>
              <a:latin typeface="Simplified Arabic" pitchFamily="18" charset="-78"/>
              <a:cs typeface="Simplified Arabic" pitchFamily="18" charset="-78"/>
            </a:endParaRPr>
          </a:p>
        </p:txBody>
      </p:sp>
      <p:sp>
        <p:nvSpPr>
          <p:cNvPr id="7" name="TextBox 6">
            <a:extLst>
              <a:ext uri="{FF2B5EF4-FFF2-40B4-BE49-F238E27FC236}">
                <a16:creationId xmlns:a16="http://schemas.microsoft.com/office/drawing/2014/main" id="{5CAB1D74-5191-E625-D3D3-05360E7B809A}"/>
              </a:ext>
            </a:extLst>
          </p:cNvPr>
          <p:cNvSpPr txBox="1"/>
          <p:nvPr/>
        </p:nvSpPr>
        <p:spPr>
          <a:xfrm>
            <a:off x="4681908" y="3841325"/>
            <a:ext cx="2133600" cy="858857"/>
          </a:xfrm>
          <a:prstGeom prst="horizontalScroll">
            <a:avLst/>
          </a:prstGeom>
          <a:solidFill>
            <a:srgbClr val="4472C4">
              <a:lumMod val="75000"/>
            </a:srgbClr>
          </a:solidFill>
          <a:ln>
            <a:noFill/>
          </a:ln>
          <a:effectLst>
            <a:innerShdw blurRad="63500" dist="50800">
              <a:prstClr val="black">
                <a:alpha val="50000"/>
              </a:prstClr>
            </a:innerShdw>
          </a:effectLst>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IQ" sz="3600" b="1" i="0" u="none" strike="noStrike" kern="0" cap="none" spc="0" normalizeH="0" baseline="0" noProof="0" dirty="0">
                <a:ln>
                  <a:noFill/>
                </a:ln>
                <a:solidFill>
                  <a:prstClr val="white"/>
                </a:solidFill>
                <a:effectLst/>
                <a:uLnTx/>
                <a:uFillTx/>
                <a:latin typeface="Simplified Arabic" pitchFamily="18" charset="-78"/>
                <a:cs typeface="Simplified Arabic" pitchFamily="18" charset="-78"/>
              </a:rPr>
              <a:t>بدائل علفية</a:t>
            </a:r>
            <a:endParaRPr kumimoji="0" lang="en-US" sz="3600" b="1" i="0" u="none" strike="noStrike" kern="0" cap="none" spc="0" normalizeH="0" baseline="0" noProof="0" dirty="0">
              <a:ln>
                <a:noFill/>
              </a:ln>
              <a:solidFill>
                <a:prstClr val="white"/>
              </a:solidFill>
              <a:effectLst/>
              <a:uLnTx/>
              <a:uFillTx/>
              <a:latin typeface="Simplified Arabic" pitchFamily="18" charset="-78"/>
              <a:cs typeface="Simplified Arabic" pitchFamily="18" charset="-78"/>
            </a:endParaRPr>
          </a:p>
        </p:txBody>
      </p:sp>
      <p:sp>
        <p:nvSpPr>
          <p:cNvPr id="8" name="TextBox 9">
            <a:extLst>
              <a:ext uri="{FF2B5EF4-FFF2-40B4-BE49-F238E27FC236}">
                <a16:creationId xmlns:a16="http://schemas.microsoft.com/office/drawing/2014/main" id="{56818428-663F-30FF-FACB-0F465028D7DB}"/>
              </a:ext>
            </a:extLst>
          </p:cNvPr>
          <p:cNvSpPr txBox="1"/>
          <p:nvPr/>
        </p:nvSpPr>
        <p:spPr>
          <a:xfrm>
            <a:off x="4155967" y="5715584"/>
            <a:ext cx="5872988" cy="940653"/>
          </a:xfrm>
          <a:prstGeom prst="horizontalScroll">
            <a:avLst/>
          </a:prstGeom>
          <a:solidFill>
            <a:srgbClr val="70AD47">
              <a:lumMod val="50000"/>
            </a:srgbClr>
          </a:solidFill>
          <a:ln>
            <a:noFill/>
          </a:ln>
          <a:effectLst>
            <a:innerShdw blurRad="63500" dist="50800" dir="8100000">
              <a:prstClr val="black">
                <a:alpha val="50000"/>
              </a:prstClr>
            </a:innerShdw>
          </a:effectLst>
        </p:spPr>
        <p:txBody>
          <a:bodyPr wrap="square" rtlCol="0">
            <a:spAutoFit/>
          </a:bodyPr>
          <a:lstStyle/>
          <a:p>
            <a:pPr lvl="0" algn="ctr" rtl="1"/>
            <a:r>
              <a:rPr lang="ar-IQ" sz="4000" b="1" kern="0" dirty="0">
                <a:solidFill>
                  <a:prstClr val="white"/>
                </a:solidFill>
                <a:latin typeface="Simplified Arabic" pitchFamily="18" charset="-78"/>
                <a:cs typeface="Simplified Arabic" pitchFamily="18" charset="-78"/>
              </a:rPr>
              <a:t>مسحوق مخلفات الروبيان </a:t>
            </a:r>
            <a:endParaRPr kumimoji="0" lang="en-US" sz="4000" b="1" i="0" u="none" strike="noStrike" kern="0" cap="none" spc="0" normalizeH="0" baseline="0" noProof="0" dirty="0">
              <a:ln>
                <a:noFill/>
              </a:ln>
              <a:solidFill>
                <a:prstClr val="white"/>
              </a:solidFill>
              <a:effectLst/>
              <a:uLnTx/>
              <a:uFillTx/>
              <a:latin typeface="Simplified Arabic" pitchFamily="18" charset="-78"/>
              <a:cs typeface="Simplified Arabic" pitchFamily="18" charset="-78"/>
            </a:endParaRPr>
          </a:p>
        </p:txBody>
      </p:sp>
      <p:sp>
        <p:nvSpPr>
          <p:cNvPr id="9" name="سهم إلى اليسار 9">
            <a:extLst>
              <a:ext uri="{FF2B5EF4-FFF2-40B4-BE49-F238E27FC236}">
                <a16:creationId xmlns:a16="http://schemas.microsoft.com/office/drawing/2014/main" id="{7D4FDC56-FB9B-3599-EC35-7FAD41B20733}"/>
              </a:ext>
            </a:extLst>
          </p:cNvPr>
          <p:cNvSpPr/>
          <p:nvPr/>
        </p:nvSpPr>
        <p:spPr>
          <a:xfrm flipH="1">
            <a:off x="7468241" y="2128367"/>
            <a:ext cx="1561081" cy="319177"/>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سهم إلى اليسار 10">
            <a:extLst>
              <a:ext uri="{FF2B5EF4-FFF2-40B4-BE49-F238E27FC236}">
                <a16:creationId xmlns:a16="http://schemas.microsoft.com/office/drawing/2014/main" id="{17EC9556-935C-F0B0-11EB-F3DA353FF0A4}"/>
              </a:ext>
            </a:extLst>
          </p:cNvPr>
          <p:cNvSpPr/>
          <p:nvPr/>
        </p:nvSpPr>
        <p:spPr>
          <a:xfrm rot="6048764" flipH="1" flipV="1">
            <a:off x="9409184" y="3430248"/>
            <a:ext cx="1561081" cy="319177"/>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سهم إلى اليسار 13">
            <a:extLst>
              <a:ext uri="{FF2B5EF4-FFF2-40B4-BE49-F238E27FC236}">
                <a16:creationId xmlns:a16="http://schemas.microsoft.com/office/drawing/2014/main" id="{209A0C48-0FCC-9DBA-419E-B6FA638364FA}"/>
              </a:ext>
            </a:extLst>
          </p:cNvPr>
          <p:cNvSpPr/>
          <p:nvPr/>
        </p:nvSpPr>
        <p:spPr>
          <a:xfrm rot="644341">
            <a:off x="6786878" y="4292507"/>
            <a:ext cx="1561081" cy="319177"/>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سهم إلى اليسار 14">
            <a:extLst>
              <a:ext uri="{FF2B5EF4-FFF2-40B4-BE49-F238E27FC236}">
                <a16:creationId xmlns:a16="http://schemas.microsoft.com/office/drawing/2014/main" id="{31F1A5AD-5656-7E73-BFD7-A4E74A3E2E68}"/>
              </a:ext>
            </a:extLst>
          </p:cNvPr>
          <p:cNvSpPr/>
          <p:nvPr/>
        </p:nvSpPr>
        <p:spPr>
          <a:xfrm rot="15398440">
            <a:off x="5499680" y="5057156"/>
            <a:ext cx="1226772" cy="301453"/>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شكل بيضاوي 15">
            <a:extLst>
              <a:ext uri="{FF2B5EF4-FFF2-40B4-BE49-F238E27FC236}">
                <a16:creationId xmlns:a16="http://schemas.microsoft.com/office/drawing/2014/main" id="{51FB41ED-6187-8A9C-130C-2AA0A3176B08}"/>
              </a:ext>
            </a:extLst>
          </p:cNvPr>
          <p:cNvSpPr/>
          <p:nvPr/>
        </p:nvSpPr>
        <p:spPr>
          <a:xfrm>
            <a:off x="255105" y="1274352"/>
            <a:ext cx="3217653" cy="2858378"/>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82267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 calcmode="lin" valueType="num">
                                      <p:cBhvr>
                                        <p:cTn id="9" dur="250" fill="hold"/>
                                        <p:tgtEl>
                                          <p:spTgt spid="4"/>
                                        </p:tgtEl>
                                        <p:attrNameLst>
                                          <p:attrName>style.rotation</p:attrName>
                                        </p:attrNameLst>
                                      </p:cBhvr>
                                      <p:tavLst>
                                        <p:tav tm="0">
                                          <p:val>
                                            <p:fltVal val="90"/>
                                          </p:val>
                                        </p:tav>
                                        <p:tav tm="100000">
                                          <p:val>
                                            <p:fltVal val="0"/>
                                          </p:val>
                                        </p:tav>
                                      </p:tavLst>
                                    </p:anim>
                                    <p:animEffect transition="in" filter="fade">
                                      <p:cBhvr>
                                        <p:cTn id="10" dur="250"/>
                                        <p:tgtEl>
                                          <p:spTgt spid="4"/>
                                        </p:tgtEl>
                                      </p:cBhvr>
                                    </p:animEffect>
                                  </p:childTnLst>
                                </p:cTn>
                              </p:par>
                            </p:childTnLst>
                          </p:cTn>
                        </p:par>
                        <p:par>
                          <p:cTn id="11" fill="hold">
                            <p:stCondLst>
                              <p:cond delay="250"/>
                            </p:stCondLst>
                            <p:childTnLst>
                              <p:par>
                                <p:cTn id="12" presetID="5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fltVal val="0"/>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animEffect transition="in" filter="fade">
                                      <p:cBhvr>
                                        <p:cTn id="16" dur="250"/>
                                        <p:tgtEl>
                                          <p:spTgt spid="5"/>
                                        </p:tgtEl>
                                      </p:cBhvr>
                                    </p:animEffect>
                                  </p:childTnLst>
                                </p:cTn>
                              </p:par>
                            </p:childTnLst>
                          </p:cTn>
                        </p:par>
                        <p:par>
                          <p:cTn id="17" fill="hold">
                            <p:stCondLst>
                              <p:cond delay="500"/>
                            </p:stCondLst>
                            <p:childTnLst>
                              <p:par>
                                <p:cTn id="18" presetID="53" presetClass="entr" presetSubtype="52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250" fill="hold"/>
                                        <p:tgtEl>
                                          <p:spTgt spid="6"/>
                                        </p:tgtEl>
                                        <p:attrNameLst>
                                          <p:attrName>ppt_w</p:attrName>
                                        </p:attrNameLst>
                                      </p:cBhvr>
                                      <p:tavLst>
                                        <p:tav tm="0">
                                          <p:val>
                                            <p:fltVal val="0"/>
                                          </p:val>
                                        </p:tav>
                                        <p:tav tm="100000">
                                          <p:val>
                                            <p:strVal val="#ppt_w"/>
                                          </p:val>
                                        </p:tav>
                                      </p:tavLst>
                                    </p:anim>
                                    <p:anim calcmode="lin" valueType="num">
                                      <p:cBhvr>
                                        <p:cTn id="21" dur="250" fill="hold"/>
                                        <p:tgtEl>
                                          <p:spTgt spid="6"/>
                                        </p:tgtEl>
                                        <p:attrNameLst>
                                          <p:attrName>ppt_h</p:attrName>
                                        </p:attrNameLst>
                                      </p:cBhvr>
                                      <p:tavLst>
                                        <p:tav tm="0">
                                          <p:val>
                                            <p:fltVal val="0"/>
                                          </p:val>
                                        </p:tav>
                                        <p:tav tm="100000">
                                          <p:val>
                                            <p:strVal val="#ppt_h"/>
                                          </p:val>
                                        </p:tav>
                                      </p:tavLst>
                                    </p:anim>
                                    <p:animEffect transition="in" filter="fade">
                                      <p:cBhvr>
                                        <p:cTn id="22" dur="250"/>
                                        <p:tgtEl>
                                          <p:spTgt spid="6"/>
                                        </p:tgtEl>
                                      </p:cBhvr>
                                    </p:animEffect>
                                    <p:anim calcmode="lin" valueType="num">
                                      <p:cBhvr>
                                        <p:cTn id="23" dur="250" fill="hold"/>
                                        <p:tgtEl>
                                          <p:spTgt spid="6"/>
                                        </p:tgtEl>
                                        <p:attrNameLst>
                                          <p:attrName>ppt_x</p:attrName>
                                        </p:attrNameLst>
                                      </p:cBhvr>
                                      <p:tavLst>
                                        <p:tav tm="0">
                                          <p:val>
                                            <p:fltVal val="0.5"/>
                                          </p:val>
                                        </p:tav>
                                        <p:tav tm="100000">
                                          <p:val>
                                            <p:strVal val="#ppt_x"/>
                                          </p:val>
                                        </p:tav>
                                      </p:tavLst>
                                    </p:anim>
                                    <p:anim calcmode="lin" valueType="num">
                                      <p:cBhvr>
                                        <p:cTn id="24" dur="250" fill="hold"/>
                                        <p:tgtEl>
                                          <p:spTgt spid="6"/>
                                        </p:tgtEl>
                                        <p:attrNameLst>
                                          <p:attrName>ppt_y</p:attrName>
                                        </p:attrNameLst>
                                      </p:cBhvr>
                                      <p:tavLst>
                                        <p:tav tm="0">
                                          <p:val>
                                            <p:fltVal val="0.5"/>
                                          </p:val>
                                        </p:tav>
                                        <p:tav tm="100000">
                                          <p:val>
                                            <p:strVal val="#ppt_y"/>
                                          </p:val>
                                        </p:tav>
                                      </p:tavLst>
                                    </p:anim>
                                  </p:childTnLst>
                                </p:cTn>
                              </p:par>
                            </p:childTnLst>
                          </p:cTn>
                        </p:par>
                        <p:par>
                          <p:cTn id="25" fill="hold">
                            <p:stCondLst>
                              <p:cond delay="750"/>
                            </p:stCondLst>
                            <p:childTnLst>
                              <p:par>
                                <p:cTn id="26" presetID="45"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750"/>
                                        <p:tgtEl>
                                          <p:spTgt spid="7"/>
                                        </p:tgtEl>
                                      </p:cBhvr>
                                    </p:animEffect>
                                    <p:anim calcmode="lin" valueType="num">
                                      <p:cBhvr>
                                        <p:cTn id="29" dur="750" fill="hold"/>
                                        <p:tgtEl>
                                          <p:spTgt spid="7"/>
                                        </p:tgtEl>
                                        <p:attrNameLst>
                                          <p:attrName>ppt_w</p:attrName>
                                        </p:attrNameLst>
                                      </p:cBhvr>
                                      <p:tavLst>
                                        <p:tav tm="0" fmla="#ppt_w*sin(2.5*pi*$)">
                                          <p:val>
                                            <p:fltVal val="0"/>
                                          </p:val>
                                        </p:tav>
                                        <p:tav tm="100000">
                                          <p:val>
                                            <p:fltVal val="1"/>
                                          </p:val>
                                        </p:tav>
                                      </p:tavLst>
                                    </p:anim>
                                    <p:anim calcmode="lin" valueType="num">
                                      <p:cBhvr>
                                        <p:cTn id="30" dur="750" fill="hold"/>
                                        <p:tgtEl>
                                          <p:spTgt spid="7"/>
                                        </p:tgtEl>
                                        <p:attrNameLst>
                                          <p:attrName>ppt_h</p:attrName>
                                        </p:attrNameLst>
                                      </p:cBhvr>
                                      <p:tavLst>
                                        <p:tav tm="0">
                                          <p:val>
                                            <p:strVal val="#ppt_h"/>
                                          </p:val>
                                        </p:tav>
                                        <p:tav tm="100000">
                                          <p:val>
                                            <p:strVal val="#ppt_h"/>
                                          </p:val>
                                        </p:tav>
                                      </p:tavLst>
                                    </p:anim>
                                  </p:childTnLst>
                                </p:cTn>
                              </p:par>
                            </p:childTnLst>
                          </p:cTn>
                        </p:par>
                        <p:par>
                          <p:cTn id="31" fill="hold">
                            <p:stCondLst>
                              <p:cond delay="1500"/>
                            </p:stCondLst>
                            <p:childTnLst>
                              <p:par>
                                <p:cTn id="32" presetID="45"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750"/>
                                        <p:tgtEl>
                                          <p:spTgt spid="8"/>
                                        </p:tgtEl>
                                      </p:cBhvr>
                                    </p:animEffect>
                                    <p:anim calcmode="lin" valueType="num">
                                      <p:cBhvr>
                                        <p:cTn id="35" dur="750" fill="hold"/>
                                        <p:tgtEl>
                                          <p:spTgt spid="8"/>
                                        </p:tgtEl>
                                        <p:attrNameLst>
                                          <p:attrName>ppt_w</p:attrName>
                                        </p:attrNameLst>
                                      </p:cBhvr>
                                      <p:tavLst>
                                        <p:tav tm="0" fmla="#ppt_w*sin(2.5*pi*$)">
                                          <p:val>
                                            <p:fltVal val="0"/>
                                          </p:val>
                                        </p:tav>
                                        <p:tav tm="100000">
                                          <p:val>
                                            <p:fltVal val="1"/>
                                          </p:val>
                                        </p:tav>
                                      </p:tavLst>
                                    </p:anim>
                                    <p:anim calcmode="lin" valueType="num">
                                      <p:cBhvr>
                                        <p:cTn id="36" dur="75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مستطيل 1"/>
          <p:cNvSpPr/>
          <p:nvPr/>
        </p:nvSpPr>
        <p:spPr>
          <a:xfrm>
            <a:off x="2274278" y="1435214"/>
            <a:ext cx="7268308" cy="304698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50800" dist="38100" dir="2700000" algn="tl" rotWithShape="0">
                    <a:prstClr val="black">
                      <a:alpha val="40000"/>
                    </a:prstClr>
                  </a:outerShdw>
                </a:effectLst>
                <a:cs typeface="PT Bold Heading" pitchFamily="2" charset="-78"/>
              </a:rPr>
              <a:t>THANK YOU</a:t>
            </a:r>
          </a:p>
        </p:txBody>
      </p:sp>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0640"/>
          <a:stretch/>
        </p:blipFill>
        <p:spPr bwMode="auto">
          <a:xfrm rot="5400000" flipH="1">
            <a:off x="-333982" y="4350121"/>
            <a:ext cx="2930513" cy="78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0640"/>
          <a:stretch/>
        </p:blipFill>
        <p:spPr bwMode="auto">
          <a:xfrm rot="16200000">
            <a:off x="9583742" y="4350121"/>
            <a:ext cx="2930513" cy="78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0640"/>
          <a:stretch/>
        </p:blipFill>
        <p:spPr bwMode="auto">
          <a:xfrm rot="5400000">
            <a:off x="-222617" y="1419606"/>
            <a:ext cx="2930513" cy="78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0640"/>
          <a:stretch/>
        </p:blipFill>
        <p:spPr bwMode="auto">
          <a:xfrm rot="16200000" flipH="1">
            <a:off x="9618905" y="1419608"/>
            <a:ext cx="2930513" cy="78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558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823A0D-21FA-0D75-81DE-7E962B8F9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734" y="419100"/>
            <a:ext cx="3333750" cy="2527737"/>
          </a:xfrm>
          <a:prstGeom prst="ellipse">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sp>
        <p:nvSpPr>
          <p:cNvPr id="4" name="TextBox 3">
            <a:extLst>
              <a:ext uri="{FF2B5EF4-FFF2-40B4-BE49-F238E27FC236}">
                <a16:creationId xmlns:a16="http://schemas.microsoft.com/office/drawing/2014/main" id="{2169E785-690B-D12E-894F-4906321A7889}"/>
              </a:ext>
            </a:extLst>
          </p:cNvPr>
          <p:cNvSpPr txBox="1"/>
          <p:nvPr/>
        </p:nvSpPr>
        <p:spPr>
          <a:xfrm>
            <a:off x="8187726" y="845637"/>
            <a:ext cx="2820093" cy="879038"/>
          </a:xfrm>
          <a:prstGeom prst="flowChartDocument">
            <a:avLst/>
          </a:prstGeom>
          <a:noFill/>
          <a:ln w="38100">
            <a:solidFill>
              <a:srgbClr val="FFFF00"/>
            </a:solidFill>
            <a:prstDash val="solid"/>
          </a:ln>
        </p:spPr>
        <p:txBody>
          <a:bodyPr wrap="square" rtlCol="0">
            <a:spAutoFit/>
          </a:bodyPr>
          <a:lstStyle/>
          <a:p>
            <a:r>
              <a:rPr lang="en-US" sz="4000" dirty="0">
                <a:solidFill>
                  <a:srgbClr val="0D0D0D"/>
                </a:solidFill>
                <a:latin typeface="Amiri" panose="00000500000000000000" pitchFamily="2" charset="-78"/>
                <a:ea typeface="Amiri" panose="00000500000000000000" pitchFamily="2" charset="-78"/>
                <a:cs typeface="Amiri" panose="00000500000000000000" pitchFamily="2" charset="-78"/>
              </a:rPr>
              <a:t>protein</a:t>
            </a:r>
          </a:p>
        </p:txBody>
      </p:sp>
      <p:sp>
        <p:nvSpPr>
          <p:cNvPr id="5" name="TextBox 4">
            <a:extLst>
              <a:ext uri="{FF2B5EF4-FFF2-40B4-BE49-F238E27FC236}">
                <a16:creationId xmlns:a16="http://schemas.microsoft.com/office/drawing/2014/main" id="{45A32743-01F3-03B1-898B-38069298BC22}"/>
              </a:ext>
            </a:extLst>
          </p:cNvPr>
          <p:cNvSpPr txBox="1"/>
          <p:nvPr/>
        </p:nvSpPr>
        <p:spPr>
          <a:xfrm>
            <a:off x="8147052" y="1730568"/>
            <a:ext cx="2860767" cy="879038"/>
          </a:xfrm>
          <a:prstGeom prst="flowChartDocument">
            <a:avLst/>
          </a:prstGeom>
          <a:noFill/>
          <a:ln w="38100">
            <a:solidFill>
              <a:srgbClr val="FFFF00"/>
            </a:solidFill>
            <a:prstDash val="solid"/>
          </a:ln>
        </p:spPr>
        <p:txBody>
          <a:bodyPr wrap="square" rtlCol="0">
            <a:spAutoFit/>
          </a:bodyPr>
          <a:lstStyle/>
          <a:p>
            <a:r>
              <a:rPr lang="en-US" sz="4000" dirty="0">
                <a:solidFill>
                  <a:srgbClr val="0D0D0D"/>
                </a:solidFill>
                <a:latin typeface="Amiri" panose="00000500000000000000" pitchFamily="2" charset="-78"/>
                <a:ea typeface="Amiri" panose="00000500000000000000" pitchFamily="2" charset="-78"/>
                <a:cs typeface="Amiri" panose="00000500000000000000" pitchFamily="2" charset="-78"/>
              </a:rPr>
              <a:t>mineral</a:t>
            </a:r>
          </a:p>
        </p:txBody>
      </p:sp>
      <p:sp>
        <p:nvSpPr>
          <p:cNvPr id="6" name="TextBox 5">
            <a:extLst>
              <a:ext uri="{FF2B5EF4-FFF2-40B4-BE49-F238E27FC236}">
                <a16:creationId xmlns:a16="http://schemas.microsoft.com/office/drawing/2014/main" id="{6B8281BF-B7D2-3609-4AF0-2263F376C5A4}"/>
              </a:ext>
            </a:extLst>
          </p:cNvPr>
          <p:cNvSpPr txBox="1"/>
          <p:nvPr/>
        </p:nvSpPr>
        <p:spPr>
          <a:xfrm>
            <a:off x="8187726" y="2640065"/>
            <a:ext cx="2707888" cy="879038"/>
          </a:xfrm>
          <a:prstGeom prst="flowChartDocument">
            <a:avLst/>
          </a:prstGeom>
          <a:noFill/>
          <a:ln w="38100">
            <a:solidFill>
              <a:srgbClr val="FFFF00"/>
            </a:solidFill>
            <a:prstDash val="solid"/>
          </a:ln>
        </p:spPr>
        <p:txBody>
          <a:bodyPr wrap="square" rtlCol="0">
            <a:spAutoFit/>
          </a:bodyPr>
          <a:lstStyle/>
          <a:p>
            <a:r>
              <a:rPr lang="en-US" sz="4000" dirty="0">
                <a:solidFill>
                  <a:srgbClr val="0D0D0D"/>
                </a:solidFill>
                <a:latin typeface="Amiri" panose="00000500000000000000" pitchFamily="2" charset="-78"/>
                <a:ea typeface="Amiri" panose="00000500000000000000" pitchFamily="2" charset="-78"/>
                <a:cs typeface="Amiri" panose="00000500000000000000" pitchFamily="2" charset="-78"/>
              </a:rPr>
              <a:t>vitamins</a:t>
            </a:r>
          </a:p>
        </p:txBody>
      </p:sp>
      <p:cxnSp>
        <p:nvCxnSpPr>
          <p:cNvPr id="7" name="Straight Arrow Connector 10">
            <a:extLst>
              <a:ext uri="{FF2B5EF4-FFF2-40B4-BE49-F238E27FC236}">
                <a16:creationId xmlns:a16="http://schemas.microsoft.com/office/drawing/2014/main" id="{2C6C34D4-64DD-F81F-E803-3FDE4A00B4A8}"/>
              </a:ext>
            </a:extLst>
          </p:cNvPr>
          <p:cNvCxnSpPr>
            <a:cxnSpLocks/>
          </p:cNvCxnSpPr>
          <p:nvPr/>
        </p:nvCxnSpPr>
        <p:spPr>
          <a:xfrm>
            <a:off x="3836013" y="2047519"/>
            <a:ext cx="2749238" cy="0"/>
          </a:xfrm>
          <a:prstGeom prst="straightConnector1">
            <a:avLst/>
          </a:prstGeom>
          <a:ln w="762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 name="Left Brace 15">
            <a:extLst>
              <a:ext uri="{FF2B5EF4-FFF2-40B4-BE49-F238E27FC236}">
                <a16:creationId xmlns:a16="http://schemas.microsoft.com/office/drawing/2014/main" id="{261B4F93-1017-D2E5-CC60-89429BB9ADF1}"/>
              </a:ext>
            </a:extLst>
          </p:cNvPr>
          <p:cNvSpPr/>
          <p:nvPr/>
        </p:nvSpPr>
        <p:spPr>
          <a:xfrm>
            <a:off x="6767635" y="1090863"/>
            <a:ext cx="1197033" cy="1904993"/>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16">
            <a:extLst>
              <a:ext uri="{FF2B5EF4-FFF2-40B4-BE49-F238E27FC236}">
                <a16:creationId xmlns:a16="http://schemas.microsoft.com/office/drawing/2014/main" id="{A6EF4ADA-5485-AB74-D525-1BB0FF64AF6C}"/>
              </a:ext>
            </a:extLst>
          </p:cNvPr>
          <p:cNvCxnSpPr>
            <a:cxnSpLocks/>
          </p:cNvCxnSpPr>
          <p:nvPr/>
        </p:nvCxnSpPr>
        <p:spPr>
          <a:xfrm>
            <a:off x="2561394" y="2907880"/>
            <a:ext cx="5137267" cy="1474823"/>
          </a:xfrm>
          <a:prstGeom prst="straightConnector1">
            <a:avLst/>
          </a:prstGeom>
          <a:ln w="762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TextBox 18">
            <a:extLst>
              <a:ext uri="{FF2B5EF4-FFF2-40B4-BE49-F238E27FC236}">
                <a16:creationId xmlns:a16="http://schemas.microsoft.com/office/drawing/2014/main" id="{B6A3F8AB-65F2-65D6-A0FC-3875A60FB8E1}"/>
              </a:ext>
            </a:extLst>
          </p:cNvPr>
          <p:cNvSpPr txBox="1"/>
          <p:nvPr/>
        </p:nvSpPr>
        <p:spPr>
          <a:xfrm>
            <a:off x="8187726" y="4090834"/>
            <a:ext cx="2351049" cy="879038"/>
          </a:xfrm>
          <a:prstGeom prst="flowChartDocument">
            <a:avLst/>
          </a:prstGeom>
          <a:noFill/>
          <a:ln w="38100">
            <a:solidFill>
              <a:schemeClr val="bg1"/>
            </a:solidFill>
            <a:prstDash val="solid"/>
          </a:ln>
        </p:spPr>
        <p:txBody>
          <a:bodyPr wrap="square" rtlCol="0">
            <a:spAutoFit/>
          </a:bodyPr>
          <a:lstStyle/>
          <a:p>
            <a:r>
              <a:rPr lang="en-US" sz="4000" dirty="0">
                <a:solidFill>
                  <a:srgbClr val="0D0D0D"/>
                </a:solidFill>
                <a:latin typeface="Amiri" panose="00000500000000000000" pitchFamily="2" charset="-78"/>
                <a:ea typeface="Amiri" panose="00000500000000000000" pitchFamily="2" charset="-78"/>
                <a:cs typeface="Amiri" panose="00000500000000000000" pitchFamily="2" charset="-78"/>
              </a:rPr>
              <a:t>Chitin</a:t>
            </a:r>
          </a:p>
        </p:txBody>
      </p:sp>
      <p:sp>
        <p:nvSpPr>
          <p:cNvPr id="11" name="TextBox 19">
            <a:extLst>
              <a:ext uri="{FF2B5EF4-FFF2-40B4-BE49-F238E27FC236}">
                <a16:creationId xmlns:a16="http://schemas.microsoft.com/office/drawing/2014/main" id="{634DE400-464D-5668-D125-D2428CEA49C4}"/>
              </a:ext>
            </a:extLst>
          </p:cNvPr>
          <p:cNvSpPr txBox="1"/>
          <p:nvPr/>
        </p:nvSpPr>
        <p:spPr>
          <a:xfrm>
            <a:off x="5780961" y="5369707"/>
            <a:ext cx="2922911" cy="879038"/>
          </a:xfrm>
          <a:prstGeom prst="flowChartDocument">
            <a:avLst/>
          </a:prstGeom>
          <a:noFill/>
          <a:ln w="38100">
            <a:solidFill>
              <a:schemeClr val="bg1"/>
            </a:solidFill>
            <a:prstDash val="solid"/>
          </a:ln>
        </p:spPr>
        <p:txBody>
          <a:bodyPr wrap="square" rtlCol="0">
            <a:spAutoFit/>
          </a:bodyPr>
          <a:lstStyle/>
          <a:p>
            <a:r>
              <a:rPr lang="en-US" sz="4000" dirty="0">
                <a:solidFill>
                  <a:srgbClr val="0D0D0D"/>
                </a:solidFill>
                <a:latin typeface="Amiri" panose="00000500000000000000" pitchFamily="2" charset="-78"/>
                <a:ea typeface="Amiri" panose="00000500000000000000" pitchFamily="2" charset="-78"/>
                <a:cs typeface="Amiri" panose="00000500000000000000" pitchFamily="2" charset="-78"/>
              </a:rPr>
              <a:t>Chitosan</a:t>
            </a:r>
          </a:p>
        </p:txBody>
      </p:sp>
      <p:cxnSp>
        <p:nvCxnSpPr>
          <p:cNvPr id="12" name="Straight Arrow Connector 20">
            <a:extLst>
              <a:ext uri="{FF2B5EF4-FFF2-40B4-BE49-F238E27FC236}">
                <a16:creationId xmlns:a16="http://schemas.microsoft.com/office/drawing/2014/main" id="{A38C6254-F638-5500-35AC-28938C4AE104}"/>
              </a:ext>
            </a:extLst>
          </p:cNvPr>
          <p:cNvCxnSpPr>
            <a:cxnSpLocks/>
          </p:cNvCxnSpPr>
          <p:nvPr/>
        </p:nvCxnSpPr>
        <p:spPr>
          <a:xfrm>
            <a:off x="2581484" y="2928662"/>
            <a:ext cx="3574473" cy="2194748"/>
          </a:xfrm>
          <a:prstGeom prst="straightConnector1">
            <a:avLst/>
          </a:prstGeom>
          <a:ln w="762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B4A4D6B7-F8EF-B0D5-220E-6AA938B52570}"/>
              </a:ext>
            </a:extLst>
          </p:cNvPr>
          <p:cNvCxnSpPr>
            <a:cxnSpLocks/>
          </p:cNvCxnSpPr>
          <p:nvPr/>
        </p:nvCxnSpPr>
        <p:spPr>
          <a:xfrm>
            <a:off x="2581484" y="2927359"/>
            <a:ext cx="624840" cy="2635058"/>
          </a:xfrm>
          <a:prstGeom prst="straightConnector1">
            <a:avLst/>
          </a:prstGeom>
          <a:ln w="762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TextBox 27">
            <a:extLst>
              <a:ext uri="{FF2B5EF4-FFF2-40B4-BE49-F238E27FC236}">
                <a16:creationId xmlns:a16="http://schemas.microsoft.com/office/drawing/2014/main" id="{7B6F7741-AB09-050F-B712-4250D4DF8FF5}"/>
              </a:ext>
            </a:extLst>
          </p:cNvPr>
          <p:cNvSpPr txBox="1"/>
          <p:nvPr/>
        </p:nvSpPr>
        <p:spPr>
          <a:xfrm>
            <a:off x="1701332" y="5760201"/>
            <a:ext cx="3696730" cy="879038"/>
          </a:xfrm>
          <a:prstGeom prst="flowChartDocument">
            <a:avLst/>
          </a:prstGeom>
          <a:noFill/>
          <a:ln w="38100">
            <a:solidFill>
              <a:schemeClr val="bg1"/>
            </a:solidFill>
            <a:prstDash val="solid"/>
          </a:ln>
        </p:spPr>
        <p:txBody>
          <a:bodyPr wrap="square" rtlCol="0">
            <a:spAutoFit/>
          </a:bodyPr>
          <a:lstStyle/>
          <a:p>
            <a:r>
              <a:rPr lang="en-US" sz="4000" dirty="0">
                <a:solidFill>
                  <a:srgbClr val="0D0D0D"/>
                </a:solidFill>
                <a:latin typeface="Amiri" panose="00000500000000000000" pitchFamily="2" charset="-78"/>
                <a:ea typeface="Amiri" panose="00000500000000000000" pitchFamily="2" charset="-78"/>
                <a:cs typeface="Amiri" panose="00000500000000000000" pitchFamily="2" charset="-78"/>
              </a:rPr>
              <a:t>Astaxanthin</a:t>
            </a:r>
          </a:p>
        </p:txBody>
      </p:sp>
    </p:spTree>
    <p:extLst>
      <p:ext uri="{BB962C8B-B14F-4D97-AF65-F5344CB8AC3E}">
        <p14:creationId xmlns:p14="http://schemas.microsoft.com/office/powerpoint/2010/main" val="195041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000"/>
                            </p:stCondLst>
                            <p:childTnLst>
                              <p:par>
                                <p:cTn id="22" presetID="2" presetClass="entr" presetSubtype="8" fill="hold" grpId="0" nodeType="after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2800"/>
                            </p:stCondLst>
                            <p:childTnLst>
                              <p:par>
                                <p:cTn id="27" presetID="2" presetClass="entr" presetSubtype="8" fill="hold" grpId="0" nodeType="afterEffect">
                                  <p:stCondLst>
                                    <p:cond delay="0"/>
                                  </p:stCondLst>
                                  <p:iterate type="lt">
                                    <p:tmPct val="10000"/>
                                  </p:iterate>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par>
                          <p:cTn id="31" fill="hold">
                            <p:stCondLst>
                              <p:cond delay="3600"/>
                            </p:stCondLst>
                            <p:childTnLst>
                              <p:par>
                                <p:cTn id="32" presetID="2" presetClass="entr" presetSubtype="8" fill="hold" grpId="0" nodeType="after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childTnLst>
                          </p:cTn>
                        </p:par>
                        <p:par>
                          <p:cTn id="36" fill="hold">
                            <p:stCondLst>
                              <p:cond delay="4450"/>
                            </p:stCondLst>
                            <p:childTnLst>
                              <p:par>
                                <p:cTn id="37" presetID="12" presetClass="entr" presetSubtype="8"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p:tgtEl>
                                          <p:spTgt spid="9"/>
                                        </p:tgtEl>
                                        <p:attrNameLst>
                                          <p:attrName>ppt_x</p:attrName>
                                        </p:attrNameLst>
                                      </p:cBhvr>
                                      <p:tavLst>
                                        <p:tav tm="0">
                                          <p:val>
                                            <p:strVal val="#ppt_x-#ppt_w*1.125000"/>
                                          </p:val>
                                        </p:tav>
                                        <p:tav tm="100000">
                                          <p:val>
                                            <p:strVal val="#ppt_x"/>
                                          </p:val>
                                        </p:tav>
                                      </p:tavLst>
                                    </p:anim>
                                    <p:animEffect transition="in" filter="wipe(right)">
                                      <p:cBhvr>
                                        <p:cTn id="40" dur="500"/>
                                        <p:tgtEl>
                                          <p:spTgt spid="9"/>
                                        </p:tgtEl>
                                      </p:cBhvr>
                                    </p:animEffect>
                                  </p:childTnLst>
                                </p:cTn>
                              </p:par>
                            </p:childTnLst>
                          </p:cTn>
                        </p:par>
                        <p:par>
                          <p:cTn id="41" fill="hold">
                            <p:stCondLst>
                              <p:cond delay="4950"/>
                            </p:stCondLst>
                            <p:childTnLst>
                              <p:par>
                                <p:cTn id="42" presetID="2" presetClass="entr" presetSubtype="9" fill="hold" grpId="0" nodeType="after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0-#ppt_h/2"/>
                                          </p:val>
                                        </p:tav>
                                        <p:tav tm="100000">
                                          <p:val>
                                            <p:strVal val="#ppt_y"/>
                                          </p:val>
                                        </p:tav>
                                      </p:tavLst>
                                    </p:anim>
                                  </p:childTnLst>
                                </p:cTn>
                              </p:par>
                            </p:childTnLst>
                          </p:cTn>
                        </p:par>
                        <p:par>
                          <p:cTn id="46" fill="hold">
                            <p:stCondLst>
                              <p:cond delay="5700"/>
                            </p:stCondLst>
                            <p:childTnLst>
                              <p:par>
                                <p:cTn id="47" presetID="12" presetClass="entr" presetSubtype="8"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p:tgtEl>
                                          <p:spTgt spid="12"/>
                                        </p:tgtEl>
                                        <p:attrNameLst>
                                          <p:attrName>ppt_x</p:attrName>
                                        </p:attrNameLst>
                                      </p:cBhvr>
                                      <p:tavLst>
                                        <p:tav tm="0">
                                          <p:val>
                                            <p:strVal val="#ppt_x-#ppt_w*1.125000"/>
                                          </p:val>
                                        </p:tav>
                                        <p:tav tm="100000">
                                          <p:val>
                                            <p:strVal val="#ppt_x"/>
                                          </p:val>
                                        </p:tav>
                                      </p:tavLst>
                                    </p:anim>
                                    <p:animEffect transition="in" filter="wipe(right)">
                                      <p:cBhvr>
                                        <p:cTn id="50" dur="500"/>
                                        <p:tgtEl>
                                          <p:spTgt spid="12"/>
                                        </p:tgtEl>
                                      </p:cBhvr>
                                    </p:animEffect>
                                  </p:childTnLst>
                                </p:cTn>
                              </p:par>
                            </p:childTnLst>
                          </p:cTn>
                        </p:par>
                        <p:par>
                          <p:cTn id="51" fill="hold">
                            <p:stCondLst>
                              <p:cond delay="6200"/>
                            </p:stCondLst>
                            <p:childTnLst>
                              <p:par>
                                <p:cTn id="52" presetID="2" presetClass="entr" presetSubtype="9" fill="hold" grpId="0" nodeType="afterEffect">
                                  <p:stCondLst>
                                    <p:cond delay="0"/>
                                  </p:stCondLst>
                                  <p:iterate type="lt">
                                    <p:tmPct val="10000"/>
                                  </p:iterate>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0-#ppt_w/2"/>
                                          </p:val>
                                        </p:tav>
                                        <p:tav tm="100000">
                                          <p:val>
                                            <p:strVal val="#ppt_x"/>
                                          </p:val>
                                        </p:tav>
                                      </p:tavLst>
                                    </p:anim>
                                    <p:anim calcmode="lin" valueType="num">
                                      <p:cBhvr additive="base">
                                        <p:cTn id="55" dur="500" fill="hold"/>
                                        <p:tgtEl>
                                          <p:spTgt spid="11"/>
                                        </p:tgtEl>
                                        <p:attrNameLst>
                                          <p:attrName>ppt_y</p:attrName>
                                        </p:attrNameLst>
                                      </p:cBhvr>
                                      <p:tavLst>
                                        <p:tav tm="0">
                                          <p:val>
                                            <p:strVal val="0-#ppt_h/2"/>
                                          </p:val>
                                        </p:tav>
                                        <p:tav tm="100000">
                                          <p:val>
                                            <p:strVal val="#ppt_y"/>
                                          </p:val>
                                        </p:tav>
                                      </p:tavLst>
                                    </p:anim>
                                  </p:childTnLst>
                                </p:cTn>
                              </p:par>
                            </p:childTnLst>
                          </p:cTn>
                        </p:par>
                        <p:par>
                          <p:cTn id="56" fill="hold">
                            <p:stCondLst>
                              <p:cond delay="7050"/>
                            </p:stCondLst>
                            <p:childTnLst>
                              <p:par>
                                <p:cTn id="57" presetID="12" presetClass="entr" presetSubtype="8"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p:tgtEl>
                                          <p:spTgt spid="13"/>
                                        </p:tgtEl>
                                        <p:attrNameLst>
                                          <p:attrName>ppt_x</p:attrName>
                                        </p:attrNameLst>
                                      </p:cBhvr>
                                      <p:tavLst>
                                        <p:tav tm="0">
                                          <p:val>
                                            <p:strVal val="#ppt_x-#ppt_w*1.125000"/>
                                          </p:val>
                                        </p:tav>
                                        <p:tav tm="100000">
                                          <p:val>
                                            <p:strVal val="#ppt_x"/>
                                          </p:val>
                                        </p:tav>
                                      </p:tavLst>
                                    </p:anim>
                                    <p:animEffect transition="in" filter="wipe(right)">
                                      <p:cBhvr>
                                        <p:cTn id="60" dur="500"/>
                                        <p:tgtEl>
                                          <p:spTgt spid="13"/>
                                        </p:tgtEl>
                                      </p:cBhvr>
                                    </p:animEffect>
                                  </p:childTnLst>
                                </p:cTn>
                              </p:par>
                            </p:childTnLst>
                          </p:cTn>
                        </p:par>
                        <p:par>
                          <p:cTn id="61" fill="hold">
                            <p:stCondLst>
                              <p:cond delay="7550"/>
                            </p:stCondLst>
                            <p:childTnLst>
                              <p:par>
                                <p:cTn id="62" presetID="2" presetClass="entr" presetSubtype="9" fill="hold" grpId="0" nodeType="afterEffect">
                                  <p:stCondLst>
                                    <p:cond delay="0"/>
                                  </p:stCondLst>
                                  <p:iterate type="lt">
                                    <p:tmPct val="10000"/>
                                  </p:iterate>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0-#ppt_w/2"/>
                                          </p:val>
                                        </p:tav>
                                        <p:tav tm="100000">
                                          <p:val>
                                            <p:strVal val="#ppt_x"/>
                                          </p:val>
                                        </p:tav>
                                      </p:tavLst>
                                    </p:anim>
                                    <p:anim calcmode="lin" valueType="num">
                                      <p:cBhvr additive="base">
                                        <p:cTn id="65"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P spid="11"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823A0D-21FA-0D75-81DE-7E962B8F9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734" y="419100"/>
            <a:ext cx="4178386" cy="3168162"/>
          </a:xfrm>
          <a:prstGeom prst="ellipse">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sp>
        <p:nvSpPr>
          <p:cNvPr id="2" name="مستطيل 1"/>
          <p:cNvSpPr/>
          <p:nvPr/>
        </p:nvSpPr>
        <p:spPr>
          <a:xfrm>
            <a:off x="4513383" y="415306"/>
            <a:ext cx="7303479" cy="618630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IQ" sz="3600" b="1" spc="50" dirty="0">
                <a:ln w="11430"/>
                <a:gradFill>
                  <a:gsLst>
                    <a:gs pos="25000">
                      <a:schemeClr val="accent2">
                        <a:satMod val="155000"/>
                      </a:schemeClr>
                    </a:gs>
                    <a:gs pos="100000">
                      <a:schemeClr val="accent2">
                        <a:shade val="45000"/>
                        <a:satMod val="165000"/>
                      </a:schemeClr>
                    </a:gs>
                  </a:gsLst>
                  <a:lin ang="5400000"/>
                </a:gradFill>
                <a:cs typeface="PT Bold Heading" pitchFamily="2" charset="-78"/>
              </a:rPr>
              <a:t>فالهدف من هذه الدراسة هو استعمال مخلفات الروبيان المحلية في عليقة فروج اللحم وبنسب مختلفة من دون اضافة انزيم </a:t>
            </a:r>
            <a:r>
              <a:rPr lang="ar-IQ" sz="3600" b="1" spc="50" dirty="0" err="1">
                <a:ln w="11430"/>
                <a:gradFill>
                  <a:gsLst>
                    <a:gs pos="25000">
                      <a:schemeClr val="accent2">
                        <a:satMod val="155000"/>
                      </a:schemeClr>
                    </a:gs>
                    <a:gs pos="100000">
                      <a:schemeClr val="accent2">
                        <a:shade val="45000"/>
                        <a:satMod val="165000"/>
                      </a:schemeClr>
                    </a:gs>
                  </a:gsLst>
                  <a:lin ang="5400000"/>
                </a:gradFill>
                <a:cs typeface="PT Bold Heading" pitchFamily="2" charset="-78"/>
              </a:rPr>
              <a:t>البروتييز</a:t>
            </a:r>
            <a:r>
              <a:rPr lang="ar-IQ" sz="3600" b="1" spc="50" dirty="0">
                <a:ln w="11430"/>
                <a:gradFill>
                  <a:gsLst>
                    <a:gs pos="25000">
                      <a:schemeClr val="accent2">
                        <a:satMod val="155000"/>
                      </a:schemeClr>
                    </a:gs>
                    <a:gs pos="100000">
                      <a:schemeClr val="accent2">
                        <a:shade val="45000"/>
                        <a:satMod val="165000"/>
                      </a:schemeClr>
                    </a:gs>
                  </a:gsLst>
                  <a:lin ang="5400000"/>
                </a:gradFill>
                <a:cs typeface="PT Bold Heading" pitchFamily="2" charset="-78"/>
              </a:rPr>
              <a:t> ومع اضافته للعليقة لرفع القيمة الغذائية للمخلفات وتأثير ذلك في الاداء الانتاجي والحالة الصحية للطير عن طريق قياس بعض الصفات </a:t>
            </a:r>
            <a:r>
              <a:rPr lang="ar-IQ" sz="3600" b="1" spc="50" dirty="0" err="1">
                <a:ln w="11430"/>
                <a:gradFill>
                  <a:gsLst>
                    <a:gs pos="25000">
                      <a:schemeClr val="accent2">
                        <a:satMod val="155000"/>
                      </a:schemeClr>
                    </a:gs>
                    <a:gs pos="100000">
                      <a:schemeClr val="accent2">
                        <a:shade val="45000"/>
                        <a:satMod val="165000"/>
                      </a:schemeClr>
                    </a:gs>
                  </a:gsLst>
                  <a:lin ang="5400000"/>
                </a:gradFill>
                <a:cs typeface="PT Bold Heading" pitchFamily="2" charset="-78"/>
              </a:rPr>
              <a:t>الفسلجية</a:t>
            </a:r>
            <a:r>
              <a:rPr lang="ar-IQ" sz="3600" b="1" spc="50" dirty="0">
                <a:ln w="11430"/>
                <a:gradFill>
                  <a:gsLst>
                    <a:gs pos="25000">
                      <a:schemeClr val="accent2">
                        <a:satMod val="155000"/>
                      </a:schemeClr>
                    </a:gs>
                    <a:gs pos="100000">
                      <a:schemeClr val="accent2">
                        <a:shade val="45000"/>
                        <a:satMod val="165000"/>
                      </a:schemeClr>
                    </a:gs>
                  </a:gsLst>
                  <a:lin ang="5400000"/>
                </a:gradFill>
                <a:cs typeface="PT Bold Heading" pitchFamily="2" charset="-78"/>
              </a:rPr>
              <a:t> واعداد البكتريا في الامعاء وتأثِيره كمضاد </a:t>
            </a:r>
            <a:r>
              <a:rPr lang="ar-IQ" sz="3600" b="1" spc="50" dirty="0" err="1">
                <a:ln w="11430"/>
                <a:gradFill>
                  <a:gsLst>
                    <a:gs pos="25000">
                      <a:schemeClr val="accent2">
                        <a:satMod val="155000"/>
                      </a:schemeClr>
                    </a:gs>
                    <a:gs pos="100000">
                      <a:schemeClr val="accent2">
                        <a:shade val="45000"/>
                        <a:satMod val="165000"/>
                      </a:schemeClr>
                    </a:gs>
                  </a:gsLst>
                  <a:lin ang="5400000"/>
                </a:gradFill>
                <a:cs typeface="PT Bold Heading" pitchFamily="2" charset="-78"/>
              </a:rPr>
              <a:t>للاكسدة</a:t>
            </a:r>
            <a:r>
              <a:rPr lang="ar-IQ" sz="3600" b="1" spc="50" dirty="0">
                <a:ln w="11430"/>
                <a:gradFill>
                  <a:gsLst>
                    <a:gs pos="25000">
                      <a:schemeClr val="accent2">
                        <a:satMod val="155000"/>
                      </a:schemeClr>
                    </a:gs>
                    <a:gs pos="100000">
                      <a:schemeClr val="accent2">
                        <a:shade val="45000"/>
                        <a:satMod val="165000"/>
                      </a:schemeClr>
                    </a:gs>
                  </a:gsLst>
                  <a:lin ang="5400000"/>
                </a:gradFill>
                <a:cs typeface="PT Bold Heading" pitchFamily="2" charset="-78"/>
              </a:rPr>
              <a:t> بخزن لحم الفروج لمدتين (</a:t>
            </a:r>
            <a:r>
              <a:rPr lang="en-US" sz="3600" b="1" spc="50" dirty="0">
                <a:ln w="11430"/>
                <a:gradFill>
                  <a:gsLst>
                    <a:gs pos="25000">
                      <a:schemeClr val="accent2">
                        <a:satMod val="155000"/>
                      </a:schemeClr>
                    </a:gs>
                    <a:gs pos="100000">
                      <a:schemeClr val="accent2">
                        <a:shade val="45000"/>
                        <a:satMod val="165000"/>
                      </a:schemeClr>
                    </a:gs>
                  </a:gsLst>
                  <a:lin ang="5400000"/>
                </a:gradFill>
                <a:cs typeface="PT Bold Heading" pitchFamily="2" charset="-78"/>
              </a:rPr>
              <a:t>1</a:t>
            </a:r>
            <a:r>
              <a:rPr lang="ar-IQ" sz="3600" b="1" spc="50" dirty="0">
                <a:ln w="11430"/>
                <a:gradFill>
                  <a:gsLst>
                    <a:gs pos="25000">
                      <a:schemeClr val="accent2">
                        <a:satMod val="155000"/>
                      </a:schemeClr>
                    </a:gs>
                    <a:gs pos="100000">
                      <a:schemeClr val="accent2">
                        <a:shade val="45000"/>
                        <a:satMod val="165000"/>
                      </a:schemeClr>
                    </a:gs>
                  </a:gsLst>
                  <a:lin ang="5400000"/>
                </a:gradFill>
                <a:cs typeface="PT Bold Heading" pitchFamily="2" charset="-78"/>
              </a:rPr>
              <a:t> و </a:t>
            </a:r>
            <a:r>
              <a:rPr lang="en-US" sz="3600" b="1" spc="50" dirty="0">
                <a:ln w="11430"/>
                <a:gradFill>
                  <a:gsLst>
                    <a:gs pos="25000">
                      <a:schemeClr val="accent2">
                        <a:satMod val="155000"/>
                      </a:schemeClr>
                    </a:gs>
                    <a:gs pos="100000">
                      <a:schemeClr val="accent2">
                        <a:shade val="45000"/>
                        <a:satMod val="165000"/>
                      </a:schemeClr>
                    </a:gs>
                  </a:gsLst>
                  <a:lin ang="5400000"/>
                </a:gradFill>
                <a:cs typeface="PT Bold Heading" pitchFamily="2" charset="-78"/>
              </a:rPr>
              <a:t>30</a:t>
            </a:r>
            <a:r>
              <a:rPr lang="ar-IQ" sz="3600" b="1" spc="50" dirty="0">
                <a:ln w="11430"/>
                <a:gradFill>
                  <a:gsLst>
                    <a:gs pos="25000">
                      <a:schemeClr val="accent2">
                        <a:satMod val="155000"/>
                      </a:schemeClr>
                    </a:gs>
                    <a:gs pos="100000">
                      <a:schemeClr val="accent2">
                        <a:shade val="45000"/>
                        <a:satMod val="165000"/>
                      </a:schemeClr>
                    </a:gs>
                  </a:gsLst>
                  <a:lin ang="5400000"/>
                </a:gradFill>
                <a:cs typeface="PT Bold Heading" pitchFamily="2" charset="-78"/>
              </a:rPr>
              <a:t>) يوماً وقياس مؤشرات اكسدة الدهن في اللحم.</a:t>
            </a:r>
            <a:endParaRPr lang="en-US" sz="3600" b="1" spc="50" dirty="0">
              <a:ln w="11430"/>
              <a:gradFill>
                <a:gsLst>
                  <a:gs pos="25000">
                    <a:schemeClr val="accent2">
                      <a:satMod val="155000"/>
                    </a:schemeClr>
                  </a:gs>
                  <a:gs pos="100000">
                    <a:schemeClr val="accent2">
                      <a:shade val="45000"/>
                      <a:satMod val="165000"/>
                    </a:schemeClr>
                  </a:gs>
                </a:gsLst>
                <a:lin ang="5400000"/>
              </a:gradFill>
              <a:cs typeface="PT Bold Heading" pitchFamily="2" charset="-78"/>
            </a:endParaRPr>
          </a:p>
        </p:txBody>
      </p:sp>
    </p:spTree>
    <p:extLst>
      <p:ext uri="{BB962C8B-B14F-4D97-AF65-F5344CB8AC3E}">
        <p14:creationId xmlns:p14="http://schemas.microsoft.com/office/powerpoint/2010/main" val="86151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17" y="1944930"/>
            <a:ext cx="4161119" cy="300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1"/>
          <p:cNvSpPr/>
          <p:nvPr/>
        </p:nvSpPr>
        <p:spPr>
          <a:xfrm>
            <a:off x="4220308" y="1564167"/>
            <a:ext cx="7268308" cy="363176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IQ" sz="11500" b="1" spc="50" dirty="0">
                <a:ln w="11430"/>
                <a:gradFill>
                  <a:gsLst>
                    <a:gs pos="25000">
                      <a:schemeClr val="accent2">
                        <a:satMod val="155000"/>
                      </a:schemeClr>
                    </a:gs>
                    <a:gs pos="100000">
                      <a:schemeClr val="accent2">
                        <a:shade val="45000"/>
                        <a:satMod val="165000"/>
                      </a:schemeClr>
                    </a:gs>
                  </a:gsLst>
                  <a:lin ang="5400000"/>
                </a:gradFill>
                <a:effectLst>
                  <a:outerShdw blurRad="50800" dist="38100" dir="2700000" algn="tl" rotWithShape="0">
                    <a:prstClr val="black">
                      <a:alpha val="40000"/>
                    </a:prstClr>
                  </a:outerShdw>
                </a:effectLst>
                <a:cs typeface="PT Bold Heading" pitchFamily="2" charset="-78"/>
              </a:rPr>
              <a:t>منهجية البحث</a:t>
            </a:r>
            <a:endParaRPr lang="en-US" sz="11500" b="1" spc="50" dirty="0">
              <a:ln w="11430"/>
              <a:gradFill>
                <a:gsLst>
                  <a:gs pos="25000">
                    <a:schemeClr val="accent2">
                      <a:satMod val="155000"/>
                    </a:schemeClr>
                  </a:gs>
                  <a:gs pos="100000">
                    <a:schemeClr val="accent2">
                      <a:shade val="45000"/>
                      <a:satMod val="165000"/>
                    </a:schemeClr>
                  </a:gs>
                </a:gsLst>
                <a:lin ang="5400000"/>
              </a:gradFill>
              <a:effectLst>
                <a:outerShdw blurRad="50800" dist="38100" dir="2700000" algn="tl" rotWithShape="0">
                  <a:prstClr val="black">
                    <a:alpha val="40000"/>
                  </a:prstClr>
                </a:outerShdw>
              </a:effectLst>
              <a:cs typeface="PT Bold Heading" pitchFamily="2" charset="-78"/>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54" y="-29818"/>
            <a:ext cx="11910645" cy="1073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572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7F2934D5-E41F-AC50-6B71-F65936B053D6}"/>
              </a:ext>
            </a:extLst>
          </p:cNvPr>
          <p:cNvSpPr txBox="1"/>
          <p:nvPr/>
        </p:nvSpPr>
        <p:spPr>
          <a:xfrm>
            <a:off x="2893611" y="540621"/>
            <a:ext cx="6368450" cy="490199"/>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a:spAutoFit/>
          </a:bodyPr>
          <a:lstStyle/>
          <a:p>
            <a:pPr algn="ctr" rtl="1">
              <a:lnSpc>
                <a:spcPct val="115000"/>
              </a:lnSpc>
            </a:pPr>
            <a:r>
              <a:rPr lang="ar-IQ"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جدول (1) التحليل الكيميائي لمسحوق مخلفات الروبيان</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جدول 2">
            <a:extLst>
              <a:ext uri="{FF2B5EF4-FFF2-40B4-BE49-F238E27FC236}">
                <a16:creationId xmlns:a16="http://schemas.microsoft.com/office/drawing/2014/main" id="{7B455752-AC47-46D8-5EE5-308344041C20}"/>
              </a:ext>
            </a:extLst>
          </p:cNvPr>
          <p:cNvGraphicFramePr>
            <a:graphicFrameLocks noGrp="1"/>
          </p:cNvGraphicFramePr>
          <p:nvPr>
            <p:extLst>
              <p:ext uri="{D42A27DB-BD31-4B8C-83A1-F6EECF244321}">
                <p14:modId xmlns:p14="http://schemas.microsoft.com/office/powerpoint/2010/main" val="2166338032"/>
              </p:ext>
            </p:extLst>
          </p:nvPr>
        </p:nvGraphicFramePr>
        <p:xfrm>
          <a:off x="2893612" y="1200000"/>
          <a:ext cx="6368450" cy="5852160"/>
        </p:xfrm>
        <a:graphic>
          <a:graphicData uri="http://schemas.openxmlformats.org/drawingml/2006/table">
            <a:tbl>
              <a:tblPr rtl="1" firstRow="1" firstCol="1" bandRow="1">
                <a:tableStyleId>{3B4B98B0-60AC-42C2-AFA5-B58CD77FA1E5}</a:tableStyleId>
              </a:tblPr>
              <a:tblGrid>
                <a:gridCol w="3212206">
                  <a:extLst>
                    <a:ext uri="{9D8B030D-6E8A-4147-A177-3AD203B41FA5}">
                      <a16:colId xmlns:a16="http://schemas.microsoft.com/office/drawing/2014/main" val="20000"/>
                    </a:ext>
                  </a:extLst>
                </a:gridCol>
                <a:gridCol w="3156244">
                  <a:extLst>
                    <a:ext uri="{9D8B030D-6E8A-4147-A177-3AD203B41FA5}">
                      <a16:colId xmlns:a16="http://schemas.microsoft.com/office/drawing/2014/main" val="20001"/>
                    </a:ext>
                  </a:extLst>
                </a:gridCol>
              </a:tblGrid>
              <a:tr h="511580">
                <a:tc>
                  <a:txBody>
                    <a:bodyPr/>
                    <a:lstStyle/>
                    <a:p>
                      <a:pPr algn="ctr" rtl="1">
                        <a:lnSpc>
                          <a:spcPct val="200000"/>
                        </a:lnSpc>
                        <a:spcAft>
                          <a:spcPts val="0"/>
                        </a:spcAft>
                      </a:pPr>
                      <a:r>
                        <a:rPr lang="ar-IQ" sz="2400" dirty="0">
                          <a:effectLst/>
                          <a:latin typeface="Times New Roman" pitchFamily="18" charset="0"/>
                          <a:cs typeface="Times New Roman" pitchFamily="18" charset="0"/>
                        </a:rPr>
                        <a:t>المكونات</a:t>
                      </a:r>
                      <a:endParaRPr lang="en-US" sz="2400" b="1"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rtl="1">
                        <a:lnSpc>
                          <a:spcPct val="200000"/>
                        </a:lnSpc>
                        <a:spcAft>
                          <a:spcPts val="0"/>
                        </a:spcAft>
                      </a:pPr>
                      <a:r>
                        <a:rPr lang="ar-IQ" sz="2400" dirty="0">
                          <a:effectLst/>
                          <a:latin typeface="Times New Roman" pitchFamily="18" charset="0"/>
                          <a:cs typeface="Times New Roman" pitchFamily="18" charset="0"/>
                        </a:rPr>
                        <a:t>النسبة</a:t>
                      </a:r>
                      <a:endParaRPr lang="en-US" sz="2400" b="1"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nchor="ctr"/>
                </a:tc>
                <a:extLst>
                  <a:ext uri="{0D108BD9-81ED-4DB2-BD59-A6C34878D82A}">
                    <a16:rowId xmlns:a16="http://schemas.microsoft.com/office/drawing/2014/main" val="10000"/>
                  </a:ext>
                </a:extLst>
              </a:tr>
              <a:tr h="511580">
                <a:tc>
                  <a:txBody>
                    <a:bodyPr/>
                    <a:lstStyle/>
                    <a:p>
                      <a:pPr algn="ctr" rtl="1">
                        <a:lnSpc>
                          <a:spcPct val="200000"/>
                        </a:lnSpc>
                        <a:spcAft>
                          <a:spcPts val="0"/>
                        </a:spcAft>
                      </a:pPr>
                      <a:r>
                        <a:rPr lang="ar-IQ" sz="2400" b="1" dirty="0">
                          <a:effectLst/>
                          <a:latin typeface="Times New Roman" pitchFamily="18" charset="0"/>
                          <a:cs typeface="Times New Roman" pitchFamily="18" charset="0"/>
                        </a:rPr>
                        <a:t>البروتين</a:t>
                      </a:r>
                      <a:endParaRPr lang="en-US" sz="2400" b="1"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rtl="0">
                        <a:lnSpc>
                          <a:spcPct val="200000"/>
                        </a:lnSpc>
                        <a:spcAft>
                          <a:spcPts val="0"/>
                        </a:spcAft>
                      </a:pPr>
                      <a:r>
                        <a:rPr lang="en-US" sz="2400" b="1" dirty="0">
                          <a:effectLst/>
                          <a:latin typeface="Times New Roman" pitchFamily="18" charset="0"/>
                          <a:cs typeface="Times New Roman" pitchFamily="18" charset="0"/>
                        </a:rPr>
                        <a:t>25.9</a:t>
                      </a:r>
                      <a:r>
                        <a:rPr lang="ar-IQ" sz="2400" b="1" dirty="0">
                          <a:effectLst/>
                          <a:latin typeface="Times New Roman" pitchFamily="18" charset="0"/>
                          <a:cs typeface="Times New Roman" pitchFamily="18" charset="0"/>
                        </a:rPr>
                        <a:t>%</a:t>
                      </a:r>
                      <a:endParaRPr lang="en-US" sz="2400" b="1"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nchor="ctr"/>
                </a:tc>
                <a:extLst>
                  <a:ext uri="{0D108BD9-81ED-4DB2-BD59-A6C34878D82A}">
                    <a16:rowId xmlns:a16="http://schemas.microsoft.com/office/drawing/2014/main" val="10001"/>
                  </a:ext>
                </a:extLst>
              </a:tr>
              <a:tr h="511580">
                <a:tc>
                  <a:txBody>
                    <a:bodyPr/>
                    <a:lstStyle/>
                    <a:p>
                      <a:pPr algn="ctr" rtl="1">
                        <a:lnSpc>
                          <a:spcPct val="200000"/>
                        </a:lnSpc>
                        <a:spcAft>
                          <a:spcPts val="0"/>
                        </a:spcAft>
                      </a:pPr>
                      <a:r>
                        <a:rPr lang="ar-IQ" sz="2400" b="1" dirty="0">
                          <a:effectLst/>
                          <a:latin typeface="Times New Roman" pitchFamily="18" charset="0"/>
                          <a:cs typeface="Times New Roman" pitchFamily="18" charset="0"/>
                        </a:rPr>
                        <a:t>الدهون</a:t>
                      </a:r>
                      <a:endParaRPr lang="en-US" sz="2400" b="1"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rtl="0">
                        <a:lnSpc>
                          <a:spcPct val="200000"/>
                        </a:lnSpc>
                        <a:spcAft>
                          <a:spcPts val="0"/>
                        </a:spcAft>
                      </a:pPr>
                      <a:r>
                        <a:rPr lang="en-US" sz="2400" b="1" dirty="0">
                          <a:effectLst/>
                          <a:latin typeface="Times New Roman" pitchFamily="18" charset="0"/>
                          <a:cs typeface="Times New Roman" pitchFamily="18" charset="0"/>
                        </a:rPr>
                        <a:t>2.4</a:t>
                      </a:r>
                      <a:r>
                        <a:rPr lang="ar-IQ" sz="2400" b="1" dirty="0">
                          <a:effectLst/>
                          <a:latin typeface="Times New Roman" pitchFamily="18" charset="0"/>
                          <a:cs typeface="Times New Roman" pitchFamily="18" charset="0"/>
                        </a:rPr>
                        <a:t>%</a:t>
                      </a:r>
                      <a:endParaRPr lang="en-US" sz="2400" b="1"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nchor="ctr"/>
                </a:tc>
                <a:extLst>
                  <a:ext uri="{0D108BD9-81ED-4DB2-BD59-A6C34878D82A}">
                    <a16:rowId xmlns:a16="http://schemas.microsoft.com/office/drawing/2014/main" val="10002"/>
                  </a:ext>
                </a:extLst>
              </a:tr>
              <a:tr h="511580">
                <a:tc>
                  <a:txBody>
                    <a:bodyPr/>
                    <a:lstStyle/>
                    <a:p>
                      <a:pPr algn="ctr" rtl="1">
                        <a:lnSpc>
                          <a:spcPct val="200000"/>
                        </a:lnSpc>
                        <a:spcAft>
                          <a:spcPts val="0"/>
                        </a:spcAft>
                      </a:pPr>
                      <a:r>
                        <a:rPr lang="ar-IQ" sz="2400" b="1" dirty="0">
                          <a:effectLst/>
                          <a:latin typeface="Times New Roman" pitchFamily="18" charset="0"/>
                          <a:cs typeface="Times New Roman" pitchFamily="18" charset="0"/>
                        </a:rPr>
                        <a:t>الرماد</a:t>
                      </a:r>
                      <a:endParaRPr lang="en-US" sz="2400" b="1"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rtl="0">
                        <a:lnSpc>
                          <a:spcPct val="200000"/>
                        </a:lnSpc>
                        <a:spcAft>
                          <a:spcPts val="0"/>
                        </a:spcAft>
                      </a:pPr>
                      <a:r>
                        <a:rPr lang="en-US" sz="2400" b="1" dirty="0">
                          <a:effectLst/>
                          <a:latin typeface="Times New Roman" pitchFamily="18" charset="0"/>
                          <a:cs typeface="Times New Roman" pitchFamily="18" charset="0"/>
                        </a:rPr>
                        <a:t>15.8</a:t>
                      </a:r>
                      <a:r>
                        <a:rPr lang="ar-IQ" sz="2400" b="1" dirty="0">
                          <a:effectLst/>
                          <a:latin typeface="Times New Roman" pitchFamily="18" charset="0"/>
                          <a:cs typeface="Times New Roman" pitchFamily="18" charset="0"/>
                        </a:rPr>
                        <a:t>%</a:t>
                      </a:r>
                      <a:endParaRPr lang="en-US" sz="2400" b="1"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nchor="ctr"/>
                </a:tc>
                <a:extLst>
                  <a:ext uri="{0D108BD9-81ED-4DB2-BD59-A6C34878D82A}">
                    <a16:rowId xmlns:a16="http://schemas.microsoft.com/office/drawing/2014/main" val="10003"/>
                  </a:ext>
                </a:extLst>
              </a:tr>
              <a:tr h="511580">
                <a:tc>
                  <a:txBody>
                    <a:bodyPr/>
                    <a:lstStyle/>
                    <a:p>
                      <a:pPr algn="ctr" rtl="1">
                        <a:lnSpc>
                          <a:spcPct val="200000"/>
                        </a:lnSpc>
                        <a:spcAft>
                          <a:spcPts val="0"/>
                        </a:spcAft>
                      </a:pPr>
                      <a:r>
                        <a:rPr lang="ar-IQ" sz="2400" b="1" dirty="0">
                          <a:effectLst/>
                          <a:latin typeface="Times New Roman" pitchFamily="18" charset="0"/>
                          <a:cs typeface="Times New Roman" pitchFamily="18" charset="0"/>
                        </a:rPr>
                        <a:t>الرطوبة</a:t>
                      </a:r>
                      <a:endParaRPr lang="en-US" sz="2400" b="1"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rtl="0">
                        <a:lnSpc>
                          <a:spcPct val="150000"/>
                        </a:lnSpc>
                        <a:spcAft>
                          <a:spcPts val="0"/>
                        </a:spcAft>
                      </a:pPr>
                      <a:r>
                        <a:rPr lang="en-US" sz="2400" b="1" dirty="0">
                          <a:effectLst/>
                          <a:latin typeface="Times New Roman" pitchFamily="18" charset="0"/>
                          <a:cs typeface="Times New Roman" pitchFamily="18" charset="0"/>
                        </a:rPr>
                        <a:t>32.5</a:t>
                      </a:r>
                      <a:r>
                        <a:rPr lang="ar-IQ" sz="2400" b="1" dirty="0">
                          <a:effectLst/>
                          <a:latin typeface="Times New Roman" pitchFamily="18" charset="0"/>
                          <a:cs typeface="Times New Roman" pitchFamily="18" charset="0"/>
                        </a:rPr>
                        <a:t>%</a:t>
                      </a:r>
                      <a:endParaRPr lang="en-US" sz="2400" b="1"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nchor="ctr"/>
                </a:tc>
                <a:extLst>
                  <a:ext uri="{0D108BD9-81ED-4DB2-BD59-A6C34878D82A}">
                    <a16:rowId xmlns:a16="http://schemas.microsoft.com/office/drawing/2014/main" val="10004"/>
                  </a:ext>
                </a:extLst>
              </a:tr>
              <a:tr h="511580">
                <a:tc>
                  <a:txBody>
                    <a:bodyPr/>
                    <a:lstStyle/>
                    <a:p>
                      <a:pPr algn="ctr" rtl="1">
                        <a:lnSpc>
                          <a:spcPct val="200000"/>
                        </a:lnSpc>
                        <a:spcAft>
                          <a:spcPts val="0"/>
                        </a:spcAft>
                      </a:pPr>
                      <a:r>
                        <a:rPr lang="ar-IQ" sz="2400" b="1">
                          <a:effectLst/>
                          <a:latin typeface="Times New Roman" pitchFamily="18" charset="0"/>
                          <a:cs typeface="Times New Roman" pitchFamily="18" charset="0"/>
                        </a:rPr>
                        <a:t>الالياف</a:t>
                      </a:r>
                      <a:endParaRPr lang="en-US" sz="2400" b="1">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rtl="0">
                        <a:lnSpc>
                          <a:spcPct val="200000"/>
                        </a:lnSpc>
                        <a:spcAft>
                          <a:spcPts val="0"/>
                        </a:spcAft>
                      </a:pPr>
                      <a:r>
                        <a:rPr lang="en-US" sz="2400" b="1" dirty="0">
                          <a:effectLst/>
                          <a:latin typeface="Times New Roman" pitchFamily="18" charset="0"/>
                          <a:cs typeface="Times New Roman" pitchFamily="18" charset="0"/>
                        </a:rPr>
                        <a:t>13.2</a:t>
                      </a:r>
                      <a:r>
                        <a:rPr lang="ar-IQ" sz="2400" b="1" dirty="0">
                          <a:effectLst/>
                          <a:latin typeface="Times New Roman" pitchFamily="18" charset="0"/>
                          <a:cs typeface="Times New Roman" pitchFamily="18" charset="0"/>
                        </a:rPr>
                        <a:t>%</a:t>
                      </a:r>
                      <a:endParaRPr lang="en-US" sz="2400" b="1"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nchor="ctr"/>
                </a:tc>
                <a:extLst>
                  <a:ext uri="{0D108BD9-81ED-4DB2-BD59-A6C34878D82A}">
                    <a16:rowId xmlns:a16="http://schemas.microsoft.com/office/drawing/2014/main" val="10005"/>
                  </a:ext>
                </a:extLst>
              </a:tr>
              <a:tr h="511580">
                <a:tc>
                  <a:txBody>
                    <a:bodyPr/>
                    <a:lstStyle/>
                    <a:p>
                      <a:pPr algn="ctr" rtl="1">
                        <a:lnSpc>
                          <a:spcPct val="200000"/>
                        </a:lnSpc>
                        <a:spcAft>
                          <a:spcPts val="0"/>
                        </a:spcAft>
                      </a:pPr>
                      <a:r>
                        <a:rPr lang="ar-IQ" sz="2400" b="1">
                          <a:effectLst/>
                          <a:latin typeface="Times New Roman" pitchFamily="18" charset="0"/>
                          <a:cs typeface="Times New Roman" pitchFamily="18" charset="0"/>
                        </a:rPr>
                        <a:t>الكاربوهيدرات</a:t>
                      </a:r>
                      <a:endParaRPr lang="en-US" sz="2400" b="1">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rtl="0">
                        <a:lnSpc>
                          <a:spcPct val="200000"/>
                        </a:lnSpc>
                        <a:spcAft>
                          <a:spcPts val="0"/>
                        </a:spcAft>
                      </a:pPr>
                      <a:r>
                        <a:rPr lang="en-US" sz="2400" b="1" dirty="0">
                          <a:effectLst/>
                          <a:latin typeface="Times New Roman" pitchFamily="18" charset="0"/>
                          <a:cs typeface="Times New Roman" pitchFamily="18" charset="0"/>
                        </a:rPr>
                        <a:t>10.1</a:t>
                      </a:r>
                      <a:r>
                        <a:rPr lang="ar-IQ" sz="2400" b="1" dirty="0">
                          <a:effectLst/>
                          <a:latin typeface="Times New Roman" pitchFamily="18" charset="0"/>
                          <a:cs typeface="Times New Roman" pitchFamily="18" charset="0"/>
                        </a:rPr>
                        <a:t>%</a:t>
                      </a:r>
                      <a:endParaRPr lang="en-US" sz="2400" b="1"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nchor="ctr"/>
                </a:tc>
                <a:extLst>
                  <a:ext uri="{0D108BD9-81ED-4DB2-BD59-A6C34878D82A}">
                    <a16:rowId xmlns:a16="http://schemas.microsoft.com/office/drawing/2014/main" val="10006"/>
                  </a:ext>
                </a:extLst>
              </a:tr>
              <a:tr h="511580">
                <a:tc>
                  <a:txBody>
                    <a:bodyPr/>
                    <a:lstStyle/>
                    <a:p>
                      <a:pPr algn="ctr" rtl="1">
                        <a:lnSpc>
                          <a:spcPct val="200000"/>
                        </a:lnSpc>
                        <a:spcAft>
                          <a:spcPts val="0"/>
                        </a:spcAft>
                      </a:pPr>
                      <a:r>
                        <a:rPr lang="ar-IQ" sz="2400" b="1" dirty="0">
                          <a:effectLst/>
                          <a:latin typeface="Times New Roman" pitchFamily="18" charset="0"/>
                          <a:cs typeface="Times New Roman" pitchFamily="18" charset="0"/>
                        </a:rPr>
                        <a:t>الطاقة</a:t>
                      </a:r>
                      <a:endParaRPr lang="en-US" sz="2400" b="1"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rtl="0">
                        <a:lnSpc>
                          <a:spcPct val="200000"/>
                        </a:lnSpc>
                        <a:spcAft>
                          <a:spcPts val="0"/>
                        </a:spcAft>
                      </a:pPr>
                      <a:r>
                        <a:rPr lang="en-US" sz="2400" b="1" dirty="0">
                          <a:effectLst/>
                          <a:latin typeface="Times New Roman" pitchFamily="18" charset="0"/>
                          <a:cs typeface="Times New Roman" pitchFamily="18" charset="0"/>
                        </a:rPr>
                        <a:t>1652</a:t>
                      </a:r>
                      <a:r>
                        <a:rPr lang="ar-IQ" sz="2400" b="1" dirty="0">
                          <a:effectLst/>
                          <a:latin typeface="Times New Roman" pitchFamily="18" charset="0"/>
                          <a:cs typeface="Times New Roman" pitchFamily="18" charset="0"/>
                        </a:rPr>
                        <a:t> </a:t>
                      </a:r>
                      <a:r>
                        <a:rPr lang="ar-IQ" sz="2400" b="1" dirty="0" err="1">
                          <a:effectLst/>
                          <a:latin typeface="Times New Roman" pitchFamily="18" charset="0"/>
                          <a:cs typeface="Times New Roman" pitchFamily="18" charset="0"/>
                        </a:rPr>
                        <a:t>كيلوسعرة</a:t>
                      </a:r>
                      <a:r>
                        <a:rPr lang="ar-IQ" sz="2400" b="1" dirty="0">
                          <a:effectLst/>
                          <a:latin typeface="Times New Roman" pitchFamily="18" charset="0"/>
                          <a:cs typeface="Times New Roman" pitchFamily="18" charset="0"/>
                        </a:rPr>
                        <a:t>/كغم</a:t>
                      </a:r>
                      <a:endParaRPr lang="en-US" sz="2400" b="1"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9917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5A621B2F-6FC5-4E5E-3EDC-E5AA86F44B91}"/>
              </a:ext>
            </a:extLst>
          </p:cNvPr>
          <p:cNvSpPr txBox="1"/>
          <p:nvPr/>
        </p:nvSpPr>
        <p:spPr>
          <a:xfrm>
            <a:off x="2302893" y="373543"/>
            <a:ext cx="6825650" cy="423834"/>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a:spAutoFit/>
          </a:bodyPr>
          <a:lstStyle/>
          <a:p>
            <a:pPr algn="ctr" rtl="1">
              <a:lnSpc>
                <a:spcPct val="115000"/>
              </a:lnSpc>
            </a:pPr>
            <a:r>
              <a:rPr lang="ar-IQ"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الجدول (2) انواع وتركيز الأحماض الأمينية في مسحوق الروبيان</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جدول 2">
            <a:extLst>
              <a:ext uri="{FF2B5EF4-FFF2-40B4-BE49-F238E27FC236}">
                <a16:creationId xmlns:a16="http://schemas.microsoft.com/office/drawing/2014/main" id="{C7BB8C56-65C2-0894-13F2-B183CC27A9A9}"/>
              </a:ext>
            </a:extLst>
          </p:cNvPr>
          <p:cNvGraphicFramePr>
            <a:graphicFrameLocks noGrp="1"/>
          </p:cNvGraphicFramePr>
          <p:nvPr>
            <p:extLst>
              <p:ext uri="{D42A27DB-BD31-4B8C-83A1-F6EECF244321}">
                <p14:modId xmlns:p14="http://schemas.microsoft.com/office/powerpoint/2010/main" val="2089202920"/>
              </p:ext>
            </p:extLst>
          </p:nvPr>
        </p:nvGraphicFramePr>
        <p:xfrm>
          <a:off x="2876501" y="877970"/>
          <a:ext cx="5678434" cy="6263640"/>
        </p:xfrm>
        <a:graphic>
          <a:graphicData uri="http://schemas.openxmlformats.org/drawingml/2006/table">
            <a:tbl>
              <a:tblPr rtl="1" firstRow="1" firstCol="1" bandRow="1">
                <a:tableStyleId>{3B4B98B0-60AC-42C2-AFA5-B58CD77FA1E5}</a:tableStyleId>
              </a:tblPr>
              <a:tblGrid>
                <a:gridCol w="3097651">
                  <a:extLst>
                    <a:ext uri="{9D8B030D-6E8A-4147-A177-3AD203B41FA5}">
                      <a16:colId xmlns:a16="http://schemas.microsoft.com/office/drawing/2014/main" val="20000"/>
                    </a:ext>
                  </a:extLst>
                </a:gridCol>
                <a:gridCol w="2580783">
                  <a:extLst>
                    <a:ext uri="{9D8B030D-6E8A-4147-A177-3AD203B41FA5}">
                      <a16:colId xmlns:a16="http://schemas.microsoft.com/office/drawing/2014/main" val="20001"/>
                    </a:ext>
                  </a:extLst>
                </a:gridCol>
              </a:tblGrid>
              <a:tr h="275886">
                <a:tc>
                  <a:txBody>
                    <a:bodyPr/>
                    <a:lstStyle/>
                    <a:p>
                      <a:pPr algn="ctr" rtl="1">
                        <a:lnSpc>
                          <a:spcPct val="150000"/>
                        </a:lnSpc>
                        <a:spcAft>
                          <a:spcPts val="0"/>
                        </a:spcAft>
                      </a:pPr>
                      <a:r>
                        <a:rPr lang="ar-IQ" sz="1800" b="1" dirty="0">
                          <a:effectLst/>
                          <a:latin typeface="Times New Roman" pitchFamily="18" charset="0"/>
                          <a:cs typeface="Times New Roman" pitchFamily="18" charset="0"/>
                        </a:rPr>
                        <a:t>انواع الأحماض الأمينية</a:t>
                      </a:r>
                      <a:endParaRPr lang="en-US" sz="1400" b="1" dirty="0">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tc>
                  <a:txBody>
                    <a:bodyPr/>
                    <a:lstStyle/>
                    <a:p>
                      <a:pPr algn="ctr" rtl="1">
                        <a:lnSpc>
                          <a:spcPct val="150000"/>
                        </a:lnSpc>
                        <a:spcAft>
                          <a:spcPts val="0"/>
                        </a:spcAft>
                      </a:pPr>
                      <a:r>
                        <a:rPr lang="ar-IQ" sz="1800" b="1" dirty="0">
                          <a:effectLst/>
                          <a:latin typeface="Times New Roman" pitchFamily="18" charset="0"/>
                          <a:cs typeface="Times New Roman" pitchFamily="18" charset="0"/>
                        </a:rPr>
                        <a:t>التركيز (</a:t>
                      </a:r>
                      <a:r>
                        <a:rPr lang="ar-IQ" sz="1800" b="1" dirty="0" err="1">
                          <a:effectLst/>
                          <a:latin typeface="Times New Roman" pitchFamily="18" charset="0"/>
                          <a:cs typeface="Times New Roman" pitchFamily="18" charset="0"/>
                        </a:rPr>
                        <a:t>مايكروغرام</a:t>
                      </a:r>
                      <a:r>
                        <a:rPr lang="ar-IQ" sz="1800" b="1" dirty="0">
                          <a:effectLst/>
                          <a:latin typeface="Times New Roman" pitchFamily="18" charset="0"/>
                          <a:cs typeface="Times New Roman" pitchFamily="18" charset="0"/>
                        </a:rPr>
                        <a:t>/غرام)</a:t>
                      </a:r>
                      <a:endParaRPr lang="en-US" sz="1400" b="1" dirty="0">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extLst>
                  <a:ext uri="{0D108BD9-81ED-4DB2-BD59-A6C34878D82A}">
                    <a16:rowId xmlns:a16="http://schemas.microsoft.com/office/drawing/2014/main" val="10000"/>
                  </a:ext>
                </a:extLst>
              </a:tr>
              <a:tr h="275886">
                <a:tc>
                  <a:txBody>
                    <a:bodyPr/>
                    <a:lstStyle/>
                    <a:p>
                      <a:pPr algn="ctr" rtl="1">
                        <a:lnSpc>
                          <a:spcPct val="150000"/>
                        </a:lnSpc>
                        <a:spcAft>
                          <a:spcPts val="0"/>
                        </a:spcAft>
                      </a:pPr>
                      <a:r>
                        <a:rPr lang="ar-IQ" sz="1600" b="1">
                          <a:effectLst/>
                          <a:latin typeface="Times New Roman" pitchFamily="18" charset="0"/>
                          <a:cs typeface="Times New Roman" pitchFamily="18" charset="0"/>
                        </a:rPr>
                        <a:t>الثريونين</a:t>
                      </a:r>
                      <a:endParaRPr lang="en-US" sz="1200" b="1">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tc>
                  <a:txBody>
                    <a:bodyPr/>
                    <a:lstStyle/>
                    <a:p>
                      <a:pPr algn="ctr" rtl="0">
                        <a:lnSpc>
                          <a:spcPct val="150000"/>
                        </a:lnSpc>
                        <a:spcAft>
                          <a:spcPts val="0"/>
                        </a:spcAft>
                      </a:pPr>
                      <a:r>
                        <a:rPr lang="en-US" sz="1600" b="1">
                          <a:effectLst/>
                          <a:latin typeface="Times New Roman" pitchFamily="18" charset="0"/>
                          <a:cs typeface="Times New Roman" pitchFamily="18" charset="0"/>
                        </a:rPr>
                        <a:t>41.25</a:t>
                      </a:r>
                      <a:endParaRPr lang="en-US" sz="1200" b="1">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extLst>
                  <a:ext uri="{0D108BD9-81ED-4DB2-BD59-A6C34878D82A}">
                    <a16:rowId xmlns:a16="http://schemas.microsoft.com/office/drawing/2014/main" val="10001"/>
                  </a:ext>
                </a:extLst>
              </a:tr>
              <a:tr h="275886">
                <a:tc>
                  <a:txBody>
                    <a:bodyPr/>
                    <a:lstStyle/>
                    <a:p>
                      <a:pPr algn="ctr" rtl="1">
                        <a:lnSpc>
                          <a:spcPct val="150000"/>
                        </a:lnSpc>
                        <a:spcAft>
                          <a:spcPts val="0"/>
                        </a:spcAft>
                      </a:pPr>
                      <a:r>
                        <a:rPr lang="ar-IQ" sz="1600" b="1" dirty="0" err="1">
                          <a:effectLst/>
                          <a:latin typeface="Times New Roman" pitchFamily="18" charset="0"/>
                          <a:cs typeface="Times New Roman" pitchFamily="18" charset="0"/>
                        </a:rPr>
                        <a:t>الارجنين</a:t>
                      </a:r>
                      <a:endParaRPr lang="en-US" sz="1200" b="1" dirty="0">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tc>
                  <a:txBody>
                    <a:bodyPr/>
                    <a:lstStyle/>
                    <a:p>
                      <a:pPr algn="ctr" rtl="0">
                        <a:lnSpc>
                          <a:spcPct val="150000"/>
                        </a:lnSpc>
                        <a:spcAft>
                          <a:spcPts val="0"/>
                        </a:spcAft>
                      </a:pPr>
                      <a:r>
                        <a:rPr lang="en-US" sz="1600" b="1">
                          <a:effectLst/>
                          <a:latin typeface="Times New Roman" pitchFamily="18" charset="0"/>
                          <a:cs typeface="Times New Roman" pitchFamily="18" charset="0"/>
                        </a:rPr>
                        <a:t>36.88</a:t>
                      </a:r>
                      <a:endParaRPr lang="en-US" sz="1200" b="1">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extLst>
                  <a:ext uri="{0D108BD9-81ED-4DB2-BD59-A6C34878D82A}">
                    <a16:rowId xmlns:a16="http://schemas.microsoft.com/office/drawing/2014/main" val="10002"/>
                  </a:ext>
                </a:extLst>
              </a:tr>
              <a:tr h="275886">
                <a:tc>
                  <a:txBody>
                    <a:bodyPr/>
                    <a:lstStyle/>
                    <a:p>
                      <a:pPr algn="ctr" rtl="1">
                        <a:lnSpc>
                          <a:spcPct val="150000"/>
                        </a:lnSpc>
                        <a:spcAft>
                          <a:spcPts val="0"/>
                        </a:spcAft>
                      </a:pPr>
                      <a:r>
                        <a:rPr lang="ar-IQ" sz="1600" b="1" dirty="0" err="1">
                          <a:effectLst/>
                          <a:latin typeface="Times New Roman" pitchFamily="18" charset="0"/>
                          <a:cs typeface="Times New Roman" pitchFamily="18" charset="0"/>
                        </a:rPr>
                        <a:t>اللوسين</a:t>
                      </a:r>
                      <a:endParaRPr lang="en-US" sz="1200" b="1" dirty="0">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tc>
                  <a:txBody>
                    <a:bodyPr/>
                    <a:lstStyle/>
                    <a:p>
                      <a:pPr algn="ctr" rtl="0">
                        <a:lnSpc>
                          <a:spcPct val="150000"/>
                        </a:lnSpc>
                        <a:spcAft>
                          <a:spcPts val="0"/>
                        </a:spcAft>
                      </a:pPr>
                      <a:r>
                        <a:rPr lang="en-US" sz="1600" b="1">
                          <a:effectLst/>
                          <a:latin typeface="Times New Roman" pitchFamily="18" charset="0"/>
                          <a:cs typeface="Times New Roman" pitchFamily="18" charset="0"/>
                        </a:rPr>
                        <a:t>33.65</a:t>
                      </a:r>
                      <a:endParaRPr lang="en-US" sz="1200" b="1">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extLst>
                  <a:ext uri="{0D108BD9-81ED-4DB2-BD59-A6C34878D82A}">
                    <a16:rowId xmlns:a16="http://schemas.microsoft.com/office/drawing/2014/main" val="10003"/>
                  </a:ext>
                </a:extLst>
              </a:tr>
              <a:tr h="275886">
                <a:tc>
                  <a:txBody>
                    <a:bodyPr/>
                    <a:lstStyle/>
                    <a:p>
                      <a:pPr algn="ctr" rtl="1">
                        <a:lnSpc>
                          <a:spcPct val="150000"/>
                        </a:lnSpc>
                        <a:spcAft>
                          <a:spcPts val="0"/>
                        </a:spcAft>
                      </a:pPr>
                      <a:r>
                        <a:rPr lang="ar-IQ" sz="1600" b="1" dirty="0" err="1">
                          <a:effectLst/>
                          <a:latin typeface="Times New Roman" pitchFamily="18" charset="0"/>
                          <a:cs typeface="Times New Roman" pitchFamily="18" charset="0"/>
                        </a:rPr>
                        <a:t>الاسبرجين</a:t>
                      </a:r>
                      <a:endParaRPr lang="en-US" sz="1200" b="1" dirty="0">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tc>
                  <a:txBody>
                    <a:bodyPr/>
                    <a:lstStyle/>
                    <a:p>
                      <a:pPr algn="ctr" rtl="0">
                        <a:lnSpc>
                          <a:spcPct val="150000"/>
                        </a:lnSpc>
                        <a:spcAft>
                          <a:spcPts val="0"/>
                        </a:spcAft>
                      </a:pPr>
                      <a:r>
                        <a:rPr lang="en-US" sz="1600" b="1">
                          <a:effectLst/>
                          <a:latin typeface="Times New Roman" pitchFamily="18" charset="0"/>
                          <a:cs typeface="Times New Roman" pitchFamily="18" charset="0"/>
                        </a:rPr>
                        <a:t>30.14</a:t>
                      </a:r>
                      <a:endParaRPr lang="en-US" sz="1200" b="1">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extLst>
                  <a:ext uri="{0D108BD9-81ED-4DB2-BD59-A6C34878D82A}">
                    <a16:rowId xmlns:a16="http://schemas.microsoft.com/office/drawing/2014/main" val="10004"/>
                  </a:ext>
                </a:extLst>
              </a:tr>
              <a:tr h="275886">
                <a:tc>
                  <a:txBody>
                    <a:bodyPr/>
                    <a:lstStyle/>
                    <a:p>
                      <a:pPr algn="ctr" rtl="1">
                        <a:lnSpc>
                          <a:spcPct val="150000"/>
                        </a:lnSpc>
                        <a:spcAft>
                          <a:spcPts val="0"/>
                        </a:spcAft>
                      </a:pPr>
                      <a:r>
                        <a:rPr lang="ar-IQ" sz="1600" b="1" dirty="0">
                          <a:effectLst/>
                          <a:latin typeface="Times New Roman" pitchFamily="18" charset="0"/>
                          <a:cs typeface="Times New Roman" pitchFamily="18" charset="0"/>
                        </a:rPr>
                        <a:t>فينيل الانين</a:t>
                      </a:r>
                      <a:endParaRPr lang="en-US" sz="1200" b="1" dirty="0">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tc>
                  <a:txBody>
                    <a:bodyPr/>
                    <a:lstStyle/>
                    <a:p>
                      <a:pPr algn="ctr" rtl="0">
                        <a:lnSpc>
                          <a:spcPct val="150000"/>
                        </a:lnSpc>
                        <a:spcAft>
                          <a:spcPts val="0"/>
                        </a:spcAft>
                      </a:pPr>
                      <a:r>
                        <a:rPr lang="en-US" sz="1600" b="1" dirty="0">
                          <a:effectLst/>
                          <a:latin typeface="Times New Roman" pitchFamily="18" charset="0"/>
                          <a:cs typeface="Times New Roman" pitchFamily="18" charset="0"/>
                        </a:rPr>
                        <a:t>29.89</a:t>
                      </a:r>
                      <a:endParaRPr lang="en-US" sz="1200" b="1" dirty="0">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extLst>
                  <a:ext uri="{0D108BD9-81ED-4DB2-BD59-A6C34878D82A}">
                    <a16:rowId xmlns:a16="http://schemas.microsoft.com/office/drawing/2014/main" val="10005"/>
                  </a:ext>
                </a:extLst>
              </a:tr>
              <a:tr h="275886">
                <a:tc>
                  <a:txBody>
                    <a:bodyPr/>
                    <a:lstStyle/>
                    <a:p>
                      <a:pPr algn="ctr" rtl="1">
                        <a:lnSpc>
                          <a:spcPct val="150000"/>
                        </a:lnSpc>
                        <a:spcAft>
                          <a:spcPts val="0"/>
                        </a:spcAft>
                      </a:pPr>
                      <a:r>
                        <a:rPr lang="ar-IQ" sz="1600" b="1" dirty="0">
                          <a:effectLst/>
                          <a:latin typeface="Times New Roman" pitchFamily="18" charset="0"/>
                          <a:cs typeface="Times New Roman" pitchFamily="18" charset="0"/>
                        </a:rPr>
                        <a:t>حامض </a:t>
                      </a:r>
                      <a:r>
                        <a:rPr lang="ar-IQ" sz="1600" b="1" dirty="0" err="1">
                          <a:effectLst/>
                          <a:latin typeface="Times New Roman" pitchFamily="18" charset="0"/>
                          <a:cs typeface="Times New Roman" pitchFamily="18" charset="0"/>
                        </a:rPr>
                        <a:t>الاسبارتيك</a:t>
                      </a:r>
                      <a:endParaRPr lang="en-US" sz="1200" b="1" dirty="0">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tc>
                  <a:txBody>
                    <a:bodyPr/>
                    <a:lstStyle/>
                    <a:p>
                      <a:pPr algn="ctr" rtl="0">
                        <a:lnSpc>
                          <a:spcPct val="150000"/>
                        </a:lnSpc>
                        <a:spcAft>
                          <a:spcPts val="0"/>
                        </a:spcAft>
                      </a:pPr>
                      <a:r>
                        <a:rPr lang="en-US" sz="1600" b="1">
                          <a:effectLst/>
                          <a:latin typeface="Times New Roman" pitchFamily="18" charset="0"/>
                          <a:cs typeface="Times New Roman" pitchFamily="18" charset="0"/>
                        </a:rPr>
                        <a:t>25.66</a:t>
                      </a:r>
                      <a:endParaRPr lang="en-US" sz="1200" b="1">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extLst>
                  <a:ext uri="{0D108BD9-81ED-4DB2-BD59-A6C34878D82A}">
                    <a16:rowId xmlns:a16="http://schemas.microsoft.com/office/drawing/2014/main" val="10006"/>
                  </a:ext>
                </a:extLst>
              </a:tr>
              <a:tr h="275886">
                <a:tc>
                  <a:txBody>
                    <a:bodyPr/>
                    <a:lstStyle/>
                    <a:p>
                      <a:pPr algn="ctr" rtl="1">
                        <a:lnSpc>
                          <a:spcPct val="150000"/>
                        </a:lnSpc>
                        <a:spcAft>
                          <a:spcPts val="0"/>
                        </a:spcAft>
                      </a:pPr>
                      <a:r>
                        <a:rPr lang="ar-IQ" sz="1600" b="1" dirty="0">
                          <a:effectLst/>
                          <a:latin typeface="Times New Roman" pitchFamily="18" charset="0"/>
                          <a:cs typeface="Times New Roman" pitchFamily="18" charset="0"/>
                        </a:rPr>
                        <a:t>الميثيونين</a:t>
                      </a:r>
                      <a:endParaRPr lang="en-US" sz="1200" b="1" dirty="0">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tc>
                  <a:txBody>
                    <a:bodyPr/>
                    <a:lstStyle/>
                    <a:p>
                      <a:pPr algn="ctr" rtl="0">
                        <a:lnSpc>
                          <a:spcPct val="150000"/>
                        </a:lnSpc>
                        <a:spcAft>
                          <a:spcPts val="0"/>
                        </a:spcAft>
                      </a:pPr>
                      <a:r>
                        <a:rPr lang="en-US" sz="1600" b="1">
                          <a:effectLst/>
                          <a:latin typeface="Times New Roman" pitchFamily="18" charset="0"/>
                          <a:cs typeface="Times New Roman" pitchFamily="18" charset="0"/>
                        </a:rPr>
                        <a:t>24.58</a:t>
                      </a:r>
                      <a:endParaRPr lang="en-US" sz="1200" b="1">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extLst>
                  <a:ext uri="{0D108BD9-81ED-4DB2-BD59-A6C34878D82A}">
                    <a16:rowId xmlns:a16="http://schemas.microsoft.com/office/drawing/2014/main" val="10007"/>
                  </a:ext>
                </a:extLst>
              </a:tr>
              <a:tr h="275886">
                <a:tc>
                  <a:txBody>
                    <a:bodyPr/>
                    <a:lstStyle/>
                    <a:p>
                      <a:pPr algn="ctr" rtl="1">
                        <a:lnSpc>
                          <a:spcPct val="150000"/>
                        </a:lnSpc>
                        <a:spcAft>
                          <a:spcPts val="0"/>
                        </a:spcAft>
                      </a:pPr>
                      <a:r>
                        <a:rPr lang="ar-IQ" sz="1600" b="1" dirty="0" err="1">
                          <a:effectLst/>
                          <a:latin typeface="Times New Roman" pitchFamily="18" charset="0"/>
                          <a:cs typeface="Times New Roman" pitchFamily="18" charset="0"/>
                        </a:rPr>
                        <a:t>الليسين</a:t>
                      </a:r>
                      <a:endParaRPr lang="en-US" sz="1200" b="1" dirty="0">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tc>
                  <a:txBody>
                    <a:bodyPr/>
                    <a:lstStyle/>
                    <a:p>
                      <a:pPr algn="ctr" rtl="0">
                        <a:lnSpc>
                          <a:spcPct val="150000"/>
                        </a:lnSpc>
                        <a:spcAft>
                          <a:spcPts val="0"/>
                        </a:spcAft>
                      </a:pPr>
                      <a:r>
                        <a:rPr lang="en-US" sz="1600" b="1">
                          <a:effectLst/>
                          <a:latin typeface="Times New Roman" pitchFamily="18" charset="0"/>
                          <a:cs typeface="Times New Roman" pitchFamily="18" charset="0"/>
                        </a:rPr>
                        <a:t>24.58</a:t>
                      </a:r>
                      <a:endParaRPr lang="en-US" sz="1200" b="1">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extLst>
                  <a:ext uri="{0D108BD9-81ED-4DB2-BD59-A6C34878D82A}">
                    <a16:rowId xmlns:a16="http://schemas.microsoft.com/office/drawing/2014/main" val="10008"/>
                  </a:ext>
                </a:extLst>
              </a:tr>
              <a:tr h="275886">
                <a:tc>
                  <a:txBody>
                    <a:bodyPr/>
                    <a:lstStyle/>
                    <a:p>
                      <a:pPr algn="ctr" rtl="1">
                        <a:lnSpc>
                          <a:spcPct val="150000"/>
                        </a:lnSpc>
                        <a:spcAft>
                          <a:spcPts val="0"/>
                        </a:spcAft>
                      </a:pPr>
                      <a:r>
                        <a:rPr lang="ar-IQ" sz="1600" b="1" dirty="0">
                          <a:effectLst/>
                          <a:latin typeface="Times New Roman" pitchFamily="18" charset="0"/>
                          <a:cs typeface="Times New Roman" pitchFamily="18" charset="0"/>
                        </a:rPr>
                        <a:t>السيرين</a:t>
                      </a:r>
                      <a:endParaRPr lang="en-US" sz="1200" b="1" dirty="0">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tc>
                  <a:txBody>
                    <a:bodyPr/>
                    <a:lstStyle/>
                    <a:p>
                      <a:pPr algn="ctr" rtl="0">
                        <a:lnSpc>
                          <a:spcPct val="150000"/>
                        </a:lnSpc>
                        <a:spcAft>
                          <a:spcPts val="0"/>
                        </a:spcAft>
                      </a:pPr>
                      <a:r>
                        <a:rPr lang="en-US" sz="1600" b="1">
                          <a:effectLst/>
                          <a:latin typeface="Times New Roman" pitchFamily="18" charset="0"/>
                          <a:cs typeface="Times New Roman" pitchFamily="18" charset="0"/>
                        </a:rPr>
                        <a:t>22.48</a:t>
                      </a:r>
                      <a:endParaRPr lang="en-US" sz="1200" b="1">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extLst>
                  <a:ext uri="{0D108BD9-81ED-4DB2-BD59-A6C34878D82A}">
                    <a16:rowId xmlns:a16="http://schemas.microsoft.com/office/drawing/2014/main" val="10009"/>
                  </a:ext>
                </a:extLst>
              </a:tr>
              <a:tr h="275886">
                <a:tc>
                  <a:txBody>
                    <a:bodyPr/>
                    <a:lstStyle/>
                    <a:p>
                      <a:pPr algn="ctr" rtl="1">
                        <a:lnSpc>
                          <a:spcPct val="150000"/>
                        </a:lnSpc>
                        <a:spcAft>
                          <a:spcPts val="0"/>
                        </a:spcAft>
                      </a:pPr>
                      <a:r>
                        <a:rPr lang="ar-IQ" sz="1600" b="1">
                          <a:effectLst/>
                          <a:latin typeface="Times New Roman" pitchFamily="18" charset="0"/>
                          <a:cs typeface="Times New Roman" pitchFamily="18" charset="0"/>
                        </a:rPr>
                        <a:t>الهيستيدين</a:t>
                      </a:r>
                      <a:endParaRPr lang="en-US" sz="1200" b="1">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tc>
                  <a:txBody>
                    <a:bodyPr/>
                    <a:lstStyle/>
                    <a:p>
                      <a:pPr algn="ctr" rtl="0">
                        <a:lnSpc>
                          <a:spcPct val="150000"/>
                        </a:lnSpc>
                        <a:spcAft>
                          <a:spcPts val="0"/>
                        </a:spcAft>
                      </a:pPr>
                      <a:r>
                        <a:rPr lang="en-US" sz="1600" b="1">
                          <a:effectLst/>
                          <a:latin typeface="Times New Roman" pitchFamily="18" charset="0"/>
                          <a:cs typeface="Times New Roman" pitchFamily="18" charset="0"/>
                        </a:rPr>
                        <a:t>20.69</a:t>
                      </a:r>
                      <a:endParaRPr lang="en-US" sz="1200" b="1">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extLst>
                  <a:ext uri="{0D108BD9-81ED-4DB2-BD59-A6C34878D82A}">
                    <a16:rowId xmlns:a16="http://schemas.microsoft.com/office/drawing/2014/main" val="10010"/>
                  </a:ext>
                </a:extLst>
              </a:tr>
              <a:tr h="275886">
                <a:tc>
                  <a:txBody>
                    <a:bodyPr/>
                    <a:lstStyle/>
                    <a:p>
                      <a:pPr algn="ctr" rtl="1">
                        <a:lnSpc>
                          <a:spcPct val="150000"/>
                        </a:lnSpc>
                        <a:spcAft>
                          <a:spcPts val="0"/>
                        </a:spcAft>
                      </a:pPr>
                      <a:r>
                        <a:rPr lang="ar-IQ" sz="1600" b="1">
                          <a:effectLst/>
                          <a:latin typeface="Times New Roman" pitchFamily="18" charset="0"/>
                          <a:cs typeface="Times New Roman" pitchFamily="18" charset="0"/>
                        </a:rPr>
                        <a:t>البرولين</a:t>
                      </a:r>
                      <a:endParaRPr lang="en-US" sz="1200" b="1">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tc>
                  <a:txBody>
                    <a:bodyPr/>
                    <a:lstStyle/>
                    <a:p>
                      <a:pPr algn="ctr" rtl="0">
                        <a:lnSpc>
                          <a:spcPct val="150000"/>
                        </a:lnSpc>
                        <a:spcAft>
                          <a:spcPts val="0"/>
                        </a:spcAft>
                      </a:pPr>
                      <a:r>
                        <a:rPr lang="en-US" sz="1600" b="1" dirty="0">
                          <a:effectLst/>
                          <a:latin typeface="Times New Roman" pitchFamily="18" charset="0"/>
                          <a:cs typeface="Times New Roman" pitchFamily="18" charset="0"/>
                        </a:rPr>
                        <a:t>20.59</a:t>
                      </a:r>
                      <a:endParaRPr lang="en-US" sz="1200" b="1" dirty="0">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extLst>
                  <a:ext uri="{0D108BD9-81ED-4DB2-BD59-A6C34878D82A}">
                    <a16:rowId xmlns:a16="http://schemas.microsoft.com/office/drawing/2014/main" val="10011"/>
                  </a:ext>
                </a:extLst>
              </a:tr>
              <a:tr h="275886">
                <a:tc>
                  <a:txBody>
                    <a:bodyPr/>
                    <a:lstStyle/>
                    <a:p>
                      <a:pPr algn="ctr" rtl="1">
                        <a:lnSpc>
                          <a:spcPct val="150000"/>
                        </a:lnSpc>
                        <a:spcAft>
                          <a:spcPts val="0"/>
                        </a:spcAft>
                      </a:pPr>
                      <a:r>
                        <a:rPr lang="ar-IQ" sz="1600" b="1">
                          <a:effectLst/>
                          <a:latin typeface="Times New Roman" pitchFamily="18" charset="0"/>
                          <a:cs typeface="Times New Roman" pitchFamily="18" charset="0"/>
                        </a:rPr>
                        <a:t>الكلايسين</a:t>
                      </a:r>
                      <a:endParaRPr lang="en-US" sz="1200" b="1">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tc>
                  <a:txBody>
                    <a:bodyPr/>
                    <a:lstStyle/>
                    <a:p>
                      <a:pPr algn="ctr" rtl="0">
                        <a:lnSpc>
                          <a:spcPct val="150000"/>
                        </a:lnSpc>
                        <a:spcAft>
                          <a:spcPts val="0"/>
                        </a:spcAft>
                      </a:pPr>
                      <a:r>
                        <a:rPr lang="en-US" sz="1600" b="1" dirty="0">
                          <a:effectLst/>
                          <a:latin typeface="Times New Roman" pitchFamily="18" charset="0"/>
                          <a:cs typeface="Times New Roman" pitchFamily="18" charset="0"/>
                        </a:rPr>
                        <a:t>20.56</a:t>
                      </a:r>
                      <a:endParaRPr lang="en-US" sz="1200" b="1" dirty="0">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extLst>
                  <a:ext uri="{0D108BD9-81ED-4DB2-BD59-A6C34878D82A}">
                    <a16:rowId xmlns:a16="http://schemas.microsoft.com/office/drawing/2014/main" val="10012"/>
                  </a:ext>
                </a:extLst>
              </a:tr>
              <a:tr h="275886">
                <a:tc>
                  <a:txBody>
                    <a:bodyPr/>
                    <a:lstStyle/>
                    <a:p>
                      <a:pPr algn="ctr" rtl="1">
                        <a:lnSpc>
                          <a:spcPct val="150000"/>
                        </a:lnSpc>
                        <a:spcAft>
                          <a:spcPts val="0"/>
                        </a:spcAft>
                      </a:pPr>
                      <a:r>
                        <a:rPr lang="ar-IQ" sz="1600" b="1">
                          <a:effectLst/>
                          <a:latin typeface="Times New Roman" pitchFamily="18" charset="0"/>
                          <a:cs typeface="Times New Roman" pitchFamily="18" charset="0"/>
                        </a:rPr>
                        <a:t>الايسولوسين</a:t>
                      </a:r>
                      <a:endParaRPr lang="en-US" sz="1200" b="1">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tc>
                  <a:txBody>
                    <a:bodyPr/>
                    <a:lstStyle/>
                    <a:p>
                      <a:pPr algn="ctr" rtl="0">
                        <a:lnSpc>
                          <a:spcPct val="150000"/>
                        </a:lnSpc>
                        <a:spcAft>
                          <a:spcPts val="0"/>
                        </a:spcAft>
                      </a:pPr>
                      <a:r>
                        <a:rPr lang="en-US" sz="1600" b="1" dirty="0">
                          <a:effectLst/>
                          <a:latin typeface="Times New Roman" pitchFamily="18" charset="0"/>
                          <a:cs typeface="Times New Roman" pitchFamily="18" charset="0"/>
                        </a:rPr>
                        <a:t>18.97</a:t>
                      </a:r>
                      <a:endParaRPr lang="en-US" sz="1200" b="1" dirty="0">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extLst>
                  <a:ext uri="{0D108BD9-81ED-4DB2-BD59-A6C34878D82A}">
                    <a16:rowId xmlns:a16="http://schemas.microsoft.com/office/drawing/2014/main" val="10013"/>
                  </a:ext>
                </a:extLst>
              </a:tr>
              <a:tr h="275886">
                <a:tc>
                  <a:txBody>
                    <a:bodyPr/>
                    <a:lstStyle/>
                    <a:p>
                      <a:pPr algn="ctr" rtl="1">
                        <a:lnSpc>
                          <a:spcPct val="150000"/>
                        </a:lnSpc>
                        <a:spcAft>
                          <a:spcPts val="0"/>
                        </a:spcAft>
                      </a:pPr>
                      <a:r>
                        <a:rPr lang="ar-IQ" sz="1600" b="1">
                          <a:effectLst/>
                          <a:latin typeface="Times New Roman" pitchFamily="18" charset="0"/>
                          <a:cs typeface="Times New Roman" pitchFamily="18" charset="0"/>
                        </a:rPr>
                        <a:t>الكلوتامين</a:t>
                      </a:r>
                      <a:endParaRPr lang="en-US" sz="1200" b="1">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tc>
                  <a:txBody>
                    <a:bodyPr/>
                    <a:lstStyle/>
                    <a:p>
                      <a:pPr algn="ctr" rtl="0">
                        <a:lnSpc>
                          <a:spcPct val="150000"/>
                        </a:lnSpc>
                        <a:spcAft>
                          <a:spcPts val="0"/>
                        </a:spcAft>
                      </a:pPr>
                      <a:r>
                        <a:rPr lang="en-US" sz="1600" b="1" dirty="0">
                          <a:effectLst/>
                          <a:latin typeface="Times New Roman" pitchFamily="18" charset="0"/>
                          <a:cs typeface="Times New Roman" pitchFamily="18" charset="0"/>
                        </a:rPr>
                        <a:t>18.59</a:t>
                      </a:r>
                      <a:endParaRPr lang="en-US" sz="1200" b="1" dirty="0">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extLst>
                  <a:ext uri="{0D108BD9-81ED-4DB2-BD59-A6C34878D82A}">
                    <a16:rowId xmlns:a16="http://schemas.microsoft.com/office/drawing/2014/main" val="10014"/>
                  </a:ext>
                </a:extLst>
              </a:tr>
              <a:tr h="275886">
                <a:tc>
                  <a:txBody>
                    <a:bodyPr/>
                    <a:lstStyle/>
                    <a:p>
                      <a:pPr algn="ctr" rtl="1">
                        <a:lnSpc>
                          <a:spcPct val="150000"/>
                        </a:lnSpc>
                        <a:spcAft>
                          <a:spcPts val="0"/>
                        </a:spcAft>
                      </a:pPr>
                      <a:r>
                        <a:rPr lang="ar-IQ" sz="1600" b="1">
                          <a:effectLst/>
                          <a:latin typeface="Times New Roman" pitchFamily="18" charset="0"/>
                          <a:cs typeface="Times New Roman" pitchFamily="18" charset="0"/>
                        </a:rPr>
                        <a:t>السيستين</a:t>
                      </a:r>
                      <a:endParaRPr lang="en-US" sz="1200" b="1">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tc>
                  <a:txBody>
                    <a:bodyPr/>
                    <a:lstStyle/>
                    <a:p>
                      <a:pPr algn="ctr" rtl="0">
                        <a:lnSpc>
                          <a:spcPct val="150000"/>
                        </a:lnSpc>
                        <a:spcAft>
                          <a:spcPts val="0"/>
                        </a:spcAft>
                      </a:pPr>
                      <a:r>
                        <a:rPr lang="en-US" sz="1600" b="1" dirty="0">
                          <a:effectLst/>
                          <a:latin typeface="Times New Roman" pitchFamily="18" charset="0"/>
                          <a:cs typeface="Times New Roman" pitchFamily="18" charset="0"/>
                        </a:rPr>
                        <a:t>16.25</a:t>
                      </a:r>
                      <a:endParaRPr lang="en-US" sz="1200" b="1" dirty="0">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extLst>
                  <a:ext uri="{0D108BD9-81ED-4DB2-BD59-A6C34878D82A}">
                    <a16:rowId xmlns:a16="http://schemas.microsoft.com/office/drawing/2014/main" val="10015"/>
                  </a:ext>
                </a:extLst>
              </a:tr>
              <a:tr h="275886">
                <a:tc>
                  <a:txBody>
                    <a:bodyPr/>
                    <a:lstStyle/>
                    <a:p>
                      <a:pPr algn="ctr" rtl="1">
                        <a:lnSpc>
                          <a:spcPct val="150000"/>
                        </a:lnSpc>
                        <a:spcAft>
                          <a:spcPts val="0"/>
                        </a:spcAft>
                      </a:pPr>
                      <a:r>
                        <a:rPr lang="ar-IQ" sz="1600" b="1" dirty="0">
                          <a:effectLst/>
                          <a:latin typeface="Times New Roman" pitchFamily="18" charset="0"/>
                          <a:cs typeface="Times New Roman" pitchFamily="18" charset="0"/>
                        </a:rPr>
                        <a:t>الانين</a:t>
                      </a:r>
                      <a:endParaRPr lang="en-US" sz="1200" b="1" dirty="0">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tc>
                  <a:txBody>
                    <a:bodyPr/>
                    <a:lstStyle/>
                    <a:p>
                      <a:pPr algn="ctr" rtl="0">
                        <a:lnSpc>
                          <a:spcPct val="150000"/>
                        </a:lnSpc>
                        <a:spcAft>
                          <a:spcPts val="0"/>
                        </a:spcAft>
                      </a:pPr>
                      <a:r>
                        <a:rPr lang="en-US" sz="1600" b="1" dirty="0">
                          <a:effectLst/>
                          <a:latin typeface="Times New Roman" pitchFamily="18" charset="0"/>
                          <a:cs typeface="Times New Roman" pitchFamily="18" charset="0"/>
                        </a:rPr>
                        <a:t>12.58</a:t>
                      </a:r>
                      <a:endParaRPr lang="en-US" sz="1200" b="1" dirty="0">
                        <a:solidFill>
                          <a:schemeClr val="bg1"/>
                        </a:solidFill>
                        <a:effectLst/>
                        <a:latin typeface="Times New Roman" pitchFamily="18" charset="0"/>
                        <a:ea typeface="Calibri" panose="020F0502020204030204" pitchFamily="34" charset="0"/>
                        <a:cs typeface="Times New Roman" pitchFamily="18" charset="0"/>
                      </a:endParaRPr>
                    </a:p>
                  </a:txBody>
                  <a:tcPr marL="48926" marR="48926" marT="0" marB="0"/>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268882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F3239-7BB7-CC7A-C8EC-FAD09EF82BA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9592E6F-10BF-4141-F9C2-065C600C4179}"/>
              </a:ext>
            </a:extLst>
          </p:cNvPr>
          <p:cNvSpPr txBox="1"/>
          <p:nvPr/>
        </p:nvSpPr>
        <p:spPr>
          <a:xfrm>
            <a:off x="1312985" y="1125736"/>
            <a:ext cx="9061938" cy="622799"/>
          </a:xfrm>
          <a:prstGeom prst="rect">
            <a:avLst/>
          </a:prstGeom>
          <a:solidFill>
            <a:schemeClr val="accent6">
              <a:lumMod val="50000"/>
            </a:schemeClr>
          </a:solidFill>
          <a:effectLst>
            <a:outerShdw blurRad="50800" dist="38100" dir="5400000" algn="t" rotWithShape="0">
              <a:prstClr val="black">
                <a:alpha val="40000"/>
              </a:prstClr>
            </a:outerShdw>
          </a:effectLst>
        </p:spPr>
        <p:txBody>
          <a:bodyPr wrap="square">
            <a:spAutoFit/>
          </a:bodyPr>
          <a:lstStyle/>
          <a:p>
            <a:pPr algn="ctr" rtl="1">
              <a:lnSpc>
                <a:spcPct val="115000"/>
              </a:lnSpc>
            </a:pPr>
            <a:r>
              <a:rPr lang="ar-IQ"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الجدول (3) تقدير نسبة </a:t>
            </a:r>
            <a:r>
              <a:rPr lang="ar-IQ" sz="32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الكاروتينات</a:t>
            </a:r>
            <a:r>
              <a:rPr lang="ar-IQ"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لمسحوق مخلفات الروبيان</a:t>
            </a:r>
            <a:endParaRPr lang="en-US"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جدول 2">
            <a:extLst>
              <a:ext uri="{FF2B5EF4-FFF2-40B4-BE49-F238E27FC236}">
                <a16:creationId xmlns:a16="http://schemas.microsoft.com/office/drawing/2014/main" id="{85EC036A-A75B-5FAE-9895-88230B1887FE}"/>
              </a:ext>
            </a:extLst>
          </p:cNvPr>
          <p:cNvGraphicFramePr>
            <a:graphicFrameLocks noGrp="1"/>
          </p:cNvGraphicFramePr>
          <p:nvPr>
            <p:extLst>
              <p:ext uri="{D42A27DB-BD31-4B8C-83A1-F6EECF244321}">
                <p14:modId xmlns:p14="http://schemas.microsoft.com/office/powerpoint/2010/main" val="1361558155"/>
              </p:ext>
            </p:extLst>
          </p:nvPr>
        </p:nvGraphicFramePr>
        <p:xfrm>
          <a:off x="1312985" y="1784378"/>
          <a:ext cx="9061938" cy="1920240"/>
        </p:xfrm>
        <a:graphic>
          <a:graphicData uri="http://schemas.openxmlformats.org/drawingml/2006/table">
            <a:tbl>
              <a:tblPr rtl="1" firstRow="1" firstCol="1" bandRow="1">
                <a:tableStyleId>{3B4B98B0-60AC-42C2-AFA5-B58CD77FA1E5}</a:tableStyleId>
              </a:tblPr>
              <a:tblGrid>
                <a:gridCol w="4347178">
                  <a:extLst>
                    <a:ext uri="{9D8B030D-6E8A-4147-A177-3AD203B41FA5}">
                      <a16:colId xmlns:a16="http://schemas.microsoft.com/office/drawing/2014/main" val="20000"/>
                    </a:ext>
                  </a:extLst>
                </a:gridCol>
                <a:gridCol w="4714760">
                  <a:extLst>
                    <a:ext uri="{9D8B030D-6E8A-4147-A177-3AD203B41FA5}">
                      <a16:colId xmlns:a16="http://schemas.microsoft.com/office/drawing/2014/main" val="20001"/>
                    </a:ext>
                  </a:extLst>
                </a:gridCol>
              </a:tblGrid>
              <a:tr h="0">
                <a:tc>
                  <a:txBody>
                    <a:bodyPr/>
                    <a:lstStyle/>
                    <a:p>
                      <a:pPr algn="ctr" rtl="1">
                        <a:lnSpc>
                          <a:spcPct val="150000"/>
                        </a:lnSpc>
                        <a:spcAft>
                          <a:spcPts val="0"/>
                        </a:spcAft>
                      </a:pPr>
                      <a:r>
                        <a:rPr lang="ar-IQ" sz="2800" b="1" dirty="0">
                          <a:effectLst/>
                          <a:latin typeface="Times New Roman" pitchFamily="18" charset="0"/>
                          <a:cs typeface="Times New Roman" pitchFamily="18" charset="0"/>
                        </a:rPr>
                        <a:t>المكونات</a:t>
                      </a:r>
                      <a:endParaRPr lang="en-US" sz="2000" b="1"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rtl="1">
                        <a:lnSpc>
                          <a:spcPct val="150000"/>
                        </a:lnSpc>
                        <a:spcAft>
                          <a:spcPts val="0"/>
                        </a:spcAft>
                      </a:pPr>
                      <a:r>
                        <a:rPr lang="ar-IQ" sz="2800" b="1" dirty="0">
                          <a:effectLst/>
                          <a:latin typeface="Times New Roman" pitchFamily="18" charset="0"/>
                          <a:cs typeface="Times New Roman" pitchFamily="18" charset="0"/>
                        </a:rPr>
                        <a:t>النسبة (</a:t>
                      </a:r>
                      <a:r>
                        <a:rPr lang="ar-IQ" sz="2800" b="1" dirty="0" err="1">
                          <a:effectLst/>
                          <a:latin typeface="Times New Roman" pitchFamily="18" charset="0"/>
                          <a:cs typeface="Times New Roman" pitchFamily="18" charset="0"/>
                        </a:rPr>
                        <a:t>مايكروغرام</a:t>
                      </a:r>
                      <a:r>
                        <a:rPr lang="ar-IQ" sz="2800" b="1" dirty="0">
                          <a:effectLst/>
                          <a:latin typeface="Times New Roman" pitchFamily="18" charset="0"/>
                          <a:cs typeface="Times New Roman" pitchFamily="18" charset="0"/>
                        </a:rPr>
                        <a:t>/غرام)</a:t>
                      </a:r>
                      <a:endParaRPr lang="en-US" sz="2000" b="1"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val="10000"/>
                  </a:ext>
                </a:extLst>
              </a:tr>
              <a:tr h="469318">
                <a:tc>
                  <a:txBody>
                    <a:bodyPr/>
                    <a:lstStyle/>
                    <a:p>
                      <a:pPr algn="ctr" rtl="1">
                        <a:lnSpc>
                          <a:spcPct val="150000"/>
                        </a:lnSpc>
                        <a:spcAft>
                          <a:spcPts val="0"/>
                        </a:spcAft>
                      </a:pPr>
                      <a:r>
                        <a:rPr lang="ar-IQ" sz="2800" b="1" dirty="0" err="1">
                          <a:effectLst/>
                          <a:latin typeface="Times New Roman" pitchFamily="18" charset="0"/>
                          <a:cs typeface="Times New Roman" pitchFamily="18" charset="0"/>
                        </a:rPr>
                        <a:t>الكاروتين</a:t>
                      </a:r>
                      <a:endParaRPr lang="en-US" sz="2000" b="1"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rtl="0">
                        <a:lnSpc>
                          <a:spcPct val="150000"/>
                        </a:lnSpc>
                        <a:spcAft>
                          <a:spcPts val="0"/>
                        </a:spcAft>
                      </a:pPr>
                      <a:r>
                        <a:rPr lang="en-US" sz="2800" b="1" dirty="0">
                          <a:effectLst/>
                          <a:latin typeface="Times New Roman" pitchFamily="18" charset="0"/>
                          <a:cs typeface="Times New Roman" pitchFamily="18" charset="0"/>
                        </a:rPr>
                        <a:t>49.98</a:t>
                      </a:r>
                      <a:endParaRPr lang="en-US" sz="2000" b="1"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nchor="ctr"/>
                </a:tc>
                <a:extLst>
                  <a:ext uri="{0D108BD9-81ED-4DB2-BD59-A6C34878D82A}">
                    <a16:rowId xmlns:a16="http://schemas.microsoft.com/office/drawing/2014/main" val="10001"/>
                  </a:ext>
                </a:extLst>
              </a:tr>
              <a:tr h="469318">
                <a:tc>
                  <a:txBody>
                    <a:bodyPr/>
                    <a:lstStyle/>
                    <a:p>
                      <a:pPr algn="ctr" rtl="1">
                        <a:lnSpc>
                          <a:spcPct val="150000"/>
                        </a:lnSpc>
                        <a:spcAft>
                          <a:spcPts val="0"/>
                        </a:spcAft>
                      </a:pPr>
                      <a:r>
                        <a:rPr lang="ar-IQ" sz="2800" b="1" dirty="0" err="1">
                          <a:effectLst/>
                          <a:latin typeface="Times New Roman" pitchFamily="18" charset="0"/>
                          <a:cs typeface="Times New Roman" pitchFamily="18" charset="0"/>
                        </a:rPr>
                        <a:t>الاستازانثين</a:t>
                      </a:r>
                      <a:endParaRPr lang="en-US" sz="2000" b="1"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rtl="0">
                        <a:lnSpc>
                          <a:spcPct val="150000"/>
                        </a:lnSpc>
                        <a:spcAft>
                          <a:spcPts val="0"/>
                        </a:spcAft>
                      </a:pPr>
                      <a:r>
                        <a:rPr lang="en-US" sz="2800" b="1" dirty="0">
                          <a:effectLst/>
                          <a:latin typeface="Times New Roman" pitchFamily="18" charset="0"/>
                          <a:cs typeface="Times New Roman" pitchFamily="18" charset="0"/>
                        </a:rPr>
                        <a:t>42.11</a:t>
                      </a:r>
                      <a:endParaRPr lang="en-US" sz="2000" b="1"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938377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واجهة">
  <a:themeElements>
    <a:clrScheme name="واجهة">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واجهة">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واجهة">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288</TotalTime>
  <Words>1765</Words>
  <Application>Microsoft Office PowerPoint</Application>
  <PresentationFormat>شاشة عريضة</PresentationFormat>
  <Paragraphs>876</Paragraphs>
  <Slides>30</Slides>
  <Notes>0</Notes>
  <HiddenSlides>0</HiddenSlides>
  <MMClips>0</MMClips>
  <ScaleCrop>false</ScaleCrop>
  <HeadingPairs>
    <vt:vector size="4" baseType="variant">
      <vt:variant>
        <vt:lpstr>نسق</vt:lpstr>
      </vt:variant>
      <vt:variant>
        <vt:i4>1</vt:i4>
      </vt:variant>
      <vt:variant>
        <vt:lpstr>عناوين الشرائح</vt:lpstr>
      </vt:variant>
      <vt:variant>
        <vt:i4>30</vt:i4>
      </vt:variant>
    </vt:vector>
  </HeadingPairs>
  <TitlesOfParts>
    <vt:vector size="31" baseType="lpstr">
      <vt:lpstr>واجهة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 Dr. Waleed Khaled Al-Hayani</dc:creator>
  <cp:lastModifiedBy>husam Jassim</cp:lastModifiedBy>
  <cp:revision>21</cp:revision>
  <dcterms:created xsi:type="dcterms:W3CDTF">2024-03-03T15:50:57Z</dcterms:created>
  <dcterms:modified xsi:type="dcterms:W3CDTF">2024-03-06T15:58:16Z</dcterms:modified>
</cp:coreProperties>
</file>