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p:scale>
          <a:sx n="68" d="100"/>
          <a:sy n="68" d="100"/>
        </p:scale>
        <p:origin x="8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76E2C-F941-EB81-A8E5-F705800AFD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5F360-745B-CFF8-90FF-7B43E1A7B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1BCB6B-527B-31E8-BA0A-B9AA7E335AC6}"/>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5" name="Footer Placeholder 4">
            <a:extLst>
              <a:ext uri="{FF2B5EF4-FFF2-40B4-BE49-F238E27FC236}">
                <a16:creationId xmlns:a16="http://schemas.microsoft.com/office/drawing/2014/main" id="{04930877-B21E-88AD-CEB5-B0A4B5DC4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8A4A-7E98-EF81-199E-DC032328D45A}"/>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422853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6DD0-B491-F2E8-BD23-404DB0E4C2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D66331-EBFF-687C-80B2-92A8EAFE23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75ADE-4099-FD23-00C6-C4E409775B94}"/>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5" name="Footer Placeholder 4">
            <a:extLst>
              <a:ext uri="{FF2B5EF4-FFF2-40B4-BE49-F238E27FC236}">
                <a16:creationId xmlns:a16="http://schemas.microsoft.com/office/drawing/2014/main" id="{3B2B4297-90F9-9CB9-F948-B96BCB090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117E3-95BF-C1AE-33C1-35FB02B9030D}"/>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351049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BDBB6-F2C9-8B8B-E534-A09BACA70F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DD63A2-1F97-0F08-C12E-A58888BA4B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C9CA3A-9B5C-B94D-3939-76A8CCDD1F08}"/>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5" name="Footer Placeholder 4">
            <a:extLst>
              <a:ext uri="{FF2B5EF4-FFF2-40B4-BE49-F238E27FC236}">
                <a16:creationId xmlns:a16="http://schemas.microsoft.com/office/drawing/2014/main" id="{0B431EA4-40CE-3F3F-2078-B5864C791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148AD-226A-2254-34F2-AFEAA6DF51C3}"/>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262250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9D204-C18A-8C1B-9BC2-7CD34B0F5D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06CDA-BC55-02C2-77C5-C2279B597B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02752-8FB6-9712-8AD4-2C7F05922C80}"/>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5" name="Footer Placeholder 4">
            <a:extLst>
              <a:ext uri="{FF2B5EF4-FFF2-40B4-BE49-F238E27FC236}">
                <a16:creationId xmlns:a16="http://schemas.microsoft.com/office/drawing/2014/main" id="{AD5F5F6A-579C-482D-DE28-2BF3A67AF7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07F66-ADEF-AA1F-DA83-97A79F374453}"/>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414894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1411-D2D6-5CA4-A407-7416124FF6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CEE52D-08F1-CEE9-C6E1-BFB673EA2F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16454B-D77E-EB85-EDBF-6812D6E869A9}"/>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5" name="Footer Placeholder 4">
            <a:extLst>
              <a:ext uri="{FF2B5EF4-FFF2-40B4-BE49-F238E27FC236}">
                <a16:creationId xmlns:a16="http://schemas.microsoft.com/office/drawing/2014/main" id="{1D21A914-4DDA-A2CC-31ED-35FB9E142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8C8C85-46A8-83AB-4E19-2A01839D683F}"/>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125258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B04D7-21B6-E14B-007B-8646BF3E1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B90E3F-A7C4-57EE-4E2E-F8A37ED69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76B32F-F03F-91D9-F2B6-CBC7AB83AA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CD9ACE-CD75-DD5A-853B-4E56902B4560}"/>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6" name="Footer Placeholder 5">
            <a:extLst>
              <a:ext uri="{FF2B5EF4-FFF2-40B4-BE49-F238E27FC236}">
                <a16:creationId xmlns:a16="http://schemas.microsoft.com/office/drawing/2014/main" id="{91CB60DF-3E0C-E3BD-D23E-64B4699F0A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A2F1F-3297-33BF-14DF-53B0EF9D9331}"/>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1750498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2B2F-6635-002E-687A-4F14E9C734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49738B-E3B3-97A3-276B-108F0F7E2A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6659D4-B06F-5763-AA6A-9B549CEC62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03D4A4-3111-AF4C-C632-CBD9C8658C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7174FA-733A-27F0-1AC4-383B446B01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47FA89-E9B1-EC5C-5D3E-9E56D022087C}"/>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8" name="Footer Placeholder 7">
            <a:extLst>
              <a:ext uri="{FF2B5EF4-FFF2-40B4-BE49-F238E27FC236}">
                <a16:creationId xmlns:a16="http://schemas.microsoft.com/office/drawing/2014/main" id="{61F154A2-18A4-F31B-B188-B5B5AE07E9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10223D-A4A2-3091-3D5A-9E462FB73735}"/>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69650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67E71-C46A-EC31-E132-9722418287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875F6C-C237-8E9C-52C1-17F80078119C}"/>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4" name="Footer Placeholder 3">
            <a:extLst>
              <a:ext uri="{FF2B5EF4-FFF2-40B4-BE49-F238E27FC236}">
                <a16:creationId xmlns:a16="http://schemas.microsoft.com/office/drawing/2014/main" id="{F7BEC670-7092-D9E8-14AE-D7B2735E3D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8B0426-FF44-96F4-DECF-7F4DA4B29D98}"/>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41553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4C3B4F-3B4C-001A-5064-B588275AE8F6}"/>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3" name="Footer Placeholder 2">
            <a:extLst>
              <a:ext uri="{FF2B5EF4-FFF2-40B4-BE49-F238E27FC236}">
                <a16:creationId xmlns:a16="http://schemas.microsoft.com/office/drawing/2014/main" id="{7447B65C-FA3A-B2FE-57BE-3B9BC90FAC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972998-4168-DCE7-6641-BEEFF3A65E8A}"/>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1048334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379E-3D1D-B0E6-B7D8-017EFF846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E1F1F9-B60F-B473-E4C2-A0C87BA6A7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4FBC15-B81F-00B1-9D08-5BD04CBD1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53837-00CB-6286-D67A-610E5FF89CB0}"/>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6" name="Footer Placeholder 5">
            <a:extLst>
              <a:ext uri="{FF2B5EF4-FFF2-40B4-BE49-F238E27FC236}">
                <a16:creationId xmlns:a16="http://schemas.microsoft.com/office/drawing/2014/main" id="{870D3CFC-EB49-75EC-EDE0-DCD03B47F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913656-06E8-D34C-F173-E18464D1B32D}"/>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388065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F1AC0-C018-9EEE-EEA5-4A681C5D5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731E65-1D3B-C404-8125-F5CC43B677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386AF0-BCB9-BCDC-55BA-8F78F12A9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31660-5500-9CE9-A03C-E26B46001377}"/>
              </a:ext>
            </a:extLst>
          </p:cNvPr>
          <p:cNvSpPr>
            <a:spLocks noGrp="1"/>
          </p:cNvSpPr>
          <p:nvPr>
            <p:ph type="dt" sz="half" idx="10"/>
          </p:nvPr>
        </p:nvSpPr>
        <p:spPr/>
        <p:txBody>
          <a:bodyPr/>
          <a:lstStyle/>
          <a:p>
            <a:fld id="{3CFE3FBB-D5BE-4926-A1FF-C1F4479D0585}" type="datetimeFigureOut">
              <a:rPr lang="en-US" smtClean="0"/>
              <a:t>1/12/2024</a:t>
            </a:fld>
            <a:endParaRPr lang="en-US"/>
          </a:p>
        </p:txBody>
      </p:sp>
      <p:sp>
        <p:nvSpPr>
          <p:cNvPr id="6" name="Footer Placeholder 5">
            <a:extLst>
              <a:ext uri="{FF2B5EF4-FFF2-40B4-BE49-F238E27FC236}">
                <a16:creationId xmlns:a16="http://schemas.microsoft.com/office/drawing/2014/main" id="{0FDA6FD5-2FAE-3212-BCB0-C090486EB5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F6DF0-6F00-BA3D-DD1B-958060C5C713}"/>
              </a:ext>
            </a:extLst>
          </p:cNvPr>
          <p:cNvSpPr>
            <a:spLocks noGrp="1"/>
          </p:cNvSpPr>
          <p:nvPr>
            <p:ph type="sldNum" sz="quarter" idx="12"/>
          </p:nvPr>
        </p:nvSpPr>
        <p:spPr/>
        <p:txBody>
          <a:bodyPr/>
          <a:lstStyle/>
          <a:p>
            <a:fld id="{6EA25656-AF57-4274-952C-931C674ED4A8}" type="slidenum">
              <a:rPr lang="en-US" smtClean="0"/>
              <a:t>‹#›</a:t>
            </a:fld>
            <a:endParaRPr lang="en-US"/>
          </a:p>
        </p:txBody>
      </p:sp>
    </p:spTree>
    <p:extLst>
      <p:ext uri="{BB962C8B-B14F-4D97-AF65-F5344CB8AC3E}">
        <p14:creationId xmlns:p14="http://schemas.microsoft.com/office/powerpoint/2010/main" val="75260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E0E0CD-0C0A-4829-407B-985185E4D9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BB293A-5D8F-4EFC-E14C-09CC4D9440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CD96A-C579-0AD1-B4D9-72E34C6D4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E3FBB-D5BE-4926-A1FF-C1F4479D0585}" type="datetimeFigureOut">
              <a:rPr lang="en-US" smtClean="0"/>
              <a:t>1/12/2024</a:t>
            </a:fld>
            <a:endParaRPr lang="en-US"/>
          </a:p>
        </p:txBody>
      </p:sp>
      <p:sp>
        <p:nvSpPr>
          <p:cNvPr id="5" name="Footer Placeholder 4">
            <a:extLst>
              <a:ext uri="{FF2B5EF4-FFF2-40B4-BE49-F238E27FC236}">
                <a16:creationId xmlns:a16="http://schemas.microsoft.com/office/drawing/2014/main" id="{CD66BCC3-B8CA-DD9C-DA07-7FF1FC1E8C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3C3F76-5717-9DB2-AA71-69E896FBDA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25656-AF57-4274-952C-931C674ED4A8}" type="slidenum">
              <a:rPr lang="en-US" smtClean="0"/>
              <a:t>‹#›</a:t>
            </a:fld>
            <a:endParaRPr lang="en-US"/>
          </a:p>
        </p:txBody>
      </p:sp>
    </p:spTree>
    <p:extLst>
      <p:ext uri="{BB962C8B-B14F-4D97-AF65-F5344CB8AC3E}">
        <p14:creationId xmlns:p14="http://schemas.microsoft.com/office/powerpoint/2010/main" val="1531522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89EE8-FD95-8C12-4463-853BA881422A}"/>
              </a:ext>
            </a:extLst>
          </p:cNvPr>
          <p:cNvSpPr>
            <a:spLocks noGrp="1"/>
          </p:cNvSpPr>
          <p:nvPr>
            <p:ph type="title"/>
          </p:nvPr>
        </p:nvSpPr>
        <p:spPr/>
        <p:txBody>
          <a:bodyPr/>
          <a:lstStyle/>
          <a:p>
            <a:pPr algn="ctr"/>
            <a:r>
              <a:rPr lang="ar-IQ" b="1" dirty="0"/>
              <a:t>الاتجاهات التكتيكية الحديثة بكرة القدم</a:t>
            </a:r>
            <a:endParaRPr lang="en-US" b="1" dirty="0"/>
          </a:p>
        </p:txBody>
      </p:sp>
      <p:pic>
        <p:nvPicPr>
          <p:cNvPr id="8" name="Content Placeholder 7">
            <a:extLst>
              <a:ext uri="{FF2B5EF4-FFF2-40B4-BE49-F238E27FC236}">
                <a16:creationId xmlns:a16="http://schemas.microsoft.com/office/drawing/2014/main" id="{FA9B4797-2D41-7180-D38A-4550FCAD872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15816" y="1690688"/>
            <a:ext cx="5580184" cy="4527231"/>
          </a:xfrm>
        </p:spPr>
      </p:pic>
      <p:pic>
        <p:nvPicPr>
          <p:cNvPr id="6" name="Content Placeholder 5">
            <a:extLst>
              <a:ext uri="{FF2B5EF4-FFF2-40B4-BE49-F238E27FC236}">
                <a16:creationId xmlns:a16="http://schemas.microsoft.com/office/drawing/2014/main" id="{5B1AD317-40E1-D1D9-D427-FB8D8B23485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14868" y="1690689"/>
            <a:ext cx="5261317" cy="4527230"/>
          </a:xfrm>
        </p:spPr>
      </p:pic>
      <p:sp>
        <p:nvSpPr>
          <p:cNvPr id="10" name="TextBox 9">
            <a:extLst>
              <a:ext uri="{FF2B5EF4-FFF2-40B4-BE49-F238E27FC236}">
                <a16:creationId xmlns:a16="http://schemas.microsoft.com/office/drawing/2014/main" id="{41B478D9-1F1D-9BC4-E613-46C5FE263D44}"/>
              </a:ext>
            </a:extLst>
          </p:cNvPr>
          <p:cNvSpPr txBox="1"/>
          <p:nvPr/>
        </p:nvSpPr>
        <p:spPr>
          <a:xfrm>
            <a:off x="3699803" y="5539936"/>
            <a:ext cx="6629399" cy="769441"/>
          </a:xfrm>
          <a:prstGeom prst="rect">
            <a:avLst/>
          </a:prstGeom>
          <a:noFill/>
        </p:spPr>
        <p:txBody>
          <a:bodyPr wrap="square">
            <a:spAutoFit/>
          </a:bodyPr>
          <a:lstStyle/>
          <a:p>
            <a:r>
              <a:rPr lang="ar-SA" sz="3600" b="1" dirty="0"/>
              <a:t> </a:t>
            </a:r>
            <a:r>
              <a:rPr lang="ar-SA" sz="4400" b="1" dirty="0">
                <a:solidFill>
                  <a:srgbClr val="FF0000"/>
                </a:solidFill>
              </a:rPr>
              <a:t>ا م د ليزا رستدم يعقوب</a:t>
            </a:r>
            <a:endParaRPr lang="ar-SA" sz="3600" b="1" dirty="0">
              <a:solidFill>
                <a:srgbClr val="FF0000"/>
              </a:solidFill>
            </a:endParaRPr>
          </a:p>
        </p:txBody>
      </p:sp>
    </p:spTree>
    <p:extLst>
      <p:ext uri="{BB962C8B-B14F-4D97-AF65-F5344CB8AC3E}">
        <p14:creationId xmlns:p14="http://schemas.microsoft.com/office/powerpoint/2010/main" val="1972981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3A38-ADEE-60CD-148D-C44F296EFCA0}"/>
              </a:ext>
            </a:extLst>
          </p:cNvPr>
          <p:cNvSpPr>
            <a:spLocks noGrp="1"/>
          </p:cNvSpPr>
          <p:nvPr>
            <p:ph type="title"/>
          </p:nvPr>
        </p:nvSpPr>
        <p:spPr/>
        <p:txBody>
          <a:bodyPr>
            <a:normAutofit/>
          </a:bodyPr>
          <a:lstStyle/>
          <a:p>
            <a:pPr algn="r"/>
            <a:r>
              <a:rPr lang="ar-IQ" sz="7200" dirty="0"/>
              <a:t>البناء</a:t>
            </a:r>
            <a:endParaRPr lang="en-US" sz="7200" dirty="0"/>
          </a:p>
        </p:txBody>
      </p:sp>
      <p:pic>
        <p:nvPicPr>
          <p:cNvPr id="5" name="Content Placeholder 4">
            <a:extLst>
              <a:ext uri="{FF2B5EF4-FFF2-40B4-BE49-F238E27FC236}">
                <a16:creationId xmlns:a16="http://schemas.microsoft.com/office/drawing/2014/main" id="{2FA9FB3A-4B55-FCB1-0DBF-28038858EB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71004"/>
            <a:ext cx="9867314" cy="4726744"/>
          </a:xfrm>
        </p:spPr>
      </p:pic>
      <p:sp>
        <p:nvSpPr>
          <p:cNvPr id="7" name="TextBox 6">
            <a:extLst>
              <a:ext uri="{FF2B5EF4-FFF2-40B4-BE49-F238E27FC236}">
                <a16:creationId xmlns:a16="http://schemas.microsoft.com/office/drawing/2014/main" id="{A0B01DAF-4844-1B1C-1075-4A9AAFDFCDCD}"/>
              </a:ext>
            </a:extLst>
          </p:cNvPr>
          <p:cNvSpPr txBox="1"/>
          <p:nvPr/>
        </p:nvSpPr>
        <p:spPr>
          <a:xfrm>
            <a:off x="3049171" y="2546253"/>
            <a:ext cx="7403123" cy="2590837"/>
          </a:xfrm>
          <a:prstGeom prst="rect">
            <a:avLst/>
          </a:prstGeom>
          <a:noFill/>
        </p:spPr>
        <p:txBody>
          <a:bodyPr wrap="square">
            <a:spAutoFit/>
          </a:bodyPr>
          <a:lstStyle/>
          <a:p>
            <a:pPr marL="342900" marR="0" lvl="0" indent="-342900" algn="r" rtl="1">
              <a:lnSpc>
                <a:spcPct val="115000"/>
              </a:lnSpc>
              <a:spcBef>
                <a:spcPts val="0"/>
              </a:spcBef>
              <a:spcAft>
                <a:spcPts val="0"/>
              </a:spcAft>
              <a:buFont typeface="+mj-lt"/>
              <a:buAutoNum type="arabicPeriod"/>
            </a:pPr>
            <a:r>
              <a:rPr lang="ar-IQ" sz="4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بناء الهجوم من الدفاع</a:t>
            </a:r>
            <a:endParaRPr lang="en-US" sz="4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التطوير في الوسط</a:t>
            </a:r>
            <a:endParaRPr lang="en-US" sz="4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الانهاء بالهجوم</a:t>
            </a:r>
            <a:endParaRPr lang="en-US" sz="4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855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7124-FECD-D3FC-FBE8-FAE1DED17CCC}"/>
              </a:ext>
            </a:extLst>
          </p:cNvPr>
          <p:cNvSpPr>
            <a:spLocks noGrp="1"/>
          </p:cNvSpPr>
          <p:nvPr>
            <p:ph type="title"/>
          </p:nvPr>
        </p:nvSpPr>
        <p:spPr>
          <a:xfrm>
            <a:off x="839788" y="457200"/>
            <a:ext cx="7586760" cy="724486"/>
          </a:xfrm>
        </p:spPr>
        <p:txBody>
          <a:bodyPr>
            <a:normAutofit fontScale="90000"/>
          </a:bodyPr>
          <a:lstStyle/>
          <a:p>
            <a:pPr algn="r"/>
            <a:r>
              <a:rPr lang="ar-IQ" sz="4800" dirty="0"/>
              <a:t>الضغط على الكرة </a:t>
            </a:r>
            <a:endParaRPr lang="en-US" sz="4800" dirty="0"/>
          </a:p>
        </p:txBody>
      </p:sp>
      <p:sp>
        <p:nvSpPr>
          <p:cNvPr id="4" name="Text Placeholder 3">
            <a:extLst>
              <a:ext uri="{FF2B5EF4-FFF2-40B4-BE49-F238E27FC236}">
                <a16:creationId xmlns:a16="http://schemas.microsoft.com/office/drawing/2014/main" id="{B5468239-8165-1284-ABFA-1B00600B9D17}"/>
              </a:ext>
            </a:extLst>
          </p:cNvPr>
          <p:cNvSpPr>
            <a:spLocks noGrp="1"/>
          </p:cNvSpPr>
          <p:nvPr>
            <p:ph type="body" sz="half" idx="2"/>
          </p:nvPr>
        </p:nvSpPr>
        <p:spPr>
          <a:xfrm>
            <a:off x="225084" y="1181686"/>
            <a:ext cx="6246054" cy="5219114"/>
          </a:xfrm>
        </p:spPr>
        <p:txBody>
          <a:bodyPr>
            <a:normAutofit fontScale="92500" lnSpcReduction="10000"/>
          </a:bodyPr>
          <a:lstStyle/>
          <a:p>
            <a:pPr marL="342900" marR="0" lvl="0" indent="-342900" algn="r" rtl="1">
              <a:lnSpc>
                <a:spcPct val="115000"/>
              </a:lnSpc>
              <a:spcBef>
                <a:spcPts val="0"/>
              </a:spcBef>
              <a:spcAft>
                <a:spcPts val="0"/>
              </a:spcAft>
              <a:buFont typeface="Calibri" panose="020F0502020204030204" pitchFamily="34" charset="0"/>
              <a:buChar char="-"/>
            </a:pPr>
            <a:r>
              <a:rPr lang="ar-IQ" sz="2800" dirty="0">
                <a:effectLst/>
                <a:latin typeface="Calibri" panose="020F0502020204030204" pitchFamily="34" charset="0"/>
                <a:ea typeface="Calibri" panose="020F0502020204030204" pitchFamily="34" charset="0"/>
                <a:cs typeface="Calibri" panose="020F0502020204030204" pitchFamily="34" charset="0"/>
              </a:rPr>
              <a:t>هي من الاتجاهات التكتيكية المهمة الفريق الذي يعطى عليه مؤشر بان هذا الفريق الجيد هو الفريق الذي يجيد الضغط  الضغط هناك أنواع للضغط اكثر من ثلاث أنواع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2800" dirty="0">
                <a:effectLst/>
                <a:latin typeface="Calibri" panose="020F0502020204030204" pitchFamily="34" charset="0"/>
                <a:ea typeface="Calibri" panose="020F0502020204030204" pitchFamily="34" charset="0"/>
                <a:cs typeface="Calibri" panose="020F0502020204030204" pitchFamily="34" charset="0"/>
              </a:rPr>
              <a:t>ضغط العالي ( الضغط في ملعب الفريق المنافس في الثلث الهجومي من خلال الزيادة العددية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2800" dirty="0">
                <a:effectLst/>
                <a:latin typeface="Calibri" panose="020F0502020204030204" pitchFamily="34" charset="0"/>
                <a:ea typeface="Calibri" panose="020F0502020204030204" pitchFamily="34" charset="0"/>
                <a:cs typeface="Calibri" panose="020F0502020204030204" pitchFamily="34" charset="0"/>
              </a:rPr>
              <a:t>ضغط في منتصف الملعب</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2800" dirty="0">
                <a:effectLst/>
                <a:latin typeface="Calibri" panose="020F0502020204030204" pitchFamily="34" charset="0"/>
                <a:ea typeface="Calibri" panose="020F0502020204030204" pitchFamily="34" charset="0"/>
                <a:cs typeface="Calibri" panose="020F0502020204030204" pitchFamily="34" charset="0"/>
              </a:rPr>
              <a:t>ضغط في الأسفل( الضغط في الدفاع)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2800" dirty="0">
                <a:effectLst/>
                <a:latin typeface="Calibri" panose="020F0502020204030204" pitchFamily="34" charset="0"/>
                <a:ea typeface="Calibri" panose="020F0502020204030204" pitchFamily="34" charset="0"/>
                <a:cs typeface="Calibri" panose="020F0502020204030204" pitchFamily="34" charset="0"/>
              </a:rPr>
              <a:t>ضغط مجزئ( الضغط في مكان محدد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2800" dirty="0">
                <a:effectLst/>
                <a:latin typeface="Calibri" panose="020F0502020204030204" pitchFamily="34" charset="0"/>
                <a:ea typeface="Calibri" panose="020F0502020204030204" pitchFamily="34" charset="0"/>
                <a:cs typeface="Calibri" panose="020F0502020204030204" pitchFamily="34" charset="0"/>
              </a:rPr>
              <a:t>ضغط حسب أهمية المنطقة (حسب خطورة المنطقة كلما كانت المنطقة خطرة كلما زاد الضغط فيها أي الزيادة العددية)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b="1" dirty="0"/>
          </a:p>
        </p:txBody>
      </p:sp>
      <p:pic>
        <p:nvPicPr>
          <p:cNvPr id="10" name="Content Placeholder 9">
            <a:extLst>
              <a:ext uri="{FF2B5EF4-FFF2-40B4-BE49-F238E27FC236}">
                <a16:creationId xmlns:a16="http://schemas.microsoft.com/office/drawing/2014/main" id="{C32681E2-1C19-7836-867C-88B5B475ED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63509" y="1392702"/>
            <a:ext cx="5003408" cy="5008097"/>
          </a:xfrm>
        </p:spPr>
      </p:pic>
    </p:spTree>
    <p:extLst>
      <p:ext uri="{BB962C8B-B14F-4D97-AF65-F5344CB8AC3E}">
        <p14:creationId xmlns:p14="http://schemas.microsoft.com/office/powerpoint/2010/main" val="1409332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32A6D-532A-FE6B-8928-1560AC3AAE54}"/>
              </a:ext>
            </a:extLst>
          </p:cNvPr>
          <p:cNvSpPr>
            <a:spLocks noGrp="1"/>
          </p:cNvSpPr>
          <p:nvPr>
            <p:ph type="title"/>
          </p:nvPr>
        </p:nvSpPr>
        <p:spPr>
          <a:xfrm>
            <a:off x="839788" y="457200"/>
            <a:ext cx="9021664" cy="780757"/>
          </a:xfrm>
        </p:spPr>
        <p:txBody>
          <a:bodyPr>
            <a:normAutofit/>
          </a:bodyPr>
          <a:lstStyle/>
          <a:p>
            <a:pPr algn="r"/>
            <a:r>
              <a:rPr lang="ar-IQ" sz="4400" b="1" dirty="0">
                <a:effectLst/>
                <a:ea typeface="Calibri" panose="020F0502020204030204" pitchFamily="34" charset="0"/>
                <a:cs typeface="Calibri" panose="020F0502020204030204" pitchFamily="34" charset="0"/>
              </a:rPr>
              <a:t>تغيير اتجاه اللعب </a:t>
            </a:r>
            <a:endParaRPr lang="en-US" sz="6600" dirty="0"/>
          </a:p>
        </p:txBody>
      </p:sp>
      <p:pic>
        <p:nvPicPr>
          <p:cNvPr id="6" name="Picture Placeholder 5">
            <a:extLst>
              <a:ext uri="{FF2B5EF4-FFF2-40B4-BE49-F238E27FC236}">
                <a16:creationId xmlns:a16="http://schemas.microsoft.com/office/drawing/2014/main" id="{85515AB3-98B9-B777-C801-0DF13066DDF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1875" r="11875"/>
          <a:stretch>
            <a:fillRect/>
          </a:stretch>
        </p:blipFill>
        <p:spPr>
          <a:xfrm>
            <a:off x="5879122" y="1237956"/>
            <a:ext cx="6172200" cy="4873625"/>
          </a:xfrm>
        </p:spPr>
      </p:pic>
      <p:sp>
        <p:nvSpPr>
          <p:cNvPr id="4" name="Text Placeholder 3">
            <a:extLst>
              <a:ext uri="{FF2B5EF4-FFF2-40B4-BE49-F238E27FC236}">
                <a16:creationId xmlns:a16="http://schemas.microsoft.com/office/drawing/2014/main" id="{469FF73E-037F-EA87-4C98-65C3F958F988}"/>
              </a:ext>
            </a:extLst>
          </p:cNvPr>
          <p:cNvSpPr>
            <a:spLocks noGrp="1"/>
          </p:cNvSpPr>
          <p:nvPr>
            <p:ph type="body" sz="half" idx="2"/>
          </p:nvPr>
        </p:nvSpPr>
        <p:spPr>
          <a:xfrm>
            <a:off x="393896" y="1237957"/>
            <a:ext cx="4768948" cy="4873625"/>
          </a:xfrm>
        </p:spPr>
        <p:txBody>
          <a:bodyPr>
            <a:normAutofit fontScale="55000" lnSpcReduction="20000"/>
          </a:bodyPr>
          <a:lstStyle/>
          <a:p>
            <a:pPr algn="r"/>
            <a:r>
              <a:rPr lang="ar-IQ" sz="5700" b="1" dirty="0">
                <a:effectLst/>
                <a:latin typeface="Calibri" panose="020F0502020204030204" pitchFamily="34" charset="0"/>
                <a:ea typeface="Calibri" panose="020F0502020204030204" pitchFamily="34" charset="0"/>
                <a:cs typeface="Calibri" panose="020F0502020204030204" pitchFamily="34" charset="0"/>
              </a:rPr>
              <a:t>نقل الكرة من منطقة الى منطقة أخرى سبب نقل الكرة من منطقة الى أخرى هي استحداث خلخله في دفاع الفريق الخصم والبحث عن فراغ هو نقل من جانب الى جانب اخر بنقلة واحدة يستخدمه اللاعبين اللذين يمتلكون رؤية عالية ينقل الكرة الى مكان فارغ للاستفادة من الانطلاقات السريعة للجنح او الظهير او المهاجم من خلال تشكيل فراغ في الفريق المنافس</a:t>
            </a:r>
            <a:endParaRPr lang="en-US" sz="57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72323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E40F-F6B9-6F7D-79D2-F03F8E7FD9DE}"/>
              </a:ext>
            </a:extLst>
          </p:cNvPr>
          <p:cNvSpPr>
            <a:spLocks noGrp="1"/>
          </p:cNvSpPr>
          <p:nvPr>
            <p:ph type="title"/>
          </p:nvPr>
        </p:nvSpPr>
        <p:spPr>
          <a:xfrm>
            <a:off x="839788" y="457200"/>
            <a:ext cx="10203350" cy="530225"/>
          </a:xfrm>
        </p:spPr>
        <p:txBody>
          <a:bodyPr>
            <a:normAutofit fontScale="90000"/>
          </a:bodyPr>
          <a:lstStyle/>
          <a:p>
            <a:pPr algn="r"/>
            <a:r>
              <a:rPr lang="en-US" sz="1800" b="1" u="sng" dirty="0">
                <a:effectLst/>
                <a:latin typeface="Calibri" panose="020F0502020204030204" pitchFamily="34" charset="0"/>
                <a:ea typeface="Calibri" panose="020F0502020204030204" pitchFamily="34" charset="0"/>
              </a:rPr>
              <a:t> </a:t>
            </a:r>
            <a:r>
              <a:rPr lang="ar-IQ" sz="4400" b="1" dirty="0">
                <a:effectLst/>
                <a:latin typeface="Calibri" panose="020F0502020204030204" pitchFamily="34" charset="0"/>
                <a:ea typeface="Calibri" panose="020F0502020204030204" pitchFamily="34" charset="0"/>
              </a:rPr>
              <a:t>اللعب على الاطراف :</a:t>
            </a:r>
            <a:r>
              <a:rPr lang="ar-IQ" sz="4400" b="1" dirty="0">
                <a:effectLst/>
                <a:ea typeface="Calibri" panose="020F0502020204030204" pitchFamily="34" charset="0"/>
                <a:cs typeface="Calibri" panose="020F0502020204030204" pitchFamily="34" charset="0"/>
              </a:rPr>
              <a:t> </a:t>
            </a:r>
            <a:endParaRPr lang="en-US" dirty="0"/>
          </a:p>
        </p:txBody>
      </p:sp>
      <p:pic>
        <p:nvPicPr>
          <p:cNvPr id="6" name="Picture Placeholder 5">
            <a:extLst>
              <a:ext uri="{FF2B5EF4-FFF2-40B4-BE49-F238E27FC236}">
                <a16:creationId xmlns:a16="http://schemas.microsoft.com/office/drawing/2014/main" id="{04FFDBA5-C6D4-D487-EAF2-58CEF0D31264}"/>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8735" r="18735"/>
          <a:stretch>
            <a:fillRect/>
          </a:stretch>
        </p:blipFill>
        <p:spPr/>
      </p:pic>
      <p:sp>
        <p:nvSpPr>
          <p:cNvPr id="4" name="Text Placeholder 3">
            <a:extLst>
              <a:ext uri="{FF2B5EF4-FFF2-40B4-BE49-F238E27FC236}">
                <a16:creationId xmlns:a16="http://schemas.microsoft.com/office/drawing/2014/main" id="{7944316E-9F35-5616-60D8-5D5B074F8E14}"/>
              </a:ext>
            </a:extLst>
          </p:cNvPr>
          <p:cNvSpPr>
            <a:spLocks noGrp="1"/>
          </p:cNvSpPr>
          <p:nvPr>
            <p:ph type="body" sz="half" idx="2"/>
          </p:nvPr>
        </p:nvSpPr>
        <p:spPr>
          <a:xfrm>
            <a:off x="393895" y="987425"/>
            <a:ext cx="4477043" cy="5174224"/>
          </a:xfrm>
        </p:spPr>
        <p:txBody>
          <a:bodyPr>
            <a:normAutofit/>
          </a:bodyPr>
          <a:lstStyle/>
          <a:p>
            <a:pPr algn="r"/>
            <a:r>
              <a:rPr lang="ar-IQ" sz="2800" b="1" dirty="0">
                <a:effectLst/>
                <a:latin typeface="Calibri" panose="020F0502020204030204" pitchFamily="34" charset="0"/>
                <a:ea typeface="Calibri" panose="020F0502020204030204" pitchFamily="34" charset="0"/>
                <a:cs typeface="Calibri" panose="020F0502020204030204" pitchFamily="34" charset="0"/>
              </a:rPr>
              <a:t>هو لتفعيل الاجنجة اليمين واليسار الذي يعتبر هو مفتاح اللعب سمي بهذه التسمية لان يتم انتقاله من الخلف الى الامام لتشكيل زيادة عددية ولتوسيع رقعة اللعب وليس من الشرط ان يكون الاجنحة هم مفاتيح اللعب لربما الظهير الايمين والايسر – الانتقال من الخلف الى الامام بعكس الكرات الجانبية وطريقة اللعب الاكثر فعالة هي 4-4-2   2  هجوم طوال القامة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b="1" dirty="0"/>
          </a:p>
        </p:txBody>
      </p:sp>
    </p:spTree>
    <p:extLst>
      <p:ext uri="{BB962C8B-B14F-4D97-AF65-F5344CB8AC3E}">
        <p14:creationId xmlns:p14="http://schemas.microsoft.com/office/powerpoint/2010/main" val="911151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CA6F-E64F-4347-CB05-BF6AF2793118}"/>
              </a:ext>
            </a:extLst>
          </p:cNvPr>
          <p:cNvSpPr>
            <a:spLocks noGrp="1"/>
          </p:cNvSpPr>
          <p:nvPr>
            <p:ph type="title"/>
          </p:nvPr>
        </p:nvSpPr>
        <p:spPr>
          <a:xfrm>
            <a:off x="839788" y="457200"/>
            <a:ext cx="10301824" cy="724486"/>
          </a:xfrm>
        </p:spPr>
        <p:txBody>
          <a:bodyPr>
            <a:normAutofit/>
          </a:bodyPr>
          <a:lstStyle/>
          <a:p>
            <a:pPr algn="r"/>
            <a:r>
              <a:rPr lang="ar-IQ" sz="3600" b="1" dirty="0">
                <a:effectLst/>
                <a:ea typeface="Calibri" panose="020F0502020204030204" pitchFamily="34" charset="0"/>
                <a:cs typeface="Calibri" panose="020F0502020204030204" pitchFamily="34" charset="0"/>
              </a:rPr>
              <a:t>التحول من الدفاع الى الهجوم : </a:t>
            </a:r>
            <a:endParaRPr lang="en-US" sz="5400" dirty="0"/>
          </a:p>
        </p:txBody>
      </p:sp>
      <p:pic>
        <p:nvPicPr>
          <p:cNvPr id="6" name="Picture Placeholder 5">
            <a:extLst>
              <a:ext uri="{FF2B5EF4-FFF2-40B4-BE49-F238E27FC236}">
                <a16:creationId xmlns:a16="http://schemas.microsoft.com/office/drawing/2014/main" id="{ECD48850-D62C-E97E-5AE4-06561DF74423}"/>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9417" r="19417"/>
          <a:stretch>
            <a:fillRect/>
          </a:stretch>
        </p:blipFill>
        <p:spPr>
          <a:xfrm>
            <a:off x="5183188" y="1181686"/>
            <a:ext cx="6172200" cy="4679364"/>
          </a:xfrm>
        </p:spPr>
      </p:pic>
      <p:sp>
        <p:nvSpPr>
          <p:cNvPr id="4" name="Text Placeholder 3">
            <a:extLst>
              <a:ext uri="{FF2B5EF4-FFF2-40B4-BE49-F238E27FC236}">
                <a16:creationId xmlns:a16="http://schemas.microsoft.com/office/drawing/2014/main" id="{6DB19799-7DBD-2EB8-B0F5-800374ABF79E}"/>
              </a:ext>
            </a:extLst>
          </p:cNvPr>
          <p:cNvSpPr>
            <a:spLocks noGrp="1"/>
          </p:cNvSpPr>
          <p:nvPr>
            <p:ph type="body" sz="half" idx="2"/>
          </p:nvPr>
        </p:nvSpPr>
        <p:spPr>
          <a:xfrm>
            <a:off x="590844" y="1491175"/>
            <a:ext cx="4487594" cy="4377813"/>
          </a:xfrm>
        </p:spPr>
        <p:txBody>
          <a:bodyPr>
            <a:normAutofit/>
          </a:bodyPr>
          <a:lstStyle/>
          <a:p>
            <a:pPr algn="r"/>
            <a:r>
              <a:rPr lang="ar-IQ" sz="3200" b="1" dirty="0">
                <a:effectLst/>
                <a:latin typeface="Calibri" panose="020F0502020204030204" pitchFamily="34" charset="0"/>
                <a:ea typeface="Calibri" panose="020F0502020204030204" pitchFamily="34" charset="0"/>
                <a:cs typeface="Calibri" panose="020F0502020204030204" pitchFamily="34" charset="0"/>
              </a:rPr>
              <a:t>الفكر الدفاع يتكون عند فقدان الكرة ، ويتغير الفكر الهجومي الى دفاعي عتند فقدان الكرة  وعند استخلاص الكرة يبدا التحول السريع من الفكر الدفاعي الى الهجومي لدى جميع اللاعبين بانتقال سريع وزيادة عددية وعكس كرات اختراق من العمق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b="1" dirty="0"/>
          </a:p>
        </p:txBody>
      </p:sp>
    </p:spTree>
    <p:extLst>
      <p:ext uri="{BB962C8B-B14F-4D97-AF65-F5344CB8AC3E}">
        <p14:creationId xmlns:p14="http://schemas.microsoft.com/office/powerpoint/2010/main" val="1327105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6AEE8-E575-B5A2-B1AC-41830BA5CA32}"/>
              </a:ext>
            </a:extLst>
          </p:cNvPr>
          <p:cNvSpPr>
            <a:spLocks noGrp="1"/>
          </p:cNvSpPr>
          <p:nvPr>
            <p:ph type="title"/>
          </p:nvPr>
        </p:nvSpPr>
        <p:spPr>
          <a:xfrm>
            <a:off x="839788" y="239152"/>
            <a:ext cx="10887978" cy="748274"/>
          </a:xfrm>
        </p:spPr>
        <p:txBody>
          <a:bodyPr>
            <a:normAutofit/>
          </a:bodyPr>
          <a:lstStyle/>
          <a:p>
            <a:pPr algn="r"/>
            <a:r>
              <a:rPr lang="ar-IQ" sz="4000" b="1" dirty="0">
                <a:effectLst/>
                <a:ea typeface="Calibri" panose="020F0502020204030204" pitchFamily="34" charset="0"/>
                <a:cs typeface="Calibri" panose="020F0502020204030204" pitchFamily="34" charset="0"/>
              </a:rPr>
              <a:t>الاستحواذ المتطور</a:t>
            </a:r>
            <a:endParaRPr lang="en-US" sz="6000" dirty="0"/>
          </a:p>
        </p:txBody>
      </p:sp>
      <p:pic>
        <p:nvPicPr>
          <p:cNvPr id="6" name="Picture Placeholder 5">
            <a:extLst>
              <a:ext uri="{FF2B5EF4-FFF2-40B4-BE49-F238E27FC236}">
                <a16:creationId xmlns:a16="http://schemas.microsoft.com/office/drawing/2014/main" id="{F52B9B09-AFD4-A548-7964-8D0F1804A5C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1824" r="21824"/>
          <a:stretch>
            <a:fillRect/>
          </a:stretch>
        </p:blipFill>
        <p:spPr>
          <a:xfrm>
            <a:off x="5862638" y="987425"/>
            <a:ext cx="5865128" cy="5230495"/>
          </a:xfrm>
        </p:spPr>
      </p:pic>
      <p:sp>
        <p:nvSpPr>
          <p:cNvPr id="4" name="Text Placeholder 3">
            <a:extLst>
              <a:ext uri="{FF2B5EF4-FFF2-40B4-BE49-F238E27FC236}">
                <a16:creationId xmlns:a16="http://schemas.microsoft.com/office/drawing/2014/main" id="{F285AC2C-4681-D77D-75F9-32441298E786}"/>
              </a:ext>
            </a:extLst>
          </p:cNvPr>
          <p:cNvSpPr>
            <a:spLocks noGrp="1"/>
          </p:cNvSpPr>
          <p:nvPr>
            <p:ph type="body" sz="half" idx="2"/>
          </p:nvPr>
        </p:nvSpPr>
        <p:spPr>
          <a:xfrm>
            <a:off x="464234" y="1195754"/>
            <a:ext cx="5022166" cy="4673234"/>
          </a:xfrm>
        </p:spPr>
        <p:txBody>
          <a:bodyPr>
            <a:noAutofit/>
          </a:bodyPr>
          <a:lstStyle/>
          <a:p>
            <a:pPr algn="r"/>
            <a:r>
              <a:rPr lang="ar-IQ" sz="3200" b="1" dirty="0">
                <a:effectLst/>
                <a:ea typeface="Calibri" panose="020F0502020204030204" pitchFamily="34" charset="0"/>
                <a:cs typeface="Calibri" panose="020F0502020204030204" pitchFamily="34" charset="0"/>
              </a:rPr>
              <a:t>هو نقل الكرة من قدم الى قدم بدقة متناهية والغرض من الاستحواذ هو وسيلة للوصول الى  الهدف وذلك بالانتقال من الدفاع الى الوسط الى الهجوم بالزيادة العددية كل ما تنتقل الكرة الى الامام ينتقل معه لاعب وواجبات الى الامام هناك يصبح لدينا استحواذمتطور نسنطيع من خلاله خلق فرصة او تسجيل هدف وهذه يحتاج له مهارة وفكر وتدريب وتطوير </a:t>
            </a:r>
            <a:endParaRPr lang="en-US" sz="2800" dirty="0"/>
          </a:p>
        </p:txBody>
      </p:sp>
    </p:spTree>
    <p:extLst>
      <p:ext uri="{BB962C8B-B14F-4D97-AF65-F5344CB8AC3E}">
        <p14:creationId xmlns:p14="http://schemas.microsoft.com/office/powerpoint/2010/main" val="3192584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EA7B5-64FF-5837-6636-EEBFE7ACC206}"/>
              </a:ext>
            </a:extLst>
          </p:cNvPr>
          <p:cNvSpPr>
            <a:spLocks noGrp="1"/>
          </p:cNvSpPr>
          <p:nvPr>
            <p:ph type="title"/>
          </p:nvPr>
        </p:nvSpPr>
        <p:spPr>
          <a:xfrm>
            <a:off x="836611" y="-161778"/>
            <a:ext cx="10164323" cy="1012874"/>
          </a:xfrm>
        </p:spPr>
        <p:txBody>
          <a:bodyPr>
            <a:normAutofit/>
          </a:bodyPr>
          <a:lstStyle/>
          <a:p>
            <a:pPr algn="r"/>
            <a:r>
              <a:rPr lang="ar-IQ" sz="3600" b="1" dirty="0">
                <a:effectLst/>
                <a:ea typeface="Calibri" panose="020F0502020204030204" pitchFamily="34" charset="0"/>
                <a:cs typeface="Calibri" panose="020F0502020204030204" pitchFamily="34" charset="0"/>
              </a:rPr>
              <a:t>التصويب من المسافات البعيدة </a:t>
            </a:r>
            <a:endParaRPr lang="en-US" sz="5400" b="1" dirty="0"/>
          </a:p>
        </p:txBody>
      </p:sp>
      <p:sp>
        <p:nvSpPr>
          <p:cNvPr id="4" name="Text Placeholder 3">
            <a:extLst>
              <a:ext uri="{FF2B5EF4-FFF2-40B4-BE49-F238E27FC236}">
                <a16:creationId xmlns:a16="http://schemas.microsoft.com/office/drawing/2014/main" id="{502588EC-514D-947E-8D29-BE9F0EE3799C}"/>
              </a:ext>
            </a:extLst>
          </p:cNvPr>
          <p:cNvSpPr>
            <a:spLocks noGrp="1"/>
          </p:cNvSpPr>
          <p:nvPr>
            <p:ph type="body" sz="half" idx="2"/>
          </p:nvPr>
        </p:nvSpPr>
        <p:spPr>
          <a:xfrm>
            <a:off x="836611" y="1518443"/>
            <a:ext cx="3932237" cy="4488462"/>
          </a:xfrm>
        </p:spPr>
        <p:txBody>
          <a:bodyPr>
            <a:normAutofit fontScale="92500" lnSpcReduction="10000"/>
          </a:bodyPr>
          <a:lstStyle/>
          <a:p>
            <a:pPr algn="r"/>
            <a:r>
              <a:rPr lang="ar-IQ" sz="2800" b="1" dirty="0">
                <a:effectLst/>
                <a:latin typeface="Calibri" panose="020F0502020204030204" pitchFamily="34" charset="0"/>
                <a:ea typeface="Calibri" panose="020F0502020204030204" pitchFamily="34" charset="0"/>
                <a:cs typeface="Calibri" panose="020F0502020204030204" pitchFamily="34" charset="0"/>
              </a:rPr>
              <a:t>يعتبر من التجاهات التكتيكية الحديثة وهو احد الحلول المهمة عندما يكون هناك تكتل دفاعي للفريق وليس لدي منافذ وهو امام  كتلة دفاعية</a:t>
            </a:r>
            <a:r>
              <a:rPr lang="ar-IQ" sz="2800" b="1" u="sng" dirty="0">
                <a:effectLst/>
                <a:latin typeface="Calibri" panose="020F0502020204030204" pitchFamily="34" charset="0"/>
                <a:ea typeface="Calibri" panose="020F0502020204030204" pitchFamily="34" charset="0"/>
                <a:cs typeface="Calibri" panose="020F0502020204030204" pitchFamily="34" charset="0"/>
              </a:rPr>
              <a:t> </a:t>
            </a:r>
            <a:r>
              <a:rPr lang="ar-IQ" sz="2800" b="1" dirty="0">
                <a:effectLst/>
                <a:latin typeface="Calibri" panose="020F0502020204030204" pitchFamily="34" charset="0"/>
                <a:ea typeface="Calibri" panose="020F0502020204030204" pitchFamily="34" charset="0"/>
                <a:cs typeface="Calibri" panose="020F0502020204030204" pitchFamily="34" charset="0"/>
              </a:rPr>
              <a:t>في بعض الاحيان يلعب</a:t>
            </a:r>
            <a:r>
              <a:rPr lang="ar-IQ" sz="2800" b="1" u="sng" dirty="0">
                <a:effectLst/>
                <a:latin typeface="Calibri" panose="020F0502020204030204" pitchFamily="34" charset="0"/>
                <a:ea typeface="Calibri" panose="020F0502020204030204" pitchFamily="34" charset="0"/>
                <a:cs typeface="Calibri" panose="020F0502020204030204" pitchFamily="34" charset="0"/>
              </a:rPr>
              <a:t> </a:t>
            </a:r>
            <a:r>
              <a:rPr lang="ar-IQ" sz="2800" b="1" dirty="0">
                <a:effectLst/>
                <a:latin typeface="Calibri" panose="020F0502020204030204" pitchFamily="34" charset="0"/>
                <a:ea typeface="Calibri" panose="020F0502020204030204" pitchFamily="34" charset="0"/>
                <a:cs typeface="Calibri" panose="020F0502020204030204" pitchFamily="34" charset="0"/>
              </a:rPr>
              <a:t>ب 9 او 10 مدافعين لا يستطيع اختراقتها من العمق او عكس الكرات الجانبية والمساحات مغلقة فواحدة من الحلول التصويب من مسافات خارج منطقة الجزاء لان الروية تنحجب على الحارس لذلك يجب التصويب بقوة ودقة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4" name="Picture Placeholder 13">
            <a:extLst>
              <a:ext uri="{FF2B5EF4-FFF2-40B4-BE49-F238E27FC236}">
                <a16:creationId xmlns:a16="http://schemas.microsoft.com/office/drawing/2014/main" id="{D81D0E9D-417E-283F-8F47-E2AEBA629A0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6705" r="16705"/>
          <a:stretch>
            <a:fillRect/>
          </a:stretch>
        </p:blipFill>
        <p:spPr/>
      </p:pic>
    </p:spTree>
    <p:extLst>
      <p:ext uri="{BB962C8B-B14F-4D97-AF65-F5344CB8AC3E}">
        <p14:creationId xmlns:p14="http://schemas.microsoft.com/office/powerpoint/2010/main" val="292643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3B097-272A-C703-0B0C-85F2483734A2}"/>
              </a:ext>
            </a:extLst>
          </p:cNvPr>
          <p:cNvSpPr>
            <a:spLocks noGrp="1"/>
          </p:cNvSpPr>
          <p:nvPr>
            <p:ph type="title"/>
          </p:nvPr>
        </p:nvSpPr>
        <p:spPr>
          <a:xfrm>
            <a:off x="1434904" y="253218"/>
            <a:ext cx="9537895" cy="734207"/>
          </a:xfrm>
        </p:spPr>
        <p:txBody>
          <a:bodyPr>
            <a:normAutofit/>
          </a:bodyPr>
          <a:lstStyle/>
          <a:p>
            <a:pPr algn="r"/>
            <a:r>
              <a:rPr lang="ar-IQ" sz="4000" b="1" dirty="0">
                <a:effectLst/>
                <a:ea typeface="Calibri" panose="020F0502020204030204" pitchFamily="34" charset="0"/>
                <a:cs typeface="Calibri" panose="020F0502020204030204" pitchFamily="34" charset="0"/>
              </a:rPr>
              <a:t>الكرات الثابتة </a:t>
            </a:r>
            <a:endParaRPr lang="en-US" dirty="0"/>
          </a:p>
        </p:txBody>
      </p:sp>
      <p:sp>
        <p:nvSpPr>
          <p:cNvPr id="4" name="Text Placeholder 3">
            <a:extLst>
              <a:ext uri="{FF2B5EF4-FFF2-40B4-BE49-F238E27FC236}">
                <a16:creationId xmlns:a16="http://schemas.microsoft.com/office/drawing/2014/main" id="{FC8DB778-3396-68DB-E5B2-2C8A1FE638EF}"/>
              </a:ext>
            </a:extLst>
          </p:cNvPr>
          <p:cNvSpPr>
            <a:spLocks noGrp="1"/>
          </p:cNvSpPr>
          <p:nvPr>
            <p:ph type="body" sz="half" idx="2"/>
          </p:nvPr>
        </p:nvSpPr>
        <p:spPr>
          <a:xfrm>
            <a:off x="576776" y="987425"/>
            <a:ext cx="4223824" cy="4873625"/>
          </a:xfrm>
        </p:spPr>
        <p:txBody>
          <a:bodyPr>
            <a:normAutofit/>
          </a:bodyPr>
          <a:lstStyle/>
          <a:p>
            <a:pPr algn="r"/>
            <a:r>
              <a:rPr lang="ar-IQ" sz="3600" b="1" dirty="0">
                <a:effectLst/>
                <a:latin typeface="Calibri" panose="020F0502020204030204" pitchFamily="34" charset="0"/>
                <a:ea typeface="Calibri" panose="020F0502020204030204" pitchFamily="34" charset="0"/>
                <a:cs typeface="Calibri" panose="020F0502020204030204" pitchFamily="34" charset="0"/>
              </a:rPr>
              <a:t>تنحسم الكثير من المباريات وفي الدقائق القاتلة عن طريق فاول او ضربة ركنية يمكن تسجيل هدف من كرة ثابتة واحدة اذا كانت حرة مباشرة او غير مباشرة او الزاوية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Placeholder 9">
            <a:extLst>
              <a:ext uri="{FF2B5EF4-FFF2-40B4-BE49-F238E27FC236}">
                <a16:creationId xmlns:a16="http://schemas.microsoft.com/office/drawing/2014/main" id="{C080397A-831A-2CE7-82A5-76AD8E2AF70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7862" r="7862"/>
          <a:stretch>
            <a:fillRect/>
          </a:stretch>
        </p:blipFill>
        <p:spPr>
          <a:xfrm>
            <a:off x="5844370" y="987425"/>
            <a:ext cx="6172200" cy="4873625"/>
          </a:xfrm>
        </p:spPr>
      </p:pic>
    </p:spTree>
    <p:extLst>
      <p:ext uri="{BB962C8B-B14F-4D97-AF65-F5344CB8AC3E}">
        <p14:creationId xmlns:p14="http://schemas.microsoft.com/office/powerpoint/2010/main" val="52841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091D-490A-BEB0-C738-23582000A59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05D3A2D-E790-FD37-BEA9-88726B0C9C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618978"/>
            <a:ext cx="11189676" cy="6239021"/>
          </a:xfrm>
        </p:spPr>
      </p:pic>
      <p:sp>
        <p:nvSpPr>
          <p:cNvPr id="7" name="TextBox 6">
            <a:extLst>
              <a:ext uri="{FF2B5EF4-FFF2-40B4-BE49-F238E27FC236}">
                <a16:creationId xmlns:a16="http://schemas.microsoft.com/office/drawing/2014/main" id="{81C877A1-B6C7-D2CF-EC22-771B816DEDA2}"/>
              </a:ext>
            </a:extLst>
          </p:cNvPr>
          <p:cNvSpPr txBox="1"/>
          <p:nvPr/>
        </p:nvSpPr>
        <p:spPr>
          <a:xfrm>
            <a:off x="3334043" y="2609447"/>
            <a:ext cx="6611816" cy="1446550"/>
          </a:xfrm>
          <a:prstGeom prst="rect">
            <a:avLst/>
          </a:prstGeom>
          <a:noFill/>
        </p:spPr>
        <p:txBody>
          <a:bodyPr wrap="square">
            <a:spAutoFit/>
          </a:bodyPr>
          <a:lstStyle/>
          <a:p>
            <a:r>
              <a:rPr lang="ar-IQ" sz="8800" dirty="0">
                <a:solidFill>
                  <a:srgbClr val="FF0000"/>
                </a:solidFill>
              </a:rPr>
              <a:t>شكرا لاصغائكم</a:t>
            </a:r>
            <a:endParaRPr lang="en-US" sz="8800" dirty="0">
              <a:solidFill>
                <a:srgbClr val="FF0000"/>
              </a:solidFill>
            </a:endParaRPr>
          </a:p>
        </p:txBody>
      </p:sp>
    </p:spTree>
    <p:extLst>
      <p:ext uri="{BB962C8B-B14F-4D97-AF65-F5344CB8AC3E}">
        <p14:creationId xmlns:p14="http://schemas.microsoft.com/office/powerpoint/2010/main" val="261130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861C5A9-6F0E-05A9-75CB-FFE9D7D83B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50303" y="457200"/>
            <a:ext cx="7019778" cy="5707063"/>
          </a:xfrm>
        </p:spPr>
      </p:pic>
      <p:sp>
        <p:nvSpPr>
          <p:cNvPr id="4" name="Text Placeholder 3">
            <a:extLst>
              <a:ext uri="{FF2B5EF4-FFF2-40B4-BE49-F238E27FC236}">
                <a16:creationId xmlns:a16="http://schemas.microsoft.com/office/drawing/2014/main" id="{AF0B0EFF-B500-C884-6049-7B5EB951EBB1}"/>
              </a:ext>
            </a:extLst>
          </p:cNvPr>
          <p:cNvSpPr>
            <a:spLocks noGrp="1"/>
          </p:cNvSpPr>
          <p:nvPr>
            <p:ph type="body" sz="half" idx="2"/>
          </p:nvPr>
        </p:nvSpPr>
        <p:spPr>
          <a:xfrm>
            <a:off x="0" y="457200"/>
            <a:ext cx="4772025" cy="5707063"/>
          </a:xfrm>
        </p:spPr>
        <p:txBody>
          <a:bodyPr>
            <a:normAutofit/>
          </a:bodyPr>
          <a:lstStyle/>
          <a:p>
            <a:pPr algn="r"/>
            <a:r>
              <a:rPr lang="ar-IQ" sz="32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الاتجاهات التكتيكية:- </a:t>
            </a:r>
            <a:r>
              <a:rPr lang="ar-IQ" sz="3200" b="1" dirty="0">
                <a:effectLst/>
                <a:latin typeface="Calibri" panose="020F0502020204030204" pitchFamily="34" charset="0"/>
                <a:ea typeface="Calibri" panose="020F0502020204030204" pitchFamily="34" charset="0"/>
                <a:cs typeface="Calibri" panose="020F0502020204030204" pitchFamily="34" charset="0"/>
              </a:rPr>
              <a:t>كرة القدم في تطور مستمر من خلال مفاهيم اللعب  الحديث والأداء العالي فرديا وجماعيا واشكال متعددة في الهجوم والدفاع تدخل الاتجاهات التكتيكية مدخل رئيسي لبلورة أداء فني عالي المستوى يساعد الفريق على الجودة في اللعب والنتائج</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0278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AF579-17CA-FAA2-8A63-CFDAABDED4E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955A24C-5D38-179E-0834-4A9538CC7F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41342"/>
            <a:ext cx="10120532" cy="4726744"/>
          </a:xfrm>
        </p:spPr>
      </p:pic>
      <p:sp>
        <p:nvSpPr>
          <p:cNvPr id="7" name="TextBox 6">
            <a:extLst>
              <a:ext uri="{FF2B5EF4-FFF2-40B4-BE49-F238E27FC236}">
                <a16:creationId xmlns:a16="http://schemas.microsoft.com/office/drawing/2014/main" id="{7CB32E44-FBA4-F22B-11F9-9284909723D3}"/>
              </a:ext>
            </a:extLst>
          </p:cNvPr>
          <p:cNvSpPr txBox="1"/>
          <p:nvPr/>
        </p:nvSpPr>
        <p:spPr>
          <a:xfrm>
            <a:off x="1617786" y="2222695"/>
            <a:ext cx="8721968" cy="3456972"/>
          </a:xfrm>
          <a:prstGeom prst="rect">
            <a:avLst/>
          </a:prstGeom>
          <a:noFill/>
        </p:spPr>
        <p:txBody>
          <a:bodyPr wrap="square">
            <a:spAutoFit/>
          </a:bodyPr>
          <a:lstStyle/>
          <a:p>
            <a:pPr marL="342900" marR="0" lvl="0" indent="-342900" algn="r" rtl="1">
              <a:lnSpc>
                <a:spcPct val="115000"/>
              </a:lnSpc>
              <a:spcBef>
                <a:spcPts val="0"/>
              </a:spcBef>
              <a:spcAft>
                <a:spcPts val="0"/>
              </a:spcAft>
              <a:buFont typeface="+mj-lt"/>
              <a:buAutoNum type="arabicPeriod"/>
            </a:pPr>
            <a:r>
              <a:rPr lang="ar-IQ"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الهجوم المرتد:- من الحالات او الاتجاهات التكتيكية المهمة هو الهجوم المرتد وهناك اربع أنواع للهجوم المرتد </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lphaUcPeriod"/>
            </a:pPr>
            <a:r>
              <a:rPr lang="ar-IQ"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الهجمة المرتدة التقليدية</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lphaUcPeriod"/>
            </a:pPr>
            <a:r>
              <a:rPr lang="ar-IQ"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الهجمة المرتدة الشاملة</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lphaUcPeriod"/>
            </a:pPr>
            <a:r>
              <a:rPr lang="ar-IQ"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الهجمة المرتدة المتقدمة</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lphaUcPeriod"/>
            </a:pPr>
            <a:r>
              <a:rPr lang="ar-IQ"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الهجمة المرتدة الفردية</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473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B52F-F8A7-3F1A-E0B1-E5FBD6E5822F}"/>
              </a:ext>
            </a:extLst>
          </p:cNvPr>
          <p:cNvSpPr>
            <a:spLocks noGrp="1"/>
          </p:cNvSpPr>
          <p:nvPr>
            <p:ph type="title"/>
          </p:nvPr>
        </p:nvSpPr>
        <p:spPr>
          <a:xfrm>
            <a:off x="839788" y="457200"/>
            <a:ext cx="4559299" cy="1033976"/>
          </a:xfrm>
        </p:spPr>
        <p:txBody>
          <a:bodyPr>
            <a:normAutofit/>
          </a:bodyPr>
          <a:lstStyle/>
          <a:p>
            <a:pPr algn="r"/>
            <a:r>
              <a:rPr lang="ar-IQ" b="1" dirty="0">
                <a:solidFill>
                  <a:srgbClr val="FF0000"/>
                </a:solidFill>
                <a:effectLst/>
                <a:ea typeface="Calibri" panose="020F0502020204030204" pitchFamily="34" charset="0"/>
                <a:cs typeface="Calibri" panose="020F0502020204030204" pitchFamily="34" charset="0"/>
              </a:rPr>
              <a:t>الهجمة المرتدة التقليدية:- </a:t>
            </a:r>
            <a:endParaRPr lang="en-US" sz="4800" dirty="0">
              <a:solidFill>
                <a:srgbClr val="FF0000"/>
              </a:solidFill>
            </a:endParaRPr>
          </a:p>
        </p:txBody>
      </p:sp>
      <p:sp>
        <p:nvSpPr>
          <p:cNvPr id="4" name="Text Placeholder 3">
            <a:extLst>
              <a:ext uri="{FF2B5EF4-FFF2-40B4-BE49-F238E27FC236}">
                <a16:creationId xmlns:a16="http://schemas.microsoft.com/office/drawing/2014/main" id="{35C31DAB-C73B-AEB9-43E5-BFB78C8A76BC}"/>
              </a:ext>
            </a:extLst>
          </p:cNvPr>
          <p:cNvSpPr>
            <a:spLocks noGrp="1"/>
          </p:cNvSpPr>
          <p:nvPr>
            <p:ph type="body" sz="half" idx="2"/>
          </p:nvPr>
        </p:nvSpPr>
        <p:spPr>
          <a:xfrm>
            <a:off x="628358" y="2057400"/>
            <a:ext cx="4914313" cy="4343400"/>
          </a:xfrm>
        </p:spPr>
        <p:txBody>
          <a:bodyPr>
            <a:normAutofit/>
          </a:bodyPr>
          <a:lstStyle/>
          <a:p>
            <a:pPr algn="r"/>
            <a:r>
              <a:rPr lang="ar-IQ" sz="2800" b="1" dirty="0">
                <a:effectLst/>
                <a:ea typeface="Calibri" panose="020F0502020204030204" pitchFamily="34" charset="0"/>
                <a:cs typeface="Calibri" panose="020F0502020204030204" pitchFamily="34" charset="0"/>
              </a:rPr>
              <a:t>هي استخلاص الكرة في الثلث الدفاعي(يعني استخلاص الكرة في الثلث الدفاعي للفريق المدافع) يتم الانطلاق بسرعة قصوى الى الامام بعدد لا بئس به من المهاجمين للاستفادة من الفراغات التي تنخلق في دفاعات الفريق المنافس وأيضا التنظيم  السيء للفريق المنافس حتى يتمكن الفريق من تشكيل خطورة من خلال الهجمة التقليدية </a:t>
            </a:r>
            <a:endParaRPr lang="en-US" sz="2400" dirty="0"/>
          </a:p>
        </p:txBody>
      </p:sp>
      <p:pic>
        <p:nvPicPr>
          <p:cNvPr id="18" name="Content Placeholder 17">
            <a:extLst>
              <a:ext uri="{FF2B5EF4-FFF2-40B4-BE49-F238E27FC236}">
                <a16:creationId xmlns:a16="http://schemas.microsoft.com/office/drawing/2014/main" id="{7DA2F42D-4FC9-FDA4-13EE-DEA5203BA2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09957" y="1491176"/>
            <a:ext cx="5753685" cy="5201618"/>
          </a:xfrm>
        </p:spPr>
      </p:pic>
    </p:spTree>
    <p:extLst>
      <p:ext uri="{BB962C8B-B14F-4D97-AF65-F5344CB8AC3E}">
        <p14:creationId xmlns:p14="http://schemas.microsoft.com/office/powerpoint/2010/main" val="246124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788B6-EA90-8253-6908-0BFE45DE80D4}"/>
              </a:ext>
            </a:extLst>
          </p:cNvPr>
          <p:cNvSpPr>
            <a:spLocks noGrp="1"/>
          </p:cNvSpPr>
          <p:nvPr>
            <p:ph type="title"/>
          </p:nvPr>
        </p:nvSpPr>
        <p:spPr>
          <a:xfrm>
            <a:off x="839788" y="140677"/>
            <a:ext cx="3932237" cy="1105610"/>
          </a:xfrm>
        </p:spPr>
        <p:txBody>
          <a:bodyPr>
            <a:normAutofit/>
          </a:bodyPr>
          <a:lstStyle/>
          <a:p>
            <a:pPr algn="r"/>
            <a:r>
              <a:rPr lang="ar-IQ" b="1" dirty="0">
                <a:solidFill>
                  <a:srgbClr val="FF0000"/>
                </a:solidFill>
                <a:effectLst/>
                <a:ea typeface="Calibri" panose="020F0502020204030204" pitchFamily="34" charset="0"/>
                <a:cs typeface="Calibri" panose="020F0502020204030204" pitchFamily="34" charset="0"/>
              </a:rPr>
              <a:t>الهجمة المرتدة الشاملة:- </a:t>
            </a:r>
            <a:endParaRPr lang="en-US" sz="4800" dirty="0">
              <a:solidFill>
                <a:srgbClr val="FF0000"/>
              </a:solidFill>
            </a:endParaRPr>
          </a:p>
        </p:txBody>
      </p:sp>
      <p:pic>
        <p:nvPicPr>
          <p:cNvPr id="6" name="Content Placeholder 5">
            <a:extLst>
              <a:ext uri="{FF2B5EF4-FFF2-40B4-BE49-F238E27FC236}">
                <a16:creationId xmlns:a16="http://schemas.microsoft.com/office/drawing/2014/main" id="{8D090A85-68E9-5E51-B7D6-87F30A7511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1246287"/>
            <a:ext cx="6172200" cy="4355901"/>
          </a:xfrm>
        </p:spPr>
      </p:pic>
      <p:sp>
        <p:nvSpPr>
          <p:cNvPr id="4" name="Text Placeholder 3">
            <a:extLst>
              <a:ext uri="{FF2B5EF4-FFF2-40B4-BE49-F238E27FC236}">
                <a16:creationId xmlns:a16="http://schemas.microsoft.com/office/drawing/2014/main" id="{C2800D8A-339F-A7EA-5EB1-89131A97CA87}"/>
              </a:ext>
            </a:extLst>
          </p:cNvPr>
          <p:cNvSpPr>
            <a:spLocks noGrp="1"/>
          </p:cNvSpPr>
          <p:nvPr>
            <p:ph type="body" sz="half" idx="2"/>
          </p:nvPr>
        </p:nvSpPr>
        <p:spPr/>
        <p:txBody>
          <a:bodyPr>
            <a:normAutofit fontScale="92500"/>
          </a:bodyPr>
          <a:lstStyle/>
          <a:p>
            <a:pPr algn="r"/>
            <a:r>
              <a:rPr lang="ar-IQ" sz="3600" b="1" dirty="0">
                <a:effectLst/>
                <a:ea typeface="Calibri" panose="020F0502020204030204" pitchFamily="34" charset="0"/>
                <a:cs typeface="Calibri" panose="020F0502020204030204" pitchFamily="34" charset="0"/>
              </a:rPr>
              <a:t>هو قطع الكرة في منتصف الملعب والانتقال السريع مع مساندة ثم الاستفادة من المساحات التي تنخلق وكذال التنظيم الضعيف للفريق المنافس حتى يتمكن الفريق خلق فرصه لتسجيل هدف</a:t>
            </a:r>
            <a:endParaRPr lang="en-US" sz="3200" dirty="0"/>
          </a:p>
        </p:txBody>
      </p:sp>
    </p:spTree>
    <p:extLst>
      <p:ext uri="{BB962C8B-B14F-4D97-AF65-F5344CB8AC3E}">
        <p14:creationId xmlns:p14="http://schemas.microsoft.com/office/powerpoint/2010/main" val="162162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10353-C3EC-2267-C22C-7C9C55899568}"/>
              </a:ext>
            </a:extLst>
          </p:cNvPr>
          <p:cNvSpPr>
            <a:spLocks noGrp="1"/>
          </p:cNvSpPr>
          <p:nvPr>
            <p:ph type="title"/>
          </p:nvPr>
        </p:nvSpPr>
        <p:spPr>
          <a:xfrm>
            <a:off x="548640" y="457200"/>
            <a:ext cx="4459458" cy="654148"/>
          </a:xfrm>
        </p:spPr>
        <p:txBody>
          <a:bodyPr>
            <a:normAutofit/>
          </a:bodyPr>
          <a:lstStyle/>
          <a:p>
            <a:pPr algn="r"/>
            <a:r>
              <a:rPr lang="ar-IQ" sz="4000" b="1" dirty="0">
                <a:solidFill>
                  <a:srgbClr val="FF0000"/>
                </a:solidFill>
                <a:effectLst/>
                <a:ea typeface="Calibri" panose="020F0502020204030204" pitchFamily="34" charset="0"/>
                <a:cs typeface="Calibri" panose="020F0502020204030204" pitchFamily="34" charset="0"/>
              </a:rPr>
              <a:t>الهجمة</a:t>
            </a:r>
            <a:r>
              <a:rPr lang="ar-IQ" b="1" dirty="0">
                <a:solidFill>
                  <a:srgbClr val="FF0000"/>
                </a:solidFill>
                <a:effectLst/>
                <a:ea typeface="Calibri" panose="020F0502020204030204" pitchFamily="34" charset="0"/>
                <a:cs typeface="Calibri" panose="020F0502020204030204" pitchFamily="34" charset="0"/>
              </a:rPr>
              <a:t> </a:t>
            </a:r>
            <a:r>
              <a:rPr lang="ar-IQ" sz="4000" b="1" dirty="0">
                <a:solidFill>
                  <a:srgbClr val="FF0000"/>
                </a:solidFill>
                <a:effectLst/>
                <a:ea typeface="Calibri" panose="020F0502020204030204" pitchFamily="34" charset="0"/>
                <a:cs typeface="Calibri" panose="020F0502020204030204" pitchFamily="34" charset="0"/>
              </a:rPr>
              <a:t>المرتدة المتقدمة</a:t>
            </a:r>
            <a:endParaRPr lang="en-US" sz="4800" dirty="0">
              <a:solidFill>
                <a:srgbClr val="FF0000"/>
              </a:solidFill>
            </a:endParaRPr>
          </a:p>
        </p:txBody>
      </p:sp>
      <p:pic>
        <p:nvPicPr>
          <p:cNvPr id="6" name="Content Placeholder 5">
            <a:extLst>
              <a:ext uri="{FF2B5EF4-FFF2-40B4-BE49-F238E27FC236}">
                <a16:creationId xmlns:a16="http://schemas.microsoft.com/office/drawing/2014/main" id="{0409BFDE-7190-D651-A577-4822092081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72331" y="2057400"/>
            <a:ext cx="6457071" cy="4441874"/>
          </a:xfrm>
        </p:spPr>
      </p:pic>
      <p:sp>
        <p:nvSpPr>
          <p:cNvPr id="4" name="Text Placeholder 3">
            <a:extLst>
              <a:ext uri="{FF2B5EF4-FFF2-40B4-BE49-F238E27FC236}">
                <a16:creationId xmlns:a16="http://schemas.microsoft.com/office/drawing/2014/main" id="{8D930253-B030-C03A-CA1E-F4902E9E657F}"/>
              </a:ext>
            </a:extLst>
          </p:cNvPr>
          <p:cNvSpPr>
            <a:spLocks noGrp="1"/>
          </p:cNvSpPr>
          <p:nvPr>
            <p:ph type="body" sz="half" idx="2"/>
          </p:nvPr>
        </p:nvSpPr>
        <p:spPr/>
        <p:txBody>
          <a:bodyPr/>
          <a:lstStyle/>
          <a:p>
            <a:pPr algn="r"/>
            <a:r>
              <a:rPr lang="ar-IQ" sz="3600" b="1" dirty="0">
                <a:effectLst/>
                <a:latin typeface="Calibri" panose="020F0502020204030204" pitchFamily="34" charset="0"/>
                <a:ea typeface="Calibri" panose="020F0502020204030204" pitchFamily="34" charset="0"/>
                <a:cs typeface="Calibri" panose="020F0502020204030204" pitchFamily="34" charset="0"/>
              </a:rPr>
              <a:t>هي قطع الكره في الثلث الهجومي ( يعني الثلث الأخير لفريق المنافس )بعد القطع تبدء هجمة سريعة تخلق من خلالها فرص لتسجيل الأهداف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0371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C5C40-D64D-81A9-7E26-EB58DEDDC786}"/>
              </a:ext>
            </a:extLst>
          </p:cNvPr>
          <p:cNvSpPr>
            <a:spLocks noGrp="1"/>
          </p:cNvSpPr>
          <p:nvPr>
            <p:ph type="title"/>
          </p:nvPr>
        </p:nvSpPr>
        <p:spPr>
          <a:xfrm>
            <a:off x="839788" y="457200"/>
            <a:ext cx="3932237" cy="935502"/>
          </a:xfrm>
        </p:spPr>
        <p:txBody>
          <a:bodyPr>
            <a:normAutofit fontScale="90000"/>
          </a:bodyPr>
          <a:lstStyle/>
          <a:p>
            <a:pPr algn="r"/>
            <a:r>
              <a:rPr lang="ar-IQ" sz="3600" b="1" dirty="0">
                <a:solidFill>
                  <a:srgbClr val="FF0000"/>
                </a:solidFill>
                <a:effectLst/>
                <a:ea typeface="Calibri" panose="020F0502020204030204" pitchFamily="34" charset="0"/>
                <a:cs typeface="Calibri" panose="020F0502020204030204" pitchFamily="34" charset="0"/>
              </a:rPr>
              <a:t>الهجمة المرتدة الفردية:- </a:t>
            </a:r>
            <a:endParaRPr lang="en-US" sz="5400" dirty="0">
              <a:solidFill>
                <a:srgbClr val="FF0000"/>
              </a:solidFill>
            </a:endParaRPr>
          </a:p>
        </p:txBody>
      </p:sp>
      <p:sp>
        <p:nvSpPr>
          <p:cNvPr id="4" name="Text Placeholder 3">
            <a:extLst>
              <a:ext uri="{FF2B5EF4-FFF2-40B4-BE49-F238E27FC236}">
                <a16:creationId xmlns:a16="http://schemas.microsoft.com/office/drawing/2014/main" id="{1135D199-9B3B-690D-8A53-DC7F5F5A942F}"/>
              </a:ext>
            </a:extLst>
          </p:cNvPr>
          <p:cNvSpPr>
            <a:spLocks noGrp="1"/>
          </p:cNvSpPr>
          <p:nvPr>
            <p:ph type="body" sz="half" idx="2"/>
          </p:nvPr>
        </p:nvSpPr>
        <p:spPr>
          <a:xfrm>
            <a:off x="839788" y="1786597"/>
            <a:ext cx="3932237" cy="4082391"/>
          </a:xfrm>
        </p:spPr>
        <p:txBody>
          <a:bodyPr>
            <a:normAutofit fontScale="92500" lnSpcReduction="20000"/>
          </a:bodyPr>
          <a:lstStyle/>
          <a:p>
            <a:pPr marR="0" lvl="0" algn="r" rtl="1">
              <a:lnSpc>
                <a:spcPct val="115000"/>
              </a:lnSpc>
              <a:spcBef>
                <a:spcPts val="0"/>
              </a:spcBef>
              <a:spcAft>
                <a:spcPts val="0"/>
              </a:spcAft>
            </a:pPr>
            <a:r>
              <a:rPr lang="ar-IQ" sz="3200" b="1" dirty="0">
                <a:effectLst/>
                <a:latin typeface="Calibri" panose="020F0502020204030204" pitchFamily="34" charset="0"/>
                <a:ea typeface="Calibri" panose="020F0502020204030204" pitchFamily="34" charset="0"/>
                <a:cs typeface="Calibri" panose="020F0502020204030204" pitchFamily="34" charset="0"/>
              </a:rPr>
              <a:t>هو التحول السريع بشكل فردي هناك الكثير من اللاعبين يمتلكون السرعة والمهارة يمكن استخدامهما من خلال الهجمة المرتدة السريعة يمكن من خلاله ان يسجل هدف  او خلق فرص لتسجيل اهداف</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b="1"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Placeholder 9">
            <a:extLst>
              <a:ext uri="{FF2B5EF4-FFF2-40B4-BE49-F238E27FC236}">
                <a16:creationId xmlns:a16="http://schemas.microsoft.com/office/drawing/2014/main" id="{53DC93C6-3FF8-E47D-D2FD-0FC096D136B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5980" r="5980"/>
          <a:stretch>
            <a:fillRect/>
          </a:stretch>
        </p:blipFill>
        <p:spPr/>
      </p:pic>
    </p:spTree>
    <p:extLst>
      <p:ext uri="{BB962C8B-B14F-4D97-AF65-F5344CB8AC3E}">
        <p14:creationId xmlns:p14="http://schemas.microsoft.com/office/powerpoint/2010/main" val="95250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A8B4-33D7-5C5A-F6D3-19C1819633E7}"/>
              </a:ext>
            </a:extLst>
          </p:cNvPr>
          <p:cNvSpPr>
            <a:spLocks noGrp="1"/>
          </p:cNvSpPr>
          <p:nvPr>
            <p:ph type="title"/>
          </p:nvPr>
        </p:nvSpPr>
        <p:spPr/>
        <p:txBody>
          <a:bodyPr>
            <a:normAutofit/>
          </a:bodyPr>
          <a:lstStyle/>
          <a:p>
            <a:pPr algn="r"/>
            <a:r>
              <a:rPr lang="ar-IQ" sz="4800" b="1" dirty="0">
                <a:effectLst/>
                <a:ea typeface="Calibri" panose="020F0502020204030204" pitchFamily="34" charset="0"/>
                <a:cs typeface="Calibri" panose="020F0502020204030204" pitchFamily="34" charset="0"/>
              </a:rPr>
              <a:t>عناصر الهجمة المرتدة </a:t>
            </a:r>
            <a:endParaRPr lang="en-US" sz="9600" dirty="0"/>
          </a:p>
        </p:txBody>
      </p:sp>
      <p:sp>
        <p:nvSpPr>
          <p:cNvPr id="3" name="Content Placeholder 2">
            <a:extLst>
              <a:ext uri="{FF2B5EF4-FFF2-40B4-BE49-F238E27FC236}">
                <a16:creationId xmlns:a16="http://schemas.microsoft.com/office/drawing/2014/main" id="{F8DFDE08-80CE-D47A-25C5-4EBCC5B0533E}"/>
              </a:ext>
            </a:extLst>
          </p:cNvPr>
          <p:cNvSpPr>
            <a:spLocks noGrp="1"/>
          </p:cNvSpPr>
          <p:nvPr>
            <p:ph idx="1"/>
          </p:nvPr>
        </p:nvSpPr>
        <p:spPr>
          <a:xfrm>
            <a:off x="838200" y="1825625"/>
            <a:ext cx="10515600" cy="4667250"/>
          </a:xfrm>
        </p:spPr>
        <p:txBody>
          <a:bodyPr>
            <a:normAutofit lnSpcReduction="10000"/>
          </a:bodyPr>
          <a:lstStyle/>
          <a:p>
            <a:pPr marL="342900" marR="0" lvl="0" indent="-342900" algn="r" rtl="1">
              <a:lnSpc>
                <a:spcPct val="115000"/>
              </a:lnSpc>
              <a:spcBef>
                <a:spcPts val="0"/>
              </a:spcBef>
              <a:spcAft>
                <a:spcPts val="0"/>
              </a:spcAft>
              <a:buFont typeface="+mj-lt"/>
              <a:buAutoNum type="arabicPeriod"/>
            </a:pPr>
            <a:r>
              <a:rPr lang="ar-IQ" b="1" dirty="0">
                <a:effectLst/>
                <a:latin typeface="Calibri" panose="020F0502020204030204" pitchFamily="34" charset="0"/>
                <a:ea typeface="Calibri" panose="020F0502020204030204" pitchFamily="34" charset="0"/>
                <a:cs typeface="Calibri" panose="020F0502020204030204" pitchFamily="34" charset="0"/>
              </a:rPr>
              <a:t>التحول السريع ( تغيير الفكره من فكر دفاعية الى فكر هجومي بااقصى سرعة لاستغلال المساحات وضعف التنظيم لفريق المنافس)</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b="1" dirty="0">
                <a:effectLst/>
                <a:latin typeface="Calibri" panose="020F0502020204030204" pitchFamily="34" charset="0"/>
                <a:ea typeface="Calibri" panose="020F0502020204030204" pitchFamily="34" charset="0"/>
                <a:cs typeface="Calibri" panose="020F0502020204030204" pitchFamily="34" charset="0"/>
              </a:rPr>
              <a:t>مباشرة للامام ( الانتقال الى الامام بسرعه قصوى)</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b="1" dirty="0">
                <a:effectLst/>
                <a:latin typeface="Calibri" panose="020F0502020204030204" pitchFamily="34" charset="0"/>
                <a:ea typeface="Calibri" panose="020F0502020204030204" pitchFamily="34" charset="0"/>
                <a:cs typeface="Calibri" panose="020F0502020204030204" pitchFamily="34" charset="0"/>
              </a:rPr>
              <a:t>المساندة الفعالة(يجب ان تكون هناك مساندة لايمكن للاعب واحد خلق الفرصه يجب ان تكون هناك مساندة بالحركة بدون كررة الى الامام لتصبح الهجمة مؤثرة)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b="1" dirty="0">
                <a:effectLst/>
                <a:latin typeface="Calibri" panose="020F0502020204030204" pitchFamily="34" charset="0"/>
                <a:ea typeface="Calibri" panose="020F0502020204030204" pitchFamily="34" charset="0"/>
                <a:cs typeface="Calibri" panose="020F0502020204030204" pitchFamily="34" charset="0"/>
              </a:rPr>
              <a:t>جري انفجاري ( الركض بااقصى سرعة الى الامام)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b="1" dirty="0">
                <a:effectLst/>
                <a:latin typeface="Calibri" panose="020F0502020204030204" pitchFamily="34" charset="0"/>
                <a:ea typeface="Calibri" panose="020F0502020204030204" pitchFamily="34" charset="0"/>
                <a:cs typeface="Calibri" panose="020F0502020204030204" pitchFamily="34" charset="0"/>
              </a:rPr>
              <a:t>كرة سريعة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b="1" dirty="0">
                <a:effectLst/>
                <a:latin typeface="Calibri" panose="020F0502020204030204" pitchFamily="34" charset="0"/>
                <a:ea typeface="Calibri" panose="020F0502020204030204" pitchFamily="34" charset="0"/>
                <a:cs typeface="Calibri" panose="020F0502020204030204" pitchFamily="34" charset="0"/>
              </a:rPr>
              <a:t>اقل عدد من اللمسات( كلما قلة عدد لمسات الكرة كل ما أصبحت الهجمة مؤثرة اكثر)</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b="1" dirty="0">
                <a:effectLst/>
                <a:latin typeface="Calibri" panose="020F0502020204030204" pitchFamily="34" charset="0"/>
                <a:ea typeface="Calibri" panose="020F0502020204030204" pitchFamily="34" charset="0"/>
                <a:cs typeface="Calibri" panose="020F0502020204030204" pitchFamily="34" charset="0"/>
              </a:rPr>
              <a:t>نهاية سريعة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96369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89CB-5C2A-9357-4D7A-D025B46A2EB9}"/>
              </a:ext>
            </a:extLst>
          </p:cNvPr>
          <p:cNvSpPr>
            <a:spLocks noGrp="1"/>
          </p:cNvSpPr>
          <p:nvPr>
            <p:ph type="title"/>
          </p:nvPr>
        </p:nvSpPr>
        <p:spPr>
          <a:xfrm>
            <a:off x="839788" y="457200"/>
            <a:ext cx="3932237" cy="1090246"/>
          </a:xfrm>
        </p:spPr>
        <p:txBody>
          <a:bodyPr/>
          <a:lstStyle/>
          <a:p>
            <a:pPr algn="r"/>
            <a:r>
              <a:rPr lang="ar-IQ" sz="3600" b="1" dirty="0">
                <a:effectLst/>
                <a:latin typeface="Calibri" panose="020F0502020204030204" pitchFamily="34" charset="0"/>
                <a:ea typeface="Calibri" panose="020F0502020204030204" pitchFamily="34" charset="0"/>
                <a:cs typeface="Calibri" panose="020F0502020204030204" pitchFamily="34" charset="0"/>
              </a:rPr>
              <a:t>أهمية الهجمة المرتدة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 name="Text Placeholder 3">
            <a:extLst>
              <a:ext uri="{FF2B5EF4-FFF2-40B4-BE49-F238E27FC236}">
                <a16:creationId xmlns:a16="http://schemas.microsoft.com/office/drawing/2014/main" id="{388DCE06-7CAF-D72B-6E2E-411496A591DF}"/>
              </a:ext>
            </a:extLst>
          </p:cNvPr>
          <p:cNvSpPr>
            <a:spLocks noGrp="1"/>
          </p:cNvSpPr>
          <p:nvPr>
            <p:ph type="body" sz="half" idx="2"/>
          </p:nvPr>
        </p:nvSpPr>
        <p:spPr/>
        <p:txBody>
          <a:bodyPr>
            <a:normAutofit/>
          </a:bodyPr>
          <a:lstStyle/>
          <a:p>
            <a:pPr marL="342900" marR="0" lvl="0" indent="-342900" algn="r" rtl="1">
              <a:lnSpc>
                <a:spcPct val="115000"/>
              </a:lnSpc>
              <a:spcBef>
                <a:spcPts val="0"/>
              </a:spcBef>
              <a:spcAft>
                <a:spcPts val="0"/>
              </a:spcAft>
              <a:buFont typeface="+mj-lt"/>
              <a:buAutoNum type="arabicPeriod"/>
            </a:pPr>
            <a:r>
              <a:rPr lang="ar-IQ" sz="4000" b="1" dirty="0">
                <a:effectLst/>
                <a:latin typeface="Calibri" panose="020F0502020204030204" pitchFamily="34" charset="0"/>
                <a:ea typeface="Calibri" panose="020F0502020204030204" pitchFamily="34" charset="0"/>
                <a:cs typeface="Calibri" panose="020F0502020204030204" pitchFamily="34" charset="0"/>
              </a:rPr>
              <a:t>الهجوم ردا على هجوم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b="1" dirty="0">
                <a:effectLst/>
                <a:latin typeface="Calibri" panose="020F0502020204030204" pitchFamily="34" charset="0"/>
                <a:ea typeface="Calibri" panose="020F0502020204030204" pitchFamily="34" charset="0"/>
                <a:cs typeface="Calibri" panose="020F0502020204030204" pitchFamily="34" charset="0"/>
              </a:rPr>
              <a:t>لحظة الارتداد</a:t>
            </a:r>
          </a:p>
          <a:p>
            <a:pPr marL="342900" marR="0" lvl="0" indent="-342900" algn="r" rtl="1">
              <a:lnSpc>
                <a:spcPct val="115000"/>
              </a:lnSpc>
              <a:spcBef>
                <a:spcPts val="0"/>
              </a:spcBef>
              <a:spcAft>
                <a:spcPts val="0"/>
              </a:spcAft>
              <a:buFont typeface="+mj-lt"/>
              <a:buAutoNum type="arabicPeriod"/>
            </a:pPr>
            <a:r>
              <a:rPr lang="ar-IQ" sz="4000" b="1" dirty="0">
                <a:effectLst/>
                <a:latin typeface="Calibri" panose="020F0502020204030204" pitchFamily="34" charset="0"/>
                <a:ea typeface="Calibri" panose="020F0502020204030204" pitchFamily="34" charset="0"/>
                <a:cs typeface="Calibri" panose="020F0502020204030204" pitchFamily="34" charset="0"/>
              </a:rPr>
              <a:t>تحول الكرة</a:t>
            </a:r>
            <a:endParaRPr lang="en-US" sz="3600" dirty="0"/>
          </a:p>
        </p:txBody>
      </p:sp>
      <p:pic>
        <p:nvPicPr>
          <p:cNvPr id="10" name="Picture Placeholder 9">
            <a:extLst>
              <a:ext uri="{FF2B5EF4-FFF2-40B4-BE49-F238E27FC236}">
                <a16:creationId xmlns:a16="http://schemas.microsoft.com/office/drawing/2014/main" id="{C4F4347B-7C90-E668-99F2-B2EA4FFA1D4A}"/>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p:pic>
    </p:spTree>
    <p:extLst>
      <p:ext uri="{BB962C8B-B14F-4D97-AF65-F5344CB8AC3E}">
        <p14:creationId xmlns:p14="http://schemas.microsoft.com/office/powerpoint/2010/main" val="3773574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755</Words>
  <Application>Microsoft Office PowerPoint</Application>
  <PresentationFormat>Widescreen</PresentationFormat>
  <Paragraphs>53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الاتجاهات التكتيكية الحديثة بكرة القدم</vt:lpstr>
      <vt:lpstr>PowerPoint Presentation</vt:lpstr>
      <vt:lpstr>PowerPoint Presentation</vt:lpstr>
      <vt:lpstr>الهجمة المرتدة التقليدية:- </vt:lpstr>
      <vt:lpstr>الهجمة المرتدة الشاملة:- </vt:lpstr>
      <vt:lpstr>الهجمة المرتدة المتقدمة</vt:lpstr>
      <vt:lpstr>الهجمة المرتدة الفردية:- </vt:lpstr>
      <vt:lpstr>عناصر الهجمة المرتدة </vt:lpstr>
      <vt:lpstr>أهمية الهجمة المرتدة  </vt:lpstr>
      <vt:lpstr>البناء</vt:lpstr>
      <vt:lpstr>الضغط على الكرة </vt:lpstr>
      <vt:lpstr>تغيير اتجاه اللعب </vt:lpstr>
      <vt:lpstr> اللعب على الاطراف : </vt:lpstr>
      <vt:lpstr>التحول من الدفاع الى الهجوم : </vt:lpstr>
      <vt:lpstr>الاستحواذ المتطور</vt:lpstr>
      <vt:lpstr>التصويب من المسافات البعيدة </vt:lpstr>
      <vt:lpstr>الكرات الثابتة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الاتجاهات التكتيكية الحديثة بكرة القدم</dc:title>
  <dc:creator>mustaFA82</dc:creator>
  <cp:lastModifiedBy>mustaFA82</cp:lastModifiedBy>
  <cp:revision>3</cp:revision>
  <dcterms:created xsi:type="dcterms:W3CDTF">2024-01-12T13:51:31Z</dcterms:created>
  <dcterms:modified xsi:type="dcterms:W3CDTF">2024-01-12T16:42:21Z</dcterms:modified>
</cp:coreProperties>
</file>