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charset="0"/>
      <p:regular r:id="rId12"/>
      <p:bold r:id="rId13"/>
      <p:italic r:id="rId14"/>
      <p:boldItalic r:id="rId15"/>
    </p:embeddedFont>
    <p:embeddedFont>
      <p:font typeface="Playfair Display" charset="0"/>
      <p:regular r:id="rId16"/>
      <p:bold r:id="rId17"/>
      <p:italic r:id="rId18"/>
      <p:boldItalic r:id="rId19"/>
    </p:embeddedFont>
    <p:embeddedFont>
      <p:font typeface="Oswald"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67848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78b32428667519d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78b32428667519d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2c42e6817e178f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2c42e6817e178f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06fb9d8093e727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06fb9d8093e72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f08514a6157970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f08514a6157970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8b32428667519d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8b32428667519d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8b32428667519d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8b32428667519d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28a0eafef2fac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28a0eafef2fac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72c42e6817e178f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72c42e6817e178f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a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ar"/>
              <a:t>اداب زيارة المرضى ومراجعة المستشفيات </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fontScale="62500" lnSpcReduction="20000"/>
          </a:bodyPr>
          <a:lstStyle/>
          <a:p>
            <a:pPr marL="0" lvl="0" indent="0" algn="r" rtl="1">
              <a:spcBef>
                <a:spcPts val="0"/>
              </a:spcBef>
              <a:spcAft>
                <a:spcPts val="0"/>
              </a:spcAft>
              <a:buNone/>
            </a:pPr>
            <a:r>
              <a:rPr lang="ar"/>
              <a:t>د.عباس فرهود</a:t>
            </a:r>
            <a:endParaRPr/>
          </a:p>
          <a:p>
            <a:pPr marL="0" lvl="0" indent="0" algn="r" rtl="1">
              <a:spcBef>
                <a:spcPts val="0"/>
              </a:spcBef>
              <a:spcAft>
                <a:spcPts val="0"/>
              </a:spcAft>
              <a:buNone/>
            </a:pPr>
            <a:r>
              <a:rPr lang="ar"/>
              <a:t>طبيب استشاري دكتوراه طب </a:t>
            </a:r>
            <a:endParaRPr/>
          </a:p>
        </p:txBody>
      </p:sp>
      <p:sp>
        <p:nvSpPr>
          <p:cNvPr id="60" name="Google Shape;60;p13"/>
          <p:cNvSpPr txBox="1"/>
          <p:nvPr/>
        </p:nvSpPr>
        <p:spPr>
          <a:xfrm>
            <a:off x="1" y="2038869"/>
            <a:ext cx="9144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Clr>
                <a:schemeClr val="dk1"/>
              </a:buClr>
              <a:buSzPct val="36666"/>
              <a:buFont typeface="Arial"/>
              <a:buNone/>
            </a:pPr>
            <a:r>
              <a:rPr lang="ar"/>
              <a:t>اداب ( اتكيت) زيارة المريض </a:t>
            </a:r>
            <a:endParaRPr/>
          </a:p>
        </p:txBody>
      </p:sp>
      <p:sp>
        <p:nvSpPr>
          <p:cNvPr id="66" name="Google Shape;66;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77500" lnSpcReduction="20000"/>
          </a:bodyPr>
          <a:lstStyle/>
          <a:p>
            <a:pPr marL="0" lvl="0" indent="0" algn="r" rtl="1">
              <a:spcBef>
                <a:spcPts val="0"/>
              </a:spcBef>
              <a:spcAft>
                <a:spcPts val="0"/>
              </a:spcAft>
              <a:buNone/>
            </a:pPr>
            <a:r>
              <a:rPr lang="ar" b="1">
                <a:solidFill>
                  <a:schemeClr val="accent5"/>
                </a:solidFill>
              </a:rPr>
              <a:t>عيادة المريض وزيارتُه من الآداب الرفيعة التي حَثَّ الإسلامُ المسلمين عليها، وجعلها من أُولى حقوق المسلم على أخيه المسلم، بل إنها من سُبُلِ التأليف بين القلوب، </a:t>
            </a:r>
            <a:endParaRPr b="1">
              <a:solidFill>
                <a:schemeClr val="accent5"/>
              </a:solidFill>
            </a:endParaRPr>
          </a:p>
          <a:p>
            <a:pPr marL="0" lvl="0" indent="0" algn="r" rtl="1">
              <a:spcBef>
                <a:spcPts val="1200"/>
              </a:spcBef>
              <a:spcAft>
                <a:spcPts val="0"/>
              </a:spcAft>
              <a:buNone/>
            </a:pPr>
            <a:r>
              <a:rPr lang="ar" b="1">
                <a:solidFill>
                  <a:schemeClr val="accent5"/>
                </a:solidFill>
              </a:rPr>
              <a:t>فزيارة المريض تؤلِّف بين القلوب، وتزيد المحبة بين الناس، وتُنْشِئُ مجتمعًا قويًّا متحابًّا ومتراحِمًا، لذلك أخبري طفلك بالآتي:</a:t>
            </a:r>
            <a:endParaRPr b="1">
              <a:solidFill>
                <a:schemeClr val="accent5"/>
              </a:solidFill>
            </a:endParaRPr>
          </a:p>
          <a:p>
            <a:pPr marL="0" lvl="0" indent="0" algn="r" rtl="1">
              <a:spcBef>
                <a:spcPts val="1200"/>
              </a:spcBef>
              <a:spcAft>
                <a:spcPts val="0"/>
              </a:spcAft>
              <a:buNone/>
            </a:pPr>
            <a:r>
              <a:rPr lang="ar" b="1">
                <a:solidFill>
                  <a:schemeClr val="accent5"/>
                </a:solidFill>
              </a:rPr>
              <a:t>1 - زيارة المريض تُخفِّف عنه الألم وتُهَوِّنُ عليه، وتكون سببًا في التعجيل بالشفاء وإمداد المريض بالقوة؛ وذلك عندما يجد المريض الجميع حوله يقومون بزيارته ودعمه.</a:t>
            </a:r>
            <a:endParaRPr b="1">
              <a:solidFill>
                <a:schemeClr val="accent5"/>
              </a:solidFill>
            </a:endParaRPr>
          </a:p>
          <a:p>
            <a:pPr marL="0" lvl="0" indent="0" algn="r" rtl="1">
              <a:spcBef>
                <a:spcPts val="1200"/>
              </a:spcBef>
              <a:spcAft>
                <a:spcPts val="0"/>
              </a:spcAft>
              <a:buNone/>
            </a:pPr>
            <a:r>
              <a:rPr lang="ar" b="1">
                <a:solidFill>
                  <a:schemeClr val="accent5"/>
                </a:solidFill>
              </a:rPr>
              <a:t>2 - إن زيارتنا للمريض أم ٌ واجب </a:t>
            </a:r>
            <a:endParaRPr b="1">
              <a:solidFill>
                <a:schemeClr val="accent5"/>
              </a:solidFill>
            </a:endParaRPr>
          </a:p>
          <a:p>
            <a:pPr marL="0" lvl="0" indent="0" algn="r" rtl="1">
              <a:spcBef>
                <a:spcPts val="1200"/>
              </a:spcBef>
              <a:spcAft>
                <a:spcPts val="0"/>
              </a:spcAft>
              <a:buNone/>
            </a:pPr>
            <a:r>
              <a:rPr lang="ar" b="1">
                <a:solidFill>
                  <a:schemeClr val="accent5"/>
                </a:solidFill>
              </a:rPr>
              <a:t>ا3 - الله يجزينا الخيرَ ويُثِيبُنَا على زيارة المريض، فتغشى عائد المريض الرحمة والمغفرة؛</a:t>
            </a:r>
            <a:endParaRPr b="1">
              <a:solidFill>
                <a:schemeClr val="accent5"/>
              </a:solidFill>
            </a:endParaRPr>
          </a:p>
          <a:p>
            <a:pPr marL="0" lvl="0" indent="0" algn="r" rtl="1">
              <a:spcBef>
                <a:spcPts val="1200"/>
              </a:spcBef>
              <a:spcAft>
                <a:spcPts val="0"/>
              </a:spcAft>
              <a:buNone/>
            </a:pPr>
            <a:r>
              <a:rPr lang="ar" b="1">
                <a:solidFill>
                  <a:schemeClr val="accent5"/>
                </a:solidFill>
              </a:rPr>
              <a:t>4 - يرزقنا الله السعادة والنعيم بزيارة المريض</a:t>
            </a:r>
            <a:endParaRPr b="1">
              <a:solidFill>
                <a:schemeClr val="accent5"/>
              </a:solidFill>
            </a:endParaRPr>
          </a:p>
          <a:p>
            <a:pPr marL="0" lvl="0" indent="0" algn="r" rtl="1">
              <a:spcBef>
                <a:spcPts val="1200"/>
              </a:spcBef>
              <a:spcAft>
                <a:spcPts val="1200"/>
              </a:spcAft>
              <a:buNone/>
            </a:pPr>
            <a:endParaRPr b="1">
              <a:solidFill>
                <a:schemeClr val="accent5"/>
              </a:solidFill>
            </a:endParaRPr>
          </a:p>
        </p:txBody>
      </p:sp>
      <p:pic>
        <p:nvPicPr>
          <p:cNvPr id="67" name="Google Shape;67;p14"/>
          <p:cNvPicPr preferRelativeResize="0"/>
          <p:nvPr/>
        </p:nvPicPr>
        <p:blipFill>
          <a:blip r:embed="rId3">
            <a:alphaModFix/>
          </a:blip>
          <a:stretch>
            <a:fillRect/>
          </a:stretch>
        </p:blipFill>
        <p:spPr>
          <a:xfrm>
            <a:off x="0" y="2571750"/>
            <a:ext cx="3000899"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ar"/>
              <a:t>زيارة المريض واجبة</a:t>
            </a:r>
            <a:endParaRPr/>
          </a:p>
        </p:txBody>
      </p:sp>
      <p:sp>
        <p:nvSpPr>
          <p:cNvPr id="73" name="Google Shape;73;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ar" b="1"/>
              <a:t>كشف استطلاع للرأي، أجري في بريطانيا، مدى أهمية زيارة المرضى في المستشفيات. وتوصل الاستطلاع إلى أن عدم تردد الزوار على المريض له تأثير ضار على تعافي المريض ويؤخر شفاءه، بل إن هؤلاء المرضى يميلون إلى البقاء في المستشفى لفترة أطول. وتبين أن الاتصال الإنساني يعتبر جزءا أساسيا من عملية التعافي</a:t>
            </a:r>
            <a:endParaRPr b="1"/>
          </a:p>
          <a:p>
            <a:pPr marL="0" lvl="0" indent="0" algn="r" rtl="0">
              <a:spcBef>
                <a:spcPts val="1200"/>
              </a:spcBef>
              <a:spcAft>
                <a:spcPts val="0"/>
              </a:spcAft>
              <a:buNone/>
            </a:pPr>
            <a:endParaRPr b="1"/>
          </a:p>
          <a:p>
            <a:pPr marL="0" lvl="0" indent="0" algn="r" rtl="0">
              <a:spcBef>
                <a:spcPts val="1200"/>
              </a:spcBef>
              <a:spcAft>
                <a:spcPts val="1200"/>
              </a:spcAft>
              <a:buNone/>
            </a:pPr>
            <a:r>
              <a:rPr lang="ar" b="1"/>
              <a:t>.</a:t>
            </a:r>
            <a:endParaRPr b="1"/>
          </a:p>
        </p:txBody>
      </p:sp>
      <p:pic>
        <p:nvPicPr>
          <p:cNvPr id="74" name="Google Shape;74;p15"/>
          <p:cNvPicPr preferRelativeResize="0"/>
          <p:nvPr/>
        </p:nvPicPr>
        <p:blipFill>
          <a:blip r:embed="rId3">
            <a:alphaModFix/>
          </a:blip>
          <a:stretch>
            <a:fillRect/>
          </a:stretch>
        </p:blipFill>
        <p:spPr>
          <a:xfrm>
            <a:off x="0" y="2571750"/>
            <a:ext cx="3979226" cy="2571750"/>
          </a:xfrm>
          <a:prstGeom prst="rect">
            <a:avLst/>
          </a:prstGeom>
          <a:noFill/>
          <a:ln>
            <a:noFill/>
          </a:ln>
        </p:spPr>
      </p:pic>
      <p:pic>
        <p:nvPicPr>
          <p:cNvPr id="75" name="Google Shape;75;p15"/>
          <p:cNvPicPr preferRelativeResize="0"/>
          <p:nvPr/>
        </p:nvPicPr>
        <p:blipFill>
          <a:blip r:embed="rId4">
            <a:alphaModFix/>
          </a:blip>
          <a:stretch>
            <a:fillRect/>
          </a:stretch>
        </p:blipFill>
        <p:spPr>
          <a:xfrm>
            <a:off x="3979225" y="2721500"/>
            <a:ext cx="5040750" cy="242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Clr>
                <a:schemeClr val="dk1"/>
              </a:buClr>
              <a:buSzPct val="36666"/>
              <a:buFont typeface="Arial"/>
              <a:buNone/>
            </a:pPr>
            <a:r>
              <a:rPr lang="ar"/>
              <a:t>اداب ( اتكيت) زيارة المريض </a:t>
            </a:r>
            <a:endParaRPr/>
          </a:p>
        </p:txBody>
      </p:sp>
      <p:sp>
        <p:nvSpPr>
          <p:cNvPr id="81" name="Google Shape;81;p16"/>
          <p:cNvSpPr txBox="1">
            <a:spLocks noGrp="1"/>
          </p:cNvSpPr>
          <p:nvPr>
            <p:ph type="body" idx="1"/>
          </p:nvPr>
        </p:nvSpPr>
        <p:spPr>
          <a:xfrm>
            <a:off x="311700" y="572700"/>
            <a:ext cx="8520600" cy="3009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sz="1300" b="1"/>
              <a:t>تعدّ زيارة المستشفيات واحدة من أكثر الزيارات الحساسة التي تقتضي اتباع قواعد اللباقة والإتيكيت</a:t>
            </a:r>
            <a:endParaRPr sz="1300" b="1"/>
          </a:p>
          <a:p>
            <a:pPr marL="0" lvl="0" indent="0" algn="r" rtl="1">
              <a:spcBef>
                <a:spcPts val="1200"/>
              </a:spcBef>
              <a:spcAft>
                <a:spcPts val="0"/>
              </a:spcAft>
              <a:buNone/>
            </a:pPr>
            <a:r>
              <a:rPr lang="ar" sz="1300" b="1"/>
              <a:t>تعرّفي على قوانين المستشفيات: المحدّدة للزيارة وإحضار الورود والهدايا والأطعمة للمرضى</a:t>
            </a:r>
            <a:endParaRPr sz="1300" b="1"/>
          </a:p>
          <a:p>
            <a:pPr marL="0" lvl="0" indent="0" algn="r" rtl="1">
              <a:spcBef>
                <a:spcPts val="1200"/>
              </a:spcBef>
              <a:spcAft>
                <a:spcPts val="0"/>
              </a:spcAft>
              <a:buNone/>
            </a:pPr>
            <a:r>
              <a:rPr lang="ar" sz="1300" b="1"/>
              <a:t>.  - لا تذهبي إن كنتِ مريضة: خوفاً من انتقال العدوى للمريض الذي تقومين بزيارته. اعتذري عبر </a:t>
            </a:r>
            <a:endParaRPr sz="1300" b="1"/>
          </a:p>
          <a:p>
            <a:pPr marL="0" lvl="0" indent="0" algn="r" rtl="1">
              <a:spcBef>
                <a:spcPts val="1200"/>
              </a:spcBef>
              <a:spcAft>
                <a:spcPts val="0"/>
              </a:spcAft>
              <a:buNone/>
            </a:pPr>
            <a:r>
              <a:rPr lang="ar" sz="1300" b="1"/>
              <a:t>الهاتف، وحدّدي </a:t>
            </a:r>
            <a:endParaRPr sz="1300" b="1"/>
          </a:p>
          <a:p>
            <a:pPr marL="0" lvl="0" indent="0" algn="r" rtl="1">
              <a:spcBef>
                <a:spcPts val="1200"/>
              </a:spcBef>
              <a:spcAft>
                <a:spcPts val="0"/>
              </a:spcAft>
              <a:buNone/>
            </a:pPr>
            <a:r>
              <a:rPr lang="ar" sz="1300" b="1"/>
              <a:t>موعداً آخراً أو اقطعي وعداً جاداً بالزيارة مجدداً.</a:t>
            </a:r>
            <a:endParaRPr sz="1300" b="1"/>
          </a:p>
          <a:p>
            <a:pPr marL="0" lvl="0" indent="0" algn="r" rtl="1">
              <a:spcBef>
                <a:spcPts val="1200"/>
              </a:spcBef>
              <a:spcAft>
                <a:spcPts val="0"/>
              </a:spcAft>
              <a:buNone/>
            </a:pPr>
            <a:r>
              <a:rPr lang="ar" sz="1300" b="1"/>
              <a:t>تحرّي النظافة: في لباسكِ وحذائكِ ويديكِ وكل ما تحملين. ليس هنالك أكثر سوءاً من دخول </a:t>
            </a:r>
            <a:endParaRPr sz="1300" b="1"/>
          </a:p>
          <a:p>
            <a:pPr marL="0" lvl="0" indent="0" algn="r" rtl="1">
              <a:spcBef>
                <a:spcPts val="1200"/>
              </a:spcBef>
              <a:spcAft>
                <a:spcPts val="0"/>
              </a:spcAft>
              <a:buNone/>
            </a:pPr>
            <a:r>
              <a:rPr lang="ar" sz="1300" b="1"/>
              <a:t>مستشفى بملابس متسخة أو حذاء غارق في الطين أو يدين غير معقمتين.</a:t>
            </a:r>
            <a:endParaRPr sz="1300" b="1"/>
          </a:p>
          <a:p>
            <a:pPr marL="0" lvl="0" indent="0" algn="r" rtl="1">
              <a:spcBef>
                <a:spcPts val="1200"/>
              </a:spcBef>
              <a:spcAft>
                <a:spcPts val="0"/>
              </a:spcAft>
              <a:buNone/>
            </a:pPr>
            <a:r>
              <a:rPr lang="ar" sz="1300" b="1"/>
              <a:t>تتجاوزي الوقت المحدد: بمعنى، أن المستشفى يقترح على الزوار ألا يتجاوز جلوسهم </a:t>
            </a:r>
            <a:endParaRPr sz="1300" b="1"/>
          </a:p>
          <a:p>
            <a:pPr marL="0" lvl="0" indent="0" algn="r" rtl="1">
              <a:spcBef>
                <a:spcPts val="1200"/>
              </a:spcBef>
              <a:spcAft>
                <a:spcPts val="0"/>
              </a:spcAft>
              <a:buNone/>
            </a:pPr>
            <a:r>
              <a:rPr lang="ar" sz="1300" b="1"/>
              <a:t>لدى المريض نصف ساعة مثلاً، وحتى إن لم يكن ذلك محدداً أو منصوصاً عليه، </a:t>
            </a:r>
            <a:endParaRPr sz="1300" b="1"/>
          </a:p>
          <a:p>
            <a:pPr marL="0" lvl="0" indent="0" algn="r" rtl="1">
              <a:spcBef>
                <a:spcPts val="1200"/>
              </a:spcBef>
              <a:spcAft>
                <a:spcPts val="0"/>
              </a:spcAft>
              <a:buNone/>
            </a:pPr>
            <a:r>
              <a:rPr lang="ar" sz="1300" b="1"/>
              <a:t>فلا تتجاوزي المدة المنطقية عند الجلوس في غرفة مريض ما وزيارته؛ إذ ستصبحين ثِقلاً بدل</a:t>
            </a:r>
            <a:endParaRPr sz="1300" b="1"/>
          </a:p>
          <a:p>
            <a:pPr marL="0" lvl="0" indent="0" algn="r" rtl="1">
              <a:spcBef>
                <a:spcPts val="1200"/>
              </a:spcBef>
              <a:spcAft>
                <a:spcPts val="0"/>
              </a:spcAft>
              <a:buNone/>
            </a:pPr>
            <a:r>
              <a:rPr lang="ar" sz="1300" b="1"/>
              <a:t>اً من عون للمريض ومؤازِرة له.</a:t>
            </a:r>
            <a:endParaRPr sz="1300" b="1"/>
          </a:p>
          <a:p>
            <a:pPr marL="0" lvl="0" indent="0" algn="r" rtl="1">
              <a:spcBef>
                <a:spcPts val="1200"/>
              </a:spcBef>
              <a:spcAft>
                <a:spcPts val="1200"/>
              </a:spcAft>
              <a:buNone/>
            </a:pPr>
            <a:endParaRPr sz="1300" b="1"/>
          </a:p>
        </p:txBody>
      </p:sp>
      <p:pic>
        <p:nvPicPr>
          <p:cNvPr id="82" name="Google Shape;82;p16"/>
          <p:cNvPicPr preferRelativeResize="0"/>
          <p:nvPr/>
        </p:nvPicPr>
        <p:blipFill>
          <a:blip r:embed="rId3">
            <a:alphaModFix/>
          </a:blip>
          <a:stretch>
            <a:fillRect/>
          </a:stretch>
        </p:blipFill>
        <p:spPr>
          <a:xfrm>
            <a:off x="137600" y="0"/>
            <a:ext cx="2328551" cy="4914974"/>
          </a:xfrm>
          <a:prstGeom prst="rect">
            <a:avLst/>
          </a:prstGeom>
          <a:noFill/>
          <a:ln w="22860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Clr>
                <a:schemeClr val="dk1"/>
              </a:buClr>
              <a:buSzPct val="36666"/>
              <a:buFont typeface="Arial"/>
              <a:buNone/>
            </a:pPr>
            <a:r>
              <a:rPr lang="ar"/>
              <a:t>اداب ( اتكيت) زيارة المريض </a:t>
            </a:r>
            <a:endParaRPr/>
          </a:p>
        </p:txBody>
      </p:sp>
      <p:sp>
        <p:nvSpPr>
          <p:cNvPr id="88" name="Google Shape;88;p17"/>
          <p:cNvSpPr txBox="1">
            <a:spLocks noGrp="1"/>
          </p:cNvSpPr>
          <p:nvPr>
            <p:ph type="body" idx="1"/>
          </p:nvPr>
        </p:nvSpPr>
        <p:spPr>
          <a:xfrm>
            <a:off x="0" y="1301755"/>
            <a:ext cx="8520600" cy="3416400"/>
          </a:xfrm>
          <a:prstGeom prst="rect">
            <a:avLst/>
          </a:prstGeom>
        </p:spPr>
        <p:txBody>
          <a:bodyPr spcFirstLastPara="1" wrap="square" lIns="91425" tIns="91425" rIns="91425" bIns="91425" anchor="t" anchorCtr="0">
            <a:normAutofit fontScale="55000"/>
          </a:bodyPr>
          <a:lstStyle/>
          <a:p>
            <a:pPr marL="0" lvl="0" indent="0" algn="r" rtl="0">
              <a:spcBef>
                <a:spcPts val="0"/>
              </a:spcBef>
              <a:spcAft>
                <a:spcPts val="0"/>
              </a:spcAft>
              <a:buNone/>
            </a:pPr>
            <a:r>
              <a:rPr lang="ar" b="1"/>
              <a:t>راعي خصوصية المرضى: لا تسألي عن ظرف المريض بدقة ما لم يتطوّع هو للحديث، ولا تمسكي بملف الفحوصات المعلّق عند السرير وتسمحي لنفسكِ بمطالعته وكشف ما فيه</a:t>
            </a:r>
            <a:endParaRPr b="1"/>
          </a:p>
          <a:p>
            <a:pPr marL="0" lvl="0" indent="0" algn="r" rtl="1">
              <a:spcBef>
                <a:spcPts val="1200"/>
              </a:spcBef>
              <a:spcAft>
                <a:spcPts val="0"/>
              </a:spcAft>
              <a:buNone/>
            </a:pPr>
            <a:r>
              <a:rPr lang="ar" b="1"/>
              <a:t>ولا تفتحي الستائر من دون التأكد، سواءً كان هذا للمريض الذي تعرفين أو الذين لا تعرفينهم</a:t>
            </a:r>
            <a:endParaRPr b="1"/>
          </a:p>
          <a:p>
            <a:pPr marL="0" lvl="0" indent="0" algn="r" rtl="1">
              <a:spcBef>
                <a:spcPts val="1200"/>
              </a:spcBef>
              <a:spcAft>
                <a:spcPts val="0"/>
              </a:spcAft>
              <a:buNone/>
            </a:pPr>
            <a:r>
              <a:rPr lang="ar" b="1"/>
              <a:t>- لا تلمسي الأجهزة الطبية والأغراض الموجودة في الغرفة: لا تسمحي لذاتكِ بمسك جهاز قياس ضغط الدم ومحاولة تجربته أو العبث بالتلفاز أو استخدام هاتف الغرفة.</a:t>
            </a:r>
            <a:endParaRPr b="1"/>
          </a:p>
          <a:p>
            <a:pPr marL="0" lvl="0" indent="0" algn="r" rtl="1">
              <a:spcBef>
                <a:spcPts val="1200"/>
              </a:spcBef>
              <a:spcAft>
                <a:spcPts val="0"/>
              </a:spcAft>
              <a:buNone/>
            </a:pPr>
            <a:r>
              <a:rPr lang="ar" b="1"/>
              <a:t>أبقي صوتكِ منخفضاً: وكذلك هاتفكِ الخلوي. لا تزعجي المرضى بضحكاتكِ أو صوتكِ المرتفع أثناء الحديث. -</a:t>
            </a:r>
            <a:endParaRPr b="1"/>
          </a:p>
          <a:p>
            <a:pPr marL="0" lvl="0" indent="0" algn="r" rtl="1">
              <a:spcBef>
                <a:spcPts val="1200"/>
              </a:spcBef>
              <a:spcAft>
                <a:spcPts val="0"/>
              </a:spcAft>
              <a:buNone/>
            </a:pPr>
            <a:r>
              <a:rPr lang="ar" b="1"/>
              <a:t>أفسحي المجال للعائلة أولاً: في حال كنتِ تتواجدين عند باب غرفة مريض</a:t>
            </a:r>
            <a:endParaRPr b="1"/>
          </a:p>
          <a:p>
            <a:pPr marL="0" lvl="0" indent="0" algn="r" rtl="1">
              <a:spcBef>
                <a:spcPts val="1200"/>
              </a:spcBef>
              <a:spcAft>
                <a:spcPts val="0"/>
              </a:spcAft>
              <a:buNone/>
            </a:pPr>
            <a:r>
              <a:rPr lang="ar" b="1"/>
              <a:t>، وطلب الأطباء من المتواجدين الدخول فرادى. لا تأخذي دور العائل</a:t>
            </a:r>
            <a:endParaRPr b="1"/>
          </a:p>
          <a:p>
            <a:pPr marL="0" lvl="0" indent="0" algn="r" rtl="1">
              <a:spcBef>
                <a:spcPts val="1200"/>
              </a:spcBef>
              <a:spcAft>
                <a:spcPts val="0"/>
              </a:spcAft>
              <a:buNone/>
            </a:pPr>
            <a:r>
              <a:rPr lang="ar" b="1"/>
              <a:t>ة المقرّبة، مهما كانت درجة</a:t>
            </a:r>
            <a:endParaRPr b="1"/>
          </a:p>
          <a:p>
            <a:pPr marL="0" lvl="0" indent="0" algn="r" rtl="1">
              <a:spcBef>
                <a:spcPts val="1200"/>
              </a:spcBef>
              <a:spcAft>
                <a:spcPts val="0"/>
              </a:spcAft>
              <a:buNone/>
            </a:pPr>
            <a:r>
              <a:rPr lang="ar" b="1"/>
              <a:t> قربكِ من المريض.</a:t>
            </a:r>
            <a:endParaRPr b="1"/>
          </a:p>
          <a:p>
            <a:pPr marL="0" lvl="0" indent="0" algn="r" rtl="1">
              <a:spcBef>
                <a:spcPts val="1200"/>
              </a:spcBef>
              <a:spcAft>
                <a:spcPts val="0"/>
              </a:spcAft>
              <a:buNone/>
            </a:pPr>
            <a:endParaRPr b="1"/>
          </a:p>
          <a:p>
            <a:pPr marL="0" lvl="0" indent="0" algn="r" rtl="1">
              <a:spcBef>
                <a:spcPts val="1200"/>
              </a:spcBef>
              <a:spcAft>
                <a:spcPts val="1200"/>
              </a:spcAft>
              <a:buNone/>
            </a:pPr>
            <a:endParaRPr b="1"/>
          </a:p>
        </p:txBody>
      </p:sp>
      <p:pic>
        <p:nvPicPr>
          <p:cNvPr id="89" name="Google Shape;89;p17"/>
          <p:cNvPicPr preferRelativeResize="0"/>
          <p:nvPr/>
        </p:nvPicPr>
        <p:blipFill>
          <a:blip r:embed="rId3">
            <a:alphaModFix/>
          </a:blip>
          <a:stretch>
            <a:fillRect/>
          </a:stretch>
        </p:blipFill>
        <p:spPr>
          <a:xfrm>
            <a:off x="124350" y="2692350"/>
            <a:ext cx="4630050" cy="2451151"/>
          </a:xfrm>
          <a:prstGeom prst="rect">
            <a:avLst/>
          </a:prstGeom>
          <a:noFill/>
          <a:ln>
            <a:noFill/>
          </a:ln>
        </p:spPr>
      </p:pic>
      <p:pic>
        <p:nvPicPr>
          <p:cNvPr id="90" name="Google Shape;90;p17"/>
          <p:cNvPicPr preferRelativeResize="0"/>
          <p:nvPr/>
        </p:nvPicPr>
        <p:blipFill>
          <a:blip r:embed="rId4">
            <a:alphaModFix/>
          </a:blip>
          <a:stretch>
            <a:fillRect/>
          </a:stretch>
        </p:blipFill>
        <p:spPr>
          <a:xfrm>
            <a:off x="4913800" y="3351925"/>
            <a:ext cx="3523626" cy="191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ar"/>
              <a:t>اداب ( اتكيت) زيارة المريض </a:t>
            </a:r>
            <a:endParaRPr/>
          </a:p>
        </p:txBody>
      </p:sp>
      <p:sp>
        <p:nvSpPr>
          <p:cNvPr id="96" name="Google Shape;96;p18"/>
          <p:cNvSpPr txBox="1">
            <a:spLocks noGrp="1"/>
          </p:cNvSpPr>
          <p:nvPr>
            <p:ph type="body" idx="1"/>
          </p:nvPr>
        </p:nvSpPr>
        <p:spPr>
          <a:xfrm>
            <a:off x="551000" y="572700"/>
            <a:ext cx="8520600" cy="3334800"/>
          </a:xfrm>
          <a:prstGeom prst="rect">
            <a:avLst/>
          </a:prstGeom>
        </p:spPr>
        <p:txBody>
          <a:bodyPr spcFirstLastPara="1" wrap="square" lIns="91425" tIns="91425" rIns="91425" bIns="91425" anchor="t" anchorCtr="0">
            <a:normAutofit fontScale="55000" lnSpcReduction="10000"/>
          </a:bodyPr>
          <a:lstStyle/>
          <a:p>
            <a:pPr marL="0" lvl="0" indent="0" algn="r" rtl="0">
              <a:spcBef>
                <a:spcPts val="0"/>
              </a:spcBef>
              <a:spcAft>
                <a:spcPts val="0"/>
              </a:spcAft>
              <a:buNone/>
            </a:pPr>
            <a:r>
              <a:rPr lang="ar" b="1"/>
              <a:t>لا تستخدمي عطراً قوياً: مخافة إزعاج المريض أو إثارة حساسيته الأنفية والتنفسية. حاولي ألا تضعي العطر عند زيارة المستشفى، وإن حدث ووضعته فاجعليه خفيفاً لا يكاد يبين</a:t>
            </a:r>
            <a:endParaRPr b="1"/>
          </a:p>
          <a:p>
            <a:pPr marL="0" lvl="0" indent="0" algn="r" rtl="1">
              <a:spcBef>
                <a:spcPts val="1200"/>
              </a:spcBef>
              <a:spcAft>
                <a:spcPts val="0"/>
              </a:spcAft>
              <a:buNone/>
            </a:pPr>
            <a:r>
              <a:rPr lang="ar" b="1"/>
              <a:t>كوني إيجابية: إياكِ والبكاء في غرفة المريض أو التذمر أو إظهار الهلع والقلق من ظرفه الطبي، حتى وإن وجدته متدهوراً.</a:t>
            </a:r>
            <a:endParaRPr b="1"/>
          </a:p>
          <a:p>
            <a:pPr marL="0" lvl="0" indent="0" algn="r" rtl="1">
              <a:spcBef>
                <a:spcPts val="1200"/>
              </a:spcBef>
              <a:spcAft>
                <a:spcPts val="0"/>
              </a:spcAft>
              <a:buNone/>
            </a:pPr>
            <a:r>
              <a:rPr lang="ar" b="1"/>
              <a:t>لا تأتي فارغة اليدين: بل أحضري معكِ هدية لطيفة من قبيل علبة شوكولاتة أو باقة ورد أو روب منزلي أو بيجاما قطنية أو بعض المطبوعات الخفيفة والمشوّقة مثل المجلات والكتب ذات الأفكار الإيجابية.</a:t>
            </a:r>
            <a:endParaRPr b="1"/>
          </a:p>
          <a:p>
            <a:pPr marL="0" lvl="0" indent="0" algn="r" rtl="1">
              <a:spcBef>
                <a:spcPts val="1200"/>
              </a:spcBef>
              <a:spcAft>
                <a:spcPts val="0"/>
              </a:spcAft>
              <a:buNone/>
            </a:pPr>
            <a:r>
              <a:rPr lang="ar" b="1"/>
              <a:t>فلتكن الحوارات خفيفة: إياكِ وخوض حوارات عميقة وحادة أو طرح قضايا وجودية أو كبرى. اكتفي بالأحاديث الخفيفة المسلية البسيطة</a:t>
            </a:r>
            <a:endParaRPr b="1"/>
          </a:p>
          <a:p>
            <a:pPr marL="0" lvl="0" indent="0" algn="r" rtl="1">
              <a:spcBef>
                <a:spcPts val="1200"/>
              </a:spcBef>
              <a:spcAft>
                <a:spcPts val="0"/>
              </a:spcAft>
              <a:buNone/>
            </a:pPr>
            <a:r>
              <a:rPr lang="ar" b="1"/>
              <a:t>لا تجلسي على السرير: مهما كانت درجة قربكِ من المريض. عوضاً عن هذا، قرّبي مقعدكِ إن أردتِ من سرير المريض، لكن لا تقتسمي السرير معه.</a:t>
            </a:r>
            <a:endParaRPr b="1"/>
          </a:p>
          <a:p>
            <a:pPr marL="0" lvl="0" indent="0" algn="r" rtl="1">
              <a:spcBef>
                <a:spcPts val="1200"/>
              </a:spcBef>
              <a:spcAft>
                <a:spcPts val="0"/>
              </a:spcAft>
              <a:buNone/>
            </a:pPr>
            <a:r>
              <a:rPr lang="ar" b="1"/>
              <a:t>تذكّري أن المريض يسمع حتى وإن كان مغمض العينين: أي لا تتفوّهي</a:t>
            </a:r>
            <a:endParaRPr b="1"/>
          </a:p>
          <a:p>
            <a:pPr marL="0" lvl="0" indent="0" algn="r" rtl="1">
              <a:spcBef>
                <a:spcPts val="1200"/>
              </a:spcBef>
              <a:spcAft>
                <a:spcPts val="0"/>
              </a:spcAft>
              <a:buNone/>
            </a:pPr>
            <a:r>
              <a:rPr lang="ar" b="1"/>
              <a:t> بكلام غير محسوب حتى وإن ارتأيتِ أن المريض نائم. -</a:t>
            </a:r>
            <a:endParaRPr b="1"/>
          </a:p>
          <a:p>
            <a:pPr marL="0" lvl="0" indent="0" algn="r" rtl="1">
              <a:spcBef>
                <a:spcPts val="1200"/>
              </a:spcBef>
              <a:spcAft>
                <a:spcPts val="0"/>
              </a:spcAft>
              <a:buNone/>
            </a:pPr>
            <a:r>
              <a:rPr lang="ar" b="1"/>
              <a:t>قدّري الفريق الطبي وراعي من يقتسم الغرفة مع</a:t>
            </a:r>
            <a:endParaRPr b="1"/>
          </a:p>
          <a:p>
            <a:pPr marL="0" lvl="0" indent="0" algn="r" rtl="1">
              <a:spcBef>
                <a:spcPts val="1200"/>
              </a:spcBef>
              <a:spcAft>
                <a:spcPts val="0"/>
              </a:spcAft>
              <a:buNone/>
            </a:pPr>
            <a:r>
              <a:rPr lang="ar" b="1"/>
              <a:t> المريض: من خلال إبداء التهذيب العالي في التعامل وتجن</a:t>
            </a:r>
            <a:endParaRPr b="1"/>
          </a:p>
          <a:p>
            <a:pPr marL="0" lvl="0" indent="0" algn="r" rtl="1">
              <a:spcBef>
                <a:spcPts val="1200"/>
              </a:spcBef>
              <a:spcAft>
                <a:spcPts val="1200"/>
              </a:spcAft>
              <a:buNone/>
            </a:pPr>
            <a:r>
              <a:rPr lang="ar" b="1"/>
              <a:t>ب النزق أو الإزعاج أو التعالي</a:t>
            </a:r>
            <a:endParaRPr b="1"/>
          </a:p>
        </p:txBody>
      </p:sp>
      <p:pic>
        <p:nvPicPr>
          <p:cNvPr id="97" name="Google Shape;97;p18"/>
          <p:cNvPicPr preferRelativeResize="0"/>
          <p:nvPr/>
        </p:nvPicPr>
        <p:blipFill>
          <a:blip r:embed="rId3">
            <a:alphaModFix/>
          </a:blip>
          <a:stretch>
            <a:fillRect/>
          </a:stretch>
        </p:blipFill>
        <p:spPr>
          <a:xfrm>
            <a:off x="551000" y="2571750"/>
            <a:ext cx="4986874"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ar"/>
              <a:t>ملاحظات لابد منها </a:t>
            </a:r>
            <a:endParaRPr/>
          </a:p>
        </p:txBody>
      </p:sp>
      <p:sp>
        <p:nvSpPr>
          <p:cNvPr id="103" name="Google Shape;103;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 b="1"/>
              <a:t>تعليم الطفل لزيارة المريض…وخاصة اذا احد </a:t>
            </a:r>
            <a:endParaRPr b="1"/>
          </a:p>
          <a:p>
            <a:pPr marL="0" lvl="0" indent="0" algn="r" rtl="1">
              <a:spcBef>
                <a:spcPts val="1200"/>
              </a:spcBef>
              <a:spcAft>
                <a:spcPts val="0"/>
              </a:spcAft>
              <a:buNone/>
            </a:pPr>
            <a:r>
              <a:rPr lang="ar" b="1"/>
              <a:t>اقربائه او عائلته</a:t>
            </a:r>
            <a:endParaRPr b="1"/>
          </a:p>
          <a:p>
            <a:pPr marL="0" lvl="0" indent="0" algn="r" rtl="1">
              <a:spcBef>
                <a:spcPts val="1200"/>
              </a:spcBef>
              <a:spcAft>
                <a:spcPts val="0"/>
              </a:spcAft>
              <a:buNone/>
            </a:pPr>
            <a:r>
              <a:rPr lang="ar" b="1"/>
              <a:t>زيارة المريض العمليات الجراحية</a:t>
            </a:r>
            <a:endParaRPr b="1"/>
          </a:p>
          <a:p>
            <a:pPr marL="0" lvl="0" indent="0" algn="r" rtl="1">
              <a:spcBef>
                <a:spcPts val="1200"/>
              </a:spcBef>
              <a:spcAft>
                <a:spcPts val="0"/>
              </a:spcAft>
              <a:buNone/>
            </a:pPr>
            <a:r>
              <a:rPr lang="ar" b="1"/>
              <a:t>زيارة المريض في الانعاش او الخدج او العزل </a:t>
            </a:r>
            <a:endParaRPr b="1"/>
          </a:p>
          <a:p>
            <a:pPr marL="0" lvl="0" indent="0" algn="r" rtl="1">
              <a:spcBef>
                <a:spcPts val="1200"/>
              </a:spcBef>
              <a:spcAft>
                <a:spcPts val="0"/>
              </a:spcAft>
              <a:buNone/>
            </a:pPr>
            <a:r>
              <a:rPr lang="ar" b="1"/>
              <a:t>زيارة المريض في الامراض الانتقالية </a:t>
            </a:r>
            <a:endParaRPr b="1"/>
          </a:p>
          <a:p>
            <a:pPr marL="0" lvl="0" indent="0" algn="r" rtl="1">
              <a:spcBef>
                <a:spcPts val="1200"/>
              </a:spcBef>
              <a:spcAft>
                <a:spcPts val="0"/>
              </a:spcAft>
              <a:buNone/>
            </a:pPr>
            <a:r>
              <a:rPr lang="ar" b="1"/>
              <a:t>زيارة المريض وانت مريض بمرض انتقللي </a:t>
            </a:r>
            <a:endParaRPr b="1"/>
          </a:p>
          <a:p>
            <a:pPr marL="0" lvl="0" indent="0" algn="r" rtl="1">
              <a:spcBef>
                <a:spcPts val="1200"/>
              </a:spcBef>
              <a:spcAft>
                <a:spcPts val="1200"/>
              </a:spcAft>
              <a:buNone/>
            </a:pPr>
            <a:r>
              <a:rPr lang="ar" b="1"/>
              <a:t>زيارة المريض الطفل </a:t>
            </a:r>
            <a:endParaRPr b="1"/>
          </a:p>
        </p:txBody>
      </p:sp>
      <p:pic>
        <p:nvPicPr>
          <p:cNvPr id="104" name="Google Shape;104;p19"/>
          <p:cNvPicPr preferRelativeResize="0"/>
          <p:nvPr/>
        </p:nvPicPr>
        <p:blipFill>
          <a:blip r:embed="rId3">
            <a:alphaModFix/>
          </a:blip>
          <a:stretch>
            <a:fillRect/>
          </a:stretch>
        </p:blipFill>
        <p:spPr>
          <a:xfrm>
            <a:off x="0" y="127650"/>
            <a:ext cx="469222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ar"/>
              <a:t>مختصر مفيد </a:t>
            </a:r>
            <a:endParaRPr/>
          </a:p>
        </p:txBody>
      </p:sp>
      <p:sp>
        <p:nvSpPr>
          <p:cNvPr id="110" name="Google Shape;110;p20"/>
          <p:cNvSpPr txBox="1">
            <a:spLocks noGrp="1"/>
          </p:cNvSpPr>
          <p:nvPr>
            <p:ph type="body" idx="1"/>
          </p:nvPr>
        </p:nvSpPr>
        <p:spPr>
          <a:xfrm>
            <a:off x="485805" y="1292128"/>
            <a:ext cx="8520600" cy="453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 sz="2300" b="1"/>
              <a:t>لزيارة المريض آدابا منها:</a:t>
            </a:r>
            <a:endParaRPr sz="2300" b="1"/>
          </a:p>
          <a:p>
            <a:pPr marL="914400" lvl="0" indent="-374650" algn="r" rtl="0">
              <a:spcBef>
                <a:spcPts val="1200"/>
              </a:spcBef>
              <a:spcAft>
                <a:spcPts val="0"/>
              </a:spcAft>
              <a:buSzPts val="2300"/>
              <a:buChar char="●"/>
            </a:pPr>
            <a:r>
              <a:rPr lang="ar" sz="2300" b="1"/>
              <a:t>        اختيار الوقت المناسب للزيارة.</a:t>
            </a:r>
            <a:endParaRPr sz="2300" b="1"/>
          </a:p>
          <a:p>
            <a:pPr marL="0" lvl="0" indent="0" algn="r" rtl="0">
              <a:spcBef>
                <a:spcPts val="1200"/>
              </a:spcBef>
              <a:spcAft>
                <a:spcPts val="0"/>
              </a:spcAft>
              <a:buNone/>
            </a:pPr>
            <a:r>
              <a:rPr lang="ar" sz="2300" b="1"/>
              <a:t>          أن يخفف الجلوس.</a:t>
            </a:r>
            <a:endParaRPr sz="2300" b="1"/>
          </a:p>
          <a:p>
            <a:pPr marL="0" lvl="0" indent="0" algn="r" rtl="0">
              <a:spcBef>
                <a:spcPts val="1200"/>
              </a:spcBef>
              <a:spcAft>
                <a:spcPts val="0"/>
              </a:spcAft>
              <a:buNone/>
            </a:pPr>
            <a:r>
              <a:rPr lang="ar" sz="2300" b="1"/>
              <a:t>      أن يغض البصر.</a:t>
            </a:r>
            <a:endParaRPr sz="2300" b="1"/>
          </a:p>
          <a:p>
            <a:pPr marL="0" lvl="0" indent="0" algn="r" rtl="0">
              <a:spcBef>
                <a:spcPts val="1200"/>
              </a:spcBef>
              <a:spcAft>
                <a:spcPts val="0"/>
              </a:spcAft>
              <a:buNone/>
            </a:pPr>
            <a:r>
              <a:rPr lang="ar" sz="2300" b="1"/>
              <a:t>          أن يقلل السؤال.</a:t>
            </a:r>
            <a:endParaRPr sz="2300" b="1"/>
          </a:p>
          <a:p>
            <a:pPr marL="0" lvl="0" indent="0" algn="r" rtl="0">
              <a:spcBef>
                <a:spcPts val="1200"/>
              </a:spcBef>
              <a:spcAft>
                <a:spcPts val="0"/>
              </a:spcAft>
              <a:buNone/>
            </a:pPr>
            <a:r>
              <a:rPr lang="ar" sz="2300" b="1"/>
              <a:t>      ان يظهر الاهتمام به</a:t>
            </a:r>
            <a:endParaRPr sz="2300" b="1"/>
          </a:p>
          <a:p>
            <a:pPr marL="0" lvl="0" indent="0" algn="r" rtl="0">
              <a:spcBef>
                <a:spcPts val="1200"/>
              </a:spcBef>
              <a:spcAft>
                <a:spcPts val="1200"/>
              </a:spcAft>
              <a:buNone/>
            </a:pPr>
            <a:endParaRPr sz="2300" b="1"/>
          </a:p>
        </p:txBody>
      </p:sp>
      <p:pic>
        <p:nvPicPr>
          <p:cNvPr id="111" name="Google Shape;111;p20"/>
          <p:cNvPicPr preferRelativeResize="0"/>
          <p:nvPr/>
        </p:nvPicPr>
        <p:blipFill>
          <a:blip r:embed="rId3">
            <a:alphaModFix/>
          </a:blip>
          <a:stretch>
            <a:fillRect/>
          </a:stretch>
        </p:blipFill>
        <p:spPr>
          <a:xfrm>
            <a:off x="0" y="19083"/>
            <a:ext cx="49091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1">
              <a:spcBef>
                <a:spcPts val="0"/>
              </a:spcBef>
              <a:spcAft>
                <a:spcPts val="0"/>
              </a:spcAft>
              <a:buNone/>
            </a:pPr>
            <a:r>
              <a:rPr lang="ar"/>
              <a:t>شكرا لكم </a:t>
            </a: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On-screen Show (16:9)</PresentationFormat>
  <Paragraphs>62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Montserrat</vt:lpstr>
      <vt:lpstr>Playfair Display</vt:lpstr>
      <vt:lpstr>Oswald</vt:lpstr>
      <vt:lpstr>Pop</vt:lpstr>
      <vt:lpstr>اداب زيارة المرضى ومراجعة المستشفيات </vt:lpstr>
      <vt:lpstr>اداب ( اتكيت) زيارة المريض </vt:lpstr>
      <vt:lpstr>زيارة المريض واجبة</vt:lpstr>
      <vt:lpstr>اداب ( اتكيت) زيارة المريض </vt:lpstr>
      <vt:lpstr>اداب ( اتكيت) زيارة المريض </vt:lpstr>
      <vt:lpstr>اداب ( اتكيت) زيارة المريض </vt:lpstr>
      <vt:lpstr>ملاحظات لابد منها </vt:lpstr>
      <vt:lpstr>مختصر مفيد </vt:lpstr>
      <vt:lpstr>شكرا لكم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اداب زيارة المرضى ومراجعة المستشفيات </dc:title>
  <dc:creator>dalia</dc:creator>
  <cp:lastModifiedBy>dalia</cp:lastModifiedBy>
  <cp:revision>1</cp:revision>
  <dcterms:modified xsi:type="dcterms:W3CDTF">2024-03-06T06:29:12Z</dcterms:modified>
</cp:coreProperties>
</file>