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378"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tableStyles" Target="tableStyle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presProps" Target="pres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3/6/2024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3/6/2024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1" eaLnBrk="1" latinLnBrk="0" hangingPunct="1">
        <a:spcBef>
          <a:spcPct val="0"/>
        </a:spcBef>
        <a:buNone/>
        <a:defRPr sz="4400" kern="1200">
          <a:solidFill>
            <a:srgbClr val="FFFFFF"/>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r" defTabSz="914400" rtl="1"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r" defTabSz="914400" rtl="1"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r" defTabSz="914400" rtl="1"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r" defTabSz="914400" rtl="1"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10.emf"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11.emf"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image" Target="../media/image12.emf"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7" Type="http://schemas.openxmlformats.org/officeDocument/2006/relationships/image" Target="../media/image7.png" /><Relationship Id="rId2" Type="http://schemas.openxmlformats.org/officeDocument/2006/relationships/image" Target="../media/image2.png" /><Relationship Id="rId1" Type="http://schemas.openxmlformats.org/officeDocument/2006/relationships/slideLayout" Target="../slideLayouts/slideLayout2.xml" /><Relationship Id="rId6" Type="http://schemas.openxmlformats.org/officeDocument/2006/relationships/image" Target="../media/image6.png" /><Relationship Id="rId5" Type="http://schemas.openxmlformats.org/officeDocument/2006/relationships/image" Target="../media/image5.png" /><Relationship Id="rId4" Type="http://schemas.openxmlformats.org/officeDocument/2006/relationships/image" Target="../media/image4.png" /></Relationships>
</file>

<file path=ppt/slides/_rels/slide8.xml.rels><?xml version="1.0" encoding="UTF-8" standalone="yes"?>
<Relationships xmlns="http://schemas.openxmlformats.org/package/2006/relationships"><Relationship Id="rId2" Type="http://schemas.openxmlformats.org/officeDocument/2006/relationships/image" Target="../media/image8.emf"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image" Target="../media/image9.emf"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IQ" dirty="0"/>
              <a:t>الاداء المتميز</a:t>
            </a:r>
            <a:br>
              <a:rPr lang="ar-IQ" dirty="0"/>
            </a:br>
            <a:endParaRPr lang="ar-IQ" dirty="0"/>
          </a:p>
        </p:txBody>
      </p:sp>
      <p:sp>
        <p:nvSpPr>
          <p:cNvPr id="5" name="عنوان فرعي 4">
            <a:extLst>
              <a:ext uri="{FF2B5EF4-FFF2-40B4-BE49-F238E27FC236}">
                <a16:creationId xmlns:a16="http://schemas.microsoft.com/office/drawing/2014/main" id="{5FBDB63B-8D5F-D80A-97AC-DDFF4766BF56}"/>
              </a:ext>
            </a:extLst>
          </p:cNvPr>
          <p:cNvSpPr>
            <a:spLocks noGrp="1"/>
          </p:cNvSpPr>
          <p:nvPr>
            <p:ph type="subTitle" idx="1"/>
          </p:nvPr>
        </p:nvSpPr>
        <p:spPr/>
        <p:txBody>
          <a:bodyPr/>
          <a:lstStyle/>
          <a:p>
            <a:r>
              <a:rPr lang="ar-SA" dirty="0"/>
              <a:t>اعداد </a:t>
            </a:r>
          </a:p>
          <a:p>
            <a:r>
              <a:rPr lang="ar-SA" dirty="0" err="1"/>
              <a:t>ا.د.صبا</a:t>
            </a:r>
            <a:r>
              <a:rPr lang="ar-SA" dirty="0"/>
              <a:t> نعمان </a:t>
            </a:r>
          </a:p>
          <a:p>
            <a:r>
              <a:rPr lang="ar-SA" dirty="0"/>
              <a:t>كلية القانون الفرع العام </a:t>
            </a:r>
            <a:endParaRPr lang="ar-AE" dirty="0"/>
          </a:p>
        </p:txBody>
      </p:sp>
    </p:spTree>
    <p:extLst>
      <p:ext uri="{BB962C8B-B14F-4D97-AF65-F5344CB8AC3E}">
        <p14:creationId xmlns:p14="http://schemas.microsoft.com/office/powerpoint/2010/main" val="2818531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872067" y="1981200"/>
            <a:ext cx="7408333" cy="4144963"/>
          </a:xfrm>
        </p:spPr>
        <p:txBody>
          <a:bodyPr>
            <a:normAutofit fontScale="62500" lnSpcReduction="20000"/>
          </a:bodyPr>
          <a:lstStyle/>
          <a:p>
            <a:r>
              <a:rPr lang="ar-IQ" dirty="0"/>
              <a:t>لنجاح فاعلية الاهداف يتطلب:</a:t>
            </a:r>
            <a:endParaRPr lang="en-US" dirty="0"/>
          </a:p>
          <a:p>
            <a:pPr lvl="0"/>
            <a:r>
              <a:rPr lang="ar-IQ" dirty="0"/>
              <a:t>ان تكون الاهداف واضحة لدى جميع العاملين.</a:t>
            </a:r>
            <a:endParaRPr lang="en-US" dirty="0"/>
          </a:p>
          <a:p>
            <a:pPr lvl="0"/>
            <a:r>
              <a:rPr lang="ar-IQ" dirty="0"/>
              <a:t>ان تكون الاهداف مكتوبة مما يساعد على التقييم الاداري.</a:t>
            </a:r>
            <a:endParaRPr lang="en-US" dirty="0"/>
          </a:p>
          <a:p>
            <a:pPr lvl="0"/>
            <a:r>
              <a:rPr lang="ar-IQ" dirty="0"/>
              <a:t>ان تكون الاهداف واقعية وفي حدود الامكانيات.</a:t>
            </a:r>
            <a:endParaRPr lang="en-US" dirty="0"/>
          </a:p>
          <a:p>
            <a:pPr lvl="0"/>
            <a:r>
              <a:rPr lang="ar-IQ" dirty="0"/>
              <a:t>ان تكون الاهداف دقيقة ويمكن تقييمها وتقيم النتائج المرتبطة بها.</a:t>
            </a:r>
            <a:endParaRPr lang="en-US" dirty="0"/>
          </a:p>
          <a:p>
            <a:pPr lvl="0"/>
            <a:r>
              <a:rPr lang="ar-IQ" dirty="0"/>
              <a:t>ان تكون الاهداف مقبولة لدى العاملين في المشروع.</a:t>
            </a:r>
            <a:endParaRPr lang="en-US" dirty="0"/>
          </a:p>
          <a:p>
            <a:pPr lvl="0"/>
            <a:r>
              <a:rPr lang="ar-IQ" dirty="0"/>
              <a:t>وجود جدول زمني </a:t>
            </a:r>
            <a:r>
              <a:rPr lang="ar-IQ" dirty="0" err="1"/>
              <a:t>للانجاح</a:t>
            </a:r>
            <a:r>
              <a:rPr lang="ar-IQ" dirty="0"/>
              <a:t>.</a:t>
            </a:r>
            <a:endParaRPr lang="en-US" dirty="0"/>
          </a:p>
          <a:p>
            <a:pPr lvl="0"/>
            <a:r>
              <a:rPr lang="ar-IQ" dirty="0"/>
              <a:t>ان تكون الاهداف منسجمة مع بعضها البعض ولا يعيق ولا يعرقل احدهما الاخر.</a:t>
            </a:r>
            <a:endParaRPr lang="en-US" dirty="0"/>
          </a:p>
          <a:p>
            <a:r>
              <a:rPr lang="ar-IQ" dirty="0"/>
              <a:t>وقت التنظيم</a:t>
            </a:r>
            <a:endParaRPr lang="en-US" dirty="0"/>
          </a:p>
          <a:p>
            <a:r>
              <a:rPr lang="ar-IQ" dirty="0"/>
              <a:t>ان التنظيم الجيد يقلص الزمن المطلوب </a:t>
            </a:r>
            <a:r>
              <a:rPr lang="ar-IQ" dirty="0" err="1"/>
              <a:t>للانتاج</a:t>
            </a:r>
            <a:r>
              <a:rPr lang="ar-IQ" dirty="0"/>
              <a:t> فيعكس مجموعة عن السمات ويظهر اهمية ادماج الوقت والتنظيم بالشكل التالي:</a:t>
            </a:r>
            <a:endParaRPr lang="en-US" dirty="0"/>
          </a:p>
          <a:p>
            <a:pPr lvl="0"/>
            <a:r>
              <a:rPr lang="ar-IQ" dirty="0"/>
              <a:t>التفاهم والمحبة والثقة المتبادلة بين القائد والمرؤوسين.</a:t>
            </a:r>
            <a:endParaRPr lang="en-US" dirty="0"/>
          </a:p>
          <a:p>
            <a:pPr lvl="0"/>
            <a:r>
              <a:rPr lang="ar-IQ" dirty="0"/>
              <a:t>الميل الى التعاون والولاء للجماعة.</a:t>
            </a:r>
            <a:endParaRPr lang="en-US" dirty="0"/>
          </a:p>
          <a:p>
            <a:pPr lvl="0"/>
            <a:r>
              <a:rPr lang="ar-IQ" dirty="0"/>
              <a:t>توافق واتساق اهداف جماعة العمل.</a:t>
            </a:r>
            <a:endParaRPr lang="en-US" dirty="0"/>
          </a:p>
          <a:p>
            <a:pPr lvl="0"/>
            <a:r>
              <a:rPr lang="ar-IQ" dirty="0"/>
              <a:t>التعاون بين افراد الجماعة المشعور بالمسؤولية.</a:t>
            </a:r>
            <a:endParaRPr lang="en-US" dirty="0"/>
          </a:p>
          <a:p>
            <a:pPr lvl="0"/>
            <a:r>
              <a:rPr lang="ar-IQ" dirty="0"/>
              <a:t>تنظيم العمل بين افراد الجماعة الواحدة بحيث يعرف كل فرد مهمته بدقة.</a:t>
            </a:r>
            <a:endParaRPr lang="en-US" dirty="0"/>
          </a:p>
          <a:p>
            <a:pPr lvl="0"/>
            <a:r>
              <a:rPr lang="ar-IQ" dirty="0"/>
              <a:t>التنسيق الكامل بين اجزاء المشروع.</a:t>
            </a:r>
            <a:endParaRPr lang="en-US" dirty="0"/>
          </a:p>
          <a:p>
            <a:endParaRPr lang="ar-SA" dirty="0"/>
          </a:p>
        </p:txBody>
      </p:sp>
    </p:spTree>
    <p:extLst>
      <p:ext uri="{BB962C8B-B14F-4D97-AF65-F5344CB8AC3E}">
        <p14:creationId xmlns:p14="http://schemas.microsoft.com/office/powerpoint/2010/main" val="4100662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09230" y="1294694"/>
            <a:ext cx="5733478" cy="445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5598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325561" y="609600"/>
            <a:ext cx="4500815" cy="551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1115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38201" y="718750"/>
            <a:ext cx="7809090" cy="4486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679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ar-IQ" dirty="0"/>
              <a:t>ويمكن تعريف الأداء بشكل عام بأنه مجموعة السلوكيات الادارية المعبرة عن قيام الموظف بعمله وتتضمن جوده ومستوى الأداء ، وحسن التنفيذ ، والخبرة الفنية المطلوبة في الوظيفة فضلاً عن الاتصال والتفاعل مع بقيه أعضاء المنظمة ، والالتزام باللوائح الادارية والاستجابة لها . </a:t>
            </a:r>
          </a:p>
          <a:p>
            <a:r>
              <a:rPr lang="ar-IQ" dirty="0"/>
              <a:t> أما الأداء المتميز فيقصد به السلوك (الأداء) الذي يتجاوز الأداء الاعتيادي ، كما أنه يمثل حلقه من سلسله الأداء المتفوق. كما يعرف بأنه أكثر من مجرد أنجاز الأعمال بشكل جيد إذ يذهب الى ما بعد النجاح، ويتعلق بالأفراد الذين يعملون بشكل مبدع ويتعهدون بإنجاز المهام الموكلة اليهم بشكل فأن الأداء  استثنائي  ومن وجهه نظر المتميز هو أحد أوجه الأبداع إذ يعرف الأبداع بأنه  ذلك العمل الذي يُدرك بأنه شيء متميز  وفريد. </a:t>
            </a:r>
          </a:p>
        </p:txBody>
      </p:sp>
      <p:sp>
        <p:nvSpPr>
          <p:cNvPr id="3" name="Title 2"/>
          <p:cNvSpPr>
            <a:spLocks noGrp="1"/>
          </p:cNvSpPr>
          <p:nvPr>
            <p:ph type="title"/>
          </p:nvPr>
        </p:nvSpPr>
        <p:spPr/>
        <p:txBody>
          <a:bodyPr/>
          <a:lstStyle/>
          <a:p>
            <a:r>
              <a:rPr lang="ar-IQ" dirty="0"/>
              <a:t>مفهوم وتعريف الاداء المتميز</a:t>
            </a:r>
          </a:p>
        </p:txBody>
      </p:sp>
    </p:spTree>
    <p:extLst>
      <p:ext uri="{BB962C8B-B14F-4D97-AF65-F5344CB8AC3E}">
        <p14:creationId xmlns:p14="http://schemas.microsoft.com/office/powerpoint/2010/main" val="3278877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Low"/>
            <a:r>
              <a:rPr lang="ar-IQ" dirty="0"/>
              <a:t>يعد الأداء المتميز من الموضوعات التي أهتمت الأدبيات والدراسات الادارية بشكل واسع على المستويين الفردي والمنظمي لكونه يرتبط ارتباطا وثيقاً بهدف ونجاح المنظمة في ظل البيئة التنافسية المتغيرة ، فقد أصبحت ادارة المنظمة مطالبه بالعمل المبدع ولم يعد التميز بالرغبة بتحقيق الإتقان والأبداع ولكن أيضاً بتحقيق أفضل النتائج من خلال مشاركة جميع العاملين في تطبيق التحسين المستمر، كما أوضحت الدراسات أن معظم الشركات تتفق على إن ادارة الجودة الشاملة معنيه بالتطوير والتحسين المستمر للأداء وهدفها هو إرضاء العملاء ، ولكي يتحقق ذلك فهي تحتاج الى منهج شامل للتغيير تعتمد على توفير بيئة تهيء للأفراد العمل بحماس وطاقة وتحفزهم لإخراج إبداعاتهم الكامنة وبالتالي تسعى الى تحقيق تميز المنظمة وأن التحفيز هو نتاج كم كبير من العوامل في بيئة العمل فالبيئة المناسبة للعمل والتميز هي التي تعتمد على تشجيع وتحفيز العاملين فيها ليؤدوا أعمالهم بالشكل   الصحيح ، ويتطلب ذلك قياده حكيمه تحفز العاملين وتتعامل معهم بشفافية ووضوح وتحتاج أستجابه العاملين وتطوير مهارات الاتصال لديهم وهذا ما يجب أن تقوم به القيادة القائمة على أساس الأبداع. وتجدر الإشارة الى إن الأداء المتميز يتناول مستويين وهما الأداء المتميز على مستوى الفرد والأداء المتميز على مستوى المنظمة ، كما أنه يتعذر على الادارة تحقيق التميز ما لم تكن الثقافة السائدة هي ثقافة التميز ( والتي تتضمن مجموعة من القيم والأهداف والنظم التي تدعم التميز ) وحتى تصل الى ذلك لابد أن تراجع المنظمة ثقافتها للتأكد من أنها مؤاتيه لهذا التميز.</a:t>
            </a:r>
          </a:p>
        </p:txBody>
      </p:sp>
      <p:sp>
        <p:nvSpPr>
          <p:cNvPr id="3" name="Title 2"/>
          <p:cNvSpPr>
            <a:spLocks noGrp="1"/>
          </p:cNvSpPr>
          <p:nvPr>
            <p:ph type="title"/>
          </p:nvPr>
        </p:nvSpPr>
        <p:spPr/>
        <p:txBody>
          <a:bodyPr/>
          <a:lstStyle/>
          <a:p>
            <a:r>
              <a:rPr lang="ar-IQ" dirty="0"/>
              <a:t>المقدمة</a:t>
            </a:r>
          </a:p>
        </p:txBody>
      </p:sp>
    </p:spTree>
    <p:extLst>
      <p:ext uri="{BB962C8B-B14F-4D97-AF65-F5344CB8AC3E}">
        <p14:creationId xmlns:p14="http://schemas.microsoft.com/office/powerpoint/2010/main" val="624118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IQ" dirty="0"/>
              <a:t>وقد ذكُر في فن الادارة اليابانية أنموذج للأداء المتميز سمي بنموذج مكينسي أو أطار وهو نموذج ادارة يصف سبعة عوامل 7</a:t>
            </a:r>
            <a:r>
              <a:rPr lang="en-US" dirty="0"/>
              <a:t>s)) </a:t>
            </a:r>
            <a:r>
              <a:rPr lang="ar-IQ" dirty="0"/>
              <a:t>لتنظيم شركة بطريقه شمولية وفعاله، وتجتمع هذه العوامل معاً لتحديد طريق الشركة وقد يحصل تفاوت في هذه العوامل السبعة في مرور الوقت ، لكن على المدراء أن يأخذوا في الحسبان كل العوامل السبعة حتى يتأكدوا من التطبيق الصحيح للاستراتيجية الذي يقود الى تحقيق التميز سواء على مستوى الفرد أو المنظمة ككل , وكيف أن الصناعة اليابانية ناجحة جداً وفي نفس الوقت ما الذي يجعل الشركة ممتازة لذا فقد جاء هذا النموذج من المكونات   بالآتي:- </a:t>
            </a:r>
          </a:p>
        </p:txBody>
      </p:sp>
    </p:spTree>
    <p:extLst>
      <p:ext uri="{BB962C8B-B14F-4D97-AF65-F5344CB8AC3E}">
        <p14:creationId xmlns:p14="http://schemas.microsoft.com/office/powerpoint/2010/main" val="3354372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ar-IQ" dirty="0"/>
              <a:t>1-  القيم المشتركة  </a:t>
            </a:r>
            <a:r>
              <a:rPr lang="en-US" dirty="0"/>
              <a:t>Shared values : </a:t>
            </a:r>
            <a:r>
              <a:rPr lang="ar-IQ" dirty="0"/>
              <a:t>أن مركز الربط في نموذج مكينسي هي القيم المشتركة التي   تعمل المنظمة من أجلها ومعتقداتها التي تؤمن بها واتجاهاتها المركزية .</a:t>
            </a:r>
          </a:p>
          <a:p>
            <a:r>
              <a:rPr lang="ar-IQ" dirty="0"/>
              <a:t>  ٢-  الاستراتيجية </a:t>
            </a:r>
            <a:r>
              <a:rPr lang="en-US" dirty="0"/>
              <a:t>Strategy : </a:t>
            </a:r>
            <a:r>
              <a:rPr lang="ar-IQ" dirty="0"/>
              <a:t>وتتمثل في الخطط الموضوعة لتخصيص المصادر النادرة في لشركات وتحديد البيئة اتي تعمل بها والمنافسين والعملاء. </a:t>
            </a:r>
          </a:p>
          <a:p>
            <a:r>
              <a:rPr lang="ar-IQ" dirty="0"/>
              <a:t> ٣- التركيب او الهيكل التنظيمي </a:t>
            </a:r>
            <a:r>
              <a:rPr lang="en-US" dirty="0"/>
              <a:t>Structure : </a:t>
            </a:r>
            <a:r>
              <a:rPr lang="ar-IQ" dirty="0"/>
              <a:t>وهو بمثابة الطريق الذي يربط كل وحدات المنظمة    بعضها بالبعض لآخر.</a:t>
            </a:r>
          </a:p>
          <a:p>
            <a:r>
              <a:rPr lang="ar-IQ" dirty="0"/>
              <a:t> ٤- الانظمة  </a:t>
            </a:r>
            <a:r>
              <a:rPr lang="en-US" dirty="0"/>
              <a:t>Systems  : </a:t>
            </a:r>
            <a:r>
              <a:rPr lang="ar-IQ" dirty="0"/>
              <a:t>وهي الإجراءات والعمليات والروتينيات التي تتميز بها المنظمة والتي           تضمن قواعد العمل ، النظم المالية ، التوظيف ، انظمة تقييم الأداء والترقية ، انظمة المعلومات ونظم المعلومات.</a:t>
            </a:r>
          </a:p>
          <a:p>
            <a:r>
              <a:rPr lang="ar-IQ" dirty="0"/>
              <a:t> ٥-  الموظفون </a:t>
            </a:r>
            <a:r>
              <a:rPr lang="en-US" dirty="0"/>
              <a:t>Staff : </a:t>
            </a:r>
            <a:r>
              <a:rPr lang="ar-IQ" dirty="0"/>
              <a:t>أعداد وأنواع الموظفين في المنظمة.</a:t>
            </a:r>
          </a:p>
          <a:p>
            <a:r>
              <a:rPr lang="ar-IQ" dirty="0"/>
              <a:t> ٦-  الأسلوب </a:t>
            </a:r>
            <a:r>
              <a:rPr lang="en-US" dirty="0"/>
              <a:t>Style  : </a:t>
            </a:r>
            <a:r>
              <a:rPr lang="ar-IQ" dirty="0"/>
              <a:t>الأسلوب الواعي في التنظيم والسلوك المتبع من قبل المدراء في تحقيق   أهداف المنظمة.</a:t>
            </a:r>
          </a:p>
          <a:p>
            <a:r>
              <a:rPr lang="ar-IQ" dirty="0"/>
              <a:t>   ٧-  المهارة  </a:t>
            </a:r>
            <a:r>
              <a:rPr lang="en-US" dirty="0"/>
              <a:t>Skills : </a:t>
            </a:r>
            <a:r>
              <a:rPr lang="ar-IQ" dirty="0"/>
              <a:t>أي قدرة الموظفين أو المنظمة ككل على التميز بالمقارنة مع المنظمات  العاملة في نفس القطاع . </a:t>
            </a:r>
          </a:p>
        </p:txBody>
      </p:sp>
    </p:spTree>
    <p:extLst>
      <p:ext uri="{BB962C8B-B14F-4D97-AF65-F5344CB8AC3E}">
        <p14:creationId xmlns:p14="http://schemas.microsoft.com/office/powerpoint/2010/main" val="3526583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872067" y="2560637"/>
            <a:ext cx="7408333" cy="3763963"/>
          </a:xfrm>
        </p:spPr>
        <p:txBody>
          <a:bodyPr>
            <a:normAutofit fontScale="40000" lnSpcReduction="20000"/>
          </a:bodyPr>
          <a:lstStyle/>
          <a:p>
            <a:r>
              <a:rPr lang="ar-IQ" sz="3800" dirty="0"/>
              <a:t>الوقت من الموارد الهامة والثمينة </a:t>
            </a:r>
            <a:r>
              <a:rPr lang="ar-IQ" sz="3800" dirty="0" err="1"/>
              <a:t>للانسان</a:t>
            </a:r>
            <a:r>
              <a:rPr lang="ar-IQ" sz="3800" dirty="0"/>
              <a:t> يرتبط ادارة الوقت بالعمل الاداري اما نوعه:</a:t>
            </a:r>
            <a:endParaRPr lang="en-US" sz="3800" dirty="0"/>
          </a:p>
          <a:p>
            <a:pPr lvl="0"/>
            <a:r>
              <a:rPr lang="ar-IQ" sz="3800" dirty="0"/>
              <a:t>الوقت الابداعي – الوقت المخصص للتخطيط المستقبلي والتفكير.</a:t>
            </a:r>
            <a:endParaRPr lang="en-US" sz="3800" dirty="0"/>
          </a:p>
          <a:p>
            <a:pPr lvl="0"/>
            <a:r>
              <a:rPr lang="ar-IQ" sz="3800" dirty="0"/>
              <a:t>الوقت التحضيري – ويسبق البدء بالعمل، هو وقت جمع المعلومات او حقائق معينة او بتجهيز المعدات او الات او مستلزمات مكتبيه لبدء العمل و تنفيذه ، وهو هام لتلافي الخسائر الاقتصادية.</a:t>
            </a:r>
            <a:endParaRPr lang="en-US" sz="3800" dirty="0"/>
          </a:p>
          <a:p>
            <a:pPr lvl="0"/>
            <a:r>
              <a:rPr lang="ar-IQ" sz="3800" dirty="0"/>
              <a:t>الوقت الانتاجي – هو الوقت المستغرق لتنفيذ العمل والعمل السليم يجب ان يوازن الاداري الناجح بين الوقت المستغرق في الانتاج وتنفيذ العمل وبين الوقت الذي يقضي في التحضير والابداع.</a:t>
            </a:r>
            <a:endParaRPr lang="en-US" sz="3800" dirty="0"/>
          </a:p>
          <a:p>
            <a:r>
              <a:rPr lang="ar-IQ" sz="3800" b="1" u="sng" dirty="0"/>
              <a:t>اهمية ادارة الوقت</a:t>
            </a:r>
            <a:endParaRPr lang="en-US" sz="3800" dirty="0"/>
          </a:p>
          <a:p>
            <a:r>
              <a:rPr lang="ar-IQ" sz="3800" dirty="0"/>
              <a:t>بغية الاستخدام الرشيد للساعات المتاحة لنا وتحقيق افضل الانجازات التي تقودنا الى اهدافنا، باستخدام اساليب ومنهجيات عقلانية تعيننا كل التعامل ويشكل صحيح مع الوقت فتحقق المزايا التالية للأفراد والمشروع.</a:t>
            </a:r>
            <a:endParaRPr lang="en-US" sz="3800" dirty="0"/>
          </a:p>
          <a:p>
            <a:pPr lvl="0"/>
            <a:r>
              <a:rPr lang="ar-IQ" sz="3800" dirty="0"/>
              <a:t>تقليل الضغوط، بالاستخدام السليم يقلل ضغوط العمل وما ينجم عنها من اجهاد وكل المدى البعيد والمتوسط.</a:t>
            </a:r>
            <a:endParaRPr lang="en-US" sz="3800" dirty="0"/>
          </a:p>
          <a:p>
            <a:pPr lvl="0"/>
            <a:r>
              <a:rPr lang="ar-IQ" sz="3800" dirty="0"/>
              <a:t>اتاحة الفرص للتطوير.</a:t>
            </a:r>
            <a:endParaRPr lang="en-US" sz="3800" dirty="0"/>
          </a:p>
          <a:p>
            <a:r>
              <a:rPr lang="ar-IQ" sz="3800" dirty="0"/>
              <a:t>يمكن ان يحقق فائض يستخدم في تطوير نظم المعلومات وتحديث نظم العمل وتطوير قدرات الافراد وتدريبهم.</a:t>
            </a:r>
            <a:endParaRPr lang="en-US" sz="3800" dirty="0"/>
          </a:p>
          <a:p>
            <a:pPr lvl="0"/>
            <a:r>
              <a:rPr lang="ar-IQ" sz="3800" dirty="0"/>
              <a:t>رفع المعنويات، </a:t>
            </a:r>
            <a:r>
              <a:rPr lang="ar-IQ" sz="3800" dirty="0" err="1"/>
              <a:t>فالانجاز</a:t>
            </a:r>
            <a:r>
              <a:rPr lang="ar-IQ" sz="3800" dirty="0"/>
              <a:t> السليم يمكن ان يحقق الاهداف ويعطي الاحساس </a:t>
            </a:r>
            <a:r>
              <a:rPr lang="ar-IQ" sz="3800" dirty="0" err="1"/>
              <a:t>بالانجاز</a:t>
            </a:r>
            <a:r>
              <a:rPr lang="ar-IQ" sz="3800" dirty="0"/>
              <a:t> التام ورفع معنويات المدراء العاملين ويحقق الانتماء الى المنشأة</a:t>
            </a:r>
            <a:r>
              <a:rPr lang="ar-IQ" sz="2500" dirty="0"/>
              <a:t>.</a:t>
            </a:r>
            <a:endParaRPr lang="en-US" sz="2500" dirty="0"/>
          </a:p>
          <a:p>
            <a:endParaRPr lang="ar-SA" dirty="0"/>
          </a:p>
        </p:txBody>
      </p:sp>
      <p:sp>
        <p:nvSpPr>
          <p:cNvPr id="3" name="عنوان 2"/>
          <p:cNvSpPr>
            <a:spLocks noGrp="1"/>
          </p:cNvSpPr>
          <p:nvPr>
            <p:ph type="title"/>
          </p:nvPr>
        </p:nvSpPr>
        <p:spPr/>
        <p:txBody>
          <a:bodyPr>
            <a:noAutofit/>
          </a:bodyPr>
          <a:lstStyle/>
          <a:p>
            <a:pPr marL="274320" lvl="0" indent="-274320">
              <a:spcBef>
                <a:spcPct val="20000"/>
              </a:spcBef>
            </a:pPr>
            <a:br>
              <a:rPr lang="en-US" sz="3200" dirty="0">
                <a:solidFill>
                  <a:srgbClr val="073E87"/>
                </a:solidFill>
                <a:ea typeface="+mn-ea"/>
              </a:rPr>
            </a:br>
            <a:r>
              <a:rPr lang="ar-IQ" sz="3200" dirty="0">
                <a:solidFill>
                  <a:srgbClr val="073E87"/>
                </a:solidFill>
                <a:ea typeface="+mn-ea"/>
              </a:rPr>
              <a:t>ادارة الوقت والاداء المتميز</a:t>
            </a:r>
            <a:r>
              <a:rPr lang="en-US" sz="3200" dirty="0">
                <a:solidFill>
                  <a:srgbClr val="073E87"/>
                </a:solidFill>
                <a:ea typeface="+mn-ea"/>
              </a:rPr>
              <a:t>    </a:t>
            </a:r>
            <a:br>
              <a:rPr lang="en-US" sz="3200" dirty="0">
                <a:solidFill>
                  <a:srgbClr val="073E87"/>
                </a:solidFill>
                <a:ea typeface="+mn-ea"/>
              </a:rPr>
            </a:br>
            <a:r>
              <a:rPr lang="en-US" sz="3200" dirty="0">
                <a:solidFill>
                  <a:srgbClr val="073E87"/>
                </a:solidFill>
                <a:ea typeface="+mn-ea"/>
              </a:rPr>
              <a:t>                                                 </a:t>
            </a:r>
            <a:r>
              <a:rPr lang="ar-IQ" sz="2800" dirty="0" err="1">
                <a:solidFill>
                  <a:srgbClr val="073E87"/>
                </a:solidFill>
                <a:ea typeface="+mn-ea"/>
              </a:rPr>
              <a:t>أ.د</a:t>
            </a:r>
            <a:r>
              <a:rPr lang="ar-IQ" sz="2800" dirty="0">
                <a:solidFill>
                  <a:srgbClr val="073E87"/>
                </a:solidFill>
                <a:ea typeface="+mn-ea"/>
              </a:rPr>
              <a:t> صبا نعمان رشيد</a:t>
            </a:r>
            <a:br>
              <a:rPr lang="en-US" sz="3200" dirty="0">
                <a:solidFill>
                  <a:srgbClr val="073E87"/>
                </a:solidFill>
                <a:ea typeface="+mn-ea"/>
                <a:cs typeface="+mn-cs"/>
              </a:rPr>
            </a:br>
            <a:endParaRPr lang="ar-SA" sz="3200" dirty="0"/>
          </a:p>
        </p:txBody>
      </p:sp>
    </p:spTree>
    <p:extLst>
      <p:ext uri="{BB962C8B-B14F-4D97-AF65-F5344CB8AC3E}">
        <p14:creationId xmlns:p14="http://schemas.microsoft.com/office/powerpoint/2010/main" val="2269688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872067" y="685800"/>
            <a:ext cx="7408333" cy="5440363"/>
          </a:xfrm>
        </p:spPr>
        <p:txBody>
          <a:bodyPr/>
          <a:lstStyle/>
          <a:p>
            <a:pPr marL="0">
              <a:lnSpc>
                <a:spcPct val="115000"/>
              </a:lnSpc>
              <a:spcBef>
                <a:spcPts val="0"/>
              </a:spcBef>
              <a:spcAft>
                <a:spcPts val="1000"/>
              </a:spcAft>
            </a:pPr>
            <a:r>
              <a:rPr lang="ar-IQ" sz="1800" dirty="0">
                <a:latin typeface="Calibri"/>
                <a:ea typeface="Calibri"/>
              </a:rPr>
              <a:t> </a:t>
            </a:r>
            <a:endParaRPr lang="en-US" sz="1800" dirty="0">
              <a:latin typeface="Calibri"/>
              <a:ea typeface="Calibri"/>
              <a:cs typeface="Arial"/>
            </a:endParaRPr>
          </a:p>
          <a:p>
            <a:pPr lvl="0"/>
            <a:r>
              <a:rPr lang="ar-SA" sz="1800" dirty="0">
                <a:latin typeface="Calibri"/>
                <a:ea typeface="Calibri"/>
              </a:rPr>
              <a:t> </a:t>
            </a:r>
            <a:r>
              <a:rPr lang="ar-IQ" sz="1800" dirty="0"/>
              <a:t>رضا الزبون، الاستخدام الامثل للوقت ليعكس ايجابيا على الفرد والمشروع من خلال نتائج سريعة وعالية </a:t>
            </a:r>
            <a:r>
              <a:rPr lang="ar-IQ" sz="1800" dirty="0" err="1"/>
              <a:t>كانجاز</a:t>
            </a:r>
            <a:r>
              <a:rPr lang="ar-IQ" sz="1800" dirty="0"/>
              <a:t> معاملات الزبائن وخدمتهم بشكل اسرع.</a:t>
            </a:r>
            <a:endParaRPr lang="en-US" sz="1800" dirty="0"/>
          </a:p>
          <a:p>
            <a:pPr lvl="0"/>
            <a:r>
              <a:rPr lang="ar-IQ" sz="1800" dirty="0"/>
              <a:t>زيادة الانتاجية، ان تظافر التعاون يحقق نتائج ايجابية تتمثل في زيادة انتاج الفرد والمشروع معا.</a:t>
            </a:r>
            <a:endParaRPr lang="en-US" sz="1800" dirty="0"/>
          </a:p>
          <a:p>
            <a:pPr marL="0">
              <a:lnSpc>
                <a:spcPct val="115000"/>
              </a:lnSpc>
              <a:spcBef>
                <a:spcPts val="0"/>
              </a:spcBef>
              <a:spcAft>
                <a:spcPts val="1000"/>
              </a:spcAft>
            </a:pPr>
            <a:r>
              <a:rPr lang="ar-EG" sz="1800" dirty="0">
                <a:latin typeface="Calibri"/>
                <a:ea typeface="Calibri"/>
                <a:cs typeface="Arial"/>
              </a:rPr>
              <a:t>شكل رقم (1)</a:t>
            </a:r>
            <a:endParaRPr lang="en-US" sz="1800" dirty="0">
              <a:latin typeface="Calibri"/>
              <a:ea typeface="Calibri"/>
              <a:cs typeface="Arial"/>
            </a:endParaRPr>
          </a:p>
          <a:p>
            <a:pPr marL="0" indent="0">
              <a:lnSpc>
                <a:spcPct val="115000"/>
              </a:lnSpc>
              <a:spcBef>
                <a:spcPts val="0"/>
              </a:spcBef>
              <a:spcAft>
                <a:spcPts val="1000"/>
              </a:spcAft>
              <a:buNone/>
            </a:pPr>
            <a:endParaRPr lang="en-US" sz="1800" dirty="0">
              <a:latin typeface="Calibri"/>
              <a:ea typeface="Calibri"/>
              <a:cs typeface="Aria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438400"/>
            <a:ext cx="523557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05400" y="3295649"/>
            <a:ext cx="1654175" cy="142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590800"/>
            <a:ext cx="1181100" cy="312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337" y="3295649"/>
            <a:ext cx="1806575" cy="1493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1206" y="2984499"/>
            <a:ext cx="884237"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28193" y="2984499"/>
            <a:ext cx="963613"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95877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304800"/>
            <a:ext cx="8229600" cy="5715000"/>
          </a:xfrm>
        </p:spPr>
        <p:txBody>
          <a:bodyPr/>
          <a:lstStyle/>
          <a:p>
            <a:endParaRPr lang="ar-SA"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00213" y="2343150"/>
            <a:ext cx="5743575"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481179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457200" y="338328"/>
            <a:ext cx="8229600" cy="5300472"/>
          </a:xfrm>
        </p:spPr>
        <p:txBody>
          <a:bodyPr/>
          <a:lstStyle/>
          <a:p>
            <a:endParaRPr lang="ar-SA"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00213" y="1074738"/>
            <a:ext cx="5743575" cy="4706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5817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123</TotalTime>
  <Words>931</Words>
  <Application>Microsoft Office PowerPoint</Application>
  <PresentationFormat>عرض على الشاشة (4:3)</PresentationFormat>
  <Paragraphs>48</Paragraphs>
  <Slides>13</Slides>
  <Notes>0</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Waveform</vt:lpstr>
      <vt:lpstr>الاداء المتميز </vt:lpstr>
      <vt:lpstr>مفهوم وتعريف الاداء المتميز</vt:lpstr>
      <vt:lpstr>المقدمة</vt:lpstr>
      <vt:lpstr>عرض تقديمي في PowerPoint</vt:lpstr>
      <vt:lpstr>عرض تقديمي في PowerPoint</vt:lpstr>
      <vt:lpstr> ادارة الوقت والاداء المتميز                                                      أ.د صبا نعمان رشيد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الاداء المتميز </dc:title>
  <dc:creator>yoyo</dc:creator>
  <cp:lastModifiedBy>baraamagad@gmail.com</cp:lastModifiedBy>
  <cp:revision>7</cp:revision>
  <dcterms:created xsi:type="dcterms:W3CDTF">2006-08-16T00:00:00Z</dcterms:created>
  <dcterms:modified xsi:type="dcterms:W3CDTF">2024-03-06T07:04:01Z</dcterms:modified>
</cp:coreProperties>
</file>