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sldIdLst>
    <p:sldId id="256" r:id="rId2"/>
    <p:sldId id="257" r:id="rId3"/>
    <p:sldId id="258" r:id="rId4"/>
    <p:sldId id="259" r:id="rId5"/>
    <p:sldId id="260" r:id="rId6"/>
    <p:sldId id="28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63044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864087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0611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45154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606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99714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6033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0545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906833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0813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5156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ABB09-4A1D-463E-8065-109CC2B7EFAA}" type="datetimeFigureOut">
              <a:rPr lang="ar-SA" smtClean="0"/>
              <a:t>25/08/1445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61199006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a:t>المعايير الوطنية </a:t>
            </a:r>
            <a:r>
              <a:rPr lang="ar-IQ" dirty="0" smtClean="0"/>
              <a:t>للاعتماد البرامجي لكليات</a:t>
            </a:r>
            <a:r>
              <a:rPr lang="ar-IQ" dirty="0"/>
              <a:t/>
            </a:r>
            <a:br>
              <a:rPr lang="ar-IQ" dirty="0"/>
            </a:br>
            <a:r>
              <a:rPr lang="ar-IQ" dirty="0"/>
              <a:t>الطب البيطري</a:t>
            </a:r>
            <a:br>
              <a:rPr lang="ar-IQ" dirty="0"/>
            </a:br>
            <a:endParaRPr lang="en-US" dirty="0"/>
          </a:p>
        </p:txBody>
      </p:sp>
      <p:sp>
        <p:nvSpPr>
          <p:cNvPr id="3" name="عنوان فرعي 2"/>
          <p:cNvSpPr>
            <a:spLocks noGrp="1"/>
          </p:cNvSpPr>
          <p:nvPr>
            <p:ph type="subTitle" idx="1"/>
          </p:nvPr>
        </p:nvSpPr>
        <p:spPr/>
        <p:txBody>
          <a:bodyPr>
            <a:normAutofit fontScale="70000" lnSpcReduction="20000"/>
          </a:bodyPr>
          <a:lstStyle/>
          <a:p>
            <a:r>
              <a:rPr lang="ar-IQ" dirty="0" smtClean="0">
                <a:solidFill>
                  <a:schemeClr val="tx1"/>
                </a:solidFill>
              </a:rPr>
              <a:t>اعداد</a:t>
            </a:r>
          </a:p>
          <a:p>
            <a:r>
              <a:rPr lang="ar-IQ" dirty="0" err="1" smtClean="0">
                <a:solidFill>
                  <a:schemeClr val="tx1"/>
                </a:solidFill>
              </a:rPr>
              <a:t>ا.د.عفاف</a:t>
            </a:r>
            <a:r>
              <a:rPr lang="ar-IQ" dirty="0" smtClean="0">
                <a:solidFill>
                  <a:schemeClr val="tx1"/>
                </a:solidFill>
              </a:rPr>
              <a:t> عبد الرحمن</a:t>
            </a:r>
          </a:p>
          <a:p>
            <a:r>
              <a:rPr lang="ar-IQ" dirty="0" err="1" smtClean="0">
                <a:solidFill>
                  <a:schemeClr val="tx1"/>
                </a:solidFill>
              </a:rPr>
              <a:t>ا.م.د.عامر</a:t>
            </a:r>
            <a:r>
              <a:rPr lang="ar-IQ" dirty="0" smtClean="0">
                <a:solidFill>
                  <a:schemeClr val="tx1"/>
                </a:solidFill>
              </a:rPr>
              <a:t> حكيم </a:t>
            </a:r>
          </a:p>
          <a:p>
            <a:r>
              <a:rPr lang="ar-IQ" dirty="0" err="1" smtClean="0">
                <a:solidFill>
                  <a:schemeClr val="tx1"/>
                </a:solidFill>
              </a:rPr>
              <a:t>م.د.سيف</a:t>
            </a:r>
            <a:r>
              <a:rPr lang="ar-IQ" dirty="0" smtClean="0">
                <a:solidFill>
                  <a:schemeClr val="tx1"/>
                </a:solidFill>
              </a:rPr>
              <a:t> محسن </a:t>
            </a:r>
            <a:endParaRPr lang="ar-IQ" dirty="0" smtClean="0">
              <a:solidFill>
                <a:schemeClr val="tx1"/>
              </a:solidFill>
            </a:endParaRPr>
          </a:p>
          <a:p>
            <a:r>
              <a:rPr lang="ar-IQ" dirty="0" smtClean="0">
                <a:solidFill>
                  <a:schemeClr val="tx1"/>
                </a:solidFill>
              </a:rPr>
              <a:t>26-27</a:t>
            </a:r>
            <a:r>
              <a:rPr lang="en-US" dirty="0" smtClean="0">
                <a:solidFill>
                  <a:schemeClr val="tx1"/>
                </a:solidFill>
              </a:rPr>
              <a:t>/</a:t>
            </a:r>
            <a:r>
              <a:rPr lang="ar-IQ" dirty="0" smtClean="0">
                <a:solidFill>
                  <a:schemeClr val="tx1"/>
                </a:solidFill>
              </a:rPr>
              <a:t>11</a:t>
            </a:r>
            <a:r>
              <a:rPr lang="en-US" dirty="0" smtClean="0">
                <a:solidFill>
                  <a:schemeClr val="tx1"/>
                </a:solidFill>
              </a:rPr>
              <a:t>/ </a:t>
            </a:r>
            <a:r>
              <a:rPr lang="ar-IQ" dirty="0" smtClean="0">
                <a:solidFill>
                  <a:schemeClr val="tx1"/>
                </a:solidFill>
              </a:rPr>
              <a:t>2023</a:t>
            </a:r>
            <a:endParaRPr lang="en-US" dirty="0">
              <a:solidFill>
                <a:schemeClr val="tx1"/>
              </a:solidFill>
            </a:endParaRPr>
          </a:p>
        </p:txBody>
      </p:sp>
    </p:spTree>
    <p:extLst>
      <p:ext uri="{BB962C8B-B14F-4D97-AF65-F5344CB8AC3E}">
        <p14:creationId xmlns:p14="http://schemas.microsoft.com/office/powerpoint/2010/main" val="2237271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7424"/>
            <a:ext cx="8229600" cy="1296144"/>
          </a:xfrm>
        </p:spPr>
        <p:txBody>
          <a:bodyPr>
            <a:normAutofit/>
          </a:bodyPr>
          <a:lstStyle/>
          <a:p>
            <a:r>
              <a:rPr lang="ar-IQ" sz="2400" b="1" dirty="0" smtClean="0"/>
              <a:t>العنصر </a:t>
            </a:r>
            <a:r>
              <a:rPr lang="ar-IQ" sz="2400" b="1" dirty="0"/>
              <a:t>الثاني  : الخدمات السريرية والميدانية  45 درجة</a:t>
            </a:r>
            <a:endParaRPr lang="en-US" sz="2400" dirty="0"/>
          </a:p>
        </p:txBody>
      </p:sp>
      <p:sp>
        <p:nvSpPr>
          <p:cNvPr id="3" name="عنصر نائب للمحتوى 2"/>
          <p:cNvSpPr>
            <a:spLocks noGrp="1"/>
          </p:cNvSpPr>
          <p:nvPr>
            <p:ph idx="1"/>
          </p:nvPr>
        </p:nvSpPr>
        <p:spPr>
          <a:xfrm>
            <a:off x="457200" y="1340768"/>
            <a:ext cx="8229600" cy="4785395"/>
          </a:xfrm>
        </p:spPr>
        <p:txBody>
          <a:bodyPr/>
          <a:lstStyle/>
          <a:p>
            <a:pPr marL="0" indent="0">
              <a:buNone/>
            </a:pP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4230708376"/>
              </p:ext>
            </p:extLst>
          </p:nvPr>
        </p:nvGraphicFramePr>
        <p:xfrm>
          <a:off x="251521" y="548680"/>
          <a:ext cx="8496944" cy="6075738"/>
        </p:xfrm>
        <a:graphic>
          <a:graphicData uri="http://schemas.openxmlformats.org/drawingml/2006/table">
            <a:tbl>
              <a:tblPr rtl="1" firstRow="1" firstCol="1" lastRow="1" lastCol="1" bandRow="1" bandCol="1">
                <a:tableStyleId>{5C22544A-7EE6-4342-B048-85BDC9FD1C3A}</a:tableStyleId>
              </a:tblPr>
              <a:tblGrid>
                <a:gridCol w="8496944"/>
              </a:tblGrid>
              <a:tr h="670490">
                <a:tc>
                  <a:txBody>
                    <a:bodyPr/>
                    <a:lstStyle/>
                    <a:p>
                      <a:pPr marL="0" marR="0" algn="r" rtl="1">
                        <a:spcBef>
                          <a:spcPts val="0"/>
                        </a:spcBef>
                        <a:spcAft>
                          <a:spcPts val="0"/>
                        </a:spcAft>
                      </a:pPr>
                      <a:r>
                        <a:rPr lang="ar-SA" sz="1800" dirty="0">
                          <a:effectLst/>
                          <a:cs typeface="+mj-cs"/>
                        </a:rPr>
                        <a:t>توافر مستشفى بيطري تعليمي او ملحق بالكلية متكامل ( قاعات ومختبرات وصالات) يوفر  مهارات الرعاية  التمريضية والتعليم في التشخيص والعلاج واجراء العمليات الجراحية </a:t>
                      </a:r>
                      <a:endParaRPr lang="en-US" sz="1800" dirty="0">
                        <a:effectLst/>
                        <a:latin typeface="FreeSerif"/>
                        <a:ea typeface="FreeSerif"/>
                        <a:cs typeface="+mj-cs"/>
                      </a:endParaRPr>
                    </a:p>
                  </a:txBody>
                  <a:tcPr marL="68580" marR="68580" marT="0" marB="0"/>
                </a:tc>
              </a:tr>
              <a:tr h="561884">
                <a:tc>
                  <a:txBody>
                    <a:bodyPr/>
                    <a:lstStyle/>
                    <a:p>
                      <a:pPr algn="r" rtl="1"/>
                      <a:r>
                        <a:rPr lang="ar-SA" sz="1800" dirty="0">
                          <a:effectLst/>
                          <a:cs typeface="+mj-cs"/>
                        </a:rPr>
                        <a:t>يجب أن يكون عدد وتنوع الحيوانات السليمة والمريضة ، والجثث ، والمواد من أصل الحيوان مناسبًا لتوفير التدريب العملي.</a:t>
                      </a:r>
                      <a:endParaRPr lang="en-US" sz="1800" dirty="0">
                        <a:effectLst/>
                        <a:latin typeface="Calibri"/>
                        <a:cs typeface="+mj-cs"/>
                      </a:endParaRPr>
                    </a:p>
                  </a:txBody>
                  <a:tcPr marL="68580" marR="68580" marT="0" marB="0"/>
                </a:tc>
              </a:tr>
              <a:tr h="181010">
                <a:tc>
                  <a:txBody>
                    <a:bodyPr/>
                    <a:lstStyle/>
                    <a:p>
                      <a:pPr algn="just" rtl="1">
                        <a:spcBef>
                          <a:spcPts val="600"/>
                        </a:spcBef>
                      </a:pPr>
                      <a:r>
                        <a:rPr lang="ar-SA" sz="1800" dirty="0">
                          <a:effectLst/>
                          <a:cs typeface="+mj-cs"/>
                        </a:rPr>
                        <a:t>توفر الكلية برامج فعالة للتدريب السريري للطلاب متنوعة </a:t>
                      </a:r>
                      <a:r>
                        <a:rPr lang="ar-LB" sz="1800" dirty="0">
                          <a:effectLst/>
                          <a:cs typeface="+mj-cs"/>
                        </a:rPr>
                        <a:t>يتم اختيارها وفقاً لقدرة هذه الأماكن على تحقيق نواتج التعلم المستهدفة</a:t>
                      </a:r>
                      <a:endParaRPr lang="en-US" sz="1800" dirty="0">
                        <a:effectLst/>
                        <a:latin typeface="Calibri"/>
                        <a:cs typeface="+mj-cs"/>
                      </a:endParaRPr>
                    </a:p>
                  </a:txBody>
                  <a:tcPr marL="68580" marR="68580" marT="0" marB="0"/>
                </a:tc>
              </a:tr>
              <a:tr h="362019">
                <a:tc>
                  <a:txBody>
                    <a:bodyPr/>
                    <a:lstStyle/>
                    <a:p>
                      <a:pPr algn="just" rtl="1">
                        <a:spcBef>
                          <a:spcPts val="600"/>
                        </a:spcBef>
                      </a:pPr>
                      <a:r>
                        <a:rPr lang="ar-LB" sz="1800" dirty="0">
                          <a:effectLst/>
                          <a:cs typeface="+mj-cs"/>
                        </a:rPr>
                        <a:t>ت</a:t>
                      </a:r>
                      <a:r>
                        <a:rPr lang="ar-SA" sz="1800" dirty="0">
                          <a:effectLst/>
                          <a:cs typeface="+mj-cs"/>
                        </a:rPr>
                        <a:t>قوم القيادات الاكاديمية بزيارات ميدانية لأماكن التدريب السريري للقيام بالملاحظات والاستشارات مع الطلبة ومع المشرفين الميدانيين لتوفير الإشراف والدعم. (عادة لا تقل عن مرتين خلال الشهر).</a:t>
                      </a:r>
                      <a:endParaRPr lang="en-US" sz="1800" dirty="0">
                        <a:effectLst/>
                        <a:latin typeface="Calibri"/>
                        <a:cs typeface="+mj-cs"/>
                      </a:endParaRPr>
                    </a:p>
                  </a:txBody>
                  <a:tcPr marL="68580" marR="68580" marT="0" marB="0"/>
                </a:tc>
              </a:tr>
              <a:tr h="398221">
                <a:tc>
                  <a:txBody>
                    <a:bodyPr/>
                    <a:lstStyle/>
                    <a:p>
                      <a:pPr marL="0" marR="0" algn="r" rtl="0">
                        <a:spcBef>
                          <a:spcPts val="0"/>
                        </a:spcBef>
                        <a:spcAft>
                          <a:spcPts val="0"/>
                        </a:spcAft>
                      </a:pPr>
                      <a:r>
                        <a:rPr lang="en-US" sz="1800" dirty="0">
                          <a:effectLst/>
                          <a:cs typeface="+mj-cs"/>
                        </a:rPr>
                        <a:t> </a:t>
                      </a:r>
                    </a:p>
                    <a:p>
                      <a:pPr marL="0" marR="0" algn="r" rtl="0">
                        <a:spcBef>
                          <a:spcPts val="0"/>
                        </a:spcBef>
                        <a:spcAft>
                          <a:spcPts val="0"/>
                        </a:spcAft>
                      </a:pPr>
                      <a:r>
                        <a:rPr lang="ar-LB" sz="1800" dirty="0">
                          <a:effectLst/>
                          <a:cs typeface="+mj-cs"/>
                        </a:rPr>
                        <a:t>ي</a:t>
                      </a:r>
                      <a:r>
                        <a:rPr lang="ar-SA" sz="1800" dirty="0">
                          <a:effectLst/>
                          <a:cs typeface="+mj-cs"/>
                        </a:rPr>
                        <a:t>كلف</a:t>
                      </a:r>
                      <a:r>
                        <a:rPr lang="ar-LB" sz="1800" dirty="0">
                          <a:effectLst/>
                          <a:cs typeface="+mj-cs"/>
                        </a:rPr>
                        <a:t> الطلبة بإعداد تقارير عن خبراتهم في </a:t>
                      </a:r>
                      <a:r>
                        <a:rPr lang="ar-SA" sz="1800" dirty="0">
                          <a:effectLst/>
                          <a:cs typeface="+mj-cs"/>
                        </a:rPr>
                        <a:t> التدريب السريري </a:t>
                      </a:r>
                      <a:r>
                        <a:rPr lang="ar-LB" sz="1800" dirty="0">
                          <a:effectLst/>
                          <a:cs typeface="+mj-cs"/>
                        </a:rPr>
                        <a:t> بحيث تتناسب مع طبيعة الأنشطة ونواتج التعلم المتوقعة.</a:t>
                      </a:r>
                      <a:endParaRPr lang="en-US" sz="1800" dirty="0">
                        <a:effectLst/>
                        <a:latin typeface="FreeSerif"/>
                        <a:ea typeface="FreeSerif"/>
                        <a:cs typeface="+mj-cs"/>
                      </a:endParaRPr>
                    </a:p>
                  </a:txBody>
                  <a:tcPr marL="68580" marR="68580" marT="0" marB="0"/>
                </a:tc>
              </a:tr>
              <a:tr h="677164">
                <a:tc>
                  <a:txBody>
                    <a:bodyPr/>
                    <a:lstStyle/>
                    <a:p>
                      <a:pPr marL="0" marR="0" algn="r" rtl="0">
                        <a:spcBef>
                          <a:spcPts val="0"/>
                        </a:spcBef>
                        <a:spcAft>
                          <a:spcPts val="0"/>
                        </a:spcAft>
                      </a:pPr>
                      <a:r>
                        <a:rPr lang="en-US" sz="1800" dirty="0">
                          <a:effectLst/>
                          <a:cs typeface="+mj-cs"/>
                        </a:rPr>
                        <a:t> </a:t>
                      </a:r>
                    </a:p>
                    <a:p>
                      <a:pPr marL="0" marR="0" algn="r" rtl="0">
                        <a:spcBef>
                          <a:spcPts val="0"/>
                        </a:spcBef>
                        <a:spcAft>
                          <a:spcPts val="0"/>
                        </a:spcAft>
                      </a:pPr>
                      <a:r>
                        <a:rPr lang="ar-LB" sz="1800" dirty="0">
                          <a:effectLst/>
                          <a:cs typeface="+mj-cs"/>
                        </a:rPr>
                        <a:t>يتم تقويم أنشطة </a:t>
                      </a:r>
                      <a:r>
                        <a:rPr lang="ar-SA" sz="1800" dirty="0">
                          <a:effectLst/>
                          <a:cs typeface="+mj-cs"/>
                        </a:rPr>
                        <a:t> التدريب السريري </a:t>
                      </a:r>
                      <a:r>
                        <a:rPr lang="ar-LB" sz="1800" dirty="0">
                          <a:effectLst/>
                          <a:cs typeface="+mj-cs"/>
                        </a:rPr>
                        <a:t>بواسطة الطلبة أنفسهم، وبواسطة مشرفي التدريب في الميدان، وهيئة التدريس من المؤسسة، وتتم الاستفادة من نتائج التقويم عند التخطيط للخبرة الميدانية في المرات القادمة.</a:t>
                      </a:r>
                      <a:endParaRPr lang="en-US" sz="1800" dirty="0">
                        <a:effectLst/>
                        <a:latin typeface="FreeSerif"/>
                        <a:ea typeface="FreeSerif"/>
                        <a:cs typeface="+mj-cs"/>
                      </a:endParaRPr>
                    </a:p>
                  </a:txBody>
                  <a:tcPr marL="68580" marR="68580" marT="0" marB="0"/>
                </a:tc>
              </a:tr>
              <a:tr h="597332">
                <a:tc>
                  <a:txBody>
                    <a:bodyPr/>
                    <a:lstStyle/>
                    <a:p>
                      <a:pPr marL="0" marR="0" algn="r" rtl="1">
                        <a:spcBef>
                          <a:spcPts val="0"/>
                        </a:spcBef>
                        <a:spcAft>
                          <a:spcPts val="0"/>
                        </a:spcAft>
                      </a:pPr>
                      <a:r>
                        <a:rPr lang="en-US" sz="1800" dirty="0">
                          <a:effectLst/>
                          <a:cs typeface="+mj-cs"/>
                        </a:rPr>
                        <a:t> </a:t>
                      </a:r>
                    </a:p>
                    <a:p>
                      <a:pPr marL="0" marR="0" algn="r" rtl="1">
                        <a:spcBef>
                          <a:spcPts val="0"/>
                        </a:spcBef>
                        <a:spcAft>
                          <a:spcPts val="0"/>
                        </a:spcAft>
                      </a:pPr>
                      <a:r>
                        <a:rPr lang="ar-LB" sz="1800" dirty="0">
                          <a:effectLst/>
                          <a:cs typeface="+mj-cs"/>
                        </a:rPr>
                        <a:t>اعداد لأنشطة </a:t>
                      </a:r>
                      <a:r>
                        <a:rPr lang="ar-SA" sz="1800" dirty="0">
                          <a:effectLst/>
                          <a:cs typeface="+mj-cs"/>
                        </a:rPr>
                        <a:t>التدريب السريري </a:t>
                      </a:r>
                      <a:r>
                        <a:rPr lang="ar-LB" sz="1800" dirty="0">
                          <a:effectLst/>
                          <a:cs typeface="+mj-cs"/>
                        </a:rPr>
                        <a:t>تقييماً دقيقاً للمخاطر التي قد يتعرض لها أي طرف من الأطراف وخطط لتقليص هذه المخاطر وطرق التعامل معها </a:t>
                      </a:r>
                      <a:endParaRPr lang="en-US" sz="1800" dirty="0">
                        <a:effectLst/>
                        <a:cs typeface="+mj-cs"/>
                      </a:endParaRPr>
                    </a:p>
                  </a:txBody>
                  <a:tcPr marL="68580" marR="68580" marT="0" marB="0"/>
                </a:tc>
              </a:tr>
              <a:tr h="728564">
                <a:tc>
                  <a:txBody>
                    <a:bodyPr/>
                    <a:lstStyle/>
                    <a:p>
                      <a:pPr marL="0" marR="0" algn="r" rtl="1">
                        <a:spcBef>
                          <a:spcPts val="0"/>
                        </a:spcBef>
                        <a:spcAft>
                          <a:spcPts val="0"/>
                        </a:spcAft>
                      </a:pPr>
                      <a:r>
                        <a:rPr lang="ar-SA" sz="1800">
                          <a:effectLst/>
                          <a:cs typeface="+mj-cs"/>
                        </a:rPr>
                        <a:t>بالإضافة إلى التدريب المقدم في المؤسسة ، يمكن أن تشمل الخبرة العملية التدريب في مواقع خارجية ، بشرط أن يتم تنظيم هذا التدريب تحت إشراف أكاديمي مباشر واتباع نفس المعايير المطبقة في المؤسسة.</a:t>
                      </a:r>
                      <a:endParaRPr lang="en-US" sz="1800">
                        <a:effectLst/>
                        <a:latin typeface="FreeSerif"/>
                        <a:ea typeface="FreeSerif"/>
                        <a:cs typeface="+mj-cs"/>
                      </a:endParaRPr>
                    </a:p>
                  </a:txBody>
                  <a:tcPr marL="68580" marR="68580" marT="0" marB="0"/>
                </a:tc>
              </a:tr>
              <a:tr h="500793">
                <a:tc>
                  <a:txBody>
                    <a:bodyPr/>
                    <a:lstStyle/>
                    <a:p>
                      <a:pPr algn="r" rtl="1">
                        <a:tabLst>
                          <a:tab pos="457200" algn="r"/>
                          <a:tab pos="628650" algn="r"/>
                        </a:tabLst>
                      </a:pPr>
                      <a:r>
                        <a:rPr lang="ar-SA" sz="1800" dirty="0">
                          <a:effectLst/>
                          <a:cs typeface="+mj-cs"/>
                        </a:rPr>
                        <a:t>يجب أن تكون السجلات الطبية شاملة ويتم الاحتفاظ بها في نظام استرجاع فعال (ويفضل أن يكون نظامًا إلكترونيًا لتسجيل المرضى) لدعم فعال في التدريس والبحث ،والبرامج الخدمية للمؤسسة.</a:t>
                      </a:r>
                      <a:endParaRPr lang="en-US" sz="1800" dirty="0">
                        <a:effectLst/>
                        <a:latin typeface="Calibri"/>
                        <a:cs typeface="+mj-cs"/>
                      </a:endParaRPr>
                    </a:p>
                  </a:txBody>
                  <a:tcPr marL="68580" marR="68580" marT="0" marB="0"/>
                </a:tc>
              </a:tr>
            </a:tbl>
          </a:graphicData>
        </a:graphic>
      </p:graphicFrame>
    </p:spTree>
    <p:extLst>
      <p:ext uri="{BB962C8B-B14F-4D97-AF65-F5344CB8AC3E}">
        <p14:creationId xmlns:p14="http://schemas.microsoft.com/office/powerpoint/2010/main" val="3927054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sz="3100" b="1" dirty="0"/>
              <a:t>الأدلة والوثائق والشواهد المطلوبة للعنصر الثاني:</a:t>
            </a:r>
            <a:r>
              <a:rPr lang="en-US" dirty="0"/>
              <a:t/>
            </a:r>
            <a:br>
              <a:rPr lang="en-US" dirty="0"/>
            </a:br>
            <a:endParaRPr lang="en-US" dirty="0"/>
          </a:p>
        </p:txBody>
      </p:sp>
      <p:sp>
        <p:nvSpPr>
          <p:cNvPr id="3" name="عنصر نائب للمحتوى 2"/>
          <p:cNvSpPr>
            <a:spLocks noGrp="1"/>
          </p:cNvSpPr>
          <p:nvPr>
            <p:ph idx="1"/>
          </p:nvPr>
        </p:nvSpPr>
        <p:spPr>
          <a:xfrm>
            <a:off x="457200" y="1124744"/>
            <a:ext cx="8229600" cy="5001419"/>
          </a:xfrm>
        </p:spPr>
        <p:txBody>
          <a:bodyPr>
            <a:normAutofit fontScale="55000" lnSpcReduction="20000"/>
          </a:bodyPr>
          <a:lstStyle/>
          <a:p>
            <a:pPr lvl="0" algn="r" rtl="1"/>
            <a:r>
              <a:rPr lang="ar-SA" sz="3800" dirty="0"/>
              <a:t>كتب رسمية لاعتماد مستشفى تعليمي خاص بالكلية.</a:t>
            </a:r>
            <a:endParaRPr lang="en-US" sz="3800" dirty="0"/>
          </a:p>
          <a:p>
            <a:pPr lvl="0" algn="r" rtl="1"/>
            <a:r>
              <a:rPr lang="ar-SA" sz="3800" dirty="0"/>
              <a:t>شواهد حول تقديم المستشفى التعليمي الرعاية التمريضية والتعليم السريرية للطلاب.</a:t>
            </a:r>
            <a:endParaRPr lang="en-US" sz="3800" dirty="0"/>
          </a:p>
          <a:p>
            <a:pPr lvl="0" algn="r" rtl="1"/>
            <a:r>
              <a:rPr lang="ar-SA" sz="3800" dirty="0"/>
              <a:t>شواهد حول توافر مرافق الكلية المخصصة للثروة الحيوانية للتدريس العملي للطلاب.</a:t>
            </a:r>
            <a:endParaRPr lang="en-US" sz="3800" dirty="0"/>
          </a:p>
          <a:p>
            <a:pPr lvl="0" algn="r" rtl="1"/>
            <a:r>
              <a:rPr lang="ar-SA" sz="3800" dirty="0"/>
              <a:t>توافر عدد كافٍ من الحيوانات والجثث وكيف يتم الحصول عليها وتخزينها لأغراض التعليم السريري</a:t>
            </a:r>
            <a:endParaRPr lang="en-US" sz="3800" dirty="0"/>
          </a:p>
          <a:p>
            <a:pPr lvl="0" algn="r" rtl="1"/>
            <a:r>
              <a:rPr lang="ar-SA" sz="3800" dirty="0"/>
              <a:t>وصف الآليات المستخدمة لضمان الإشراف الجيد على جميع المواضع السريرية منظمة وتخضع لعمليات ضمان الجودة المناسبة</a:t>
            </a:r>
            <a:endParaRPr lang="en-US" sz="3800" dirty="0"/>
          </a:p>
          <a:p>
            <a:pPr lvl="0" algn="r" rtl="1"/>
            <a:r>
              <a:rPr lang="ar-SA" sz="3800" dirty="0"/>
              <a:t>شواهد حول مدى توافر وحرية الوصول لمدى واسع من المرافق التشخيصية والعلاجية، وعلى سبيل المثال لا الحصر: الصيدلية، التشخيص بالتصوير، التخدير، التشخيصات المرضية، وحدة العناية المركزة، صالات العمليات، وحدة الطب الباطني، فضلا عن قاعة التشريح المرضي. </a:t>
            </a:r>
            <a:endParaRPr lang="en-US" sz="3800" dirty="0"/>
          </a:p>
          <a:p>
            <a:pPr lvl="0" algn="r" rtl="1"/>
            <a:r>
              <a:rPr lang="ar-SA" sz="3800" dirty="0"/>
              <a:t>تقارير الزيارات الميدانية للمواقع السريرية واستمارة الح</a:t>
            </a:r>
            <a:r>
              <a:rPr lang="ar-IQ" sz="3800" dirty="0"/>
              <a:t>ا</a:t>
            </a:r>
            <a:r>
              <a:rPr lang="ar-SA" sz="3800" dirty="0"/>
              <a:t>لات السريرية او </a:t>
            </a:r>
            <a:r>
              <a:rPr lang="en-US" sz="3800" dirty="0"/>
              <a:t>log book</a:t>
            </a:r>
            <a:r>
              <a:rPr lang="ar-SA" sz="3800" dirty="0"/>
              <a:t> الخاص بالطلبة.</a:t>
            </a:r>
            <a:endParaRPr lang="en-US" sz="3800" dirty="0"/>
          </a:p>
          <a:p>
            <a:pPr lvl="0" algn="r" rtl="1"/>
            <a:r>
              <a:rPr lang="ar-SA" sz="3800" dirty="0"/>
              <a:t>نسخ من العقود مع جهات خارجية تحديد مدى ومسؤوليات التدريس السريري خارج الحرم الجامعي.</a:t>
            </a:r>
            <a:endParaRPr lang="en-US" sz="3800" dirty="0"/>
          </a:p>
          <a:p>
            <a:pPr lvl="0" algn="r" rtl="1"/>
            <a:r>
              <a:rPr lang="ar-SA" sz="3800" dirty="0"/>
              <a:t>ان تكون السجلات الطبية شاملة ومحافظ عليها وان يكون هناك نظام استرجاع فعال لدعم كفاءة العملية التعليمية والبحثية وخدمة الكلية</a:t>
            </a:r>
            <a:endParaRPr lang="en-US" sz="3800" dirty="0"/>
          </a:p>
          <a:p>
            <a:pPr marL="0" indent="0" algn="r" rtl="1">
              <a:buNone/>
            </a:pPr>
            <a:endParaRPr lang="en-US" dirty="0"/>
          </a:p>
        </p:txBody>
      </p:sp>
    </p:spTree>
    <p:extLst>
      <p:ext uri="{BB962C8B-B14F-4D97-AF65-F5344CB8AC3E}">
        <p14:creationId xmlns:p14="http://schemas.microsoft.com/office/powerpoint/2010/main" val="2229251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b="1" dirty="0"/>
              <a:t>العنصر الثالث  : تخصيص الموارد  15  </a:t>
            </a:r>
            <a:r>
              <a:rPr lang="ar-IQ" b="1" dirty="0" smtClean="0"/>
              <a:t>درجة المؤشرات</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101848889"/>
              </p:ext>
            </p:extLst>
          </p:nvPr>
        </p:nvGraphicFramePr>
        <p:xfrm>
          <a:off x="827584" y="1488253"/>
          <a:ext cx="7350769" cy="4655864"/>
        </p:xfrm>
        <a:graphic>
          <a:graphicData uri="http://schemas.openxmlformats.org/drawingml/2006/table">
            <a:tbl>
              <a:tblPr rtl="1" firstRow="1" firstCol="1" lastRow="1" lastCol="1" bandRow="1" bandCol="1">
                <a:tableStyleId>{5C22544A-7EE6-4342-B048-85BDC9FD1C3A}</a:tableStyleId>
              </a:tblPr>
              <a:tblGrid>
                <a:gridCol w="7350769"/>
              </a:tblGrid>
              <a:tr h="680129">
                <a:tc>
                  <a:txBody>
                    <a:bodyPr/>
                    <a:lstStyle/>
                    <a:p>
                      <a:pPr marL="0" marR="0" algn="r" rtl="0">
                        <a:spcBef>
                          <a:spcPts val="0"/>
                        </a:spcBef>
                        <a:spcAft>
                          <a:spcPts val="0"/>
                        </a:spcAft>
                      </a:pPr>
                      <a:r>
                        <a:rPr lang="ar-EG" sz="2000">
                          <a:effectLst/>
                        </a:rPr>
                        <a:t>توجد لدى  كلية الطب البيطري قاعدة بيانات بالموارد المادية واحتياجاتها</a:t>
                      </a:r>
                      <a:endParaRPr lang="en-US" sz="2000">
                        <a:effectLst/>
                        <a:latin typeface="FreeSerif"/>
                        <a:ea typeface="FreeSerif"/>
                        <a:cs typeface="FreeSerif"/>
                      </a:endParaRPr>
                    </a:p>
                  </a:txBody>
                  <a:tcPr marL="68580" marR="68580" marT="0" marB="0"/>
                </a:tc>
              </a:tr>
              <a:tr h="922030">
                <a:tc>
                  <a:txBody>
                    <a:bodyPr/>
                    <a:lstStyle/>
                    <a:p>
                      <a:pPr marL="0" marR="0" algn="r" rtl="1">
                        <a:spcBef>
                          <a:spcPts val="0"/>
                        </a:spcBef>
                        <a:spcAft>
                          <a:spcPts val="0"/>
                        </a:spcAft>
                      </a:pPr>
                      <a:r>
                        <a:rPr lang="ar-EG" sz="2000">
                          <a:effectLst/>
                        </a:rPr>
                        <a:t>توفر  كلية الطب البيطري البنى التحتية من قاعات الدراسية ومكاتب أعضاء هيئة التدريس والورش والمختبرات  تطبق بها معايير الجودة الخاصة بالبنى التحتية وإيجاد بيئة عمل ملائمة وجذابة تحظى بصيانة جيدة</a:t>
                      </a:r>
                      <a:endParaRPr lang="en-US" sz="2000">
                        <a:effectLst/>
                        <a:latin typeface="FreeSerif"/>
                        <a:ea typeface="FreeSerif"/>
                        <a:cs typeface="FreeSerif"/>
                      </a:endParaRPr>
                    </a:p>
                  </a:txBody>
                  <a:tcPr marL="68580" marR="68580" marT="0" marB="0"/>
                </a:tc>
              </a:tr>
              <a:tr h="617024">
                <a:tc>
                  <a:txBody>
                    <a:bodyPr/>
                    <a:lstStyle/>
                    <a:p>
                      <a:pPr marL="0" marR="0" algn="r" rtl="1">
                        <a:spcBef>
                          <a:spcPts val="0"/>
                        </a:spcBef>
                        <a:spcAft>
                          <a:spcPts val="0"/>
                        </a:spcAft>
                      </a:pPr>
                      <a:r>
                        <a:rPr lang="en-US" sz="2000">
                          <a:effectLst/>
                        </a:rPr>
                        <a:t> </a:t>
                      </a:r>
                    </a:p>
                    <a:p>
                      <a:pPr marL="0" marR="0" algn="r" rtl="1">
                        <a:spcBef>
                          <a:spcPts val="0"/>
                        </a:spcBef>
                        <a:spcAft>
                          <a:spcPts val="0"/>
                        </a:spcAft>
                      </a:pPr>
                      <a:r>
                        <a:rPr lang="ar-EG" sz="2000">
                          <a:effectLst/>
                        </a:rPr>
                        <a:t>تعمل  كلية الطب البيطري على توفير إجراءات الصحة والسلامة المهنية</a:t>
                      </a:r>
                      <a:endParaRPr lang="en-US" sz="2000">
                        <a:effectLst/>
                        <a:latin typeface="FreeSerif"/>
                        <a:ea typeface="FreeSerif"/>
                        <a:cs typeface="FreeSerif"/>
                      </a:endParaRPr>
                    </a:p>
                  </a:txBody>
                  <a:tcPr marL="68580" marR="68580" marT="0" marB="0"/>
                </a:tc>
              </a:tr>
              <a:tr h="873276">
                <a:tc>
                  <a:txBody>
                    <a:bodyPr/>
                    <a:lstStyle/>
                    <a:p>
                      <a:pPr marL="0" marR="0" algn="r" rtl="1">
                        <a:spcBef>
                          <a:spcPts val="0"/>
                        </a:spcBef>
                        <a:spcAft>
                          <a:spcPts val="0"/>
                        </a:spcAft>
                      </a:pPr>
                      <a:r>
                        <a:rPr lang="ar-LB" sz="2000">
                          <a:effectLst/>
                        </a:rPr>
                        <a:t>يجب أن تتوفر المصادر والمواد المرجعية المناسبة للبرنامج، كما يجب أن تكون المرافق والتجهيزات المتوفرة بالمكتبة مناسبة لاحتياجات البرنامج</a:t>
                      </a:r>
                      <a:endParaRPr lang="en-US" sz="2000">
                        <a:effectLst/>
                      </a:endParaRPr>
                    </a:p>
                    <a:p>
                      <a:pPr marL="0" marR="0" algn="r" rtl="1">
                        <a:spcBef>
                          <a:spcPts val="0"/>
                        </a:spcBef>
                        <a:spcAft>
                          <a:spcPts val="0"/>
                        </a:spcAft>
                      </a:pPr>
                      <a:r>
                        <a:rPr lang="ar-EG" sz="2000">
                          <a:effectLst/>
                        </a:rPr>
                        <a:t> </a:t>
                      </a:r>
                      <a:endParaRPr lang="en-US" sz="2000">
                        <a:effectLst/>
                        <a:latin typeface="FreeSerif"/>
                        <a:ea typeface="FreeSerif"/>
                        <a:cs typeface="FreeSerif"/>
                      </a:endParaRPr>
                    </a:p>
                  </a:txBody>
                  <a:tcPr marL="68580" marR="68580" marT="0" marB="0"/>
                </a:tc>
              </a:tr>
              <a:tr h="912681">
                <a:tc>
                  <a:txBody>
                    <a:bodyPr/>
                    <a:lstStyle/>
                    <a:p>
                      <a:pPr marL="0" marR="0" algn="r" rtl="1">
                        <a:spcBef>
                          <a:spcPts val="0"/>
                        </a:spcBef>
                        <a:spcAft>
                          <a:spcPts val="0"/>
                        </a:spcAft>
                      </a:pPr>
                      <a:r>
                        <a:rPr lang="ar-EG" sz="2000">
                          <a:effectLst/>
                        </a:rPr>
                        <a:t>يتوفر العدد الكافي من الكتب، والمجلات ، أجهزة حاسوبية وبرمجيات حديثة وبقدر كاف لتلبية احتياجات  البرنامج  في دعم عملية الوصول .</a:t>
                      </a:r>
                      <a:endParaRPr lang="en-US" sz="2000">
                        <a:effectLst/>
                        <a:latin typeface="FreeSerif"/>
                        <a:ea typeface="FreeSerif"/>
                        <a:cs typeface="FreeSerif"/>
                      </a:endParaRPr>
                    </a:p>
                  </a:txBody>
                  <a:tcPr marL="68580" marR="68580" marT="0" marB="0"/>
                </a:tc>
              </a:tr>
              <a:tr h="582184">
                <a:tc>
                  <a:txBody>
                    <a:bodyPr/>
                    <a:lstStyle/>
                    <a:p>
                      <a:pPr marL="0" marR="0" algn="r" rtl="1">
                        <a:spcBef>
                          <a:spcPts val="0"/>
                        </a:spcBef>
                        <a:spcAft>
                          <a:spcPts val="0"/>
                        </a:spcAft>
                      </a:pPr>
                      <a:r>
                        <a:rPr lang="ar-EG" sz="2000" dirty="0">
                          <a:effectLst/>
                        </a:rPr>
                        <a:t>تعمل  كلية الطب البيطري على توفير الدعم الفني اللازم في استخدام تقنيات الاتصالات والمعلومات</a:t>
                      </a:r>
                      <a:endParaRPr lang="en-US" sz="2000" dirty="0">
                        <a:effectLst/>
                        <a:latin typeface="FreeSerif"/>
                        <a:ea typeface="FreeSerif"/>
                        <a:cs typeface="FreeSerif"/>
                      </a:endParaRPr>
                    </a:p>
                  </a:txBody>
                  <a:tcPr marL="68580" marR="68580" marT="0" marB="0"/>
                </a:tc>
              </a:tr>
            </a:tbl>
          </a:graphicData>
        </a:graphic>
      </p:graphicFrame>
    </p:spTree>
    <p:extLst>
      <p:ext uri="{BB962C8B-B14F-4D97-AF65-F5344CB8AC3E}">
        <p14:creationId xmlns:p14="http://schemas.microsoft.com/office/powerpoint/2010/main" val="1307767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r"/>
            <a:r>
              <a:rPr lang="ar-SA" sz="3100" b="1" dirty="0"/>
              <a:t>الأدلة والوثائق والشواهد المطلوبة للعنصر الثالث:</a:t>
            </a:r>
            <a:r>
              <a:rPr lang="en-US" dirty="0"/>
              <a:t/>
            </a:r>
            <a:br>
              <a:rPr lang="en-US" dirty="0"/>
            </a:br>
            <a:endParaRPr lang="en-US" dirty="0"/>
          </a:p>
        </p:txBody>
      </p:sp>
      <p:sp>
        <p:nvSpPr>
          <p:cNvPr id="3" name="عنصر نائب للمحتوى 2"/>
          <p:cNvSpPr>
            <a:spLocks noGrp="1"/>
          </p:cNvSpPr>
          <p:nvPr>
            <p:ph idx="1"/>
          </p:nvPr>
        </p:nvSpPr>
        <p:spPr>
          <a:xfrm>
            <a:off x="457200" y="1052736"/>
            <a:ext cx="8229600" cy="5073427"/>
          </a:xfrm>
        </p:spPr>
        <p:txBody>
          <a:bodyPr>
            <a:normAutofit fontScale="70000" lnSpcReduction="20000"/>
          </a:bodyPr>
          <a:lstStyle/>
          <a:p>
            <a:pPr lvl="0" algn="r" rtl="1"/>
            <a:r>
              <a:rPr lang="ar-IQ" sz="3400" dirty="0"/>
              <a:t>قاعدة بيانات بالموارد المادية واحتياجاتها</a:t>
            </a:r>
            <a:r>
              <a:rPr lang="ar-SA" sz="3400" dirty="0"/>
              <a:t> (دليل الأبنية والمنشآت للمؤسسة)، وثائق عملية التخطيط</a:t>
            </a:r>
            <a:endParaRPr lang="en-US" sz="3400" dirty="0"/>
          </a:p>
          <a:p>
            <a:pPr lvl="0" algn="r" rtl="1"/>
            <a:r>
              <a:rPr lang="ar-SA" sz="3400" dirty="0"/>
              <a:t>خطة الصيانة السنوية للبنية التحتية والمرافق</a:t>
            </a:r>
            <a:r>
              <a:rPr lang="en-US" sz="3400" dirty="0"/>
              <a:t>.</a:t>
            </a:r>
          </a:p>
          <a:p>
            <a:pPr lvl="0" algn="r" rtl="1"/>
            <a:r>
              <a:rPr lang="ar-SA" sz="3400" dirty="0"/>
              <a:t>سياسات وإجراءات الأمن والسلامة</a:t>
            </a:r>
            <a:endParaRPr lang="en-US" sz="3400" dirty="0"/>
          </a:p>
          <a:p>
            <a:pPr lvl="0" algn="r" rtl="1"/>
            <a:r>
              <a:rPr lang="ar-SA" sz="3400" dirty="0"/>
              <a:t>خطط التحسين والتطوير وإجراءاتها. </a:t>
            </a:r>
            <a:endParaRPr lang="en-US" sz="3400" dirty="0"/>
          </a:p>
          <a:p>
            <a:pPr lvl="0" algn="r" rtl="1"/>
            <a:r>
              <a:rPr lang="ar-SA" sz="3400" dirty="0"/>
              <a:t>المكتبة وتجهيزاتها ونوعية المراجع وأعدادها ونوعية الخدمات المتوافرة بالمكتبة. </a:t>
            </a:r>
            <a:endParaRPr lang="en-US" sz="3400" dirty="0"/>
          </a:p>
          <a:p>
            <a:pPr lvl="0" algn="r" rtl="1"/>
            <a:r>
              <a:rPr lang="ar-SA" sz="3400" dirty="0"/>
              <a:t>وجود استطلاعات الرأي عن رضا المستخدمين. </a:t>
            </a:r>
            <a:endParaRPr lang="en-US" sz="3400" dirty="0"/>
          </a:p>
          <a:p>
            <a:pPr lvl="0" algn="r" rtl="1"/>
            <a:r>
              <a:rPr lang="ar-SA" sz="3400" dirty="0"/>
              <a:t>مقارنة مدى توفر التجهيزات مع مؤسسات تعليمية أخرى تقدم برامج مماثلة. </a:t>
            </a:r>
            <a:endParaRPr lang="en-US" sz="3400" dirty="0"/>
          </a:p>
          <a:p>
            <a:pPr lvl="0" algn="r" rtl="1"/>
            <a:r>
              <a:rPr lang="ar-SA" sz="3400" dirty="0"/>
              <a:t>الملاحظات المباشرة بواسطة مقومين مستقلين. </a:t>
            </a:r>
            <a:endParaRPr lang="en-US" sz="3400" dirty="0"/>
          </a:p>
          <a:p>
            <a:pPr lvl="0" algn="r" rtl="1"/>
            <a:r>
              <a:rPr lang="ar-SA" sz="3400" dirty="0"/>
              <a:t>توفر اللوائح التنظيمية وقواعد السلوك الخاصة باستخدام المرافق والأجهزة غالية الثمن </a:t>
            </a:r>
            <a:endParaRPr lang="en-US" sz="3400" dirty="0"/>
          </a:p>
          <a:p>
            <a:pPr lvl="0" algn="r" rtl="1"/>
            <a:r>
              <a:rPr lang="ar-SA" sz="3400" dirty="0"/>
              <a:t>الإحصاءات المتوافرة عن أعطال الأجهزة. </a:t>
            </a:r>
            <a:endParaRPr lang="en-US" sz="3400" dirty="0"/>
          </a:p>
          <a:p>
            <a:pPr marL="0" indent="0" algn="r" rtl="1">
              <a:buNone/>
            </a:pPr>
            <a:endParaRPr lang="en-US" dirty="0"/>
          </a:p>
        </p:txBody>
      </p:sp>
    </p:spTree>
    <p:extLst>
      <p:ext uri="{BB962C8B-B14F-4D97-AF65-F5344CB8AC3E}">
        <p14:creationId xmlns:p14="http://schemas.microsoft.com/office/powerpoint/2010/main" val="989910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3- </a:t>
            </a:r>
            <a:r>
              <a:rPr lang="ar-IQ" dirty="0"/>
              <a:t>المعيار الثالث: المنهاج الدراسي (15%):</a:t>
            </a:r>
            <a:endParaRPr lang="en-US" dirty="0"/>
          </a:p>
        </p:txBody>
      </p:sp>
      <p:sp>
        <p:nvSpPr>
          <p:cNvPr id="3" name="عنصر نائب للمحتوى 2"/>
          <p:cNvSpPr>
            <a:spLocks noGrp="1"/>
          </p:cNvSpPr>
          <p:nvPr>
            <p:ph idx="1"/>
          </p:nvPr>
        </p:nvSpPr>
        <p:spPr/>
        <p:txBody>
          <a:bodyPr>
            <a:normAutofit fontScale="92500" lnSpcReduction="20000"/>
          </a:bodyPr>
          <a:lstStyle/>
          <a:p>
            <a:pPr algn="r" rtl="1"/>
            <a:r>
              <a:rPr lang="ar-IQ" b="1" dirty="0"/>
              <a:t>العنصر الاول  : الاطار العام للمنهج  </a:t>
            </a:r>
            <a:r>
              <a:rPr lang="en-US" b="1" dirty="0"/>
              <a:t>20</a:t>
            </a:r>
            <a:r>
              <a:rPr lang="ar-IQ" b="1" dirty="0"/>
              <a:t>  </a:t>
            </a:r>
            <a:r>
              <a:rPr lang="ar-IQ" b="1" dirty="0" smtClean="0"/>
              <a:t>درجة</a:t>
            </a:r>
            <a:endParaRPr lang="en-US" b="1" dirty="0" smtClean="0"/>
          </a:p>
          <a:p>
            <a:pPr marL="0" indent="0" algn="r" rtl="1">
              <a:buNone/>
            </a:pPr>
            <a:endParaRPr lang="en-US" b="1" dirty="0" smtClean="0"/>
          </a:p>
          <a:p>
            <a:pPr lvl="0" algn="r" rtl="1"/>
            <a:r>
              <a:rPr lang="ar-SA" sz="2600" dirty="0"/>
              <a:t>توافر برنامج دراسي علمي سريري ذات أهداف تربوية مصادق عليها للكلية</a:t>
            </a:r>
            <a:endParaRPr lang="en-US" sz="2600" dirty="0"/>
          </a:p>
          <a:p>
            <a:pPr lvl="0" algn="r" rtl="1"/>
            <a:r>
              <a:rPr lang="ar-SA" sz="2600" dirty="0"/>
              <a:t>معلومات عامة عن المقرر (اسم المقرر، رمز المقرر، الفصل الدراسي الذي يقدم فيه، عدد الساعات النظرية والعملية المعتمدة، المفردات، المصادر المعتمدة...... الخ). </a:t>
            </a:r>
            <a:endParaRPr lang="en-US" sz="2600" dirty="0"/>
          </a:p>
          <a:p>
            <a:pPr lvl="0" algn="r" rtl="1"/>
            <a:r>
              <a:rPr lang="ar-SA" sz="2600" dirty="0"/>
              <a:t>تقارير من الجهات المستفيدة تثبت إمكانية استفادتها من مقررات البرنامج الأكاديمي بصورة عملية. </a:t>
            </a:r>
            <a:endParaRPr lang="en-US" sz="2600" dirty="0"/>
          </a:p>
          <a:p>
            <a:pPr lvl="0" algn="r" rtl="1"/>
            <a:r>
              <a:rPr lang="ar-SA" sz="2600" dirty="0"/>
              <a:t>برنامج سنوي تدريبي في دورات في مجال استراتيجيات التعليم والتعلم.</a:t>
            </a:r>
            <a:endParaRPr lang="en-US" sz="2600" dirty="0"/>
          </a:p>
          <a:p>
            <a:pPr lvl="0" algn="r" rtl="1"/>
            <a:r>
              <a:rPr lang="ar-SA" sz="2600" dirty="0"/>
              <a:t> خطة سنوية حول سبل واليات تعزيز التعلم الذاتي للطلبة.</a:t>
            </a:r>
            <a:endParaRPr lang="en-US" sz="2600" dirty="0"/>
          </a:p>
          <a:p>
            <a:pPr lvl="0" algn="r" rtl="1"/>
            <a:r>
              <a:rPr lang="ar-SA" sz="2600" dirty="0"/>
              <a:t> توافر متطلبات التعلم الالكتروني من مختبرات وأجهزة وقاعات ذكية وأنظمة التعلم الالكتروني الأخرى.</a:t>
            </a:r>
            <a:endParaRPr lang="en-US" sz="2600" dirty="0"/>
          </a:p>
          <a:p>
            <a:pPr marL="0" indent="0" algn="r" rtl="1">
              <a:buNone/>
            </a:pPr>
            <a:endParaRPr lang="en-US" dirty="0"/>
          </a:p>
        </p:txBody>
      </p:sp>
    </p:spTree>
    <p:extLst>
      <p:ext uri="{BB962C8B-B14F-4D97-AF65-F5344CB8AC3E}">
        <p14:creationId xmlns:p14="http://schemas.microsoft.com/office/powerpoint/2010/main" val="1323875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a:t>العنصر الثاني   : الكفاءة   20  درجة</a:t>
            </a:r>
            <a:endParaRPr lang="en-US" dirty="0"/>
          </a:p>
        </p:txBody>
      </p:sp>
      <p:sp>
        <p:nvSpPr>
          <p:cNvPr id="3" name="عنصر نائب للمحتوى 2"/>
          <p:cNvSpPr>
            <a:spLocks noGrp="1"/>
          </p:cNvSpPr>
          <p:nvPr>
            <p:ph idx="1"/>
          </p:nvPr>
        </p:nvSpPr>
        <p:spPr/>
        <p:txBody>
          <a:bodyPr>
            <a:normAutofit fontScale="70000" lnSpcReduction="20000"/>
          </a:bodyPr>
          <a:lstStyle/>
          <a:p>
            <a:pPr lvl="0" algn="r" rtl="1"/>
            <a:r>
              <a:rPr lang="ar-SA" dirty="0"/>
              <a:t>محاضر مجالس المؤسسة المعنية الخاصة بتبني المعايير الأكاديمية الخاصة ببرامجها</a:t>
            </a:r>
            <a:endParaRPr lang="en-US" dirty="0"/>
          </a:p>
          <a:p>
            <a:pPr lvl="0" algn="r" rtl="1"/>
            <a:r>
              <a:rPr lang="ar-SA" dirty="0"/>
              <a:t>وثيقة المعايير المعتمدة </a:t>
            </a:r>
            <a:endParaRPr lang="en-US" dirty="0"/>
          </a:p>
          <a:p>
            <a:pPr lvl="0" algn="r" rtl="1"/>
            <a:r>
              <a:rPr lang="ar-SA" dirty="0"/>
              <a:t>أمثلة من محاضر الأقسام العلمية ولجنة التعليم والطالب ومجلس المؤسسة الخاصة بتصميم وتطوير البرامج التعليمية</a:t>
            </a:r>
            <a:endParaRPr lang="en-US" dirty="0"/>
          </a:p>
          <a:p>
            <a:pPr lvl="0" algn="r" rtl="1"/>
            <a:r>
              <a:rPr lang="ar-SA" dirty="0"/>
              <a:t>استبانات الطلبة والخريجون وارباب العمل حول جودة البرامج الدراسية وكفاءتها</a:t>
            </a:r>
            <a:r>
              <a:rPr lang="en-US" b="1" dirty="0"/>
              <a:t>.</a:t>
            </a:r>
            <a:endParaRPr lang="en-US" dirty="0"/>
          </a:p>
          <a:p>
            <a:pPr lvl="0" algn="r" rtl="1"/>
            <a:r>
              <a:rPr lang="ar-SA" dirty="0"/>
              <a:t>تقارير من الجهات المستفيدة تثبت إمكانية استفادتها من مقررات البرنامج الأكاديمي بصورة عملية</a:t>
            </a:r>
            <a:r>
              <a:rPr lang="ar-SA" b="1" dirty="0"/>
              <a:t> </a:t>
            </a:r>
            <a:endParaRPr lang="en-US" dirty="0"/>
          </a:p>
          <a:p>
            <a:pPr lvl="0" algn="r" rtl="1"/>
            <a:r>
              <a:rPr lang="ar-SA" dirty="0"/>
              <a:t>مصفوفة توافق نواتج التعلم للبرنامج التعليمي مع المعايير الأكاديمية والمقررات الدراسية التي تبنتها</a:t>
            </a:r>
            <a:endParaRPr lang="en-US" dirty="0"/>
          </a:p>
          <a:p>
            <a:pPr lvl="0" algn="r" rtl="1"/>
            <a:r>
              <a:rPr lang="ar-SA" b="1" dirty="0"/>
              <a:t>تقارير المراجعة الداخلية الخارجية للبرامج التعليمية والمقررات الدراسية</a:t>
            </a:r>
            <a:endParaRPr lang="en-US" b="1" dirty="0"/>
          </a:p>
          <a:p>
            <a:pPr lvl="0" algn="r" rtl="1"/>
            <a:r>
              <a:rPr lang="ar-SA" dirty="0"/>
              <a:t>توصيات من الخريجين من البرنامج وجهات العمل واستشاريين مستقلين.</a:t>
            </a:r>
            <a:endParaRPr lang="en-US" dirty="0"/>
          </a:p>
          <a:p>
            <a:pPr marL="0" indent="0" algn="r" rtl="1">
              <a:buNone/>
            </a:pPr>
            <a:endParaRPr lang="en-US" dirty="0"/>
          </a:p>
        </p:txBody>
      </p:sp>
    </p:spTree>
    <p:extLst>
      <p:ext uri="{BB962C8B-B14F-4D97-AF65-F5344CB8AC3E}">
        <p14:creationId xmlns:p14="http://schemas.microsoft.com/office/powerpoint/2010/main" val="2229998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b="1" dirty="0"/>
              <a:t>العنصر الثالث  : نتائج التعلم   </a:t>
            </a:r>
            <a:r>
              <a:rPr lang="en-US" b="1" dirty="0"/>
              <a:t>17</a:t>
            </a:r>
            <a:r>
              <a:rPr lang="ar-IQ" b="1" dirty="0"/>
              <a:t>  درجة</a:t>
            </a:r>
            <a:endParaRPr lang="en-US" dirty="0"/>
          </a:p>
        </p:txBody>
      </p:sp>
      <p:sp>
        <p:nvSpPr>
          <p:cNvPr id="3" name="عنصر نائب للمحتوى 2"/>
          <p:cNvSpPr>
            <a:spLocks noGrp="1"/>
          </p:cNvSpPr>
          <p:nvPr>
            <p:ph idx="1"/>
          </p:nvPr>
        </p:nvSpPr>
        <p:spPr/>
        <p:txBody>
          <a:bodyPr>
            <a:normAutofit fontScale="92500" lnSpcReduction="20000"/>
          </a:bodyPr>
          <a:lstStyle/>
          <a:p>
            <a:pPr lvl="0" algn="r" rtl="1"/>
            <a:r>
              <a:rPr lang="ar-SA" dirty="0"/>
              <a:t>استبانات عن فعالية التدريس </a:t>
            </a:r>
            <a:endParaRPr lang="en-US" dirty="0"/>
          </a:p>
          <a:p>
            <a:pPr lvl="0" algn="r" rtl="1"/>
            <a:r>
              <a:rPr lang="ar-SA" dirty="0"/>
              <a:t>تقييمات الطلبة، واستطلاعات آراء الخريجين وارباب العمل.</a:t>
            </a:r>
            <a:endParaRPr lang="en-US" dirty="0"/>
          </a:p>
          <a:p>
            <a:pPr lvl="0" algn="r" rtl="1"/>
            <a:r>
              <a:rPr lang="ar-SA" dirty="0"/>
              <a:t>وتقييمات خارجية فاحصة لجودة أداء الطلبة في الامتحانات والمها م والواجبات</a:t>
            </a:r>
            <a:r>
              <a:rPr lang="en-US" dirty="0"/>
              <a:t>.</a:t>
            </a:r>
          </a:p>
          <a:p>
            <a:pPr lvl="0" algn="r" rtl="1"/>
            <a:r>
              <a:rPr lang="ar-SA" dirty="0"/>
              <a:t>تقارير سنوية عما تم القيام به واتخاذ اية تعديلات قد تظهر الحاجة اليها</a:t>
            </a:r>
            <a:endParaRPr lang="en-US" dirty="0"/>
          </a:p>
          <a:p>
            <a:pPr lvl="0" algn="r" rtl="1"/>
            <a:r>
              <a:rPr lang="ar-SA" dirty="0"/>
              <a:t>محاضر مراجعات لجودة التعليم والتعلم لك برنامج.</a:t>
            </a:r>
            <a:endParaRPr lang="en-US" dirty="0"/>
          </a:p>
          <a:p>
            <a:pPr lvl="0" algn="r" rtl="1"/>
            <a:r>
              <a:rPr lang="ar-SA" dirty="0"/>
              <a:t>تقارير الخبراء الأكاديميين والمهنيين ذوي العلاقة</a:t>
            </a:r>
            <a:r>
              <a:rPr lang="en-US" dirty="0"/>
              <a:t>.</a:t>
            </a:r>
          </a:p>
          <a:p>
            <a:pPr lvl="0" algn="r" rtl="1"/>
            <a:r>
              <a:rPr lang="ar-SA" dirty="0"/>
              <a:t>الموقع الالكتروني للكلية.</a:t>
            </a:r>
            <a:endParaRPr lang="en-US" dirty="0"/>
          </a:p>
          <a:p>
            <a:pPr lvl="0" algn="r" rtl="1"/>
            <a:r>
              <a:rPr lang="ar-SA" dirty="0"/>
              <a:t>قاعدة بيانات بوسائل التعليم الحديثة وقاعات الدراسية </a:t>
            </a:r>
            <a:endParaRPr lang="en-US" dirty="0"/>
          </a:p>
          <a:p>
            <a:pPr algn="r" rtl="1"/>
            <a:endParaRPr lang="en-US" dirty="0"/>
          </a:p>
        </p:txBody>
      </p:sp>
    </p:spTree>
    <p:extLst>
      <p:ext uri="{BB962C8B-B14F-4D97-AF65-F5344CB8AC3E}">
        <p14:creationId xmlns:p14="http://schemas.microsoft.com/office/powerpoint/2010/main" val="3078876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b="1" dirty="0"/>
              <a:t>العنصر الرابع   : ادارة البرنامج   </a:t>
            </a:r>
            <a:r>
              <a:rPr lang="en-US" b="1" dirty="0"/>
              <a:t>18</a:t>
            </a:r>
            <a:r>
              <a:rPr lang="ar-IQ" b="1" dirty="0"/>
              <a:t>  درجة</a:t>
            </a:r>
            <a:endParaRPr lang="en-US" dirty="0"/>
          </a:p>
        </p:txBody>
      </p:sp>
      <p:sp>
        <p:nvSpPr>
          <p:cNvPr id="3" name="عنصر نائب للمحتوى 2"/>
          <p:cNvSpPr>
            <a:spLocks noGrp="1"/>
          </p:cNvSpPr>
          <p:nvPr>
            <p:ph idx="1"/>
          </p:nvPr>
        </p:nvSpPr>
        <p:spPr/>
        <p:txBody>
          <a:bodyPr>
            <a:normAutofit/>
          </a:bodyPr>
          <a:lstStyle/>
          <a:p>
            <a:pPr lvl="0" algn="r" rtl="1"/>
            <a:r>
              <a:rPr lang="ar-SA" b="1" dirty="0"/>
              <a:t>الأدلة والوثائق والشواهد المطلوبة للعنصر ال</a:t>
            </a:r>
            <a:r>
              <a:rPr lang="ar-IQ" b="1" dirty="0"/>
              <a:t>رابع</a:t>
            </a:r>
            <a:r>
              <a:rPr lang="ar-SA" b="1" dirty="0"/>
              <a:t>:</a:t>
            </a:r>
            <a:endParaRPr lang="en-US" dirty="0"/>
          </a:p>
          <a:p>
            <a:pPr lvl="0" algn="r" rtl="1"/>
            <a:r>
              <a:rPr lang="ar-SA" b="1" dirty="0"/>
              <a:t>لجان ومحاضر لجان المناهج الدراسية في الكلية.</a:t>
            </a:r>
            <a:endParaRPr lang="en-US" b="1" dirty="0"/>
          </a:p>
          <a:p>
            <a:pPr lvl="0" algn="r" rtl="1"/>
            <a:r>
              <a:rPr lang="ar-SA" dirty="0"/>
              <a:t>التقارير الفصلية للمناهج الدراسية.</a:t>
            </a:r>
            <a:endParaRPr lang="en-US" dirty="0"/>
          </a:p>
          <a:p>
            <a:pPr lvl="0" algn="r" rtl="1"/>
            <a:r>
              <a:rPr lang="ar-SA" b="1" dirty="0"/>
              <a:t>تقارير المراجعة الدورية والتحديثات واهم المقترحات  </a:t>
            </a:r>
            <a:endParaRPr lang="en-US" b="1" dirty="0"/>
          </a:p>
          <a:p>
            <a:pPr lvl="0" algn="r" rtl="1"/>
            <a:r>
              <a:rPr lang="ar-SA" dirty="0"/>
              <a:t>تقارير الخبراء الأكاديميين والمهنيين ذوي العلاقة</a:t>
            </a:r>
            <a:endParaRPr lang="en-US" dirty="0"/>
          </a:p>
          <a:p>
            <a:pPr lvl="0" algn="r" rtl="1"/>
            <a:r>
              <a:rPr lang="ar-SA" dirty="0"/>
              <a:t>تقرير تقييم الذات وخطة التحسين. </a:t>
            </a:r>
            <a:endParaRPr lang="en-US" dirty="0"/>
          </a:p>
          <a:p>
            <a:pPr marL="0" indent="0" algn="r" rtl="1">
              <a:buNone/>
            </a:pPr>
            <a:endParaRPr lang="en-US" dirty="0"/>
          </a:p>
        </p:txBody>
      </p:sp>
    </p:spTree>
    <p:extLst>
      <p:ext uri="{BB962C8B-B14F-4D97-AF65-F5344CB8AC3E}">
        <p14:creationId xmlns:p14="http://schemas.microsoft.com/office/powerpoint/2010/main" val="3123167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1"/>
            <a:r>
              <a:rPr lang="ar-IQ" b="1" dirty="0"/>
              <a:t>العنصر الخامس    : التدريب السريري    </a:t>
            </a:r>
            <a:r>
              <a:rPr lang="en-US" b="1" dirty="0"/>
              <a:t>25</a:t>
            </a:r>
            <a:r>
              <a:rPr lang="ar-IQ" b="1" dirty="0"/>
              <a:t>  درجة</a:t>
            </a:r>
            <a:endParaRPr lang="en-US" dirty="0"/>
          </a:p>
        </p:txBody>
      </p:sp>
      <p:sp>
        <p:nvSpPr>
          <p:cNvPr id="3" name="عنصر نائب للمحتوى 2"/>
          <p:cNvSpPr>
            <a:spLocks noGrp="1"/>
          </p:cNvSpPr>
          <p:nvPr>
            <p:ph idx="1"/>
          </p:nvPr>
        </p:nvSpPr>
        <p:spPr/>
        <p:txBody>
          <a:bodyPr>
            <a:normAutofit fontScale="70000" lnSpcReduction="20000"/>
          </a:bodyPr>
          <a:lstStyle/>
          <a:p>
            <a:pPr lvl="0" algn="r" rtl="1"/>
            <a:r>
              <a:rPr lang="ar-SA" dirty="0"/>
              <a:t>محاضر مجالس المؤسسة المعنية الخاصة بتبني المعايير الأكاديمية الخاصة ببرامجها </a:t>
            </a:r>
            <a:endParaRPr lang="en-US" dirty="0"/>
          </a:p>
          <a:p>
            <a:pPr lvl="0" algn="r" rtl="1"/>
            <a:r>
              <a:rPr lang="ar-SA" dirty="0"/>
              <a:t>كتب رسمية لاعتماد مستشفى تعليمي خاص بالكلية للتعليم السريري.</a:t>
            </a:r>
            <a:endParaRPr lang="en-US" dirty="0"/>
          </a:p>
          <a:p>
            <a:pPr lvl="0" algn="r" rtl="1"/>
            <a:r>
              <a:rPr lang="ar-SA" dirty="0"/>
              <a:t>شواهد حول تقديم المستشفى التعليمي الرعاية التمريضية والتعليم السريرية للطلاب.</a:t>
            </a:r>
            <a:endParaRPr lang="en-US" dirty="0"/>
          </a:p>
          <a:p>
            <a:pPr lvl="0" algn="r" rtl="1"/>
            <a:r>
              <a:rPr lang="ar-SA" dirty="0"/>
              <a:t>قاعدة بيانات لمختبرات التشخيصية تتضمن الاجهزة والمعدات والمواد.</a:t>
            </a:r>
            <a:endParaRPr lang="en-US" dirty="0"/>
          </a:p>
          <a:p>
            <a:pPr lvl="0" algn="r" rtl="1"/>
            <a:r>
              <a:rPr lang="ar-SA" dirty="0"/>
              <a:t>وصف الآليات المستخدمة لضمان الإشراف الجيد على جميع المواضع السريرية منظمة وتخضع لعمليات ضمان الجودة المناسبة</a:t>
            </a:r>
            <a:endParaRPr lang="en-US" dirty="0"/>
          </a:p>
          <a:p>
            <a:pPr lvl="0" algn="r" rtl="1"/>
            <a:r>
              <a:rPr lang="ar-SA" dirty="0">
                <a:solidFill>
                  <a:srgbClr val="FF0000"/>
                </a:solidFill>
              </a:rPr>
              <a:t>شواهد حول مدى توافر وحرية الوصول لمدى واسع من المرافق التشخيصية والعلاجية، وعلى سبيل المثال لا الحصر: الصيدلية، التشخيص بالتصوير، التخدير، التشخيصات المرضية، وحدة العناية المركزة، صالات العمليات، وحدة الطب الباطني، فضلا عن قاعة التشريح المرضي. </a:t>
            </a:r>
            <a:endParaRPr lang="en-US" dirty="0">
              <a:solidFill>
                <a:srgbClr val="FF0000"/>
              </a:solidFill>
            </a:endParaRPr>
          </a:p>
          <a:p>
            <a:pPr lvl="0" algn="r" rtl="1"/>
            <a:r>
              <a:rPr lang="ar-SA" dirty="0"/>
              <a:t>تقارير الزيارات الميدانية للمواقع السريرية واستمارة الح</a:t>
            </a:r>
            <a:r>
              <a:rPr lang="ar-IQ" dirty="0"/>
              <a:t>ا</a:t>
            </a:r>
            <a:r>
              <a:rPr lang="ar-SA" dirty="0"/>
              <a:t>لات السريرية او </a:t>
            </a:r>
            <a:r>
              <a:rPr lang="en-US" dirty="0"/>
              <a:t>log book</a:t>
            </a:r>
            <a:r>
              <a:rPr lang="ar-SA" dirty="0"/>
              <a:t> الخاص بالطلبة.</a:t>
            </a:r>
            <a:endParaRPr lang="en-US" dirty="0"/>
          </a:p>
          <a:p>
            <a:pPr lvl="0" algn="r" rtl="1"/>
            <a:r>
              <a:rPr lang="ar-SA" dirty="0"/>
              <a:t>وثيقة التعاون فيما يتعلق بالتدريب السريري الخارجي للطلبة.</a:t>
            </a:r>
            <a:endParaRPr lang="en-US" dirty="0"/>
          </a:p>
          <a:p>
            <a:pPr marL="0" indent="0" algn="r" rtl="1">
              <a:buNone/>
            </a:pPr>
            <a:endParaRPr lang="en-US" dirty="0"/>
          </a:p>
        </p:txBody>
      </p:sp>
    </p:spTree>
    <p:extLst>
      <p:ext uri="{BB962C8B-B14F-4D97-AF65-F5344CB8AC3E}">
        <p14:creationId xmlns:p14="http://schemas.microsoft.com/office/powerpoint/2010/main" val="2107735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570186"/>
          </a:xfrm>
        </p:spPr>
        <p:txBody>
          <a:bodyPr>
            <a:normAutofit fontScale="90000"/>
          </a:bodyPr>
          <a:lstStyle/>
          <a:p>
            <a:pPr lvl="0" algn="r"/>
            <a:r>
              <a:rPr lang="ar-SA" sz="3600" b="1" dirty="0"/>
              <a:t>4-المعيا</a:t>
            </a:r>
            <a:r>
              <a:rPr lang="ar-IQ" sz="3600" b="1" dirty="0"/>
              <a:t>ر الرابع: </a:t>
            </a:r>
            <a:r>
              <a:rPr lang="ar-SA" sz="3600" b="1" dirty="0"/>
              <a:t>المرافق والمعدات (10</a:t>
            </a:r>
            <a:r>
              <a:rPr lang="ar-SA" sz="3600" b="1" dirty="0" smtClean="0"/>
              <a:t>%):</a:t>
            </a:r>
            <a:r>
              <a:rPr lang="en-US" sz="3600" b="1" dirty="0" smtClean="0"/>
              <a:t/>
            </a:r>
            <a:br>
              <a:rPr lang="en-US" sz="3600" b="1" dirty="0" smtClean="0"/>
            </a:br>
            <a:r>
              <a:rPr lang="ar-SA" sz="3600" dirty="0" smtClean="0"/>
              <a:t>العنصر </a:t>
            </a:r>
            <a:r>
              <a:rPr lang="ar-SA" sz="3600" dirty="0"/>
              <a:t>الاول: المرافق المادية  </a:t>
            </a:r>
            <a:r>
              <a:rPr lang="en-US" sz="3600" dirty="0"/>
              <a:t>28</a:t>
            </a:r>
            <a:r>
              <a:rPr lang="ar-SA" sz="3600" dirty="0"/>
              <a:t> درجة </a:t>
            </a:r>
            <a:r>
              <a:rPr lang="en-US" b="1" dirty="0"/>
              <a:t/>
            </a:r>
            <a:br>
              <a:rPr lang="en-US" b="1" dirty="0"/>
            </a:br>
            <a:endParaRPr lang="en-US" dirty="0"/>
          </a:p>
        </p:txBody>
      </p:sp>
      <p:sp>
        <p:nvSpPr>
          <p:cNvPr id="3" name="عنصر نائب للمحتوى 2"/>
          <p:cNvSpPr>
            <a:spLocks noGrp="1"/>
          </p:cNvSpPr>
          <p:nvPr>
            <p:ph idx="1"/>
          </p:nvPr>
        </p:nvSpPr>
        <p:spPr/>
        <p:txBody>
          <a:bodyPr>
            <a:normAutofit fontScale="70000" lnSpcReduction="20000"/>
          </a:bodyPr>
          <a:lstStyle/>
          <a:p>
            <a:pPr lvl="0" algn="r" rtl="1"/>
            <a:r>
              <a:rPr lang="ar-SA" dirty="0" smtClean="0"/>
              <a:t>وثائق </a:t>
            </a:r>
            <a:r>
              <a:rPr lang="ar-SA" dirty="0"/>
              <a:t>عملية التخطيط </a:t>
            </a:r>
            <a:endParaRPr lang="en-US" dirty="0"/>
          </a:p>
          <a:p>
            <a:pPr lvl="0" algn="r" rtl="1"/>
            <a:r>
              <a:rPr lang="ar-SA" dirty="0"/>
              <a:t>التوافر والإتاحة وكفاءة الاستخدام والنوعية والجودة والملائمة. </a:t>
            </a:r>
            <a:endParaRPr lang="en-US" dirty="0"/>
          </a:p>
          <a:p>
            <a:pPr lvl="0" algn="r" rtl="1"/>
            <a:r>
              <a:rPr lang="ar-SA" dirty="0"/>
              <a:t>سياسات وإجراءات الأمن والسلامة. </a:t>
            </a:r>
            <a:endParaRPr lang="en-US" dirty="0"/>
          </a:p>
          <a:p>
            <a:pPr lvl="0" algn="r" rtl="1"/>
            <a:r>
              <a:rPr lang="ar-SA" dirty="0"/>
              <a:t>أدارة جودة المرافق وخدماتها ومراقبتها وتحسينها وإجراءات الصيانة وفعاليتها. </a:t>
            </a:r>
            <a:endParaRPr lang="en-US" dirty="0"/>
          </a:p>
          <a:p>
            <a:pPr lvl="0" algn="r" rtl="1"/>
            <a:r>
              <a:rPr lang="ar-IQ" dirty="0"/>
              <a:t>و</a:t>
            </a:r>
            <a:r>
              <a:rPr lang="ar-SA" dirty="0"/>
              <a:t>جود استطلاعات الرأي عن رضا المستخدمين للمرافق. </a:t>
            </a:r>
            <a:endParaRPr lang="en-US" dirty="0"/>
          </a:p>
          <a:p>
            <a:pPr lvl="0" algn="r" rtl="1"/>
            <a:r>
              <a:rPr lang="ar-SA" dirty="0"/>
              <a:t>مقارنة مدى توفر التجهيزات مع مؤسسات تعليمية أخرى تقدم برامج مماثلة. </a:t>
            </a:r>
            <a:endParaRPr lang="en-US" dirty="0"/>
          </a:p>
          <a:p>
            <a:pPr lvl="0" algn="r" rtl="1"/>
            <a:r>
              <a:rPr lang="ar-SA" dirty="0"/>
              <a:t>الملاحظات المباشرة بواسطة مقومين مستقلين. </a:t>
            </a:r>
            <a:endParaRPr lang="en-US" dirty="0"/>
          </a:p>
          <a:p>
            <a:pPr lvl="0" algn="r" rtl="1"/>
            <a:r>
              <a:rPr lang="ar-SA" dirty="0"/>
              <a:t>توفر عمليات تقويم حال التجهيزات وجداول الصيانة. </a:t>
            </a:r>
            <a:endParaRPr lang="en-US" dirty="0"/>
          </a:p>
          <a:p>
            <a:pPr lvl="0" algn="r" rtl="1"/>
            <a:r>
              <a:rPr lang="ar-SA" dirty="0">
                <a:solidFill>
                  <a:srgbClr val="FF0000"/>
                </a:solidFill>
              </a:rPr>
              <a:t>توفر اللوائح التنظيمية وقواعد السلوك الخاصة باستخدام المرافق والأجهزة غالية الثمن </a:t>
            </a:r>
            <a:endParaRPr lang="en-US" dirty="0">
              <a:solidFill>
                <a:srgbClr val="FF0000"/>
              </a:solidFill>
            </a:endParaRPr>
          </a:p>
          <a:p>
            <a:pPr lvl="0" algn="r" rtl="1"/>
            <a:r>
              <a:rPr lang="ar-SA" dirty="0"/>
              <a:t>الإحصاءات المتوافرة عن أعطال الأجهزة.</a:t>
            </a:r>
            <a:endParaRPr lang="en-US" dirty="0"/>
          </a:p>
          <a:p>
            <a:pPr lvl="0" algn="r" rtl="1"/>
            <a:r>
              <a:rPr lang="ar-SA" dirty="0"/>
              <a:t> مقارنة مدى توافر التجهيزات في الكلية بتلك الموجودة في مؤسسات أخرى شبيهة</a:t>
            </a:r>
            <a:r>
              <a:rPr lang="ar-EG" dirty="0"/>
              <a:t>	</a:t>
            </a:r>
            <a:endParaRPr lang="en-US" dirty="0"/>
          </a:p>
          <a:p>
            <a:pPr marL="0" lvl="0" indent="0" algn="r" rtl="1">
              <a:buNone/>
            </a:pPr>
            <a:endParaRPr lang="en-US" dirty="0">
              <a:effectLst/>
            </a:endParaRPr>
          </a:p>
        </p:txBody>
      </p:sp>
    </p:spTree>
    <p:extLst>
      <p:ext uri="{BB962C8B-B14F-4D97-AF65-F5344CB8AC3E}">
        <p14:creationId xmlns:p14="http://schemas.microsoft.com/office/powerpoint/2010/main" val="186305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4827130"/>
              </p:ext>
            </p:extLst>
          </p:nvPr>
        </p:nvGraphicFramePr>
        <p:xfrm>
          <a:off x="611559" y="620688"/>
          <a:ext cx="8064897" cy="5523236"/>
        </p:xfrm>
        <a:graphic>
          <a:graphicData uri="http://schemas.openxmlformats.org/drawingml/2006/table">
            <a:tbl>
              <a:tblPr rtl="1" firstRow="1" firstCol="1" bandRow="1">
                <a:tableStyleId>{5C22544A-7EE6-4342-B048-85BDC9FD1C3A}</a:tableStyleId>
              </a:tblPr>
              <a:tblGrid>
                <a:gridCol w="428225"/>
                <a:gridCol w="4924582"/>
                <a:gridCol w="785079"/>
                <a:gridCol w="927820"/>
                <a:gridCol w="999191"/>
              </a:tblGrid>
              <a:tr h="711351">
                <a:tc>
                  <a:txBody>
                    <a:bodyPr/>
                    <a:lstStyle/>
                    <a:p>
                      <a:pPr marL="0" marR="0" algn="ctr" rtl="1">
                        <a:spcBef>
                          <a:spcPts val="0"/>
                        </a:spcBef>
                        <a:spcAft>
                          <a:spcPts val="0"/>
                        </a:spcAft>
                      </a:pPr>
                      <a:r>
                        <a:rPr lang="ar-SA" sz="1200" dirty="0">
                          <a:effectLst/>
                        </a:rPr>
                        <a:t>ت</a:t>
                      </a:r>
                      <a:endParaRPr lang="en-US" sz="1100"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2400" dirty="0">
                          <a:effectLst/>
                        </a:rPr>
                        <a:t>المعايير</a:t>
                      </a:r>
                      <a:endParaRPr lang="en-US" sz="2400"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endParaRPr lang="ar-IQ" sz="1200" dirty="0" smtClean="0">
                        <a:effectLst/>
                      </a:endParaRPr>
                    </a:p>
                    <a:p>
                      <a:pPr marL="0" marR="0" algn="ctr" rtl="1">
                        <a:spcBef>
                          <a:spcPts val="0"/>
                        </a:spcBef>
                        <a:spcAft>
                          <a:spcPts val="0"/>
                        </a:spcAft>
                      </a:pPr>
                      <a:r>
                        <a:rPr lang="ar-SA" sz="1200" dirty="0" smtClean="0">
                          <a:effectLst/>
                        </a:rPr>
                        <a:t>وزن </a:t>
                      </a:r>
                      <a:r>
                        <a:rPr lang="ar-SA" sz="1200" dirty="0">
                          <a:effectLst/>
                        </a:rPr>
                        <a:t>المعيار</a:t>
                      </a:r>
                      <a:endParaRPr lang="en-US" sz="1100"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endParaRPr lang="ar-IQ" sz="1200" dirty="0" smtClean="0">
                        <a:effectLst/>
                      </a:endParaRPr>
                    </a:p>
                    <a:p>
                      <a:pPr marL="0" marR="0" algn="ctr" rtl="1">
                        <a:spcBef>
                          <a:spcPts val="0"/>
                        </a:spcBef>
                        <a:spcAft>
                          <a:spcPts val="0"/>
                        </a:spcAft>
                      </a:pPr>
                      <a:r>
                        <a:rPr lang="ar-SA" sz="1200" dirty="0" smtClean="0">
                          <a:effectLst/>
                        </a:rPr>
                        <a:t>عدد </a:t>
                      </a:r>
                      <a:r>
                        <a:rPr lang="ar-SA" sz="1200" dirty="0">
                          <a:effectLst/>
                        </a:rPr>
                        <a:t>العناصر</a:t>
                      </a:r>
                      <a:endParaRPr lang="en-US" sz="1100"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endParaRPr lang="ar-IQ" sz="1200" dirty="0" smtClean="0">
                        <a:effectLst/>
                      </a:endParaRPr>
                    </a:p>
                    <a:p>
                      <a:pPr marL="0" marR="0" algn="ctr" rtl="1">
                        <a:spcBef>
                          <a:spcPts val="0"/>
                        </a:spcBef>
                        <a:spcAft>
                          <a:spcPts val="0"/>
                        </a:spcAft>
                      </a:pPr>
                      <a:r>
                        <a:rPr lang="ar-SA" sz="1200" dirty="0" smtClean="0">
                          <a:effectLst/>
                        </a:rPr>
                        <a:t>عدد </a:t>
                      </a:r>
                      <a:r>
                        <a:rPr lang="ar-SA" sz="1200" dirty="0">
                          <a:effectLst/>
                        </a:rPr>
                        <a:t>المؤشرات</a:t>
                      </a:r>
                      <a:endParaRPr lang="en-US" sz="1100" dirty="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1</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الاول : الأهداف والتنظيم وسياسة ضمان الجودة</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4%</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2</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9</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2</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dirty="0">
                          <a:effectLst/>
                        </a:rPr>
                        <a:t>المعيار الثاني: الشؤون المالية </a:t>
                      </a:r>
                      <a:endParaRPr lang="en-US" sz="2000" b="1"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6%</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3</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11</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3</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الثالث: المنهاج الدراسي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15%</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5</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23</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4</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الرابع: </a:t>
                      </a:r>
                      <a:r>
                        <a:rPr lang="ar-LB" sz="2000" b="1">
                          <a:effectLst/>
                        </a:rPr>
                        <a:t>المرافق والمعدات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10%</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4</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12</a:t>
                      </a:r>
                      <a:endParaRPr lang="en-US" sz="1100">
                        <a:effectLst/>
                        <a:latin typeface="FreeSerif"/>
                        <a:ea typeface="FreeSerif"/>
                        <a:cs typeface="FreeSerif"/>
                      </a:endParaRPr>
                    </a:p>
                  </a:txBody>
                  <a:tcPr marL="68580" marR="68580" marT="0" marB="0"/>
                </a:tc>
              </a:tr>
              <a:tr h="414955">
                <a:tc>
                  <a:txBody>
                    <a:bodyPr/>
                    <a:lstStyle/>
                    <a:p>
                      <a:pPr marL="0" marR="0" algn="r" rtl="1">
                        <a:spcBef>
                          <a:spcPts val="0"/>
                        </a:spcBef>
                        <a:spcAft>
                          <a:spcPts val="0"/>
                        </a:spcAft>
                      </a:pPr>
                      <a:r>
                        <a:rPr lang="en-US" sz="1200">
                          <a:effectLst/>
                        </a:rPr>
                        <a:t>5</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الخامس:</a:t>
                      </a:r>
                      <a:r>
                        <a:rPr lang="ar-LB" sz="2000" b="1">
                          <a:effectLst/>
                        </a:rPr>
                        <a:t>الموارد الحيوانية والمواد التعليمية من اصل حيواني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15%</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4</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13</a:t>
                      </a:r>
                      <a:endParaRPr lang="en-US" sz="1100">
                        <a:effectLst/>
                        <a:latin typeface="FreeSerif"/>
                        <a:ea typeface="FreeSerif"/>
                        <a:cs typeface="FreeSerif"/>
                      </a:endParaRPr>
                    </a:p>
                  </a:txBody>
                  <a:tcPr marL="68580" marR="68580" marT="0" marB="0"/>
                </a:tc>
              </a:tr>
              <a:tr h="467690">
                <a:tc>
                  <a:txBody>
                    <a:bodyPr/>
                    <a:lstStyle/>
                    <a:p>
                      <a:pPr marL="0" marR="0" algn="r" rtl="0">
                        <a:spcBef>
                          <a:spcPts val="0"/>
                        </a:spcBef>
                        <a:spcAft>
                          <a:spcPts val="0"/>
                        </a:spcAft>
                      </a:pPr>
                      <a:r>
                        <a:rPr lang="en-US" sz="1200">
                          <a:effectLst/>
                        </a:rPr>
                        <a:t>6</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dirty="0">
                          <a:effectLst/>
                        </a:rPr>
                        <a:t>المعيار السادس: </a:t>
                      </a:r>
                      <a:r>
                        <a:rPr lang="ar-LB" sz="2000" b="1" dirty="0">
                          <a:effectLst/>
                        </a:rPr>
                        <a:t>مصادر التعلم     </a:t>
                      </a:r>
                      <a:endParaRPr lang="en-US" sz="2000" b="1" dirty="0">
                        <a:effectLst/>
                        <a:latin typeface="FreeSerif"/>
                        <a:ea typeface="FreeSerif"/>
                        <a:cs typeface="FreeSerif"/>
                      </a:endParaRPr>
                    </a:p>
                  </a:txBody>
                  <a:tcPr marL="68580" marR="68580" marT="0" marB="0"/>
                </a:tc>
                <a:tc>
                  <a:txBody>
                    <a:bodyPr/>
                    <a:lstStyle/>
                    <a:p>
                      <a:pPr marL="0" marR="0" algn="ctr" rtl="1">
                        <a:lnSpc>
                          <a:spcPct val="150000"/>
                        </a:lnSpc>
                        <a:spcBef>
                          <a:spcPts val="0"/>
                        </a:spcBef>
                        <a:spcAft>
                          <a:spcPts val="0"/>
                        </a:spcAft>
                      </a:pPr>
                      <a:r>
                        <a:rPr lang="ar-IQ" sz="1200">
                          <a:effectLst/>
                        </a:rPr>
                        <a:t>12%</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7</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7</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السابع: </a:t>
                      </a:r>
                      <a:r>
                        <a:rPr lang="ar-LB" sz="2000" b="1">
                          <a:effectLst/>
                        </a:rPr>
                        <a:t>الطلبة، قبولهم ، تقدمهم  ورفاهيتهم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10%</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7</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30</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8</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الثامن: </a:t>
                      </a:r>
                      <a:r>
                        <a:rPr lang="ar-LB" sz="2000" b="1">
                          <a:effectLst/>
                        </a:rPr>
                        <a:t>تقييم الطلبة</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10%</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3</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9</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9</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التاسع: </a:t>
                      </a:r>
                      <a:r>
                        <a:rPr lang="ar-LB" sz="2000" b="1">
                          <a:effectLst/>
                        </a:rPr>
                        <a:t>الاكاديميون وموظفو الدعم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10%</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5</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7</a:t>
                      </a:r>
                      <a:endParaRPr lang="en-US" sz="1100">
                        <a:effectLst/>
                        <a:latin typeface="FreeSerif"/>
                        <a:ea typeface="FreeSerif"/>
                        <a:cs typeface="FreeSerif"/>
                      </a:endParaRPr>
                    </a:p>
                  </a:txBody>
                  <a:tcPr marL="68580" marR="68580" marT="0" marB="0"/>
                </a:tc>
              </a:tr>
              <a:tr h="414955">
                <a:tc>
                  <a:txBody>
                    <a:bodyPr/>
                    <a:lstStyle/>
                    <a:p>
                      <a:pPr marL="0" marR="0" algn="r" rtl="0">
                        <a:spcBef>
                          <a:spcPts val="0"/>
                        </a:spcBef>
                        <a:spcAft>
                          <a:spcPts val="0"/>
                        </a:spcAft>
                      </a:pPr>
                      <a:r>
                        <a:rPr lang="en-US" sz="1200">
                          <a:effectLst/>
                        </a:rPr>
                        <a:t>10</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a:effectLst/>
                        </a:rPr>
                        <a:t>المعيار العاشر:</a:t>
                      </a:r>
                      <a:r>
                        <a:rPr lang="ar-LB" sz="2000" b="1">
                          <a:effectLst/>
                        </a:rPr>
                        <a:t> برامج التعليم والتعليم المستمر </a:t>
                      </a:r>
                      <a:endParaRPr lang="en-US" sz="2000" b="1">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8%</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3</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8</a:t>
                      </a:r>
                      <a:endParaRPr lang="en-US" sz="1100">
                        <a:effectLst/>
                        <a:latin typeface="FreeSerif"/>
                        <a:ea typeface="FreeSerif"/>
                        <a:cs typeface="FreeSerif"/>
                      </a:endParaRPr>
                    </a:p>
                  </a:txBody>
                  <a:tcPr marL="68580" marR="68580" marT="0" marB="0"/>
                </a:tc>
              </a:tr>
              <a:tr h="414955">
                <a:tc>
                  <a:txBody>
                    <a:bodyPr/>
                    <a:lstStyle/>
                    <a:p>
                      <a:pPr marL="0" marR="0" algn="r" rtl="1">
                        <a:spcBef>
                          <a:spcPts val="0"/>
                        </a:spcBef>
                        <a:spcAft>
                          <a:spcPts val="0"/>
                        </a:spcAft>
                      </a:pPr>
                      <a:r>
                        <a:rPr lang="en-US" sz="1200">
                          <a:effectLst/>
                        </a:rPr>
                        <a:t> </a:t>
                      </a:r>
                      <a:endParaRPr lang="en-US" sz="1100">
                        <a:effectLst/>
                        <a:latin typeface="FreeSerif"/>
                        <a:ea typeface="FreeSerif"/>
                        <a:cs typeface="FreeSerif"/>
                      </a:endParaRPr>
                    </a:p>
                  </a:txBody>
                  <a:tcPr marL="68580" marR="68580" marT="0" marB="0"/>
                </a:tc>
                <a:tc>
                  <a:txBody>
                    <a:bodyPr/>
                    <a:lstStyle/>
                    <a:p>
                      <a:pPr marL="0" marR="0" algn="r" rtl="1">
                        <a:spcBef>
                          <a:spcPts val="0"/>
                        </a:spcBef>
                        <a:spcAft>
                          <a:spcPts val="0"/>
                        </a:spcAft>
                      </a:pPr>
                      <a:r>
                        <a:rPr lang="ar-SA" sz="2000" b="1" dirty="0">
                          <a:effectLst/>
                        </a:rPr>
                        <a:t>المجموع </a:t>
                      </a:r>
                      <a:endParaRPr lang="en-US" sz="2000" b="1" dirty="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100%</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a:effectLst/>
                        </a:rPr>
                        <a:t>37</a:t>
                      </a:r>
                      <a:endParaRPr lang="en-US" sz="1100">
                        <a:effectLst/>
                        <a:latin typeface="FreeSerif"/>
                        <a:ea typeface="FreeSerif"/>
                        <a:cs typeface="FreeSerif"/>
                      </a:endParaRPr>
                    </a:p>
                  </a:txBody>
                  <a:tcPr marL="68580" marR="68580" marT="0" marB="0"/>
                </a:tc>
                <a:tc>
                  <a:txBody>
                    <a:bodyPr/>
                    <a:lstStyle/>
                    <a:p>
                      <a:pPr marL="0" marR="0" algn="ctr" rtl="1">
                        <a:spcBef>
                          <a:spcPts val="0"/>
                        </a:spcBef>
                        <a:spcAft>
                          <a:spcPts val="0"/>
                        </a:spcAft>
                      </a:pPr>
                      <a:r>
                        <a:rPr lang="ar-SA" sz="1400" dirty="0">
                          <a:effectLst/>
                        </a:rPr>
                        <a:t>129</a:t>
                      </a:r>
                      <a:endParaRPr lang="en-US" sz="1100" dirty="0">
                        <a:effectLst/>
                        <a:latin typeface="FreeSerif"/>
                        <a:ea typeface="FreeSerif"/>
                        <a:cs typeface="FreeSerif"/>
                      </a:endParaRPr>
                    </a:p>
                  </a:txBody>
                  <a:tcPr marL="68580" marR="68580" marT="0" marB="0"/>
                </a:tc>
              </a:tr>
            </a:tbl>
          </a:graphicData>
        </a:graphic>
      </p:graphicFrame>
    </p:spTree>
    <p:extLst>
      <p:ext uri="{BB962C8B-B14F-4D97-AF65-F5344CB8AC3E}">
        <p14:creationId xmlns:p14="http://schemas.microsoft.com/office/powerpoint/2010/main" val="1275891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العنصر الثاني : مرافق التدريب السريري </a:t>
            </a:r>
            <a:r>
              <a:rPr lang="en-US" dirty="0"/>
              <a:t>30</a:t>
            </a:r>
            <a:r>
              <a:rPr lang="ar-SA" dirty="0"/>
              <a:t> درجة </a:t>
            </a:r>
            <a:endParaRPr lang="en-US" dirty="0"/>
          </a:p>
        </p:txBody>
      </p:sp>
      <p:sp>
        <p:nvSpPr>
          <p:cNvPr id="3" name="عنصر نائب للمحتوى 2"/>
          <p:cNvSpPr>
            <a:spLocks noGrp="1"/>
          </p:cNvSpPr>
          <p:nvPr>
            <p:ph idx="1"/>
          </p:nvPr>
        </p:nvSpPr>
        <p:spPr/>
        <p:txBody>
          <a:bodyPr>
            <a:normAutofit fontScale="55000" lnSpcReduction="20000"/>
          </a:bodyPr>
          <a:lstStyle/>
          <a:p>
            <a:pPr lvl="0" algn="r" rtl="1"/>
            <a:r>
              <a:rPr lang="ar-IQ" dirty="0"/>
              <a:t>سجلات اعداد الحيوانات المتوفرة </a:t>
            </a:r>
            <a:r>
              <a:rPr lang="ar-SA" dirty="0"/>
              <a:t>والجثث وكيف يتم الحصول عليها وتخزينها لأغراض التعليم السريري</a:t>
            </a:r>
            <a:endParaRPr lang="en-US" dirty="0"/>
          </a:p>
          <a:p>
            <a:pPr lvl="0" algn="r" rtl="1"/>
            <a:r>
              <a:rPr lang="ar-IQ" dirty="0"/>
              <a:t>شواهد او وثيقة اعتماد المستشفى التعليم او المستشفى الملحق بالكلية </a:t>
            </a:r>
            <a:endParaRPr lang="en-US" dirty="0"/>
          </a:p>
          <a:p>
            <a:pPr lvl="0" algn="r" rtl="1"/>
            <a:r>
              <a:rPr lang="ar-IQ" dirty="0">
                <a:solidFill>
                  <a:srgbClr val="FF0000"/>
                </a:solidFill>
              </a:rPr>
              <a:t>شواهد اماكن الثروة الحيوانات التعليمية و</a:t>
            </a:r>
            <a:r>
              <a:rPr lang="ar-LB" dirty="0">
                <a:solidFill>
                  <a:srgbClr val="FF0000"/>
                </a:solidFill>
              </a:rPr>
              <a:t>مدى ملائمة اماكن ايواء الحيوانات</a:t>
            </a:r>
            <a:endParaRPr lang="en-US" dirty="0">
              <a:solidFill>
                <a:srgbClr val="FF0000"/>
              </a:solidFill>
            </a:endParaRPr>
          </a:p>
          <a:p>
            <a:pPr lvl="0" algn="r" rtl="1"/>
            <a:r>
              <a:rPr lang="ar-IQ" dirty="0">
                <a:solidFill>
                  <a:srgbClr val="FF0000"/>
                </a:solidFill>
              </a:rPr>
              <a:t>للوائح والمبادئ </a:t>
            </a:r>
            <a:r>
              <a:rPr lang="ar-IQ">
                <a:solidFill>
                  <a:srgbClr val="FF0000"/>
                </a:solidFill>
              </a:rPr>
              <a:t>التوجيهية </a:t>
            </a:r>
            <a:r>
              <a:rPr lang="ar-IQ" smtClean="0">
                <a:solidFill>
                  <a:srgbClr val="FF0000"/>
                </a:solidFill>
              </a:rPr>
              <a:t>الرسمية </a:t>
            </a:r>
            <a:r>
              <a:rPr lang="ar-IQ" dirty="0">
                <a:solidFill>
                  <a:srgbClr val="FF0000"/>
                </a:solidFill>
              </a:rPr>
              <a:t>والتعليمية المعمول بها لرعاية واستخدام الحيوانات في البرنامج.</a:t>
            </a:r>
            <a:endParaRPr lang="en-US" dirty="0">
              <a:solidFill>
                <a:srgbClr val="FF0000"/>
              </a:solidFill>
            </a:endParaRPr>
          </a:p>
          <a:p>
            <a:pPr lvl="0" algn="r" rtl="1"/>
            <a:r>
              <a:rPr lang="ar-IQ" dirty="0">
                <a:solidFill>
                  <a:srgbClr val="FF0000"/>
                </a:solidFill>
              </a:rPr>
              <a:t>دليل رعاية واستخدام حيوانات المختبر</a:t>
            </a:r>
            <a:r>
              <a:rPr lang="ar-IQ" dirty="0"/>
              <a:t>.</a:t>
            </a:r>
            <a:endParaRPr lang="en-US" dirty="0"/>
          </a:p>
          <a:p>
            <a:pPr lvl="0" algn="r" rtl="1"/>
            <a:r>
              <a:rPr lang="ar-IQ" dirty="0">
                <a:solidFill>
                  <a:srgbClr val="FF0000"/>
                </a:solidFill>
              </a:rPr>
              <a:t>دليل حول مرافق التدريب السريري والخارجي </a:t>
            </a:r>
            <a:endParaRPr lang="en-US" dirty="0">
              <a:solidFill>
                <a:srgbClr val="FF0000"/>
              </a:solidFill>
            </a:endParaRPr>
          </a:p>
          <a:p>
            <a:pPr lvl="0" algn="r" rtl="1"/>
            <a:r>
              <a:rPr lang="ar-IQ" dirty="0">
                <a:solidFill>
                  <a:srgbClr val="FF0000"/>
                </a:solidFill>
              </a:rPr>
              <a:t>اعداد الكوادر والهيئات التدريسية المشاركة في التدريب السريري </a:t>
            </a:r>
            <a:endParaRPr lang="en-US" dirty="0">
              <a:solidFill>
                <a:srgbClr val="FF0000"/>
              </a:solidFill>
            </a:endParaRPr>
          </a:p>
          <a:p>
            <a:pPr lvl="0" algn="r" rtl="1"/>
            <a:r>
              <a:rPr lang="ar-IQ" dirty="0"/>
              <a:t>وثائق دعم التدريب السريري </a:t>
            </a:r>
            <a:endParaRPr lang="en-US" dirty="0"/>
          </a:p>
          <a:p>
            <a:pPr lvl="0" algn="r" rtl="1"/>
            <a:r>
              <a:rPr lang="ar-IQ" dirty="0">
                <a:solidFill>
                  <a:srgbClr val="FF0000"/>
                </a:solidFill>
              </a:rPr>
              <a:t>بيانات احصائية حول التدريب السرير والنتائج المرجوة </a:t>
            </a:r>
            <a:endParaRPr lang="en-US" dirty="0">
              <a:solidFill>
                <a:srgbClr val="FF0000"/>
              </a:solidFill>
            </a:endParaRPr>
          </a:p>
          <a:p>
            <a:pPr lvl="0" algn="r" rtl="1"/>
            <a:r>
              <a:rPr lang="ar-IQ" dirty="0">
                <a:solidFill>
                  <a:srgbClr val="FF0000"/>
                </a:solidFill>
              </a:rPr>
              <a:t>برامج الخدمات البيطرية الاكلينيكية المدعومة للبرنامج </a:t>
            </a:r>
            <a:endParaRPr lang="en-US" dirty="0">
              <a:solidFill>
                <a:srgbClr val="FF0000"/>
              </a:solidFill>
            </a:endParaRPr>
          </a:p>
          <a:p>
            <a:pPr lvl="0" algn="r" rtl="1"/>
            <a:r>
              <a:rPr lang="ar-SA" dirty="0"/>
              <a:t>شواهد حول تقديم المستشفى التعليمي الرعاية التمريضية والتعليم السريرية للطلاب.</a:t>
            </a:r>
            <a:endParaRPr lang="en-US" dirty="0"/>
          </a:p>
          <a:p>
            <a:pPr lvl="0" algn="r" rtl="1"/>
            <a:r>
              <a:rPr lang="ar-SA" dirty="0"/>
              <a:t>وصف الآليات المستخدمة لضمان الإشراف الجيد على جميع المواضع السريرية منظمة وتخضع لعمليات ضمان الجودة </a:t>
            </a:r>
            <a:endParaRPr lang="en-US" dirty="0"/>
          </a:p>
          <a:p>
            <a:pPr lvl="0" algn="r" rtl="1"/>
            <a:r>
              <a:rPr lang="ar-SA" dirty="0"/>
              <a:t>ان تكون السجلات الطبية شاملة ومحافظ عليها وهناك نظام استرجاع فعال لدعم كفاءة العملية التعليمية </a:t>
            </a:r>
            <a:endParaRPr lang="en-US" dirty="0"/>
          </a:p>
          <a:p>
            <a:pPr lvl="0" algn="r" rtl="1"/>
            <a:r>
              <a:rPr lang="ar-SA" dirty="0"/>
              <a:t>توفر عمليات تقويم حال التجهيزات وجداول الصيانة</a:t>
            </a:r>
            <a:endParaRPr lang="en-US" dirty="0"/>
          </a:p>
        </p:txBody>
      </p:sp>
    </p:spTree>
    <p:extLst>
      <p:ext uri="{BB962C8B-B14F-4D97-AF65-F5344CB8AC3E}">
        <p14:creationId xmlns:p14="http://schemas.microsoft.com/office/powerpoint/2010/main" val="528170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العنصر الثالث: مرافق العزل 10 درجة </a:t>
            </a:r>
            <a:endParaRPr lang="en-US" dirty="0"/>
          </a:p>
        </p:txBody>
      </p:sp>
      <p:sp>
        <p:nvSpPr>
          <p:cNvPr id="3" name="عنصر نائب للمحتوى 2"/>
          <p:cNvSpPr>
            <a:spLocks noGrp="1"/>
          </p:cNvSpPr>
          <p:nvPr>
            <p:ph idx="1"/>
          </p:nvPr>
        </p:nvSpPr>
        <p:spPr/>
        <p:txBody>
          <a:bodyPr>
            <a:normAutofit/>
          </a:bodyPr>
          <a:lstStyle/>
          <a:p>
            <a:pPr lvl="0" algn="r" rtl="1"/>
            <a:r>
              <a:rPr lang="ar-EG" dirty="0"/>
              <a:t>اللوائح والتعليمات الخاصة بإيواء وعزل الحيوانات </a:t>
            </a:r>
            <a:endParaRPr lang="en-US" dirty="0"/>
          </a:p>
          <a:p>
            <a:pPr lvl="0" algn="r" rtl="1"/>
            <a:r>
              <a:rPr lang="ar-EG" dirty="0"/>
              <a:t>المخطط الانشائي لاماكن عزل الحيوانات.</a:t>
            </a:r>
            <a:endParaRPr lang="en-US" dirty="0"/>
          </a:p>
          <a:p>
            <a:pPr lvl="0" algn="r" rtl="1"/>
            <a:r>
              <a:rPr lang="ar-SA" dirty="0"/>
              <a:t>توفر عمليات تقويم حال التجهيزات وجداول الصيانة.</a:t>
            </a:r>
            <a:endParaRPr lang="en-US" dirty="0"/>
          </a:p>
          <a:p>
            <a:pPr lvl="0" algn="r" rtl="1"/>
            <a:r>
              <a:rPr lang="ar-SA" dirty="0"/>
              <a:t>الضوابط والتعليمات بكيفية التعامل مع الحيوانات المصابة </a:t>
            </a:r>
            <a:endParaRPr lang="en-US" dirty="0"/>
          </a:p>
          <a:p>
            <a:pPr lvl="0" algn="r" rtl="1"/>
            <a:r>
              <a:rPr lang="ar-SA" dirty="0"/>
              <a:t>سياسات وإجراءات الأمن والسلامة الصحية للحيوانات والعاملين في البرنامج </a:t>
            </a:r>
            <a:endParaRPr lang="en-US" dirty="0"/>
          </a:p>
          <a:p>
            <a:pPr marL="0" indent="0" algn="r" rtl="1">
              <a:buNone/>
            </a:pPr>
            <a:endParaRPr lang="en-US" dirty="0"/>
          </a:p>
        </p:txBody>
      </p:sp>
    </p:spTree>
    <p:extLst>
      <p:ext uri="{BB962C8B-B14F-4D97-AF65-F5344CB8AC3E}">
        <p14:creationId xmlns:p14="http://schemas.microsoft.com/office/powerpoint/2010/main" val="4089447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SA" dirty="0"/>
              <a:t>العنصر الرابع : العيادات المتنقلة </a:t>
            </a:r>
            <a:r>
              <a:rPr lang="en-US" dirty="0"/>
              <a:t>10</a:t>
            </a:r>
            <a:r>
              <a:rPr lang="ar-SA" dirty="0"/>
              <a:t> درجة</a:t>
            </a:r>
            <a:endParaRPr lang="en-US" dirty="0"/>
          </a:p>
        </p:txBody>
      </p:sp>
      <p:sp>
        <p:nvSpPr>
          <p:cNvPr id="3" name="عنصر نائب للمحتوى 2"/>
          <p:cNvSpPr>
            <a:spLocks noGrp="1"/>
          </p:cNvSpPr>
          <p:nvPr>
            <p:ph idx="1"/>
          </p:nvPr>
        </p:nvSpPr>
        <p:spPr/>
        <p:txBody>
          <a:bodyPr/>
          <a:lstStyle/>
          <a:p>
            <a:pPr lvl="0" algn="r" rtl="1"/>
            <a:r>
              <a:rPr lang="ar-IQ" dirty="0"/>
              <a:t>كتب، وثائق او شواهد حول توافر عيادة متنقلة </a:t>
            </a:r>
            <a:endParaRPr lang="en-US" dirty="0"/>
          </a:p>
          <a:p>
            <a:pPr lvl="0" algn="r" rtl="1"/>
            <a:r>
              <a:rPr lang="ar-IQ" dirty="0"/>
              <a:t>تقارير حول الخدمات المقدمة </a:t>
            </a:r>
            <a:endParaRPr lang="en-US" dirty="0"/>
          </a:p>
          <a:p>
            <a:pPr lvl="0" algn="r" rtl="1"/>
            <a:r>
              <a:rPr lang="ar-IQ" dirty="0"/>
              <a:t>احصائيات بعدد الاجهزة المختبرية المحمولة.</a:t>
            </a:r>
            <a:endParaRPr lang="en-US" dirty="0"/>
          </a:p>
          <a:p>
            <a:pPr marL="0" indent="0" algn="r" rtl="1">
              <a:buNone/>
            </a:pPr>
            <a:endParaRPr lang="en-US" dirty="0"/>
          </a:p>
        </p:txBody>
      </p:sp>
    </p:spTree>
    <p:extLst>
      <p:ext uri="{BB962C8B-B14F-4D97-AF65-F5344CB8AC3E}">
        <p14:creationId xmlns:p14="http://schemas.microsoft.com/office/powerpoint/2010/main" val="2176006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SA" sz="2800" dirty="0"/>
              <a:t>العنصر الخامس : نقل الطلاب والحيوانات الحية والجثث والمواد من أصل حيواني 12 درجة </a:t>
            </a:r>
            <a:endParaRPr lang="en-US" sz="2800" dirty="0"/>
          </a:p>
        </p:txBody>
      </p:sp>
      <p:sp>
        <p:nvSpPr>
          <p:cNvPr id="3" name="عنصر نائب للمحتوى 2"/>
          <p:cNvSpPr>
            <a:spLocks noGrp="1"/>
          </p:cNvSpPr>
          <p:nvPr>
            <p:ph idx="1"/>
          </p:nvPr>
        </p:nvSpPr>
        <p:spPr/>
        <p:txBody>
          <a:bodyPr>
            <a:normAutofit/>
          </a:bodyPr>
          <a:lstStyle/>
          <a:p>
            <a:pPr lvl="0" algn="r" rtl="1"/>
            <a:r>
              <a:rPr lang="ar-SA" dirty="0"/>
              <a:t>الضوابط والتعليمات بكيفية التعامل مع الحيوانات </a:t>
            </a:r>
            <a:endParaRPr lang="en-US" dirty="0"/>
          </a:p>
          <a:p>
            <a:pPr lvl="0" algn="r" rtl="1"/>
            <a:r>
              <a:rPr lang="ar-SA" dirty="0"/>
              <a:t>سياسات وإجراءات الأمن والسلامة الصحية للحيوانات والعاملين في البرنامج</a:t>
            </a:r>
            <a:endParaRPr lang="en-US" dirty="0"/>
          </a:p>
          <a:p>
            <a:pPr lvl="0" algn="r" rtl="1"/>
            <a:r>
              <a:rPr lang="ar-IQ" dirty="0"/>
              <a:t>سجلات اعداد الحيوانات المتوفرة </a:t>
            </a:r>
            <a:r>
              <a:rPr lang="ar-SA" dirty="0"/>
              <a:t>والجثث وكيف يتم الحصول عليها وتخزينها لأغراض التعليم السريري</a:t>
            </a:r>
            <a:endParaRPr lang="en-US" dirty="0"/>
          </a:p>
          <a:p>
            <a:pPr lvl="0" algn="r" rtl="1"/>
            <a:r>
              <a:rPr lang="ar-EG" dirty="0"/>
              <a:t>للوائح والمبادئ التوجيهية الفيدرالية والتعليمية المعمول بها لرعاية واستخدام الحيوانات في البرنامج.</a:t>
            </a:r>
            <a:endParaRPr lang="en-US" dirty="0"/>
          </a:p>
          <a:p>
            <a:pPr lvl="0" algn="r" rtl="1"/>
            <a:r>
              <a:rPr lang="ar-EG" dirty="0"/>
              <a:t>دليل رعاية واستخدام حيوانات المختبر.</a:t>
            </a:r>
            <a:endParaRPr lang="en-US" dirty="0"/>
          </a:p>
          <a:p>
            <a:pPr marL="0" indent="0" algn="r" rtl="1">
              <a:buNone/>
            </a:pPr>
            <a:endParaRPr lang="en-US" dirty="0"/>
          </a:p>
        </p:txBody>
      </p:sp>
    </p:spTree>
    <p:extLst>
      <p:ext uri="{BB962C8B-B14F-4D97-AF65-F5344CB8AC3E}">
        <p14:creationId xmlns:p14="http://schemas.microsoft.com/office/powerpoint/2010/main" val="19042986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SA" sz="3200" dirty="0"/>
              <a:t>العنصر السادس : السياسات والاجراءات التشغيلية   </a:t>
            </a:r>
            <a:r>
              <a:rPr lang="en-US" sz="3200" dirty="0"/>
              <a:t>10</a:t>
            </a:r>
            <a:r>
              <a:rPr lang="ar-SA" sz="3200" dirty="0"/>
              <a:t> درجة </a:t>
            </a:r>
            <a:endParaRPr lang="en-US" sz="3200" dirty="0"/>
          </a:p>
        </p:txBody>
      </p:sp>
      <p:sp>
        <p:nvSpPr>
          <p:cNvPr id="3" name="عنصر نائب للمحتوى 2"/>
          <p:cNvSpPr>
            <a:spLocks noGrp="1"/>
          </p:cNvSpPr>
          <p:nvPr>
            <p:ph idx="1"/>
          </p:nvPr>
        </p:nvSpPr>
        <p:spPr/>
        <p:txBody>
          <a:bodyPr>
            <a:normAutofit fontScale="92500"/>
          </a:bodyPr>
          <a:lstStyle/>
          <a:p>
            <a:pPr lvl="0" algn="r" rtl="1"/>
            <a:r>
              <a:rPr lang="ar-EG" dirty="0"/>
              <a:t>اللوائح والتعليمات الخاصة</a:t>
            </a:r>
            <a:r>
              <a:rPr lang="ar-IQ" dirty="0"/>
              <a:t> بالأمن والسلامة البيولوجية.</a:t>
            </a:r>
            <a:endParaRPr lang="en-US" dirty="0"/>
          </a:p>
          <a:p>
            <a:pPr lvl="0" algn="r" rtl="1"/>
            <a:r>
              <a:rPr lang="ar-IQ" dirty="0"/>
              <a:t>شواهد حول تضمين البرنامج الأكاديمي السياسات والاجراءات التشغيلية </a:t>
            </a:r>
            <a:endParaRPr lang="en-US" dirty="0"/>
          </a:p>
          <a:p>
            <a:pPr lvl="0" algn="r" rtl="1"/>
            <a:r>
              <a:rPr lang="ar-IQ" dirty="0"/>
              <a:t>توافر اجهزة ومعدات السلامة المختبرية والامن وضوابط التعامل معها </a:t>
            </a:r>
            <a:endParaRPr lang="en-US" dirty="0"/>
          </a:p>
          <a:p>
            <a:pPr lvl="0" algn="r" rtl="1"/>
            <a:r>
              <a:rPr lang="ar-SA" dirty="0"/>
              <a:t>توفر عمليات تقويم حال التجهيزات وجداول الصيانة.</a:t>
            </a:r>
            <a:endParaRPr lang="en-US" dirty="0"/>
          </a:p>
          <a:p>
            <a:pPr lvl="0" algn="r" rtl="1"/>
            <a:r>
              <a:rPr lang="ar-SA" dirty="0"/>
              <a:t>تقارير حول </a:t>
            </a:r>
            <a:r>
              <a:rPr lang="ar-IQ" dirty="0"/>
              <a:t>السياسات والاجراءات التشغيلية المتبعة </a:t>
            </a:r>
            <a:endParaRPr lang="en-US" dirty="0"/>
          </a:p>
          <a:p>
            <a:pPr lvl="0" algn="r" rtl="1"/>
            <a:r>
              <a:rPr lang="ar-IQ" dirty="0"/>
              <a:t>لوائح التعامل مع النقايان والماد التعليمية ذات الاصل الحيواني</a:t>
            </a:r>
            <a:endParaRPr lang="en-US" dirty="0"/>
          </a:p>
          <a:p>
            <a:pPr marL="0" indent="0" algn="r" rtl="1">
              <a:buNone/>
            </a:pPr>
            <a:endParaRPr lang="en-US" dirty="0"/>
          </a:p>
        </p:txBody>
      </p:sp>
    </p:spTree>
    <p:extLst>
      <p:ext uri="{BB962C8B-B14F-4D97-AF65-F5344CB8AC3E}">
        <p14:creationId xmlns:p14="http://schemas.microsoft.com/office/powerpoint/2010/main" val="3619610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1"/>
            <a:r>
              <a:rPr lang="ar-SA" sz="3600" b="1" dirty="0"/>
              <a:t>5- المعيا</a:t>
            </a:r>
            <a:r>
              <a:rPr lang="ar-IQ" sz="3600" b="1" dirty="0"/>
              <a:t>ر الخامس</a:t>
            </a:r>
            <a:r>
              <a:rPr lang="ar-SA" sz="3600" b="1" dirty="0"/>
              <a:t>: الموارد الحيوانية والمواد التعليمية من أصل حيواني (15%):</a:t>
            </a:r>
            <a:r>
              <a:rPr lang="en-US" dirty="0"/>
              <a:t/>
            </a:r>
            <a:br>
              <a:rPr lang="en-US" dirty="0"/>
            </a:br>
            <a:endParaRPr lang="en-US" dirty="0"/>
          </a:p>
        </p:txBody>
      </p:sp>
      <p:sp>
        <p:nvSpPr>
          <p:cNvPr id="3" name="عنصر نائب للمحتوى 2"/>
          <p:cNvSpPr>
            <a:spLocks noGrp="1"/>
          </p:cNvSpPr>
          <p:nvPr>
            <p:ph idx="1"/>
          </p:nvPr>
        </p:nvSpPr>
        <p:spPr/>
        <p:txBody>
          <a:bodyPr>
            <a:normAutofit fontScale="77500" lnSpcReduction="20000"/>
          </a:bodyPr>
          <a:lstStyle/>
          <a:p>
            <a:pPr marL="0" indent="0" algn="r" rtl="1">
              <a:buNone/>
            </a:pPr>
            <a:r>
              <a:rPr lang="ar-IQ" b="1" dirty="0">
                <a:effectLst>
                  <a:outerShdw blurRad="38100" dist="38100" dir="2700000" algn="tl">
                    <a:srgbClr val="000000">
                      <a:alpha val="43137"/>
                    </a:srgbClr>
                  </a:outerShdw>
                </a:effectLst>
              </a:rPr>
              <a:t>العنصر الاول: </a:t>
            </a:r>
            <a:r>
              <a:rPr lang="ar-SA" b="1" dirty="0">
                <a:effectLst>
                  <a:outerShdw blurRad="38100" dist="38100" dir="2700000" algn="tl">
                    <a:srgbClr val="000000">
                      <a:alpha val="43137"/>
                    </a:srgbClr>
                  </a:outerShdw>
                </a:effectLst>
              </a:rPr>
              <a:t>والمواد التعليمية من أصل حيواني </a:t>
            </a:r>
            <a:r>
              <a:rPr lang="ar-IQ" b="1" dirty="0">
                <a:effectLst>
                  <a:outerShdw blurRad="38100" dist="38100" dir="2700000" algn="tl">
                    <a:srgbClr val="000000">
                      <a:alpha val="43137"/>
                    </a:srgbClr>
                  </a:outerShdw>
                </a:effectLst>
              </a:rPr>
              <a:t>30 </a:t>
            </a:r>
            <a:r>
              <a:rPr lang="ar-IQ" b="1" dirty="0" smtClean="0">
                <a:effectLst>
                  <a:outerShdw blurRad="38100" dist="38100" dir="2700000" algn="tl">
                    <a:srgbClr val="000000">
                      <a:alpha val="43137"/>
                    </a:srgbClr>
                  </a:outerShdw>
                </a:effectLst>
              </a:rPr>
              <a:t>درجة</a:t>
            </a:r>
            <a:endParaRPr lang="en-US" b="1" dirty="0" smtClean="0">
              <a:effectLst>
                <a:outerShdw blurRad="38100" dist="38100" dir="2700000" algn="tl">
                  <a:srgbClr val="000000">
                    <a:alpha val="43137"/>
                  </a:srgbClr>
                </a:outerShdw>
              </a:effectLst>
            </a:endParaRPr>
          </a:p>
          <a:p>
            <a:pPr lvl="0" algn="r" rtl="1"/>
            <a:r>
              <a:rPr lang="ar-IQ" dirty="0"/>
              <a:t>سجلات اعداد الحيوانات المتوفرة </a:t>
            </a:r>
            <a:r>
              <a:rPr lang="ar-SA" dirty="0"/>
              <a:t>والجثث وكيف يتم الحصول عليها وتخزينها لأغراض التعليم السريري وفئاتها</a:t>
            </a:r>
            <a:endParaRPr lang="en-US" dirty="0"/>
          </a:p>
          <a:p>
            <a:pPr lvl="0" algn="r" rtl="1"/>
            <a:r>
              <a:rPr lang="ar-EG" dirty="0"/>
              <a:t>للوائح والمبادئ التوجيهية الفيدرالية والتعليمية المعمول بها لرعاية واستخدام الحيوانات في البرنامج</a:t>
            </a:r>
            <a:endParaRPr lang="en-US" dirty="0"/>
          </a:p>
          <a:p>
            <a:pPr lvl="0" algn="r" rtl="1"/>
            <a:r>
              <a:rPr lang="ar-EG" dirty="0"/>
              <a:t>دليل رعاية واستخدام حيوانات المختبر</a:t>
            </a:r>
            <a:endParaRPr lang="en-US" dirty="0"/>
          </a:p>
          <a:p>
            <a:pPr lvl="0" algn="r" rtl="1"/>
            <a:r>
              <a:rPr lang="ar-SA" dirty="0"/>
              <a:t>بيانات احصائية حول التجارب السلبية </a:t>
            </a:r>
            <a:endParaRPr lang="en-US" dirty="0"/>
          </a:p>
          <a:p>
            <a:pPr lvl="0" algn="r" rtl="1"/>
            <a:r>
              <a:rPr lang="ar-SA" dirty="0">
                <a:solidFill>
                  <a:srgbClr val="FF0000"/>
                </a:solidFill>
              </a:rPr>
              <a:t>وجود احصائية لدى الكلية فيما يتعلق باستخدام الحيوانات للتدريس في الكلية وجمع الموارد القائمة على الحيوانات (الحية والجثث) مطلوب لكل جلسة تعليمية</a:t>
            </a:r>
            <a:endParaRPr lang="en-US" dirty="0">
              <a:solidFill>
                <a:srgbClr val="FF0000"/>
              </a:solidFill>
            </a:endParaRPr>
          </a:p>
          <a:p>
            <a:pPr lvl="0" algn="r" rtl="1"/>
            <a:r>
              <a:rPr lang="ar-SA" dirty="0">
                <a:solidFill>
                  <a:srgbClr val="FF0000"/>
                </a:solidFill>
              </a:rPr>
              <a:t>ملخص استخدام الحيوانات في التدريس العملي متاح لكل تتم مراجعة المعلومات سنويًا.</a:t>
            </a:r>
            <a:endParaRPr lang="en-US" dirty="0">
              <a:solidFill>
                <a:srgbClr val="FF0000"/>
              </a:solidFill>
            </a:endParaRPr>
          </a:p>
          <a:p>
            <a:pPr marL="0" indent="0" algn="r" rtl="1">
              <a:buNone/>
            </a:pPr>
            <a:endParaRPr lang="en-US" dirty="0"/>
          </a:p>
        </p:txBody>
      </p:sp>
    </p:spTree>
    <p:extLst>
      <p:ext uri="{BB962C8B-B14F-4D97-AF65-F5344CB8AC3E}">
        <p14:creationId xmlns:p14="http://schemas.microsoft.com/office/powerpoint/2010/main" val="3141955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SA" sz="3200" dirty="0"/>
              <a:t>العنصر الثاني : مرافق التدريب الخارجي 30 درجة </a:t>
            </a:r>
            <a:endParaRPr lang="en-US" sz="3200" dirty="0"/>
          </a:p>
        </p:txBody>
      </p:sp>
      <p:sp>
        <p:nvSpPr>
          <p:cNvPr id="3" name="عنصر نائب للمحتوى 2"/>
          <p:cNvSpPr>
            <a:spLocks noGrp="1"/>
          </p:cNvSpPr>
          <p:nvPr>
            <p:ph idx="1"/>
          </p:nvPr>
        </p:nvSpPr>
        <p:spPr/>
        <p:txBody>
          <a:bodyPr>
            <a:normAutofit fontScale="85000" lnSpcReduction="10000"/>
          </a:bodyPr>
          <a:lstStyle/>
          <a:p>
            <a:pPr lvl="0" algn="r" rtl="1"/>
            <a:r>
              <a:rPr lang="ar-IQ" dirty="0"/>
              <a:t>توافر معاير اختيار جهات التدريب الخارجي وتكون معلنة للطلبة.</a:t>
            </a:r>
            <a:endParaRPr lang="en-US" dirty="0"/>
          </a:p>
          <a:p>
            <a:pPr lvl="0" algn="r" rtl="1"/>
            <a:r>
              <a:rPr lang="ar-IQ" dirty="0">
                <a:solidFill>
                  <a:srgbClr val="FF0000"/>
                </a:solidFill>
              </a:rPr>
              <a:t>احصائية بمواقع لتدريب الخارجي.</a:t>
            </a:r>
            <a:endParaRPr lang="en-US" dirty="0">
              <a:solidFill>
                <a:srgbClr val="FF0000"/>
              </a:solidFill>
            </a:endParaRPr>
          </a:p>
          <a:p>
            <a:pPr lvl="0" algn="r" rtl="1"/>
            <a:r>
              <a:rPr lang="ar-SA" dirty="0" err="1"/>
              <a:t>دلیل</a:t>
            </a:r>
            <a:r>
              <a:rPr lang="ar-SA" dirty="0"/>
              <a:t> إجراءات التدريب الخارجي مع مذكرات ورسائل التعاون مع الجهات المختلفة.</a:t>
            </a:r>
            <a:endParaRPr lang="en-US" dirty="0"/>
          </a:p>
          <a:p>
            <a:pPr lvl="0" algn="r" rtl="1"/>
            <a:r>
              <a:rPr lang="ar-IQ" dirty="0"/>
              <a:t>دليل حول مرافق التدريب السريري والخارجي </a:t>
            </a:r>
            <a:endParaRPr lang="en-US" dirty="0"/>
          </a:p>
          <a:p>
            <a:pPr lvl="0" algn="r" rtl="1"/>
            <a:r>
              <a:rPr lang="ar-IQ" dirty="0"/>
              <a:t>اعداد الكوادر والهيئات التدريسية المشاركة في التدريب السريري الخارجي </a:t>
            </a:r>
            <a:endParaRPr lang="en-US" dirty="0"/>
          </a:p>
          <a:p>
            <a:pPr lvl="0" algn="r" rtl="1"/>
            <a:r>
              <a:rPr lang="ar-IQ" dirty="0"/>
              <a:t>وثائق دعم التدريب السريري الخارجي</a:t>
            </a:r>
            <a:endParaRPr lang="en-US" dirty="0"/>
          </a:p>
          <a:p>
            <a:pPr lvl="0" algn="r" rtl="1"/>
            <a:r>
              <a:rPr lang="ar-IQ" dirty="0"/>
              <a:t>بيانات احصائية حول التدريب السريري الخارجي والنتائج المرجوة </a:t>
            </a:r>
            <a:endParaRPr lang="en-US" dirty="0"/>
          </a:p>
          <a:p>
            <a:pPr marL="0" indent="0" algn="r" rtl="1">
              <a:buNone/>
            </a:pPr>
            <a:endParaRPr lang="en-US" dirty="0"/>
          </a:p>
        </p:txBody>
      </p:sp>
    </p:spTree>
    <p:extLst>
      <p:ext uri="{BB962C8B-B14F-4D97-AF65-F5344CB8AC3E}">
        <p14:creationId xmlns:p14="http://schemas.microsoft.com/office/powerpoint/2010/main" val="737155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SA" sz="3200" dirty="0"/>
              <a:t>العنصر</a:t>
            </a:r>
            <a:r>
              <a:rPr lang="ar-IQ" sz="3200" dirty="0"/>
              <a:t> الثالث</a:t>
            </a:r>
            <a:r>
              <a:rPr lang="ar-SA" sz="3200" dirty="0"/>
              <a:t> : الرعاية التمريضية 20 درجة </a:t>
            </a:r>
            <a:endParaRPr lang="en-US" sz="3200" dirty="0"/>
          </a:p>
        </p:txBody>
      </p:sp>
      <p:sp>
        <p:nvSpPr>
          <p:cNvPr id="3" name="عنصر نائب للمحتوى 2"/>
          <p:cNvSpPr>
            <a:spLocks noGrp="1"/>
          </p:cNvSpPr>
          <p:nvPr>
            <p:ph idx="1"/>
          </p:nvPr>
        </p:nvSpPr>
        <p:spPr/>
        <p:txBody>
          <a:bodyPr/>
          <a:lstStyle/>
          <a:p>
            <a:pPr lvl="0" algn="r" rtl="1"/>
            <a:r>
              <a:rPr lang="ar-SA" dirty="0"/>
              <a:t>شواهد حول تقديم المستشفى التعليمي الرعاية التمريضية والتعليم السريرية للطلاب.</a:t>
            </a:r>
            <a:endParaRPr lang="en-US" dirty="0"/>
          </a:p>
          <a:p>
            <a:pPr lvl="0" algn="r" rtl="1"/>
            <a:r>
              <a:rPr lang="ar-SA" dirty="0"/>
              <a:t>وصف الآليات المستخدمة لضمان الإشراف الجيد على جميع المواضع السريرية منظمة وتخضع لعمليات ضمان الجودة </a:t>
            </a:r>
            <a:endParaRPr lang="en-US" dirty="0"/>
          </a:p>
          <a:p>
            <a:pPr lvl="0" algn="r" rtl="1"/>
            <a:r>
              <a:rPr lang="ar-SA" dirty="0">
                <a:solidFill>
                  <a:srgbClr val="FF0000"/>
                </a:solidFill>
              </a:rPr>
              <a:t>السجلات الطبية </a:t>
            </a:r>
            <a:endParaRPr lang="en-US" dirty="0">
              <a:solidFill>
                <a:srgbClr val="FF0000"/>
              </a:solidFill>
            </a:endParaRPr>
          </a:p>
          <a:p>
            <a:pPr lvl="0" algn="r" rtl="1"/>
            <a:r>
              <a:rPr lang="ar-IQ" dirty="0"/>
              <a:t>بيانات احصائية حول التدريب السريري الخارجي والنتائج المرجوة</a:t>
            </a:r>
            <a:endParaRPr lang="en-US" dirty="0"/>
          </a:p>
          <a:p>
            <a:pPr marL="0" indent="0" algn="r" rtl="1">
              <a:buNone/>
            </a:pPr>
            <a:endParaRPr lang="en-US" dirty="0"/>
          </a:p>
        </p:txBody>
      </p:sp>
    </p:spTree>
    <p:extLst>
      <p:ext uri="{BB962C8B-B14F-4D97-AF65-F5344CB8AC3E}">
        <p14:creationId xmlns:p14="http://schemas.microsoft.com/office/powerpoint/2010/main" val="3708938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SA" sz="3600" dirty="0"/>
              <a:t>العنصر</a:t>
            </a:r>
            <a:r>
              <a:rPr lang="ar-IQ" sz="3600" dirty="0"/>
              <a:t> الرابع</a:t>
            </a:r>
            <a:r>
              <a:rPr lang="ar-SA" sz="3600" dirty="0"/>
              <a:t> : السجلات الطبية   20 درجة </a:t>
            </a:r>
            <a:endParaRPr lang="en-US" sz="3600" dirty="0"/>
          </a:p>
        </p:txBody>
      </p:sp>
      <p:sp>
        <p:nvSpPr>
          <p:cNvPr id="3" name="عنصر نائب للمحتوى 2"/>
          <p:cNvSpPr>
            <a:spLocks noGrp="1"/>
          </p:cNvSpPr>
          <p:nvPr>
            <p:ph idx="1"/>
          </p:nvPr>
        </p:nvSpPr>
        <p:spPr/>
        <p:txBody>
          <a:bodyPr/>
          <a:lstStyle/>
          <a:p>
            <a:pPr lvl="0" algn="r" rtl="1"/>
            <a:r>
              <a:rPr lang="ar-SA" dirty="0"/>
              <a:t>شواهد حول تقديم المستشفى التعليمي الرعاية الطبية والتعليم السريرية للطلاب.</a:t>
            </a:r>
            <a:endParaRPr lang="en-US" dirty="0"/>
          </a:p>
          <a:p>
            <a:pPr lvl="0" algn="r" rtl="1"/>
            <a:r>
              <a:rPr lang="ar-SA" dirty="0"/>
              <a:t>وصف الآليات المستخدمة لضمان الإشراف الجيد على جميع المواضع السريرية منظمة وتخضع لعمليات ضمان الجودة </a:t>
            </a:r>
            <a:endParaRPr lang="en-US" dirty="0"/>
          </a:p>
          <a:p>
            <a:pPr lvl="0" algn="r" rtl="1"/>
            <a:r>
              <a:rPr lang="ar-SA" dirty="0"/>
              <a:t>تتوافر سجلات طبية شاملة للحيوانات الواردة والمفحوصة </a:t>
            </a:r>
            <a:endParaRPr lang="en-US" dirty="0"/>
          </a:p>
          <a:p>
            <a:pPr lvl="0" algn="r" rtl="1"/>
            <a:r>
              <a:rPr lang="ar-IQ" dirty="0"/>
              <a:t>بيانات احصائية حول التدريب السريري الخارجي والنتائج المرجوة</a:t>
            </a:r>
            <a:endParaRPr lang="en-US" dirty="0"/>
          </a:p>
          <a:p>
            <a:pPr marL="0" indent="0" algn="r" rtl="1">
              <a:buNone/>
            </a:pPr>
            <a:endParaRPr lang="en-US" dirty="0"/>
          </a:p>
        </p:txBody>
      </p:sp>
    </p:spTree>
    <p:extLst>
      <p:ext uri="{BB962C8B-B14F-4D97-AF65-F5344CB8AC3E}">
        <p14:creationId xmlns:p14="http://schemas.microsoft.com/office/powerpoint/2010/main" val="1380346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76672"/>
            <a:ext cx="8229600" cy="940966"/>
          </a:xfrm>
        </p:spPr>
        <p:txBody>
          <a:bodyPr>
            <a:normAutofit fontScale="90000"/>
          </a:bodyPr>
          <a:lstStyle/>
          <a:p>
            <a:pPr algn="r" rtl="1"/>
            <a:r>
              <a:rPr lang="en-US" sz="3600" b="1" dirty="0"/>
              <a:t>6</a:t>
            </a:r>
            <a:r>
              <a:rPr lang="ar-SA" sz="3600" b="1" dirty="0"/>
              <a:t>- المعيا</a:t>
            </a:r>
            <a:r>
              <a:rPr lang="ar-IQ" sz="3600" b="1" dirty="0"/>
              <a:t>ر السادس</a:t>
            </a:r>
            <a:r>
              <a:rPr lang="ar-SA" sz="3600" b="1" dirty="0"/>
              <a:t>: مصادر التعلم (12</a:t>
            </a:r>
            <a:r>
              <a:rPr lang="en-US" sz="3600" b="1" dirty="0"/>
              <a:t>  </a:t>
            </a:r>
            <a:r>
              <a:rPr lang="ar-SA" sz="3600" b="1" dirty="0"/>
              <a:t>%):</a:t>
            </a:r>
            <a:r>
              <a:rPr lang="en-US" sz="3600" dirty="0"/>
              <a:t/>
            </a:r>
            <a:br>
              <a:rPr lang="en-US" sz="3600" dirty="0"/>
            </a:br>
            <a:r>
              <a:rPr lang="ar-IQ" sz="3600" dirty="0"/>
              <a:t>العنصر الاول: </a:t>
            </a:r>
            <a:r>
              <a:rPr lang="ar-SA" sz="3600" dirty="0"/>
              <a:t>مصادر التعلم 100</a:t>
            </a:r>
            <a:r>
              <a:rPr lang="ar-IQ" sz="3600" dirty="0"/>
              <a:t>    درجة</a:t>
            </a:r>
            <a:r>
              <a:rPr lang="en-US" dirty="0"/>
              <a:t/>
            </a:r>
            <a:br>
              <a:rPr lang="en-US" dirty="0"/>
            </a:br>
            <a:endParaRPr lang="en-US" dirty="0"/>
          </a:p>
        </p:txBody>
      </p:sp>
      <p:sp>
        <p:nvSpPr>
          <p:cNvPr id="3" name="عنصر نائب للمحتوى 2"/>
          <p:cNvSpPr>
            <a:spLocks noGrp="1"/>
          </p:cNvSpPr>
          <p:nvPr>
            <p:ph idx="1"/>
          </p:nvPr>
        </p:nvSpPr>
        <p:spPr/>
        <p:txBody>
          <a:bodyPr>
            <a:normAutofit fontScale="92500" lnSpcReduction="20000"/>
          </a:bodyPr>
          <a:lstStyle/>
          <a:p>
            <a:pPr lvl="0" algn="r" rtl="1"/>
            <a:r>
              <a:rPr lang="ar-SA" dirty="0"/>
              <a:t>دليل المكتبة </a:t>
            </a:r>
            <a:endParaRPr lang="en-US" dirty="0"/>
          </a:p>
          <a:p>
            <a:pPr lvl="0" algn="r" rtl="1"/>
            <a:r>
              <a:rPr lang="ar-SA" dirty="0"/>
              <a:t>احصائية بالبرمجيات المتبعة في المكتبة وطرق الوصول اليها.</a:t>
            </a:r>
            <a:endParaRPr lang="en-US" dirty="0"/>
          </a:p>
          <a:p>
            <a:pPr lvl="0" algn="r" rtl="1"/>
            <a:r>
              <a:rPr lang="ar-SA" dirty="0"/>
              <a:t>الهيكل الاداري للمكتبة  </a:t>
            </a:r>
            <a:endParaRPr lang="en-US" dirty="0"/>
          </a:p>
          <a:p>
            <a:pPr lvl="0" algn="r" rtl="1"/>
            <a:r>
              <a:rPr lang="ar-SA" dirty="0"/>
              <a:t>سجلات طبية شاملة للحيوانات الواردة والمفحوصة </a:t>
            </a:r>
            <a:endParaRPr lang="en-US" dirty="0"/>
          </a:p>
          <a:p>
            <a:pPr lvl="0" algn="r" rtl="1"/>
            <a:r>
              <a:rPr lang="ar-IQ" dirty="0"/>
              <a:t>بيانات احصائية حول برمجيات التعاون مع الجامعات الإقليمية والعالمية</a:t>
            </a:r>
            <a:endParaRPr lang="en-US" dirty="0"/>
          </a:p>
          <a:p>
            <a:pPr lvl="0" algn="r" rtl="1"/>
            <a:r>
              <a:rPr lang="ar-IQ" dirty="0"/>
              <a:t>احصائية بالكتب والمجلات الالكترونية.</a:t>
            </a:r>
            <a:endParaRPr lang="en-US" dirty="0"/>
          </a:p>
          <a:p>
            <a:pPr lvl="0" algn="r" rtl="1"/>
            <a:r>
              <a:rPr lang="ar-IQ" dirty="0"/>
              <a:t>بنوك للمعلومات واستخدام التقنيات الحديثة في الوصول إليها.</a:t>
            </a:r>
            <a:endParaRPr lang="en-US" dirty="0"/>
          </a:p>
          <a:p>
            <a:pPr lvl="0" algn="r" rtl="1"/>
            <a:r>
              <a:rPr lang="ar-IQ" dirty="0"/>
              <a:t>التقنيات المستخدمة في الوصول الى سجلات الرعاية والتمريض للحيوانات.</a:t>
            </a:r>
            <a:endParaRPr lang="en-US" dirty="0"/>
          </a:p>
          <a:p>
            <a:pPr marL="0" indent="0" algn="r" rtl="1">
              <a:buNone/>
            </a:pPr>
            <a:endParaRPr lang="en-US" dirty="0"/>
          </a:p>
        </p:txBody>
      </p:sp>
    </p:spTree>
    <p:extLst>
      <p:ext uri="{BB962C8B-B14F-4D97-AF65-F5344CB8AC3E}">
        <p14:creationId xmlns:p14="http://schemas.microsoft.com/office/powerpoint/2010/main" val="1412294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p:spPr>
        <p:txBody>
          <a:bodyPr>
            <a:normAutofit fontScale="90000"/>
          </a:bodyPr>
          <a:lstStyle/>
          <a:p>
            <a:pPr algn="r"/>
            <a:r>
              <a:rPr lang="ar-IQ" sz="2700" b="1" dirty="0" smtClean="0"/>
              <a:t/>
            </a:r>
            <a:br>
              <a:rPr lang="ar-IQ" sz="2700" b="1" dirty="0" smtClean="0"/>
            </a:br>
            <a:r>
              <a:rPr lang="ar-IQ" sz="2700" b="1" dirty="0"/>
              <a:t/>
            </a:r>
            <a:br>
              <a:rPr lang="ar-IQ" sz="2700" b="1" dirty="0"/>
            </a:br>
            <a:r>
              <a:rPr lang="ar-IQ" sz="2700" b="1" dirty="0" smtClean="0"/>
              <a:t/>
            </a:r>
            <a:br>
              <a:rPr lang="ar-IQ" sz="2700" b="1" dirty="0" smtClean="0"/>
            </a:br>
            <a:r>
              <a:rPr lang="ar-SA" sz="2700" b="1" dirty="0" smtClean="0"/>
              <a:t>1- </a:t>
            </a:r>
            <a:r>
              <a:rPr lang="ar-SA" sz="2700" b="1" dirty="0"/>
              <a:t>المعيا</a:t>
            </a:r>
            <a:r>
              <a:rPr lang="ar-IQ" sz="2700" b="1" dirty="0"/>
              <a:t>ر الاول: </a:t>
            </a:r>
            <a:r>
              <a:rPr lang="ar-SA" sz="2700" b="1" dirty="0"/>
              <a:t>الأهداف والتنظيم وسياسة ضمان الجودة (4%): </a:t>
            </a:r>
            <a:r>
              <a:rPr lang="ar-SA" sz="2700" b="1" dirty="0" smtClean="0"/>
              <a:t>-</a:t>
            </a:r>
            <a:r>
              <a:rPr lang="ar-IQ" sz="2700" b="1" dirty="0" smtClean="0"/>
              <a:t/>
            </a:r>
            <a:br>
              <a:rPr lang="ar-IQ" sz="2700" b="1" dirty="0" smtClean="0"/>
            </a:br>
            <a:r>
              <a:rPr lang="ar-SA" sz="2700" b="1" dirty="0" smtClean="0"/>
              <a:t>العنصر </a:t>
            </a:r>
            <a:r>
              <a:rPr lang="ar-SA" sz="2700" b="1" dirty="0"/>
              <a:t>الأول: الرسالة</a:t>
            </a:r>
            <a:br>
              <a:rPr lang="ar-SA" sz="2700" b="1" dirty="0"/>
            </a:br>
            <a:r>
              <a:rPr lang="en-US" dirty="0"/>
              <a:t/>
            </a:r>
            <a:br>
              <a:rPr lang="en-US" dirty="0"/>
            </a:br>
            <a:r>
              <a:rPr lang="en-US" dirty="0"/>
              <a:t> </a:t>
            </a:r>
            <a:br>
              <a:rPr lang="en-US" dirty="0"/>
            </a:br>
            <a:endParaRPr lang="en-US" dirty="0"/>
          </a:p>
        </p:txBody>
      </p:sp>
      <p:sp>
        <p:nvSpPr>
          <p:cNvPr id="3" name="عنصر نائب للمحتوى 2"/>
          <p:cNvSpPr>
            <a:spLocks noGrp="1"/>
          </p:cNvSpPr>
          <p:nvPr>
            <p:ph idx="1"/>
          </p:nvPr>
        </p:nvSpPr>
        <p:spPr>
          <a:xfrm>
            <a:off x="457200" y="1196752"/>
            <a:ext cx="8229600" cy="4929411"/>
          </a:xfrm>
        </p:spPr>
        <p:txBody>
          <a:bodyPr/>
          <a:lstStyle/>
          <a:p>
            <a:pPr marL="0" indent="0">
              <a:buNone/>
            </a:pP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3562105789"/>
              </p:ext>
            </p:extLst>
          </p:nvPr>
        </p:nvGraphicFramePr>
        <p:xfrm>
          <a:off x="467544" y="908720"/>
          <a:ext cx="8280920" cy="5322997"/>
        </p:xfrm>
        <a:graphic>
          <a:graphicData uri="http://schemas.openxmlformats.org/drawingml/2006/table">
            <a:tbl>
              <a:tblPr rtl="1" firstRow="1" firstCol="1" lastRow="1" lastCol="1" bandRow="1" bandCol="1">
                <a:tableStyleId>{5C22544A-7EE6-4342-B048-85BDC9FD1C3A}</a:tableStyleId>
              </a:tblPr>
              <a:tblGrid>
                <a:gridCol w="8280920"/>
              </a:tblGrid>
              <a:tr h="693606">
                <a:tc>
                  <a:txBody>
                    <a:bodyPr/>
                    <a:lstStyle/>
                    <a:p>
                      <a:pPr marL="0" marR="0" algn="r" rtl="1">
                        <a:spcBef>
                          <a:spcPts val="600"/>
                        </a:spcBef>
                        <a:spcAft>
                          <a:spcPts val="0"/>
                        </a:spcAft>
                      </a:pPr>
                      <a:r>
                        <a:rPr lang="ar-SA" sz="1800" dirty="0">
                          <a:effectLst/>
                          <a:cs typeface="+mj-cs"/>
                        </a:rPr>
                        <a:t>يتوافر في المؤسسة رسالة خاصة بها وتعتمدها من قبل مجلسها الرسمي و</a:t>
                      </a:r>
                      <a:r>
                        <a:rPr lang="ar-EG" sz="1800" dirty="0">
                          <a:effectLst/>
                          <a:cs typeface="+mj-cs"/>
                        </a:rPr>
                        <a:t> تكون واضحة الرؤية والاهداف والغايات والقيم ,</a:t>
                      </a:r>
                      <a:r>
                        <a:rPr lang="ar-IQ" sz="1800" dirty="0">
                          <a:effectLst/>
                          <a:cs typeface="+mj-cs"/>
                        </a:rPr>
                        <a:t> و</a:t>
                      </a:r>
                      <a:r>
                        <a:rPr lang="ar-EG" sz="1800" dirty="0">
                          <a:effectLst/>
                          <a:cs typeface="+mj-cs"/>
                        </a:rPr>
                        <a:t> تكون </a:t>
                      </a:r>
                      <a:r>
                        <a:rPr lang="ar-EG" sz="1800" dirty="0" smtClean="0">
                          <a:effectLst/>
                          <a:cs typeface="+mj-cs"/>
                        </a:rPr>
                        <a:t>مت</a:t>
                      </a:r>
                      <a:r>
                        <a:rPr lang="ar-IQ" sz="1800" dirty="0" smtClean="0">
                          <a:effectLst/>
                          <a:cs typeface="+mj-cs"/>
                        </a:rPr>
                        <a:t>طاب</a:t>
                      </a:r>
                      <a:r>
                        <a:rPr lang="ar-EG" sz="1800" dirty="0" err="1" smtClean="0">
                          <a:effectLst/>
                          <a:cs typeface="+mj-cs"/>
                        </a:rPr>
                        <a:t>قة</a:t>
                      </a:r>
                      <a:r>
                        <a:rPr lang="ar-EG" sz="1800" dirty="0" smtClean="0">
                          <a:effectLst/>
                          <a:cs typeface="+mj-cs"/>
                        </a:rPr>
                        <a:t> </a:t>
                      </a:r>
                      <a:r>
                        <a:rPr lang="ar-EG" sz="1800" dirty="0">
                          <a:effectLst/>
                          <a:cs typeface="+mj-cs"/>
                        </a:rPr>
                        <a:t>مع رسالة واهداف الجامعة</a:t>
                      </a:r>
                      <a:endParaRPr lang="en-US" sz="1800" dirty="0">
                        <a:effectLst/>
                        <a:latin typeface="FreeSerif"/>
                        <a:ea typeface="FreeSerif"/>
                        <a:cs typeface="+mj-cs"/>
                      </a:endParaRPr>
                    </a:p>
                  </a:txBody>
                  <a:tcPr marL="68580" marR="68580" marT="0" marB="0"/>
                </a:tc>
              </a:tr>
              <a:tr h="788911">
                <a:tc>
                  <a:txBody>
                    <a:bodyPr/>
                    <a:lstStyle/>
                    <a:p>
                      <a:pPr marL="0" marR="0" algn="r" rtl="1">
                        <a:spcBef>
                          <a:spcPts val="0"/>
                        </a:spcBef>
                        <a:spcAft>
                          <a:spcPts val="0"/>
                        </a:spcAft>
                      </a:pPr>
                      <a:r>
                        <a:rPr lang="ar-SA" sz="1800" dirty="0">
                          <a:effectLst/>
                          <a:cs typeface="+mj-cs"/>
                        </a:rPr>
                        <a:t>تتوافق مع احتياجات المجتمع والتوجهات الوطنية </a:t>
                      </a:r>
                      <a:r>
                        <a:rPr lang="ar-EG" sz="1800" dirty="0">
                          <a:effectLst/>
                          <a:cs typeface="+mj-cs"/>
                        </a:rPr>
                        <a:t>وتتميز بالوضوح والواقعية وقابلية القياس</a:t>
                      </a:r>
                      <a:r>
                        <a:rPr lang="ar-SA" sz="1800" dirty="0">
                          <a:effectLst/>
                          <a:cs typeface="+mj-cs"/>
                        </a:rPr>
                        <a:t> و</a:t>
                      </a:r>
                      <a:r>
                        <a:rPr lang="ar-EG" sz="1800" dirty="0">
                          <a:effectLst/>
                          <a:cs typeface="+mj-cs"/>
                        </a:rPr>
                        <a:t>مؤثرة في توجيه التخطيط والعمل داخل المؤسسة التعليمية (التخطيط، واتخاذ القرارات وتخصيص الموارد)</a:t>
                      </a:r>
                      <a:r>
                        <a:rPr lang="en-US" sz="1800" dirty="0">
                          <a:effectLst/>
                          <a:cs typeface="+mj-cs"/>
                        </a:rPr>
                        <a:t>.</a:t>
                      </a:r>
                      <a:endParaRPr lang="en-US" sz="1800" dirty="0">
                        <a:effectLst/>
                        <a:latin typeface="FreeSerif"/>
                        <a:ea typeface="FreeSerif"/>
                        <a:cs typeface="+mj-cs"/>
                      </a:endParaRPr>
                    </a:p>
                  </a:txBody>
                  <a:tcPr marL="68580" marR="68580" marT="0" marB="0"/>
                </a:tc>
              </a:tr>
              <a:tr h="508291">
                <a:tc>
                  <a:txBody>
                    <a:bodyPr/>
                    <a:lstStyle/>
                    <a:p>
                      <a:pPr marL="0" marR="0" algn="r" rtl="1">
                        <a:spcBef>
                          <a:spcPts val="0"/>
                        </a:spcBef>
                        <a:spcAft>
                          <a:spcPts val="0"/>
                        </a:spcAft>
                      </a:pPr>
                      <a:r>
                        <a:rPr lang="ar-SA" sz="1800" dirty="0">
                          <a:effectLst/>
                          <a:cs typeface="+mj-cs"/>
                        </a:rPr>
                        <a:t> </a:t>
                      </a:r>
                      <a:endParaRPr lang="en-US" sz="1800" dirty="0">
                        <a:effectLst/>
                        <a:cs typeface="+mj-cs"/>
                      </a:endParaRPr>
                    </a:p>
                    <a:p>
                      <a:pPr marL="0" marR="0" algn="r" rtl="1">
                        <a:spcBef>
                          <a:spcPts val="0"/>
                        </a:spcBef>
                        <a:spcAft>
                          <a:spcPts val="0"/>
                        </a:spcAft>
                      </a:pPr>
                      <a:r>
                        <a:rPr lang="ar-SA" sz="1800" dirty="0">
                          <a:effectLst/>
                          <a:cs typeface="+mj-cs"/>
                        </a:rPr>
                        <a:t>يتم تحديد الرسالة بالتشاور مع المستفيدين( ذوي العلاقة بالبرنامج) الأساسيين وبدعم منهم</a:t>
                      </a:r>
                      <a:endParaRPr lang="en-US" sz="1800" dirty="0">
                        <a:effectLst/>
                        <a:latin typeface="FreeSerif"/>
                        <a:ea typeface="FreeSerif"/>
                        <a:cs typeface="+mj-cs"/>
                      </a:endParaRPr>
                    </a:p>
                  </a:txBody>
                  <a:tcPr marL="68580" marR="68580" marT="0" marB="0"/>
                </a:tc>
              </a:tr>
              <a:tr h="482877">
                <a:tc>
                  <a:txBody>
                    <a:bodyPr/>
                    <a:lstStyle/>
                    <a:p>
                      <a:pPr marL="0" marR="0" algn="r" rtl="1">
                        <a:spcBef>
                          <a:spcPts val="0"/>
                        </a:spcBef>
                        <a:spcAft>
                          <a:spcPts val="0"/>
                        </a:spcAft>
                      </a:pPr>
                      <a:r>
                        <a:rPr lang="ar-LB" sz="1800" dirty="0">
                          <a:effectLst/>
                          <a:cs typeface="+mj-cs"/>
                        </a:rPr>
                        <a:t>توضيح الرسالة للمستفيدين من الكلية، بشكل</a:t>
                      </a:r>
                      <a:r>
                        <a:rPr lang="ar-EG" sz="1800" dirty="0">
                          <a:effectLst/>
                          <a:cs typeface="+mj-cs"/>
                        </a:rPr>
                        <a:t> بيان توضيحي يلقي الضوء على الجوانب الأساسية للبيئة التي تعـمل الكلية فيها.</a:t>
                      </a:r>
                      <a:endParaRPr lang="en-US" sz="1800" dirty="0">
                        <a:effectLst/>
                        <a:cs typeface="+mj-cs"/>
                      </a:endParaRPr>
                    </a:p>
                    <a:p>
                      <a:pPr marL="0" marR="0" algn="r" rtl="1">
                        <a:spcBef>
                          <a:spcPts val="0"/>
                        </a:spcBef>
                        <a:spcAft>
                          <a:spcPts val="0"/>
                        </a:spcAft>
                      </a:pPr>
                      <a:r>
                        <a:rPr lang="ar-EG" sz="1800" dirty="0">
                          <a:effectLst/>
                          <a:cs typeface="+mj-cs"/>
                        </a:rPr>
                        <a:t> </a:t>
                      </a:r>
                      <a:endParaRPr lang="en-US" sz="1800" dirty="0">
                        <a:effectLst/>
                        <a:latin typeface="FreeSerif"/>
                        <a:ea typeface="FreeSerif"/>
                        <a:cs typeface="+mj-cs"/>
                      </a:endParaRPr>
                    </a:p>
                  </a:txBody>
                  <a:tcPr marL="68580" marR="68580" marT="0" marB="0"/>
                </a:tc>
              </a:tr>
              <a:tr h="530530">
                <a:tc>
                  <a:txBody>
                    <a:bodyPr/>
                    <a:lstStyle/>
                    <a:p>
                      <a:pPr marL="0" marR="0" algn="r" rtl="1">
                        <a:spcBef>
                          <a:spcPts val="0"/>
                        </a:spcBef>
                        <a:spcAft>
                          <a:spcPts val="0"/>
                        </a:spcAft>
                      </a:pPr>
                      <a:r>
                        <a:rPr lang="ar-SA" sz="1800" dirty="0">
                          <a:effectLst/>
                          <a:cs typeface="+mj-cs"/>
                        </a:rPr>
                        <a:t>تركز رسالة المؤسسة ومخرجات التعلم المتوقعة من الخريجين على تشجيع البحث العلمي والاستقلال الفكري وتنمية روح العمل الجماعي. </a:t>
                      </a:r>
                      <a:endParaRPr lang="en-US" sz="1800" dirty="0">
                        <a:effectLst/>
                        <a:latin typeface="FreeSerif"/>
                        <a:ea typeface="FreeSerif"/>
                        <a:cs typeface="+mj-cs"/>
                      </a:endParaRPr>
                    </a:p>
                  </a:txBody>
                  <a:tcPr marL="68580" marR="68580" marT="0" marB="0"/>
                </a:tc>
              </a:tr>
              <a:tr h="279560">
                <a:tc>
                  <a:txBody>
                    <a:bodyPr/>
                    <a:lstStyle/>
                    <a:p>
                      <a:pPr marL="0" marR="0" algn="r" rtl="1">
                        <a:spcBef>
                          <a:spcPts val="0"/>
                        </a:spcBef>
                        <a:spcAft>
                          <a:spcPts val="0"/>
                        </a:spcAft>
                      </a:pPr>
                      <a:r>
                        <a:rPr lang="ar-SA" sz="1800">
                          <a:effectLst/>
                          <a:cs typeface="+mj-cs"/>
                        </a:rPr>
                        <a:t>أن تضمن أهداف رسالة المؤسسة الربط بين التعليم الأكاديمي والقطاعات الإنتاجية و الخدمية المختلفة لتلبية احتياجات المجتمع</a:t>
                      </a:r>
                      <a:r>
                        <a:rPr lang="en-US" sz="1800">
                          <a:effectLst/>
                          <a:cs typeface="+mj-cs"/>
                        </a:rPr>
                        <a:t>.</a:t>
                      </a:r>
                      <a:endParaRPr lang="en-US" sz="1800">
                        <a:effectLst/>
                        <a:latin typeface="FreeSerif"/>
                        <a:ea typeface="FreeSerif"/>
                        <a:cs typeface="+mj-cs"/>
                      </a:endParaRPr>
                    </a:p>
                  </a:txBody>
                  <a:tcPr marL="68580" marR="68580" marT="0" marB="0"/>
                </a:tc>
              </a:tr>
              <a:tr h="541119">
                <a:tc>
                  <a:txBody>
                    <a:bodyPr/>
                    <a:lstStyle/>
                    <a:p>
                      <a:pPr marL="0" marR="0" algn="r" rtl="1">
                        <a:spcBef>
                          <a:spcPts val="0"/>
                        </a:spcBef>
                        <a:spcAft>
                          <a:spcPts val="0"/>
                        </a:spcAft>
                      </a:pPr>
                      <a:r>
                        <a:rPr lang="ar-SA" sz="1800">
                          <a:effectLst/>
                          <a:cs typeface="+mj-cs"/>
                        </a:rPr>
                        <a:t>يراجع مجلس الكلية بصفة دورية صيغةَ الرسالة، ويتم إخطار المستفيدين برسالة البرنامج بأي تغيرات تطرأ عليها بشكل دائم</a:t>
                      </a:r>
                      <a:endParaRPr lang="en-US" sz="1800">
                        <a:effectLst/>
                        <a:cs typeface="+mj-cs"/>
                      </a:endParaRPr>
                    </a:p>
                    <a:p>
                      <a:pPr marL="0" marR="0" algn="r" rtl="1">
                        <a:spcBef>
                          <a:spcPts val="0"/>
                        </a:spcBef>
                        <a:spcAft>
                          <a:spcPts val="0"/>
                        </a:spcAft>
                      </a:pPr>
                      <a:r>
                        <a:rPr lang="ar-EG" sz="1800">
                          <a:effectLst/>
                          <a:cs typeface="+mj-cs"/>
                        </a:rPr>
                        <a:t> </a:t>
                      </a:r>
                      <a:endParaRPr lang="en-US" sz="1800">
                        <a:effectLst/>
                        <a:latin typeface="FreeSerif"/>
                        <a:ea typeface="FreeSerif"/>
                        <a:cs typeface="+mj-cs"/>
                      </a:endParaRPr>
                    </a:p>
                  </a:txBody>
                  <a:tcPr marL="68580" marR="68580" marT="0" marB="0"/>
                </a:tc>
              </a:tr>
              <a:tr h="279560">
                <a:tc>
                  <a:txBody>
                    <a:bodyPr/>
                    <a:lstStyle/>
                    <a:p>
                      <a:pPr marL="0" marR="0" algn="r" rtl="1">
                        <a:spcBef>
                          <a:spcPts val="0"/>
                        </a:spcBef>
                        <a:spcAft>
                          <a:spcPts val="0"/>
                        </a:spcAft>
                      </a:pPr>
                      <a:r>
                        <a:rPr lang="ar-EG" sz="1800" dirty="0">
                          <a:effectLst/>
                          <a:cs typeface="+mj-cs"/>
                        </a:rPr>
                        <a:t>يُتابع القائمون على الرسالة مدى تحقق الاهداف من خلال مؤشرات أداء محددة، وتُتخذ الإجراءات اللازمة للتحسين.</a:t>
                      </a:r>
                      <a:endParaRPr lang="en-US" sz="1800" dirty="0">
                        <a:effectLst/>
                        <a:latin typeface="FreeSerif"/>
                        <a:ea typeface="FreeSerif"/>
                        <a:cs typeface="+mj-cs"/>
                      </a:endParaRPr>
                    </a:p>
                  </a:txBody>
                  <a:tcPr marL="68580" marR="68580" marT="0" marB="0"/>
                </a:tc>
              </a:tr>
            </a:tbl>
          </a:graphicData>
        </a:graphic>
      </p:graphicFrame>
    </p:spTree>
    <p:extLst>
      <p:ext uri="{BB962C8B-B14F-4D97-AF65-F5344CB8AC3E}">
        <p14:creationId xmlns:p14="http://schemas.microsoft.com/office/powerpoint/2010/main" val="2427586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IQ" dirty="0"/>
              <a:t>6- المعيار السادس: مصادر التعلم (12%):</a:t>
            </a:r>
            <a:endParaRPr lang="en-US"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559123120"/>
              </p:ext>
            </p:extLst>
          </p:nvPr>
        </p:nvGraphicFramePr>
        <p:xfrm>
          <a:off x="539552" y="1412776"/>
          <a:ext cx="7920880" cy="4824536"/>
        </p:xfrm>
        <a:graphic>
          <a:graphicData uri="http://schemas.openxmlformats.org/drawingml/2006/table">
            <a:tbl>
              <a:tblPr rtl="1" firstRow="1" firstCol="1" lastRow="1" lastCol="1" bandRow="1" bandCol="1"/>
              <a:tblGrid>
                <a:gridCol w="7920880"/>
              </a:tblGrid>
              <a:tr h="668402">
                <a:tc>
                  <a:txBody>
                    <a:bodyPr/>
                    <a:lstStyle/>
                    <a:p>
                      <a:pPr marL="0" marR="0" algn="r" rtl="1">
                        <a:spcBef>
                          <a:spcPts val="0"/>
                        </a:spcBef>
                        <a:spcAft>
                          <a:spcPts val="0"/>
                        </a:spcAft>
                      </a:pPr>
                      <a:r>
                        <a:rPr lang="ar-SA" sz="2400" b="0" dirty="0">
                          <a:solidFill>
                            <a:srgbClr val="FFFFFF"/>
                          </a:solidFill>
                          <a:effectLst/>
                          <a:latin typeface="FreeSerif"/>
                          <a:ea typeface="FreeSerif"/>
                          <a:cs typeface="Times New Roman"/>
                        </a:rPr>
                        <a:t>توافر والوصول الى موارد التعلم الحديثة</a:t>
                      </a:r>
                      <a:endParaRPr lang="en-US" sz="2400" b="0" dirty="0">
                        <a:effectLst/>
                        <a:latin typeface="FreeSerif"/>
                        <a:ea typeface="FreeSerif"/>
                        <a:cs typeface="FreeSerif"/>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rgbClr val="4F81BD"/>
                    </a:solidFill>
                  </a:tcPr>
                </a:tc>
              </a:tr>
              <a:tr h="658767">
                <a:tc>
                  <a:txBody>
                    <a:bodyPr/>
                    <a:lstStyle/>
                    <a:p>
                      <a:pPr marL="0" marR="0" algn="r" rtl="1">
                        <a:spcBef>
                          <a:spcPts val="0"/>
                        </a:spcBef>
                        <a:spcAft>
                          <a:spcPts val="0"/>
                        </a:spcAft>
                      </a:pPr>
                      <a:r>
                        <a:rPr lang="ar-SA" sz="2400" b="0">
                          <a:effectLst/>
                          <a:latin typeface="FreeSerif"/>
                          <a:ea typeface="FreeSerif"/>
                          <a:cs typeface="Times New Roman"/>
                        </a:rPr>
                        <a:t>توفير مكتبة اكاديمية علمية</a:t>
                      </a:r>
                      <a:endParaRPr lang="en-US" sz="2400" b="0">
                        <a:effectLst/>
                        <a:latin typeface="FreeSerif"/>
                        <a:ea typeface="FreeSerif"/>
                        <a:cs typeface="FreeSerif"/>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744275">
                <a:tc>
                  <a:txBody>
                    <a:bodyPr/>
                    <a:lstStyle/>
                    <a:p>
                      <a:pPr marL="0" marR="0" algn="r" rtl="1">
                        <a:spcBef>
                          <a:spcPts val="0"/>
                        </a:spcBef>
                        <a:spcAft>
                          <a:spcPts val="0"/>
                        </a:spcAft>
                      </a:pPr>
                      <a:r>
                        <a:rPr lang="ar-SA" sz="2400" b="0">
                          <a:effectLst/>
                          <a:latin typeface="FreeSerif"/>
                          <a:ea typeface="FreeSerif"/>
                          <a:cs typeface="Times New Roman"/>
                        </a:rPr>
                        <a:t>توافر بيئة التعلم الافتراضية (</a:t>
                      </a:r>
                      <a:r>
                        <a:rPr lang="en-US" sz="2400" b="0">
                          <a:effectLst/>
                          <a:latin typeface="Times New Roman"/>
                          <a:ea typeface="FreeSerif"/>
                          <a:cs typeface="FreeSerif"/>
                        </a:rPr>
                        <a:t>Virtual Learning Environment</a:t>
                      </a:r>
                      <a:r>
                        <a:rPr lang="ar-SA" sz="2400" b="0">
                          <a:effectLst/>
                          <a:latin typeface="FreeSerif"/>
                          <a:ea typeface="FreeSerif"/>
                          <a:cs typeface="Times New Roman"/>
                        </a:rPr>
                        <a:t>)</a:t>
                      </a:r>
                      <a:endParaRPr lang="en-US" sz="2400" b="0">
                        <a:effectLst/>
                        <a:latin typeface="FreeSerif"/>
                        <a:ea typeface="FreeSerif"/>
                        <a:cs typeface="FreeSerif"/>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702123">
                <a:tc>
                  <a:txBody>
                    <a:bodyPr/>
                    <a:lstStyle/>
                    <a:p>
                      <a:pPr marL="0" marR="0" algn="r" rtl="1">
                        <a:spcBef>
                          <a:spcPts val="0"/>
                        </a:spcBef>
                        <a:spcAft>
                          <a:spcPts val="0"/>
                        </a:spcAft>
                      </a:pPr>
                      <a:r>
                        <a:rPr lang="ar-SA" sz="2400" b="0" dirty="0">
                          <a:effectLst/>
                          <a:latin typeface="FreeSerif"/>
                          <a:ea typeface="FreeSerif"/>
                          <a:cs typeface="Times New Roman"/>
                        </a:rPr>
                        <a:t>الوصول إلى المعلومات</a:t>
                      </a:r>
                      <a:endParaRPr lang="en-US" sz="2400" b="0" dirty="0">
                        <a:effectLst/>
                        <a:latin typeface="FreeSerif"/>
                        <a:ea typeface="FreeSerif"/>
                        <a:cs typeface="FreeSerif"/>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47928">
                <a:tc>
                  <a:txBody>
                    <a:bodyPr/>
                    <a:lstStyle/>
                    <a:p>
                      <a:pPr marL="0" marR="0" algn="r" rtl="1">
                        <a:spcBef>
                          <a:spcPts val="0"/>
                        </a:spcBef>
                        <a:spcAft>
                          <a:spcPts val="0"/>
                        </a:spcAft>
                      </a:pPr>
                      <a:r>
                        <a:rPr lang="ar-SA" sz="2400" b="0">
                          <a:effectLst/>
                          <a:latin typeface="FreeSerif"/>
                          <a:ea typeface="FreeSerif"/>
                          <a:cs typeface="Times New Roman"/>
                        </a:rPr>
                        <a:t>التعلم المستقل</a:t>
                      </a:r>
                      <a:endParaRPr lang="en-US" sz="2400" b="0">
                        <a:effectLst/>
                        <a:latin typeface="FreeSerif"/>
                        <a:ea typeface="FreeSerif"/>
                        <a:cs typeface="FreeSerif"/>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47928">
                <a:tc>
                  <a:txBody>
                    <a:bodyPr/>
                    <a:lstStyle/>
                    <a:p>
                      <a:pPr marL="0" marR="0" algn="r" rtl="1">
                        <a:spcBef>
                          <a:spcPts val="0"/>
                        </a:spcBef>
                        <a:spcAft>
                          <a:spcPts val="0"/>
                        </a:spcAft>
                      </a:pPr>
                      <a:r>
                        <a:rPr lang="ar-SA" sz="2400" b="0">
                          <a:effectLst/>
                          <a:latin typeface="FreeSerif"/>
                          <a:ea typeface="FreeSerif"/>
                          <a:cs typeface="Times New Roman"/>
                        </a:rPr>
                        <a:t>إدارة العمل تقديم الرعاية الصحية الحيوانية</a:t>
                      </a:r>
                      <a:endParaRPr lang="en-US" sz="2400" b="0">
                        <a:effectLst/>
                        <a:latin typeface="FreeSerif"/>
                        <a:ea typeface="FreeSerif"/>
                        <a:cs typeface="FreeSerif"/>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755113">
                <a:tc>
                  <a:txBody>
                    <a:bodyPr/>
                    <a:lstStyle/>
                    <a:p>
                      <a:pPr marL="0" marR="0" algn="r" rtl="1">
                        <a:spcBef>
                          <a:spcPts val="0"/>
                        </a:spcBef>
                        <a:spcAft>
                          <a:spcPts val="0"/>
                        </a:spcAft>
                      </a:pPr>
                      <a:r>
                        <a:rPr lang="ar-SA" sz="2400" b="0" dirty="0">
                          <a:effectLst/>
                          <a:latin typeface="FreeSerif"/>
                          <a:ea typeface="FreeSerif"/>
                          <a:cs typeface="Times New Roman"/>
                        </a:rPr>
                        <a:t>الوصول الى السجلات التمريضية</a:t>
                      </a:r>
                      <a:endParaRPr lang="en-US" sz="2400" b="0" dirty="0">
                        <a:effectLst/>
                        <a:latin typeface="FreeSerif"/>
                        <a:ea typeface="FreeSerif"/>
                        <a:cs typeface="FreeSerif"/>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738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t>الأدلة والوثائق المطلوبة للعنصر </a:t>
            </a:r>
            <a:r>
              <a:rPr lang="en-US" dirty="0"/>
              <a:t/>
            </a:r>
            <a:br>
              <a:rPr lang="en-US" dirty="0"/>
            </a:br>
            <a:endParaRPr lang="en-US" dirty="0"/>
          </a:p>
        </p:txBody>
      </p:sp>
      <p:sp>
        <p:nvSpPr>
          <p:cNvPr id="3" name="عنصر نائب للمحتوى 2"/>
          <p:cNvSpPr>
            <a:spLocks noGrp="1"/>
          </p:cNvSpPr>
          <p:nvPr>
            <p:ph idx="1"/>
          </p:nvPr>
        </p:nvSpPr>
        <p:spPr/>
        <p:txBody>
          <a:bodyPr>
            <a:normAutofit fontScale="92500" lnSpcReduction="20000"/>
          </a:bodyPr>
          <a:lstStyle/>
          <a:p>
            <a:pPr lvl="0" algn="r" rtl="1"/>
            <a:r>
              <a:rPr lang="ar-SA" dirty="0"/>
              <a:t>دليل المكتبة </a:t>
            </a:r>
            <a:endParaRPr lang="en-US" dirty="0"/>
          </a:p>
          <a:p>
            <a:pPr lvl="0" algn="r" rtl="1"/>
            <a:r>
              <a:rPr lang="ar-SA" dirty="0"/>
              <a:t>احصائية بالبرمجيات المتبعة في المكتبة وطرق الوصول اليها.</a:t>
            </a:r>
            <a:endParaRPr lang="en-US" dirty="0"/>
          </a:p>
          <a:p>
            <a:pPr lvl="0" algn="r" rtl="1"/>
            <a:r>
              <a:rPr lang="ar-SA" dirty="0"/>
              <a:t>الهيكل الاداري للمكتبة  </a:t>
            </a:r>
            <a:endParaRPr lang="en-US" dirty="0"/>
          </a:p>
          <a:p>
            <a:pPr lvl="0" algn="r" rtl="1"/>
            <a:r>
              <a:rPr lang="ar-SA" dirty="0"/>
              <a:t>سجلات طبية شاملة للحيوانات الواردة والمفحوصة </a:t>
            </a:r>
            <a:endParaRPr lang="en-US" dirty="0"/>
          </a:p>
          <a:p>
            <a:pPr lvl="0" algn="r" rtl="1"/>
            <a:r>
              <a:rPr lang="ar-IQ" dirty="0"/>
              <a:t>بيانات احصائية حول برمجيات التعاون مع الجامعات الإقليمية والعالمية</a:t>
            </a:r>
            <a:endParaRPr lang="en-US" dirty="0"/>
          </a:p>
          <a:p>
            <a:pPr lvl="0" algn="r" rtl="1"/>
            <a:r>
              <a:rPr lang="ar-IQ" dirty="0"/>
              <a:t>احصائية بالكتب والمجلات الالكترونية.</a:t>
            </a:r>
            <a:endParaRPr lang="en-US" dirty="0"/>
          </a:p>
          <a:p>
            <a:pPr lvl="0" algn="r" rtl="1"/>
            <a:r>
              <a:rPr lang="ar-IQ" dirty="0"/>
              <a:t>بنوك للمعلومات واستخدام التقنيات الحديثة في الوصول إليها.</a:t>
            </a:r>
            <a:endParaRPr lang="en-US" dirty="0"/>
          </a:p>
          <a:p>
            <a:pPr lvl="0" algn="r" rtl="1"/>
            <a:r>
              <a:rPr lang="ar-IQ" dirty="0"/>
              <a:t>التقنيات المستخدمة في الوصول الى سجلات الرعاية والتمريض للحيوانات.</a:t>
            </a:r>
            <a:endParaRPr lang="en-US" dirty="0"/>
          </a:p>
          <a:p>
            <a:pPr marL="0" indent="0" algn="r" rtl="1">
              <a:buNone/>
            </a:pPr>
            <a:endParaRPr lang="en-US" dirty="0"/>
          </a:p>
        </p:txBody>
      </p:sp>
    </p:spTree>
    <p:extLst>
      <p:ext uri="{BB962C8B-B14F-4D97-AF65-F5344CB8AC3E}">
        <p14:creationId xmlns:p14="http://schemas.microsoft.com/office/powerpoint/2010/main" val="3766849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570186"/>
          </a:xfrm>
        </p:spPr>
        <p:txBody>
          <a:bodyPr>
            <a:noAutofit/>
          </a:bodyPr>
          <a:lstStyle/>
          <a:p>
            <a:pPr rtl="1"/>
            <a:r>
              <a:rPr lang="ar-SA" sz="3200" b="1" dirty="0"/>
              <a:t>8- المعيا</a:t>
            </a:r>
            <a:r>
              <a:rPr lang="ar-IQ" sz="3200" b="1" dirty="0"/>
              <a:t>ر الثامن</a:t>
            </a:r>
            <a:r>
              <a:rPr lang="ar-SA" sz="3200" b="1" dirty="0"/>
              <a:t>: تقييم الطلبة (10</a:t>
            </a:r>
            <a:r>
              <a:rPr lang="ar-SA" sz="3200" b="1" dirty="0" smtClean="0"/>
              <a:t>%):</a:t>
            </a:r>
            <a:r>
              <a:rPr lang="en-US" sz="3200" dirty="0"/>
              <a:t/>
            </a:r>
            <a:br>
              <a:rPr lang="en-US" sz="3200" dirty="0"/>
            </a:br>
            <a:r>
              <a:rPr lang="ar-IQ" sz="3200" b="1" dirty="0"/>
              <a:t>العنصر الاول  : استراتيجية التقييم   </a:t>
            </a:r>
            <a:r>
              <a:rPr lang="en-US" sz="3200" b="1" dirty="0"/>
              <a:t>35</a:t>
            </a:r>
            <a:r>
              <a:rPr lang="ar-IQ" sz="3200" b="1" dirty="0"/>
              <a:t>  درجة</a:t>
            </a:r>
            <a:r>
              <a:rPr lang="en-US" sz="3200" dirty="0"/>
              <a:t/>
            </a:r>
            <a:br>
              <a:rPr lang="en-US" sz="3200" dirty="0"/>
            </a:br>
            <a:endParaRPr lang="en-US" sz="32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52971724"/>
              </p:ext>
            </p:extLst>
          </p:nvPr>
        </p:nvGraphicFramePr>
        <p:xfrm>
          <a:off x="395537" y="1412775"/>
          <a:ext cx="8640960" cy="5250994"/>
        </p:xfrm>
        <a:graphic>
          <a:graphicData uri="http://schemas.openxmlformats.org/drawingml/2006/table">
            <a:tbl>
              <a:tblPr rtl="1" firstRow="1" firstCol="1" lastRow="1" lastCol="1" bandRow="1" bandCol="1">
                <a:tableStyleId>{5C22544A-7EE6-4342-B048-85BDC9FD1C3A}</a:tableStyleId>
              </a:tblPr>
              <a:tblGrid>
                <a:gridCol w="8640960"/>
              </a:tblGrid>
              <a:tr h="944508">
                <a:tc>
                  <a:txBody>
                    <a:bodyPr/>
                    <a:lstStyle/>
                    <a:p>
                      <a:pPr marL="0" marR="0" algn="ctr" rtl="1">
                        <a:spcBef>
                          <a:spcPts val="0"/>
                        </a:spcBef>
                        <a:spcAft>
                          <a:spcPts val="0"/>
                        </a:spcAft>
                      </a:pPr>
                      <a:r>
                        <a:rPr lang="ar-IQ" sz="2000" dirty="0" smtClean="0">
                          <a:solidFill>
                            <a:schemeClr val="tx1"/>
                          </a:solidFill>
                          <a:effectLst/>
                        </a:rPr>
                        <a:t>المؤشرات</a:t>
                      </a:r>
                      <a:r>
                        <a:rPr lang="ar-IQ" sz="2000" baseline="0" dirty="0" smtClean="0">
                          <a:solidFill>
                            <a:schemeClr val="tx1"/>
                          </a:solidFill>
                          <a:effectLst/>
                        </a:rPr>
                        <a:t> </a:t>
                      </a:r>
                    </a:p>
                    <a:p>
                      <a:pPr marL="0" marR="0" algn="r" rtl="1">
                        <a:spcBef>
                          <a:spcPts val="0"/>
                        </a:spcBef>
                        <a:spcAft>
                          <a:spcPts val="0"/>
                        </a:spcAft>
                      </a:pPr>
                      <a:r>
                        <a:rPr lang="ar-SA" sz="2000" dirty="0" smtClean="0">
                          <a:solidFill>
                            <a:schemeClr val="tx1"/>
                          </a:solidFill>
                          <a:effectLst/>
                        </a:rPr>
                        <a:t>يجب </a:t>
                      </a:r>
                      <a:r>
                        <a:rPr lang="ar-SA" sz="2000" dirty="0">
                          <a:solidFill>
                            <a:schemeClr val="tx1"/>
                          </a:solidFill>
                          <a:effectLst/>
                        </a:rPr>
                        <a:t>أن تكون عمليات تقييم الطلبة مناسبة لنواتج التعليم المستهدفة، وأن يتم تطبيقها بفاعلية وعدالة مع التحقق المستقل من المستوى الذي تم تحقيقه.</a:t>
                      </a:r>
                      <a:endParaRPr lang="en-US" sz="2000" dirty="0">
                        <a:solidFill>
                          <a:schemeClr val="tx1"/>
                        </a:solidFill>
                        <a:effectLst/>
                        <a:latin typeface="FreeSerif"/>
                        <a:ea typeface="FreeSerif"/>
                        <a:cs typeface="FreeSerif"/>
                      </a:endParaRPr>
                    </a:p>
                  </a:txBody>
                  <a:tcPr marL="68580" marR="68580" marT="0" marB="0"/>
                </a:tc>
              </a:tr>
              <a:tr h="812716">
                <a:tc>
                  <a:txBody>
                    <a:bodyPr/>
                    <a:lstStyle/>
                    <a:p>
                      <a:pPr marL="0" marR="0" algn="just" rtl="1">
                        <a:spcBef>
                          <a:spcPts val="600"/>
                        </a:spcBef>
                        <a:spcAft>
                          <a:spcPts val="0"/>
                        </a:spcAft>
                      </a:pPr>
                      <a:r>
                        <a:rPr lang="ar-LB" sz="2000" dirty="0">
                          <a:solidFill>
                            <a:schemeClr val="tx1"/>
                          </a:solidFill>
                          <a:effectLst/>
                        </a:rPr>
                        <a:t>الآليات المستخدمة في تقييم أداء الطلبة مناسبة لأنماط التعلم المطلوبة. </a:t>
                      </a:r>
                      <a:endParaRPr lang="en-US" sz="2000" dirty="0">
                        <a:solidFill>
                          <a:schemeClr val="tx1"/>
                        </a:solidFill>
                        <a:effectLst/>
                        <a:latin typeface="FreeSerif"/>
                        <a:ea typeface="FreeSerif"/>
                        <a:cs typeface="FreeSerif"/>
                      </a:endParaRPr>
                    </a:p>
                  </a:txBody>
                  <a:tcPr marL="68580" marR="68580" marT="0" marB="0"/>
                </a:tc>
              </a:tr>
              <a:tr h="891791">
                <a:tc>
                  <a:txBody>
                    <a:bodyPr/>
                    <a:lstStyle/>
                    <a:p>
                      <a:pPr marL="0" marR="0" algn="just" rtl="1">
                        <a:spcBef>
                          <a:spcPts val="600"/>
                        </a:spcBef>
                        <a:spcAft>
                          <a:spcPts val="600"/>
                        </a:spcAft>
                      </a:pPr>
                      <a:r>
                        <a:rPr lang="ar-LB" sz="2000" dirty="0">
                          <a:solidFill>
                            <a:schemeClr val="tx1"/>
                          </a:solidFill>
                          <a:effectLst/>
                        </a:rPr>
                        <a:t>يتم إبلاغ الطلبة بإجراءات تقييم أدائهم عند بداية تدريس المقررات.</a:t>
                      </a:r>
                      <a:endParaRPr lang="en-US" sz="2000" dirty="0">
                        <a:solidFill>
                          <a:schemeClr val="tx1"/>
                        </a:solidFill>
                        <a:effectLst/>
                        <a:latin typeface="FreeSerif"/>
                        <a:ea typeface="FreeSerif"/>
                        <a:cs typeface="FreeSerif"/>
                      </a:endParaRPr>
                    </a:p>
                  </a:txBody>
                  <a:tcPr marL="68580" marR="68580" marT="0" marB="0"/>
                </a:tc>
              </a:tr>
              <a:tr h="773179">
                <a:tc>
                  <a:txBody>
                    <a:bodyPr/>
                    <a:lstStyle/>
                    <a:p>
                      <a:pPr marL="0" marR="0" algn="justLow" rtl="1">
                        <a:spcBef>
                          <a:spcPts val="600"/>
                        </a:spcBef>
                        <a:spcAft>
                          <a:spcPts val="0"/>
                        </a:spcAft>
                      </a:pPr>
                      <a:r>
                        <a:rPr lang="ar-LB" sz="2000" dirty="0">
                          <a:solidFill>
                            <a:schemeClr val="tx1"/>
                          </a:solidFill>
                          <a:effectLst/>
                        </a:rPr>
                        <a:t>تستخدم آليات مناسبة (وصادقة وثابتة)، بالبرامج في جميع أنحاء المؤسسة التعليمية، للتحقق من مستويات (معايير) تحصيل الطلبة مقارنة بالنقاط (المعايير أو المستويات) المرجعية </a:t>
                      </a:r>
                      <a:r>
                        <a:rPr lang="ar-EG" sz="2000" dirty="0">
                          <a:solidFill>
                            <a:schemeClr val="tx1"/>
                          </a:solidFill>
                          <a:effectLst/>
                        </a:rPr>
                        <a:t>ذات الصلة سواء على المستوى الداخلي أو الخارجي </a:t>
                      </a:r>
                      <a:r>
                        <a:rPr lang="ar-LB" sz="2000" dirty="0">
                          <a:solidFill>
                            <a:schemeClr val="tx1"/>
                          </a:solidFill>
                          <a:effectLst/>
                        </a:rPr>
                        <a:t>.</a:t>
                      </a:r>
                      <a:endParaRPr lang="en-US" sz="2000" dirty="0">
                        <a:solidFill>
                          <a:schemeClr val="tx1"/>
                        </a:solidFill>
                        <a:effectLst/>
                        <a:latin typeface="FreeSerif"/>
                        <a:ea typeface="FreeSerif"/>
                        <a:cs typeface="FreeSerif"/>
                      </a:endParaRPr>
                    </a:p>
                  </a:txBody>
                  <a:tcPr marL="68580" marR="68580" marT="0" marB="0"/>
                </a:tc>
              </a:tr>
              <a:tr h="773179">
                <a:tc>
                  <a:txBody>
                    <a:bodyPr/>
                    <a:lstStyle/>
                    <a:p>
                      <a:pPr marL="0" marR="0" algn="justLow" rtl="1">
                        <a:spcBef>
                          <a:spcPts val="600"/>
                        </a:spcBef>
                        <a:spcAft>
                          <a:spcPts val="0"/>
                        </a:spcAft>
                      </a:pPr>
                      <a:r>
                        <a:rPr lang="ar-SA" sz="2000">
                          <a:solidFill>
                            <a:schemeClr val="tx1"/>
                          </a:solidFill>
                          <a:effectLst/>
                        </a:rPr>
                        <a:t>يتم الاستعانة بالمصفوفات أو بأي وسائل أخرى عند تصحيح اختبارات الطلاب وواجباتهم ومشاريعهم لضمان أن كل مجالات نواتج تعلم الطلبة المخطط لها قد تمت تغطيتها.</a:t>
                      </a:r>
                      <a:endParaRPr lang="en-US" sz="2000">
                        <a:solidFill>
                          <a:schemeClr val="tx1"/>
                        </a:solidFill>
                        <a:effectLst/>
                        <a:latin typeface="FreeSerif"/>
                        <a:ea typeface="FreeSerif"/>
                        <a:cs typeface="FreeSerif"/>
                      </a:endParaRPr>
                    </a:p>
                  </a:txBody>
                  <a:tcPr marL="68580" marR="68580" marT="0" marB="0"/>
                </a:tc>
              </a:tr>
              <a:tr h="773179">
                <a:tc>
                  <a:txBody>
                    <a:bodyPr/>
                    <a:lstStyle/>
                    <a:p>
                      <a:pPr marL="0" marR="0" algn="r" rtl="0">
                        <a:spcBef>
                          <a:spcPts val="0"/>
                        </a:spcBef>
                        <a:spcAft>
                          <a:spcPts val="0"/>
                        </a:spcAft>
                      </a:pPr>
                      <a:r>
                        <a:rPr lang="ar-LB" sz="2000" dirty="0">
                          <a:solidFill>
                            <a:schemeClr val="tx1"/>
                          </a:solidFill>
                          <a:effectLst/>
                        </a:rPr>
                        <a:t>يتم تقويم أنشطة </a:t>
                      </a:r>
                      <a:r>
                        <a:rPr lang="ar-SA" sz="2000" dirty="0">
                          <a:solidFill>
                            <a:schemeClr val="tx1"/>
                          </a:solidFill>
                          <a:effectLst/>
                        </a:rPr>
                        <a:t> التدريب السريري </a:t>
                      </a:r>
                      <a:r>
                        <a:rPr lang="ar-LB" sz="2000" dirty="0">
                          <a:solidFill>
                            <a:schemeClr val="tx1"/>
                          </a:solidFill>
                          <a:effectLst/>
                        </a:rPr>
                        <a:t>بواسطة الطلبة أنفسهم، وبواسطة مشرفي التدريب في الميدان، وهيئة التدريس من المؤسسة، وتتم الاستفادة من نتائج التقويم عند التخطيط للخبرة الميدانية في المرات القادمة.</a:t>
                      </a:r>
                      <a:endParaRPr lang="en-US" sz="2000" dirty="0">
                        <a:solidFill>
                          <a:schemeClr val="tx1"/>
                        </a:solidFill>
                        <a:effectLst/>
                        <a:latin typeface="FreeSerif"/>
                        <a:ea typeface="FreeSerif"/>
                        <a:cs typeface="FreeSerif"/>
                      </a:endParaRPr>
                    </a:p>
                  </a:txBody>
                  <a:tcPr marL="68580" marR="68580" marT="0" marB="0"/>
                </a:tc>
              </a:tr>
            </a:tbl>
          </a:graphicData>
        </a:graphic>
      </p:graphicFrame>
    </p:spTree>
    <p:extLst>
      <p:ext uri="{BB962C8B-B14F-4D97-AF65-F5344CB8AC3E}">
        <p14:creationId xmlns:p14="http://schemas.microsoft.com/office/powerpoint/2010/main" val="2116391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t>الأدلة والوثائق المطلوبة للعنصر الاول:</a:t>
            </a:r>
            <a:r>
              <a:rPr lang="en-US" dirty="0"/>
              <a:t/>
            </a:r>
            <a:br>
              <a:rPr lang="en-US" dirty="0"/>
            </a:br>
            <a:endParaRPr lang="en-US" dirty="0"/>
          </a:p>
        </p:txBody>
      </p:sp>
      <p:sp>
        <p:nvSpPr>
          <p:cNvPr id="3" name="عنصر نائب للمحتوى 2"/>
          <p:cNvSpPr>
            <a:spLocks noGrp="1"/>
          </p:cNvSpPr>
          <p:nvPr>
            <p:ph idx="1"/>
          </p:nvPr>
        </p:nvSpPr>
        <p:spPr/>
        <p:txBody>
          <a:bodyPr>
            <a:normAutofit fontScale="77500" lnSpcReduction="20000"/>
          </a:bodyPr>
          <a:lstStyle/>
          <a:p>
            <a:pPr lvl="0" algn="r" rtl="1"/>
            <a:r>
              <a:rPr lang="ar-SA" dirty="0"/>
              <a:t>دليل اجراءات الامتحان.</a:t>
            </a:r>
            <a:endParaRPr lang="en-US" dirty="0"/>
          </a:p>
          <a:p>
            <a:pPr lvl="0" algn="r" rtl="1"/>
            <a:r>
              <a:rPr lang="ar-LB" dirty="0"/>
              <a:t>مراجعة التصحيح لعينات من أعمال الطلبة.</a:t>
            </a:r>
            <a:endParaRPr lang="en-US" dirty="0"/>
          </a:p>
          <a:p>
            <a:pPr lvl="0" algn="r" rtl="1"/>
            <a:r>
              <a:rPr lang="ar-LB" dirty="0"/>
              <a:t>التقييمات المستقلة لمستوى أسئلة الاختبارات وإجابات الطلبة عليها.</a:t>
            </a:r>
            <a:r>
              <a:rPr lang="ar-SA" dirty="0"/>
              <a:t>. </a:t>
            </a:r>
            <a:endParaRPr lang="en-US" dirty="0"/>
          </a:p>
          <a:p>
            <a:pPr lvl="0" algn="r" rtl="1"/>
            <a:r>
              <a:rPr lang="ar-SA" dirty="0"/>
              <a:t>ادلة وشواهد حول استخدام الممتحنين الخارجيين لغرض التقييم. </a:t>
            </a:r>
            <a:endParaRPr lang="en-US" dirty="0"/>
          </a:p>
          <a:p>
            <a:pPr lvl="0" algn="r" rtl="1"/>
            <a:r>
              <a:rPr lang="ar-SA" dirty="0"/>
              <a:t>نماذج من تقويم الطلبة لنواتج التعلم المستهدفة.</a:t>
            </a:r>
            <a:endParaRPr lang="en-US" dirty="0"/>
          </a:p>
          <a:p>
            <a:pPr lvl="0" algn="r" rtl="1"/>
            <a:r>
              <a:rPr lang="ar-SA" dirty="0"/>
              <a:t>احصائيات عن نسب النجاح والغياب.</a:t>
            </a:r>
            <a:endParaRPr lang="en-US" dirty="0"/>
          </a:p>
          <a:p>
            <a:pPr lvl="0" algn="r" rtl="1"/>
            <a:r>
              <a:rPr lang="ar-SA" dirty="0"/>
              <a:t>نماذج توثق اراء الطلبة عن مستوى أدائهم.</a:t>
            </a:r>
            <a:endParaRPr lang="en-US" dirty="0"/>
          </a:p>
          <a:p>
            <a:pPr lvl="0" algn="r" rtl="1"/>
            <a:r>
              <a:rPr lang="ar-SA" dirty="0"/>
              <a:t>تقارير فصلية وسنوية حول نسب النجاح والرسوب. </a:t>
            </a:r>
            <a:endParaRPr lang="en-US" dirty="0"/>
          </a:p>
          <a:p>
            <a:pPr lvl="0" algn="r" rtl="1"/>
            <a:r>
              <a:rPr lang="ar-SA" dirty="0"/>
              <a:t>توافر بنك خاص بالأسئلة </a:t>
            </a:r>
            <a:r>
              <a:rPr lang="ar-SA" dirty="0" err="1"/>
              <a:t>الامتحانية</a:t>
            </a:r>
            <a:r>
              <a:rPr lang="ar-SA" dirty="0"/>
              <a:t> والاسئلة السريرية </a:t>
            </a:r>
            <a:r>
              <a:rPr lang="ar-IQ" dirty="0"/>
              <a:t>التطبيقية </a:t>
            </a:r>
            <a:r>
              <a:rPr lang="en-US" dirty="0"/>
              <a:t>OSCA</a:t>
            </a:r>
            <a:r>
              <a:rPr lang="ar-SA" dirty="0"/>
              <a:t>.</a:t>
            </a:r>
            <a:endParaRPr lang="en-US" dirty="0"/>
          </a:p>
          <a:p>
            <a:pPr lvl="0" algn="r" rtl="1"/>
            <a:r>
              <a:rPr lang="ar-SA" dirty="0"/>
              <a:t>وثائق </a:t>
            </a:r>
            <a:r>
              <a:rPr lang="ar-SA" dirty="0" err="1"/>
              <a:t>الكنترولات</a:t>
            </a:r>
            <a:r>
              <a:rPr lang="ar-SA" dirty="0"/>
              <a:t> ونماذج أوراق الامتحانات التحريرية ووثيقة الإجابة النموذجية واوراق إجابات الطلاب</a:t>
            </a:r>
            <a:endParaRPr lang="en-US" dirty="0"/>
          </a:p>
          <a:p>
            <a:pPr marL="0" indent="0" algn="r" rtl="1">
              <a:buNone/>
            </a:pPr>
            <a:endParaRPr lang="en-US" dirty="0"/>
          </a:p>
        </p:txBody>
      </p:sp>
    </p:spTree>
    <p:extLst>
      <p:ext uri="{BB962C8B-B14F-4D97-AF65-F5344CB8AC3E}">
        <p14:creationId xmlns:p14="http://schemas.microsoft.com/office/powerpoint/2010/main" val="2690710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2656"/>
            <a:ext cx="8229600" cy="720080"/>
          </a:xfrm>
        </p:spPr>
        <p:txBody>
          <a:bodyPr>
            <a:normAutofit fontScale="90000"/>
          </a:bodyPr>
          <a:lstStyle/>
          <a:p>
            <a:r>
              <a:rPr lang="ar-IQ" b="1" dirty="0"/>
              <a:t>العنصر الثاني  : طرق التقييم    35  درجة</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606886300"/>
              </p:ext>
            </p:extLst>
          </p:nvPr>
        </p:nvGraphicFramePr>
        <p:xfrm>
          <a:off x="251521" y="1412779"/>
          <a:ext cx="8352928" cy="5112566"/>
        </p:xfrm>
        <a:graphic>
          <a:graphicData uri="http://schemas.openxmlformats.org/drawingml/2006/table">
            <a:tbl>
              <a:tblPr rtl="1" firstRow="1" firstCol="1" lastRow="1" lastCol="1" bandRow="1" bandCol="1">
                <a:tableStyleId>{5C22544A-7EE6-4342-B048-85BDC9FD1C3A}</a:tableStyleId>
              </a:tblPr>
              <a:tblGrid>
                <a:gridCol w="8352928"/>
              </a:tblGrid>
              <a:tr h="1129872">
                <a:tc>
                  <a:txBody>
                    <a:bodyPr/>
                    <a:lstStyle/>
                    <a:p>
                      <a:pPr marL="0" marR="0" algn="r" rtl="1">
                        <a:spcBef>
                          <a:spcPts val="0"/>
                        </a:spcBef>
                        <a:spcAft>
                          <a:spcPts val="0"/>
                        </a:spcAft>
                      </a:pPr>
                      <a:endParaRPr lang="ar-IQ" sz="2000" dirty="0" smtClean="0">
                        <a:solidFill>
                          <a:schemeClr val="tx1"/>
                        </a:solidFill>
                        <a:effectLst/>
                      </a:endParaRPr>
                    </a:p>
                    <a:p>
                      <a:pPr marL="0" marR="0" algn="r" rtl="1">
                        <a:spcBef>
                          <a:spcPts val="0"/>
                        </a:spcBef>
                        <a:spcAft>
                          <a:spcPts val="0"/>
                        </a:spcAft>
                      </a:pPr>
                      <a:r>
                        <a:rPr lang="ar-SA" sz="2000" dirty="0" smtClean="0">
                          <a:solidFill>
                            <a:schemeClr val="tx1"/>
                          </a:solidFill>
                          <a:effectLst/>
                        </a:rPr>
                        <a:t>توافر </a:t>
                      </a:r>
                      <a:r>
                        <a:rPr lang="ar-SA" sz="2000" dirty="0">
                          <a:solidFill>
                            <a:schemeClr val="tx1"/>
                          </a:solidFill>
                          <a:effectLst/>
                        </a:rPr>
                        <a:t>آليات تقييم أداء الطلبة  تتناسب مع أنماط التعلم المطلوبة، وأن توضح إجراءات تقييم الطلبة عند بداية تدريس المقررات، وأن تستخدم آليات مناسبة، مثل</a:t>
                      </a:r>
                      <a:r>
                        <a:rPr lang="en-US" sz="2000" dirty="0">
                          <a:solidFill>
                            <a:schemeClr val="tx1"/>
                          </a:solidFill>
                          <a:effectLst/>
                        </a:rPr>
                        <a:t>: </a:t>
                      </a:r>
                      <a:r>
                        <a:rPr lang="ar-SA" sz="2000" dirty="0">
                          <a:solidFill>
                            <a:schemeClr val="tx1"/>
                          </a:solidFill>
                          <a:effectLst/>
                        </a:rPr>
                        <a:t>التحريري، الشفوي، المقابلات</a:t>
                      </a:r>
                      <a:r>
                        <a:rPr lang="en-US" sz="2000" dirty="0">
                          <a:solidFill>
                            <a:schemeClr val="tx1"/>
                          </a:solidFill>
                          <a:effectLst/>
                        </a:rPr>
                        <a:t>...</a:t>
                      </a:r>
                      <a:r>
                        <a:rPr lang="ar-SA" sz="2000" dirty="0">
                          <a:solidFill>
                            <a:schemeClr val="tx1"/>
                          </a:solidFill>
                          <a:effectLst/>
                        </a:rPr>
                        <a:t>إلخ</a:t>
                      </a:r>
                      <a:endParaRPr lang="en-US" sz="2000" dirty="0">
                        <a:solidFill>
                          <a:schemeClr val="tx1"/>
                        </a:solidFill>
                        <a:effectLst/>
                        <a:latin typeface="FreeSerif"/>
                        <a:ea typeface="FreeSerif"/>
                        <a:cs typeface="FreeSerif"/>
                      </a:endParaRPr>
                    </a:p>
                  </a:txBody>
                  <a:tcPr marL="68580" marR="68580" marT="0" marB="0"/>
                </a:tc>
              </a:tr>
              <a:tr h="633526">
                <a:tc>
                  <a:txBody>
                    <a:bodyPr/>
                    <a:lstStyle/>
                    <a:p>
                      <a:pPr marL="0" marR="0" algn="r" rtl="1">
                        <a:spcBef>
                          <a:spcPts val="0"/>
                        </a:spcBef>
                        <a:spcAft>
                          <a:spcPts val="0"/>
                        </a:spcAft>
                      </a:pPr>
                      <a:r>
                        <a:rPr lang="ar-SA" sz="2000">
                          <a:solidFill>
                            <a:schemeClr val="tx1"/>
                          </a:solidFill>
                          <a:effectLst/>
                        </a:rPr>
                        <a:t>يجب أن تكون مهام التقييم ومعايير الدرجات لكل وحدة دراسية في البرنامج محددة بوضوح ، ومتاحة للطلاب  </a:t>
                      </a:r>
                      <a:endParaRPr lang="en-US" sz="2000">
                        <a:solidFill>
                          <a:schemeClr val="tx1"/>
                        </a:solidFill>
                        <a:effectLst/>
                        <a:latin typeface="FreeSerif"/>
                        <a:ea typeface="FreeSerif"/>
                        <a:cs typeface="FreeSerif"/>
                      </a:endParaRPr>
                    </a:p>
                  </a:txBody>
                  <a:tcPr marL="68580" marR="68580" marT="0" marB="0"/>
                </a:tc>
              </a:tr>
              <a:tr h="481630">
                <a:tc>
                  <a:txBody>
                    <a:bodyPr/>
                    <a:lstStyle/>
                    <a:p>
                      <a:pPr marL="0" marR="0" algn="r" rtl="1">
                        <a:spcBef>
                          <a:spcPts val="0"/>
                        </a:spcBef>
                        <a:spcAft>
                          <a:spcPts val="0"/>
                        </a:spcAft>
                      </a:pPr>
                      <a:r>
                        <a:rPr lang="ar-SA" sz="2000" dirty="0">
                          <a:solidFill>
                            <a:schemeClr val="tx1"/>
                          </a:solidFill>
                          <a:effectLst/>
                        </a:rPr>
                        <a:t>يجب أن تكون آليات الطلاب للطعن على نتائج التقييم واضحة</a:t>
                      </a:r>
                      <a:r>
                        <a:rPr lang="en-US" sz="2000" dirty="0">
                          <a:solidFill>
                            <a:schemeClr val="tx1"/>
                          </a:solidFill>
                          <a:effectLst/>
                        </a:rPr>
                        <a:t>. </a:t>
                      </a:r>
                      <a:endParaRPr lang="en-US" sz="2000" dirty="0">
                        <a:solidFill>
                          <a:schemeClr val="tx1"/>
                        </a:solidFill>
                        <a:effectLst/>
                        <a:latin typeface="FreeSerif"/>
                        <a:ea typeface="FreeSerif"/>
                        <a:cs typeface="FreeSerif"/>
                      </a:endParaRPr>
                    </a:p>
                  </a:txBody>
                  <a:tcPr marL="68580" marR="68580" marT="0" marB="0"/>
                </a:tc>
              </a:tr>
              <a:tr h="633526">
                <a:tc>
                  <a:txBody>
                    <a:bodyPr/>
                    <a:lstStyle/>
                    <a:p>
                      <a:pPr marL="0" marR="0" algn="r" rtl="1">
                        <a:spcBef>
                          <a:spcPts val="0"/>
                        </a:spcBef>
                        <a:spcAft>
                          <a:spcPts val="0"/>
                        </a:spcAft>
                      </a:pPr>
                      <a:r>
                        <a:rPr lang="ar-SA" sz="2000" dirty="0">
                          <a:solidFill>
                            <a:schemeClr val="tx1"/>
                          </a:solidFill>
                          <a:effectLst/>
                        </a:rPr>
                        <a:t>يجب أن يكون لدى </a:t>
                      </a:r>
                      <a:r>
                        <a:rPr lang="ar-IQ" sz="2000" dirty="0">
                          <a:solidFill>
                            <a:schemeClr val="tx1"/>
                          </a:solidFill>
                          <a:effectLst/>
                        </a:rPr>
                        <a:t>المؤسسة</a:t>
                      </a:r>
                      <a:r>
                        <a:rPr lang="ar-SA" sz="2000" dirty="0">
                          <a:solidFill>
                            <a:schemeClr val="tx1"/>
                          </a:solidFill>
                          <a:effectLst/>
                        </a:rPr>
                        <a:t> عملية قائمة لمراجعة نتائج التقييم وللتغيير استراتيجيات التقييم عند الحاجة</a:t>
                      </a:r>
                      <a:r>
                        <a:rPr lang="en-US" sz="2000" dirty="0">
                          <a:solidFill>
                            <a:schemeClr val="tx1"/>
                          </a:solidFill>
                          <a:effectLst/>
                        </a:rPr>
                        <a:t>.</a:t>
                      </a:r>
                      <a:endParaRPr lang="en-US" sz="2000" dirty="0">
                        <a:solidFill>
                          <a:schemeClr val="tx1"/>
                        </a:solidFill>
                        <a:effectLst/>
                        <a:latin typeface="FreeSerif"/>
                        <a:ea typeface="FreeSerif"/>
                        <a:cs typeface="FreeSerif"/>
                      </a:endParaRPr>
                    </a:p>
                  </a:txBody>
                  <a:tcPr marL="68580" marR="68580" marT="0" marB="0"/>
                </a:tc>
              </a:tr>
              <a:tr h="633526">
                <a:tc>
                  <a:txBody>
                    <a:bodyPr/>
                    <a:lstStyle/>
                    <a:p>
                      <a:pPr marL="0" marR="0" algn="r" rtl="1">
                        <a:spcBef>
                          <a:spcPts val="0"/>
                        </a:spcBef>
                        <a:spcAft>
                          <a:spcPts val="0"/>
                        </a:spcAft>
                      </a:pPr>
                      <a:r>
                        <a:rPr lang="ar-SA" sz="2000">
                          <a:solidFill>
                            <a:schemeClr val="tx1"/>
                          </a:solidFill>
                          <a:effectLst/>
                        </a:rPr>
                        <a:t>نواتج تعلم البرنامج تغطي مجموعة كاملة من المهارات والسمات المهنية يجب أن تشكل الأساس لتصميم التقييم وأن تدعم القرارات المتعلقة بالتقدم</a:t>
                      </a:r>
                      <a:r>
                        <a:rPr lang="en-US" sz="2000">
                          <a:solidFill>
                            <a:schemeClr val="tx1"/>
                          </a:solidFill>
                          <a:effectLst/>
                        </a:rPr>
                        <a:t>.</a:t>
                      </a:r>
                      <a:endParaRPr lang="en-US" sz="2000">
                        <a:solidFill>
                          <a:schemeClr val="tx1"/>
                        </a:solidFill>
                        <a:effectLst/>
                        <a:latin typeface="FreeSerif"/>
                        <a:ea typeface="FreeSerif"/>
                        <a:cs typeface="FreeSerif"/>
                      </a:endParaRPr>
                    </a:p>
                  </a:txBody>
                  <a:tcPr marL="68580" marR="68580" marT="0" marB="0"/>
                </a:tc>
              </a:tr>
              <a:tr h="633526">
                <a:tc>
                  <a:txBody>
                    <a:bodyPr/>
                    <a:lstStyle/>
                    <a:p>
                      <a:pPr marL="0" marR="0" algn="r" rtl="1">
                        <a:spcBef>
                          <a:spcPts val="0"/>
                        </a:spcBef>
                        <a:spcAft>
                          <a:spcPts val="0"/>
                        </a:spcAft>
                      </a:pPr>
                      <a:r>
                        <a:rPr lang="ar-SA" sz="2000">
                          <a:solidFill>
                            <a:schemeClr val="tx1"/>
                          </a:solidFill>
                          <a:effectLst/>
                        </a:rPr>
                        <a:t>توجد تغذية راجعة للطلبة حول أدائهم ونتائج تقويمهم خلال كل فصل دراسي وتكون مصحوبة بآليات للمساعدة عند الضرورة</a:t>
                      </a:r>
                      <a:endParaRPr lang="en-US" sz="2000">
                        <a:solidFill>
                          <a:schemeClr val="tx1"/>
                        </a:solidFill>
                        <a:effectLst/>
                        <a:latin typeface="FreeSerif"/>
                        <a:ea typeface="FreeSerif"/>
                        <a:cs typeface="FreeSerif"/>
                      </a:endParaRPr>
                    </a:p>
                  </a:txBody>
                  <a:tcPr marL="68580" marR="68580" marT="0" marB="0"/>
                </a:tc>
              </a:tr>
              <a:tr h="966960">
                <a:tc>
                  <a:txBody>
                    <a:bodyPr/>
                    <a:lstStyle/>
                    <a:p>
                      <a:pPr marL="0" marR="0" algn="r" rtl="1">
                        <a:spcBef>
                          <a:spcPts val="0"/>
                        </a:spcBef>
                        <a:spcAft>
                          <a:spcPts val="0"/>
                        </a:spcAft>
                      </a:pPr>
                      <a:r>
                        <a:rPr lang="en-US" sz="2000" dirty="0">
                          <a:solidFill>
                            <a:schemeClr val="tx1"/>
                          </a:solidFill>
                          <a:effectLst/>
                        </a:rPr>
                        <a:t>.</a:t>
                      </a:r>
                      <a:r>
                        <a:rPr lang="ar-SA" sz="2000" dirty="0">
                          <a:solidFill>
                            <a:schemeClr val="tx1"/>
                          </a:solidFill>
                          <a:effectLst/>
                        </a:rPr>
                        <a:t> يجب أن تكون طرق التقييم التكويني والختامي صحيحة وموثوقة وتتضمن مجموعة متنوعة من الأساليب. التقييم المباشر للمهارات السريرية (قد يكون بعضها قيد التشغيل المرضى المحاكاة) ، يجب أن يشكلوا مكونًا مهمًا من عملية التقييم الشاملة في التخصصات السريرية</a:t>
                      </a:r>
                      <a:endParaRPr lang="en-US" sz="2000" dirty="0">
                        <a:solidFill>
                          <a:schemeClr val="tx1"/>
                        </a:solidFill>
                        <a:effectLst/>
                        <a:latin typeface="FreeSerif"/>
                        <a:ea typeface="FreeSerif"/>
                        <a:cs typeface="FreeSerif"/>
                      </a:endParaRPr>
                    </a:p>
                  </a:txBody>
                  <a:tcPr marL="68580" marR="68580" marT="0" marB="0"/>
                </a:tc>
              </a:tr>
            </a:tbl>
          </a:graphicData>
        </a:graphic>
      </p:graphicFrame>
    </p:spTree>
    <p:extLst>
      <p:ext uri="{BB962C8B-B14F-4D97-AF65-F5344CB8AC3E}">
        <p14:creationId xmlns:p14="http://schemas.microsoft.com/office/powerpoint/2010/main" val="7063428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t>العنصر الثالث  : </a:t>
            </a:r>
            <a:r>
              <a:rPr lang="ar-SA" b="1" dirty="0"/>
              <a:t>العلاقة بين التقييم والمخرجات التعليمية </a:t>
            </a:r>
            <a:r>
              <a:rPr lang="ar-IQ" b="1" dirty="0"/>
              <a:t> 30  درجة</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239387932"/>
              </p:ext>
            </p:extLst>
          </p:nvPr>
        </p:nvGraphicFramePr>
        <p:xfrm>
          <a:off x="179513" y="1571496"/>
          <a:ext cx="8640960" cy="4737824"/>
        </p:xfrm>
        <a:graphic>
          <a:graphicData uri="http://schemas.openxmlformats.org/drawingml/2006/table">
            <a:tbl>
              <a:tblPr rtl="1" firstRow="1" firstCol="1" lastRow="1" lastCol="1" bandRow="1" bandCol="1">
                <a:tableStyleId>{5C22544A-7EE6-4342-B048-85BDC9FD1C3A}</a:tableStyleId>
              </a:tblPr>
              <a:tblGrid>
                <a:gridCol w="8640960"/>
              </a:tblGrid>
              <a:tr h="576062">
                <a:tc>
                  <a:txBody>
                    <a:bodyPr/>
                    <a:lstStyle/>
                    <a:p>
                      <a:pPr marL="0" marR="0" algn="r" rtl="1">
                        <a:spcBef>
                          <a:spcPts val="0"/>
                        </a:spcBef>
                        <a:spcAft>
                          <a:spcPts val="0"/>
                        </a:spcAft>
                      </a:pPr>
                      <a:r>
                        <a:rPr lang="ar-SA" sz="1800">
                          <a:solidFill>
                            <a:schemeClr val="tx1"/>
                          </a:solidFill>
                          <a:effectLst/>
                          <a:cs typeface="+mj-cs"/>
                        </a:rPr>
                        <a:t>يتأكد القسم من أن الأساليب التعليمية المستخدمة ترتبط بأهداف البرنامج الأكاديمي، وبالمحتوى التعليمي والنتائج التعليمية المستهدفة</a:t>
                      </a:r>
                      <a:endParaRPr lang="en-US" sz="1800">
                        <a:solidFill>
                          <a:schemeClr val="tx1"/>
                        </a:solidFill>
                        <a:effectLst/>
                        <a:cs typeface="+mj-cs"/>
                      </a:endParaRPr>
                    </a:p>
                    <a:p>
                      <a:pPr marL="0" marR="0" algn="r" rtl="1">
                        <a:spcBef>
                          <a:spcPts val="0"/>
                        </a:spcBef>
                        <a:spcAft>
                          <a:spcPts val="0"/>
                        </a:spcAft>
                      </a:pPr>
                      <a:r>
                        <a:rPr lang="en-US" sz="1800">
                          <a:solidFill>
                            <a:schemeClr val="tx1"/>
                          </a:solidFill>
                          <a:effectLst/>
                          <a:cs typeface="+mj-cs"/>
                        </a:rPr>
                        <a:t> </a:t>
                      </a:r>
                      <a:endParaRPr lang="en-US" sz="1800">
                        <a:solidFill>
                          <a:schemeClr val="tx1"/>
                        </a:solidFill>
                        <a:effectLst/>
                        <a:latin typeface="FreeSerif"/>
                        <a:ea typeface="FreeSerif"/>
                        <a:cs typeface="+mj-cs"/>
                      </a:endParaRPr>
                    </a:p>
                  </a:txBody>
                  <a:tcPr marL="68580" marR="68580" marT="0" marB="0"/>
                </a:tc>
              </a:tr>
              <a:tr h="401174">
                <a:tc>
                  <a:txBody>
                    <a:bodyPr/>
                    <a:lstStyle/>
                    <a:p>
                      <a:pPr marL="0" marR="0" algn="r" rtl="1">
                        <a:spcBef>
                          <a:spcPts val="0"/>
                        </a:spcBef>
                        <a:spcAft>
                          <a:spcPts val="0"/>
                        </a:spcAft>
                      </a:pPr>
                      <a:r>
                        <a:rPr lang="ar-SA" sz="1800">
                          <a:solidFill>
                            <a:schemeClr val="tx1"/>
                          </a:solidFill>
                          <a:effectLst/>
                          <a:cs typeface="+mj-cs"/>
                        </a:rPr>
                        <a:t>تستخدم آليات مناسبة خاصة بتقويم البرنامج التعليمي ويشمل ذلك استطلاعات الرأي</a:t>
                      </a:r>
                      <a:endParaRPr lang="en-US" sz="1800">
                        <a:solidFill>
                          <a:schemeClr val="tx1"/>
                        </a:solidFill>
                        <a:effectLst/>
                        <a:latin typeface="FreeSerif"/>
                        <a:ea typeface="FreeSerif"/>
                        <a:cs typeface="+mj-cs"/>
                      </a:endParaRPr>
                    </a:p>
                  </a:txBody>
                  <a:tcPr marL="68580" marR="68580" marT="0" marB="0"/>
                </a:tc>
              </a:tr>
              <a:tr h="576064">
                <a:tc>
                  <a:txBody>
                    <a:bodyPr/>
                    <a:lstStyle/>
                    <a:p>
                      <a:pPr marL="0" marR="0" algn="r" rtl="1">
                        <a:spcBef>
                          <a:spcPts val="0"/>
                        </a:spcBef>
                        <a:spcAft>
                          <a:spcPts val="0"/>
                        </a:spcAft>
                      </a:pPr>
                      <a:r>
                        <a:rPr lang="ar-SA" sz="1800" dirty="0">
                          <a:solidFill>
                            <a:schemeClr val="tx1"/>
                          </a:solidFill>
                          <a:effectLst/>
                          <a:cs typeface="+mj-cs"/>
                        </a:rPr>
                        <a:t>توجد آلية لمراجعة </a:t>
                      </a:r>
                      <a:r>
                        <a:rPr lang="ar-SA" sz="1800" dirty="0" err="1">
                          <a:solidFill>
                            <a:schemeClr val="tx1"/>
                          </a:solidFill>
                          <a:effectLst/>
                          <a:cs typeface="+mj-cs"/>
                        </a:rPr>
                        <a:t>إستراتيجية</a:t>
                      </a:r>
                      <a:r>
                        <a:rPr lang="ar-SA" sz="1800" dirty="0">
                          <a:solidFill>
                            <a:schemeClr val="tx1"/>
                          </a:solidFill>
                          <a:effectLst/>
                          <a:cs typeface="+mj-cs"/>
                        </a:rPr>
                        <a:t> التعليم والتعلم في ضوء نتائج الامتحانات ونتائج استطلاع آراء الطلبة والخريجين وأعضاء هيئة التدريس</a:t>
                      </a:r>
                      <a:r>
                        <a:rPr lang="en-US" sz="1800" dirty="0">
                          <a:solidFill>
                            <a:schemeClr val="tx1"/>
                          </a:solidFill>
                          <a:effectLst/>
                          <a:cs typeface="+mj-cs"/>
                        </a:rPr>
                        <a:t>.</a:t>
                      </a:r>
                      <a:endParaRPr lang="en-US" sz="1800" dirty="0">
                        <a:solidFill>
                          <a:schemeClr val="tx1"/>
                        </a:solidFill>
                        <a:effectLst/>
                        <a:latin typeface="FreeSerif"/>
                        <a:ea typeface="FreeSerif"/>
                        <a:cs typeface="+mj-cs"/>
                      </a:endParaRPr>
                    </a:p>
                  </a:txBody>
                  <a:tcPr marL="68580" marR="68580" marT="0" marB="0"/>
                </a:tc>
              </a:tr>
              <a:tr h="743066">
                <a:tc>
                  <a:txBody>
                    <a:bodyPr/>
                    <a:lstStyle/>
                    <a:p>
                      <a:pPr marL="0" marR="0" algn="r" rtl="1">
                        <a:spcBef>
                          <a:spcPts val="0"/>
                        </a:spcBef>
                        <a:spcAft>
                          <a:spcPts val="0"/>
                        </a:spcAft>
                      </a:pPr>
                      <a:r>
                        <a:rPr lang="ar-SA" sz="1800" dirty="0">
                          <a:solidFill>
                            <a:schemeClr val="tx1"/>
                          </a:solidFill>
                          <a:effectLst/>
                          <a:cs typeface="+mj-cs"/>
                        </a:rPr>
                        <a:t>وجود </a:t>
                      </a:r>
                      <a:r>
                        <a:rPr lang="en-US" sz="1800" dirty="0">
                          <a:solidFill>
                            <a:schemeClr val="tx1"/>
                          </a:solidFill>
                          <a:effectLst/>
                          <a:cs typeface="+mj-cs"/>
                        </a:rPr>
                        <a:t>- </a:t>
                      </a:r>
                      <a:r>
                        <a:rPr lang="ar-SA" sz="1800" dirty="0">
                          <a:solidFill>
                            <a:schemeClr val="tx1"/>
                          </a:solidFill>
                          <a:effectLst/>
                          <a:cs typeface="+mj-cs"/>
                        </a:rPr>
                        <a:t>أدلة حول نتائج المقارنة المرجعية لمستويات نواتج التعلم مع معايير مرجعية خارجية من خلال وجود أدله على إجراء مراجعة التصحيح</a:t>
                      </a:r>
                      <a:r>
                        <a:rPr lang="en-US" sz="1800" dirty="0">
                          <a:solidFill>
                            <a:schemeClr val="tx1"/>
                          </a:solidFill>
                          <a:effectLst/>
                          <a:cs typeface="+mj-cs"/>
                        </a:rPr>
                        <a:t>  </a:t>
                      </a:r>
                      <a:r>
                        <a:rPr lang="ar-SA" sz="1800" dirty="0">
                          <a:solidFill>
                            <a:schemeClr val="tx1"/>
                          </a:solidFill>
                          <a:effectLst/>
                          <a:cs typeface="+mj-cs"/>
                        </a:rPr>
                        <a:t>لعينات من أعمال الطلبة، والتقويمات المستقلة لمستوى أسئلة الاختبارات وإجابات الطلبة عليها</a:t>
                      </a:r>
                      <a:endParaRPr lang="en-US" sz="1800" dirty="0">
                        <a:solidFill>
                          <a:schemeClr val="tx1"/>
                        </a:solidFill>
                        <a:effectLst/>
                        <a:latin typeface="FreeSerif"/>
                        <a:ea typeface="FreeSerif"/>
                        <a:cs typeface="+mj-cs"/>
                      </a:endParaRPr>
                    </a:p>
                  </a:txBody>
                  <a:tcPr marL="68580" marR="68580" marT="0" marB="0"/>
                </a:tc>
              </a:tr>
              <a:tr h="743066">
                <a:tc>
                  <a:txBody>
                    <a:bodyPr/>
                    <a:lstStyle/>
                    <a:p>
                      <a:pPr marL="0" marR="0" algn="r" rtl="1">
                        <a:spcBef>
                          <a:spcPts val="0"/>
                        </a:spcBef>
                        <a:spcAft>
                          <a:spcPts val="0"/>
                        </a:spcAft>
                      </a:pPr>
                      <a:r>
                        <a:rPr lang="ar-SA" sz="1800">
                          <a:solidFill>
                            <a:schemeClr val="tx1"/>
                          </a:solidFill>
                          <a:effectLst/>
                          <a:cs typeface="+mj-cs"/>
                        </a:rPr>
                        <a:t>يتم إعداد التقارير السنوية لجميع البرامج ومراجعتها من قبل الأقسام العلمية / لجان الكليات, وتـُتخذ الإجراءات المناسبة للاستجابة للتوصيات الواردة في تلك التقارير.</a:t>
                      </a:r>
                      <a:endParaRPr lang="en-US" sz="1800">
                        <a:solidFill>
                          <a:schemeClr val="tx1"/>
                        </a:solidFill>
                        <a:effectLst/>
                        <a:latin typeface="FreeSerif"/>
                        <a:ea typeface="FreeSerif"/>
                        <a:cs typeface="+mj-cs"/>
                      </a:endParaRPr>
                    </a:p>
                  </a:txBody>
                  <a:tcPr marL="68580" marR="68580" marT="0" marB="0"/>
                </a:tc>
              </a:tr>
              <a:tr h="371533">
                <a:tc>
                  <a:txBody>
                    <a:bodyPr/>
                    <a:lstStyle/>
                    <a:p>
                      <a:pPr marL="0" marR="0" algn="r" rtl="1">
                        <a:spcBef>
                          <a:spcPts val="600"/>
                        </a:spcBef>
                        <a:spcAft>
                          <a:spcPts val="0"/>
                        </a:spcAft>
                      </a:pPr>
                      <a:r>
                        <a:rPr lang="ar-SA" sz="1800" dirty="0">
                          <a:solidFill>
                            <a:schemeClr val="tx1"/>
                          </a:solidFill>
                          <a:effectLst/>
                          <a:cs typeface="+mj-cs"/>
                        </a:rPr>
                        <a:t>تـُقـيَّم كفاية الترتيبات اللازمة لتقديم المساعدة للطلاب بشكل دوري من خلال عمليات  تشمل التغذية الراجعة من الطلاب، دون الاقتصار عليها.</a:t>
                      </a:r>
                      <a:endParaRPr lang="en-US" sz="1800" dirty="0">
                        <a:solidFill>
                          <a:schemeClr val="tx1"/>
                        </a:solidFill>
                        <a:effectLst/>
                        <a:latin typeface="FreeSerif"/>
                        <a:ea typeface="FreeSerif"/>
                        <a:cs typeface="+mj-cs"/>
                      </a:endParaRPr>
                    </a:p>
                  </a:txBody>
                  <a:tcPr marL="68580" marR="68580" marT="0" marB="0"/>
                </a:tc>
              </a:tr>
              <a:tr h="743066">
                <a:tc>
                  <a:txBody>
                    <a:bodyPr/>
                    <a:lstStyle/>
                    <a:p>
                      <a:pPr marL="0" marR="0" algn="r" rtl="1">
                        <a:spcBef>
                          <a:spcPts val="0"/>
                        </a:spcBef>
                        <a:spcAft>
                          <a:spcPts val="0"/>
                        </a:spcAft>
                      </a:pPr>
                      <a:r>
                        <a:rPr lang="ar-LB" sz="1800" dirty="0">
                          <a:solidFill>
                            <a:schemeClr val="tx1"/>
                          </a:solidFill>
                          <a:effectLst/>
                          <a:cs typeface="+mj-cs"/>
                        </a:rPr>
                        <a:t>تتوفر آليات مناسبة لتحضير وإعداد وتهيئة الطلبة للدراسة في بيئة التعليم العالي، مع الاهتمام بشكل خاص بإعدادهم للتكيف مع لغة التدريس، والتعلم الذاتي، وبرامج التجسير (الانتقال) المناسبة للطلبة المحولين إلى المؤسسة التعليمية ولديهم ساعات مكتسبة من دراستهم السابقة.</a:t>
                      </a:r>
                      <a:endParaRPr lang="en-US" sz="1800" dirty="0">
                        <a:solidFill>
                          <a:schemeClr val="tx1"/>
                        </a:solidFill>
                        <a:effectLst/>
                        <a:latin typeface="FreeSerif"/>
                        <a:ea typeface="FreeSerif"/>
                        <a:cs typeface="+mj-cs"/>
                      </a:endParaRPr>
                    </a:p>
                  </a:txBody>
                  <a:tcPr marL="68580" marR="68580" marT="0" marB="0"/>
                </a:tc>
              </a:tr>
            </a:tbl>
          </a:graphicData>
        </a:graphic>
      </p:graphicFrame>
    </p:spTree>
    <p:extLst>
      <p:ext uri="{BB962C8B-B14F-4D97-AF65-F5344CB8AC3E}">
        <p14:creationId xmlns:p14="http://schemas.microsoft.com/office/powerpoint/2010/main" val="4294961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t>الأدلة والوثائق المطلوبة للعنصر الثاني:</a:t>
            </a:r>
            <a:r>
              <a:rPr lang="en-US" dirty="0"/>
              <a:t/>
            </a:r>
            <a:br>
              <a:rPr lang="en-US" dirty="0"/>
            </a:br>
            <a:endParaRPr lang="en-US" dirty="0"/>
          </a:p>
        </p:txBody>
      </p:sp>
      <p:sp>
        <p:nvSpPr>
          <p:cNvPr id="3" name="عنصر نائب للمحتوى 2"/>
          <p:cNvSpPr>
            <a:spLocks noGrp="1"/>
          </p:cNvSpPr>
          <p:nvPr>
            <p:ph idx="1"/>
          </p:nvPr>
        </p:nvSpPr>
        <p:spPr/>
        <p:txBody>
          <a:bodyPr>
            <a:normAutofit fontScale="85000" lnSpcReduction="20000"/>
          </a:bodyPr>
          <a:lstStyle/>
          <a:p>
            <a:pPr lvl="0" algn="r" rtl="1"/>
            <a:r>
              <a:rPr lang="ar-SA" dirty="0"/>
              <a:t>دليل اجراءات الامتحان.</a:t>
            </a:r>
            <a:endParaRPr lang="en-US" dirty="0"/>
          </a:p>
          <a:p>
            <a:pPr lvl="0" algn="r" rtl="1"/>
            <a:r>
              <a:rPr lang="ar-IQ" dirty="0"/>
              <a:t>الخطة الاستراتيجية وتقييم الذات. </a:t>
            </a:r>
            <a:endParaRPr lang="en-US" dirty="0"/>
          </a:p>
          <a:p>
            <a:pPr lvl="0" algn="r" rtl="1"/>
            <a:r>
              <a:rPr lang="ar-LB" dirty="0"/>
              <a:t>استبانة استطلاع الرائي حول جودة التعليم.</a:t>
            </a:r>
            <a:endParaRPr lang="en-US" dirty="0"/>
          </a:p>
          <a:p>
            <a:pPr lvl="0" algn="r" rtl="1"/>
            <a:r>
              <a:rPr lang="ar-LB" dirty="0"/>
              <a:t>التقييمات المستقلة لمستوى أسئلة الاختبارات وإجابات الطلبة عليها.</a:t>
            </a:r>
            <a:endParaRPr lang="en-US" dirty="0"/>
          </a:p>
          <a:p>
            <a:pPr lvl="0" algn="r" rtl="1"/>
            <a:r>
              <a:rPr lang="ar-LB" dirty="0"/>
              <a:t>تقارير التقييم الصيفي للطلبة. </a:t>
            </a:r>
            <a:endParaRPr lang="en-US" dirty="0"/>
          </a:p>
          <a:p>
            <a:pPr lvl="0" algn="r" rtl="1"/>
            <a:r>
              <a:rPr lang="ar-SA" dirty="0"/>
              <a:t>تقارير فصلية وسنوية حول التعلم والتعليم </a:t>
            </a:r>
            <a:endParaRPr lang="en-US" dirty="0"/>
          </a:p>
          <a:p>
            <a:pPr lvl="0" algn="r" rtl="1"/>
            <a:r>
              <a:rPr lang="ar-SA" dirty="0"/>
              <a:t>ادلة وشواهد حول استخدام الممتحنين الخارجيين لغرض التقييم. </a:t>
            </a:r>
            <a:endParaRPr lang="en-US" dirty="0"/>
          </a:p>
          <a:p>
            <a:pPr lvl="0" algn="r" rtl="1"/>
            <a:r>
              <a:rPr lang="ar-SA" dirty="0"/>
              <a:t>نماذج من تقويم الطلبة لنواتج التعلم المستهدفة.</a:t>
            </a:r>
            <a:endParaRPr lang="en-US" dirty="0"/>
          </a:p>
          <a:p>
            <a:pPr lvl="0" algn="r" rtl="1"/>
            <a:r>
              <a:rPr lang="en-US" dirty="0"/>
              <a:t> </a:t>
            </a:r>
            <a:r>
              <a:rPr lang="ar-SA" dirty="0"/>
              <a:t>نماذج امتحانات السريرية.</a:t>
            </a:r>
            <a:endParaRPr lang="en-US" dirty="0"/>
          </a:p>
          <a:p>
            <a:pPr lvl="0" algn="r" rtl="1"/>
            <a:r>
              <a:rPr lang="ar-SA" dirty="0"/>
              <a:t>شواهد حول الارشاد والتوعية حول التعلم الذاتي واعداد التقييمات من قبل الطلبة.</a:t>
            </a:r>
            <a:endParaRPr lang="en-US" dirty="0"/>
          </a:p>
          <a:p>
            <a:pPr marL="0" indent="0" algn="r">
              <a:buNone/>
            </a:pPr>
            <a:endParaRPr lang="en-US" dirty="0"/>
          </a:p>
        </p:txBody>
      </p:sp>
    </p:spTree>
    <p:extLst>
      <p:ext uri="{BB962C8B-B14F-4D97-AF65-F5344CB8AC3E}">
        <p14:creationId xmlns:p14="http://schemas.microsoft.com/office/powerpoint/2010/main" val="1932564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836712"/>
            <a:ext cx="8229600" cy="2376264"/>
          </a:xfrm>
        </p:spPr>
        <p:txBody>
          <a:bodyPr/>
          <a:lstStyle/>
          <a:p>
            <a:r>
              <a:rPr lang="en-US" b="1" dirty="0" smtClean="0"/>
              <a:t>Thank you</a:t>
            </a:r>
            <a:endParaRPr lang="en-US" b="1" dirty="0"/>
          </a:p>
        </p:txBody>
      </p:sp>
    </p:spTree>
    <p:extLst>
      <p:ext uri="{BB962C8B-B14F-4D97-AF65-F5344CB8AC3E}">
        <p14:creationId xmlns:p14="http://schemas.microsoft.com/office/powerpoint/2010/main" val="777480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t>الأدلة والوثائق والشواهد المطلوبة للعنصر الأول:</a:t>
            </a:r>
            <a:r>
              <a:rPr lang="en-US" dirty="0"/>
              <a:t/>
            </a:r>
            <a:br>
              <a:rPr lang="en-US" dirty="0"/>
            </a:br>
            <a:endParaRPr lang="en-US" dirty="0"/>
          </a:p>
        </p:txBody>
      </p:sp>
      <p:sp>
        <p:nvSpPr>
          <p:cNvPr id="3" name="عنصر نائب للمحتوى 2"/>
          <p:cNvSpPr>
            <a:spLocks noGrp="1"/>
          </p:cNvSpPr>
          <p:nvPr>
            <p:ph idx="1"/>
          </p:nvPr>
        </p:nvSpPr>
        <p:spPr/>
        <p:txBody>
          <a:bodyPr>
            <a:normAutofit fontScale="55000" lnSpcReduction="20000"/>
          </a:bodyPr>
          <a:lstStyle/>
          <a:p>
            <a:pPr lvl="0" algn="r" rtl="1"/>
            <a:r>
              <a:rPr lang="ar-SA" sz="3800" dirty="0"/>
              <a:t>وجود نسخ موثقة فيها رؤية ورسالة وأهداف الكلية ومصادق عليها من الإدارة العليا ومعلنة.</a:t>
            </a:r>
            <a:endParaRPr lang="en-US" sz="3800" dirty="0"/>
          </a:p>
          <a:p>
            <a:pPr lvl="0" algn="r" rtl="1"/>
            <a:r>
              <a:rPr lang="ar-SA" sz="3800" dirty="0"/>
              <a:t>  نشر رسالة ورؤية وغايات المؤسسة التعليمية عبر الوسائل المختلفة وما توفره المؤسسة من مطبوعات / وثائق تدلل على تحقق المعيار.</a:t>
            </a:r>
            <a:endParaRPr lang="en-US" sz="3800" dirty="0"/>
          </a:p>
          <a:p>
            <a:pPr lvl="0" algn="r" rtl="1"/>
            <a:r>
              <a:rPr lang="ar-SA" sz="3800" dirty="0"/>
              <a:t> محاضر الاجتماعات والقرارات والتوصيات والاستبيانات المتعلقة بصياغة رسالة المؤسسة التعليمية ورؤيتها وغاياتها أو أي تعديلات أجريت عليها. </a:t>
            </a:r>
            <a:endParaRPr lang="en-US" sz="3800" dirty="0"/>
          </a:p>
          <a:p>
            <a:pPr lvl="0" algn="r" rtl="1"/>
            <a:r>
              <a:rPr lang="ar-SA" sz="3800" dirty="0"/>
              <a:t>الخطة الاستراتيجية للمؤسسة والملخص التنفيذي لاستراتيجية الجامعة (إن وجدت</a:t>
            </a:r>
            <a:r>
              <a:rPr lang="en-US" sz="3800" dirty="0"/>
              <a:t> (</a:t>
            </a:r>
          </a:p>
          <a:p>
            <a:pPr lvl="0" algn="r" rtl="1"/>
            <a:r>
              <a:rPr lang="ar-SA" sz="3800" dirty="0"/>
              <a:t>وجود تقارير أو مقترحات أو بيانات لاستخدام الرسالة كأساس لاتخاذ القرارات. </a:t>
            </a:r>
            <a:endParaRPr lang="en-US" sz="3800" dirty="0"/>
          </a:p>
          <a:p>
            <a:pPr lvl="0" algn="r" rtl="1"/>
            <a:r>
              <a:rPr lang="ar-SA" sz="3800" dirty="0"/>
              <a:t>فحص الإجابات عبر أسئلة استطلاعات الرأي أو إجراء مقابلات مع هيئة التدريس والموظفين والطلبة والخريجين وأرباب العمل للتعرف على مدى معرفتهم بالرسالة ودعمهم لها</a:t>
            </a:r>
            <a:endParaRPr lang="en-US" sz="3800" dirty="0"/>
          </a:p>
          <a:p>
            <a:pPr lvl="0" algn="r" rtl="1"/>
            <a:r>
              <a:rPr lang="ar-SA" sz="3800" dirty="0"/>
              <a:t>أدلة معدة عن متطلبات الكلية والجهات المستفيدة وسوق العمل.</a:t>
            </a:r>
            <a:endParaRPr lang="en-US" sz="3800" dirty="0"/>
          </a:p>
          <a:p>
            <a:pPr lvl="0" algn="r" rtl="1"/>
            <a:r>
              <a:rPr lang="ar-SA" sz="3800" dirty="0"/>
              <a:t> خطط التحسين المستمر.</a:t>
            </a:r>
            <a:endParaRPr lang="en-US" sz="3800" dirty="0"/>
          </a:p>
          <a:p>
            <a:pPr lvl="0" algn="r" rtl="1"/>
            <a:r>
              <a:rPr lang="ar-SA" sz="3800" dirty="0"/>
              <a:t>تقارير التقييم الذاتي للكلية.</a:t>
            </a:r>
            <a:endParaRPr lang="en-US" sz="3800" dirty="0"/>
          </a:p>
          <a:p>
            <a:pPr lvl="0" algn="r" rtl="1"/>
            <a:r>
              <a:rPr lang="ar-SA" sz="3800" dirty="0"/>
              <a:t> نماذج الاستبانات/ الأدوات المستخدمة في التحليل البيئي.</a:t>
            </a:r>
            <a:endParaRPr lang="en-US" sz="3800" dirty="0"/>
          </a:p>
          <a:p>
            <a:pPr algn="r" rtl="1"/>
            <a:endParaRPr lang="en-US" dirty="0"/>
          </a:p>
        </p:txBody>
      </p:sp>
    </p:spTree>
    <p:extLst>
      <p:ext uri="{BB962C8B-B14F-4D97-AF65-F5344CB8AC3E}">
        <p14:creationId xmlns:p14="http://schemas.microsoft.com/office/powerpoint/2010/main" val="4199389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t>العنصر الثاني  : التنظيم  60 درجة</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84122613"/>
              </p:ext>
            </p:extLst>
          </p:nvPr>
        </p:nvGraphicFramePr>
        <p:xfrm>
          <a:off x="611560" y="1340771"/>
          <a:ext cx="7920879" cy="5142368"/>
        </p:xfrm>
        <a:graphic>
          <a:graphicData uri="http://schemas.openxmlformats.org/drawingml/2006/table">
            <a:tbl>
              <a:tblPr rtl="1" firstRow="1" firstCol="1" lastRow="1" lastCol="1" bandRow="1" bandCol="1">
                <a:tableStyleId>{5C22544A-7EE6-4342-B048-85BDC9FD1C3A}</a:tableStyleId>
              </a:tblPr>
              <a:tblGrid>
                <a:gridCol w="1119017"/>
                <a:gridCol w="6801862"/>
              </a:tblGrid>
              <a:tr h="592626">
                <a:tc>
                  <a:txBody>
                    <a:bodyPr/>
                    <a:lstStyle/>
                    <a:p>
                      <a:pPr marL="0" marR="0" algn="just" rtl="0">
                        <a:spcBef>
                          <a:spcPts val="600"/>
                        </a:spcBef>
                        <a:spcAft>
                          <a:spcPts val="0"/>
                        </a:spcAft>
                      </a:pPr>
                      <a:r>
                        <a:rPr lang="en-US" sz="1800" dirty="0">
                          <a:effectLst/>
                          <a:cs typeface="+mj-cs"/>
                        </a:rPr>
                        <a:t>1.2.1</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endParaRPr lang="ar-IQ" sz="1800" dirty="0" smtClean="0">
                        <a:effectLst/>
                        <a:cs typeface="+mj-cs"/>
                      </a:endParaRPr>
                    </a:p>
                    <a:p>
                      <a:pPr marL="0" marR="0" algn="just" rtl="1">
                        <a:lnSpc>
                          <a:spcPts val="1810"/>
                        </a:lnSpc>
                        <a:spcBef>
                          <a:spcPts val="0"/>
                        </a:spcBef>
                        <a:spcAft>
                          <a:spcPts val="0"/>
                        </a:spcAft>
                      </a:pPr>
                      <a:r>
                        <a:rPr lang="ar-SA" sz="1800" dirty="0" smtClean="0">
                          <a:effectLst/>
                          <a:cs typeface="+mj-cs"/>
                        </a:rPr>
                        <a:t>امتلاك </a:t>
                      </a:r>
                      <a:r>
                        <a:rPr lang="ar-SA" sz="1800" dirty="0">
                          <a:effectLst/>
                          <a:cs typeface="+mj-cs"/>
                        </a:rPr>
                        <a:t>المؤسسة التعليمية  لهيكل تنظيمي معتمد تواءم مع رسالتها ورؤيتها وأهدافها</a:t>
                      </a:r>
                      <a:r>
                        <a:rPr lang="en-US" sz="1800" dirty="0">
                          <a:effectLst/>
                          <a:cs typeface="+mj-cs"/>
                        </a:rPr>
                        <a:t>.</a:t>
                      </a:r>
                      <a:endParaRPr lang="en-US" sz="1800" dirty="0">
                        <a:effectLst/>
                        <a:latin typeface="FreeSerif"/>
                        <a:ea typeface="FreeSerif"/>
                        <a:cs typeface="+mj-cs"/>
                      </a:endParaRPr>
                    </a:p>
                  </a:txBody>
                  <a:tcPr marL="68580" marR="68580" marT="0" marB="0"/>
                </a:tc>
              </a:tr>
              <a:tr h="717331">
                <a:tc>
                  <a:txBody>
                    <a:bodyPr/>
                    <a:lstStyle/>
                    <a:p>
                      <a:pPr marL="0" marR="0" algn="just" rtl="0">
                        <a:spcBef>
                          <a:spcPts val="600"/>
                        </a:spcBef>
                        <a:spcAft>
                          <a:spcPts val="0"/>
                        </a:spcAft>
                      </a:pPr>
                      <a:r>
                        <a:rPr lang="en-US" sz="1800" dirty="0">
                          <a:effectLst/>
                          <a:cs typeface="+mj-cs"/>
                        </a:rPr>
                        <a:t>1.2.2</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r>
                        <a:rPr lang="ar-SA" sz="1800" dirty="0">
                          <a:effectLst/>
                          <a:cs typeface="+mj-cs"/>
                        </a:rPr>
                        <a:t>امتلاك رئيس المؤسسة خصائص إدارية (حاملا" للشهادة الأولية في الطب  البيطري) تتناسب ومتطلبات الجودة الشاملة، وكذا الحال بالنسبة </a:t>
                      </a:r>
                      <a:r>
                        <a:rPr lang="ar-IQ" sz="1800" dirty="0" err="1">
                          <a:effectLst/>
                          <a:cs typeface="+mj-cs"/>
                        </a:rPr>
                        <a:t>لل</a:t>
                      </a:r>
                      <a:r>
                        <a:rPr lang="ar-SA" sz="1800" dirty="0">
                          <a:effectLst/>
                          <a:cs typeface="+mj-cs"/>
                        </a:rPr>
                        <a:t>مسئولين عن وضع المناهج و عن الشؤون الأكاديمية في المستشفى البيطري </a:t>
                      </a:r>
                      <a:r>
                        <a:rPr lang="en-US" sz="1800" dirty="0">
                          <a:effectLst/>
                          <a:cs typeface="+mj-cs"/>
                        </a:rPr>
                        <a:t>.</a:t>
                      </a:r>
                      <a:endParaRPr lang="en-US" sz="1800" dirty="0">
                        <a:effectLst/>
                        <a:latin typeface="FreeSerif"/>
                        <a:ea typeface="FreeSerif"/>
                        <a:cs typeface="+mj-cs"/>
                      </a:endParaRPr>
                    </a:p>
                  </a:txBody>
                  <a:tcPr marL="68580" marR="68580" marT="0" marB="0"/>
                </a:tc>
              </a:tr>
              <a:tr h="572698">
                <a:tc>
                  <a:txBody>
                    <a:bodyPr/>
                    <a:lstStyle/>
                    <a:p>
                      <a:pPr marL="0" marR="0" algn="just" rtl="0">
                        <a:spcBef>
                          <a:spcPts val="600"/>
                        </a:spcBef>
                        <a:spcAft>
                          <a:spcPts val="0"/>
                        </a:spcAft>
                      </a:pPr>
                      <a:r>
                        <a:rPr lang="en-US" sz="1800" dirty="0">
                          <a:effectLst/>
                          <a:cs typeface="+mj-cs"/>
                        </a:rPr>
                        <a:t>1.2.3</a:t>
                      </a:r>
                      <a:endParaRPr lang="en-US" sz="1800" dirty="0">
                        <a:effectLst/>
                        <a:latin typeface="FreeSerif"/>
                        <a:ea typeface="FreeSerif"/>
                        <a:cs typeface="+mj-cs"/>
                      </a:endParaRPr>
                    </a:p>
                  </a:txBody>
                  <a:tcPr marL="68580" marR="68580" marT="0" marB="0"/>
                </a:tc>
                <a:tc>
                  <a:txBody>
                    <a:bodyPr/>
                    <a:lstStyle/>
                    <a:p>
                      <a:pPr marL="0" marR="0" algn="just" rtl="1">
                        <a:spcBef>
                          <a:spcPts val="600"/>
                        </a:spcBef>
                        <a:spcAft>
                          <a:spcPts val="0"/>
                        </a:spcAft>
                      </a:pPr>
                      <a:r>
                        <a:rPr lang="ar-SA" sz="1800">
                          <a:effectLst/>
                          <a:cs typeface="+mj-cs"/>
                        </a:rPr>
                        <a:t>وجود معايير معتمدة ومعلنة لاختيار مسؤولي الوحدات الإدارية والأكاديمية، وتعلن المؤسسة تلك المعايير للأطراف المعنية بوسائل مناسبة</a:t>
                      </a:r>
                      <a:endParaRPr lang="en-US" sz="1800">
                        <a:effectLst/>
                        <a:latin typeface="FreeSerif"/>
                        <a:ea typeface="FreeSerif"/>
                        <a:cs typeface="+mj-cs"/>
                      </a:endParaRPr>
                    </a:p>
                  </a:txBody>
                  <a:tcPr marL="68580" marR="68580" marT="0" marB="0"/>
                </a:tc>
              </a:tr>
              <a:tr h="286349">
                <a:tc>
                  <a:txBody>
                    <a:bodyPr/>
                    <a:lstStyle/>
                    <a:p>
                      <a:pPr marL="0" marR="0" algn="just" rtl="0">
                        <a:spcBef>
                          <a:spcPts val="600"/>
                        </a:spcBef>
                        <a:spcAft>
                          <a:spcPts val="0"/>
                        </a:spcAft>
                      </a:pPr>
                      <a:r>
                        <a:rPr lang="en-US" sz="1800" dirty="0">
                          <a:effectLst/>
                          <a:cs typeface="+mj-cs"/>
                        </a:rPr>
                        <a:t>1.2.4</a:t>
                      </a:r>
                      <a:endParaRPr lang="en-US" sz="1800" dirty="0">
                        <a:effectLst/>
                        <a:latin typeface="FreeSerif"/>
                        <a:ea typeface="FreeSerif"/>
                        <a:cs typeface="+mj-cs"/>
                      </a:endParaRPr>
                    </a:p>
                  </a:txBody>
                  <a:tcPr marL="68580" marR="68580" marT="0" marB="0"/>
                </a:tc>
                <a:tc>
                  <a:txBody>
                    <a:bodyPr/>
                    <a:lstStyle/>
                    <a:p>
                      <a:pPr marL="0" marR="0" algn="just" rtl="1">
                        <a:spcBef>
                          <a:spcPts val="600"/>
                        </a:spcBef>
                        <a:spcAft>
                          <a:spcPts val="0"/>
                        </a:spcAft>
                      </a:pPr>
                      <a:r>
                        <a:rPr lang="ar-SA" sz="1800" dirty="0">
                          <a:effectLst/>
                          <a:cs typeface="+mj-cs"/>
                        </a:rPr>
                        <a:t>وجود توصيف للمهام الوظيفي للمؤسسة .</a:t>
                      </a:r>
                      <a:endParaRPr lang="en-US" sz="1800" dirty="0">
                        <a:effectLst/>
                        <a:latin typeface="FreeSerif"/>
                        <a:ea typeface="FreeSerif"/>
                        <a:cs typeface="+mj-cs"/>
                      </a:endParaRPr>
                    </a:p>
                  </a:txBody>
                  <a:tcPr marL="68580" marR="68580" marT="0" marB="0"/>
                </a:tc>
              </a:tr>
              <a:tr h="591684">
                <a:tc>
                  <a:txBody>
                    <a:bodyPr/>
                    <a:lstStyle/>
                    <a:p>
                      <a:pPr marL="0" marR="0" algn="just" rtl="0">
                        <a:spcBef>
                          <a:spcPts val="600"/>
                        </a:spcBef>
                        <a:spcAft>
                          <a:spcPts val="0"/>
                        </a:spcAft>
                      </a:pPr>
                      <a:r>
                        <a:rPr lang="en-US" sz="1800" dirty="0">
                          <a:effectLst/>
                          <a:cs typeface="+mj-cs"/>
                        </a:rPr>
                        <a:t>1.2.5</a:t>
                      </a:r>
                      <a:endParaRPr lang="en-US" sz="1800" dirty="0">
                        <a:effectLst/>
                        <a:latin typeface="FreeSerif"/>
                        <a:ea typeface="FreeSerif"/>
                        <a:cs typeface="+mj-cs"/>
                      </a:endParaRPr>
                    </a:p>
                  </a:txBody>
                  <a:tcPr marL="68580" marR="68580" marT="0" marB="0"/>
                </a:tc>
                <a:tc>
                  <a:txBody>
                    <a:bodyPr/>
                    <a:lstStyle/>
                    <a:p>
                      <a:pPr marL="0" marR="0" algn="just" rtl="1">
                        <a:spcBef>
                          <a:spcPts val="600"/>
                        </a:spcBef>
                        <a:spcAft>
                          <a:spcPts val="0"/>
                        </a:spcAft>
                      </a:pPr>
                      <a:r>
                        <a:rPr lang="ar-SA" sz="1800" dirty="0">
                          <a:solidFill>
                            <a:schemeClr val="tx1"/>
                          </a:solidFill>
                          <a:effectLst/>
                          <a:cs typeface="+mj-cs"/>
                        </a:rPr>
                        <a:t>تقدم تقارير سنوية عن إسهامات خدمة المجتمع التي يقدمها أعضاء هيئة التدريس</a:t>
                      </a:r>
                      <a:endParaRPr lang="en-US" sz="1800" dirty="0">
                        <a:solidFill>
                          <a:schemeClr val="tx1"/>
                        </a:solidFill>
                        <a:effectLst/>
                        <a:latin typeface="FreeSerif"/>
                        <a:ea typeface="FreeSerif"/>
                        <a:cs typeface="+mj-cs"/>
                      </a:endParaRPr>
                    </a:p>
                  </a:txBody>
                  <a:tcPr marL="68580" marR="68580" marT="0" marB="0"/>
                </a:tc>
              </a:tr>
              <a:tr h="301590">
                <a:tc>
                  <a:txBody>
                    <a:bodyPr/>
                    <a:lstStyle/>
                    <a:p>
                      <a:pPr marL="0" marR="0" algn="just" rtl="0">
                        <a:spcBef>
                          <a:spcPts val="600"/>
                        </a:spcBef>
                        <a:spcAft>
                          <a:spcPts val="0"/>
                        </a:spcAft>
                      </a:pPr>
                      <a:r>
                        <a:rPr lang="en-US" sz="1800" dirty="0">
                          <a:effectLst/>
                          <a:cs typeface="+mj-cs"/>
                        </a:rPr>
                        <a:t>12.6</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r>
                        <a:rPr lang="ar-SA" sz="1800" dirty="0">
                          <a:effectLst/>
                          <a:cs typeface="+mj-cs"/>
                        </a:rPr>
                        <a:t>تعرض المؤسسة نتائج التقويم الذاتي على الاطراف المعنية  ومناقشتها وإبداء المقترحات</a:t>
                      </a:r>
                      <a:endParaRPr lang="en-US" sz="1800" dirty="0">
                        <a:effectLst/>
                        <a:latin typeface="FreeSerif"/>
                        <a:ea typeface="FreeSerif"/>
                        <a:cs typeface="+mj-cs"/>
                      </a:endParaRPr>
                    </a:p>
                  </a:txBody>
                  <a:tcPr marL="68580" marR="68580" marT="0" marB="0"/>
                </a:tc>
              </a:tr>
              <a:tr h="301590">
                <a:tc>
                  <a:txBody>
                    <a:bodyPr/>
                    <a:lstStyle/>
                    <a:p>
                      <a:pPr marL="0" marR="0" algn="just" rtl="0">
                        <a:spcBef>
                          <a:spcPts val="600"/>
                        </a:spcBef>
                        <a:spcAft>
                          <a:spcPts val="0"/>
                        </a:spcAft>
                      </a:pPr>
                      <a:r>
                        <a:rPr lang="en-US" sz="1800" dirty="0">
                          <a:effectLst/>
                          <a:cs typeface="+mj-cs"/>
                        </a:rPr>
                        <a:t>1.2.7</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r>
                        <a:rPr lang="ar-IQ" sz="1800">
                          <a:effectLst/>
                          <a:cs typeface="+mj-cs"/>
                        </a:rPr>
                        <a:t>مراجعة</a:t>
                      </a:r>
                      <a:r>
                        <a:rPr lang="ar-SA" sz="1800">
                          <a:effectLst/>
                          <a:cs typeface="+mj-cs"/>
                        </a:rPr>
                        <a:t> تقارير التدقيق الداخلي للبرنامج ومدى الاستفادة منها في تطوير أداء البرنامج</a:t>
                      </a:r>
                      <a:endParaRPr lang="en-US" sz="1800">
                        <a:effectLst/>
                        <a:latin typeface="FreeSerif"/>
                        <a:ea typeface="FreeSerif"/>
                        <a:cs typeface="+mj-cs"/>
                      </a:endParaRPr>
                    </a:p>
                  </a:txBody>
                  <a:tcPr marL="68580" marR="68580" marT="0" marB="0"/>
                </a:tc>
              </a:tr>
              <a:tr h="715873">
                <a:tc>
                  <a:txBody>
                    <a:bodyPr/>
                    <a:lstStyle/>
                    <a:p>
                      <a:pPr marL="0" marR="0" algn="just" rtl="0">
                        <a:spcBef>
                          <a:spcPts val="600"/>
                        </a:spcBef>
                        <a:spcAft>
                          <a:spcPts val="0"/>
                        </a:spcAft>
                      </a:pPr>
                      <a:r>
                        <a:rPr lang="en-US" sz="1800" dirty="0">
                          <a:effectLst/>
                          <a:cs typeface="+mj-cs"/>
                        </a:rPr>
                        <a:t>1.2.8</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r>
                        <a:rPr lang="ar-SA" sz="1800" b="0" u="none" dirty="0">
                          <a:solidFill>
                            <a:schemeClr val="tx1"/>
                          </a:solidFill>
                          <a:effectLst/>
                          <a:cs typeface="+mj-cs"/>
                        </a:rPr>
                        <a:t>يتم تشجيع هيئة التدريس على المشاركة في الندوات التي تناقَش فيها القضايا المهمة في المجتمع وإقامة علاقات مع القطاع الصناعي المحلي وأرباب العمل ، عند تقديم البرامج المهنية للمساعدة في تقويم تلك البرامج.</a:t>
                      </a:r>
                      <a:endParaRPr lang="en-US" sz="1800" b="0" u="none" dirty="0">
                        <a:solidFill>
                          <a:schemeClr val="tx1"/>
                        </a:solidFill>
                        <a:effectLst/>
                        <a:latin typeface="FreeSerif"/>
                        <a:ea typeface="FreeSerif"/>
                        <a:cs typeface="+mj-cs"/>
                      </a:endParaRPr>
                    </a:p>
                  </a:txBody>
                  <a:tcPr marL="68580" marR="68580" marT="0" marB="0"/>
                </a:tc>
              </a:tr>
              <a:tr h="489929">
                <a:tc>
                  <a:txBody>
                    <a:bodyPr/>
                    <a:lstStyle/>
                    <a:p>
                      <a:pPr marL="0" marR="0" algn="just" rtl="0">
                        <a:spcBef>
                          <a:spcPts val="600"/>
                        </a:spcBef>
                        <a:spcAft>
                          <a:spcPts val="0"/>
                        </a:spcAft>
                      </a:pPr>
                      <a:r>
                        <a:rPr lang="en-US" sz="1800" dirty="0">
                          <a:effectLst/>
                          <a:cs typeface="+mj-cs"/>
                        </a:rPr>
                        <a:t>1.2.9</a:t>
                      </a:r>
                      <a:endParaRPr lang="en-US" sz="1800" dirty="0">
                        <a:effectLst/>
                        <a:latin typeface="FreeSerif"/>
                        <a:ea typeface="FreeSerif"/>
                        <a:cs typeface="+mj-cs"/>
                      </a:endParaRPr>
                    </a:p>
                  </a:txBody>
                  <a:tcPr marL="68580" marR="68580" marT="0" marB="0"/>
                </a:tc>
                <a:tc>
                  <a:txBody>
                    <a:bodyPr/>
                    <a:lstStyle/>
                    <a:p>
                      <a:pPr marL="0" marR="0" algn="just" rtl="1">
                        <a:lnSpc>
                          <a:spcPts val="1810"/>
                        </a:lnSpc>
                        <a:spcBef>
                          <a:spcPts val="0"/>
                        </a:spcBef>
                        <a:spcAft>
                          <a:spcPts val="0"/>
                        </a:spcAft>
                      </a:pPr>
                      <a:endParaRPr lang="ar-IQ" sz="1800" dirty="0" smtClean="0">
                        <a:effectLst/>
                        <a:cs typeface="+mj-cs"/>
                      </a:endParaRPr>
                    </a:p>
                    <a:p>
                      <a:pPr marL="0" marR="0" algn="just" rtl="1">
                        <a:lnSpc>
                          <a:spcPts val="1810"/>
                        </a:lnSpc>
                        <a:spcBef>
                          <a:spcPts val="0"/>
                        </a:spcBef>
                        <a:spcAft>
                          <a:spcPts val="0"/>
                        </a:spcAft>
                      </a:pPr>
                      <a:r>
                        <a:rPr lang="ar-LB" sz="1800" dirty="0" smtClean="0">
                          <a:solidFill>
                            <a:schemeClr val="tx1"/>
                          </a:solidFill>
                          <a:effectLst/>
                          <a:cs typeface="+mj-cs"/>
                        </a:rPr>
                        <a:t>تُشكل </a:t>
                      </a:r>
                      <a:r>
                        <a:rPr lang="ar-LB" sz="1800" dirty="0">
                          <a:solidFill>
                            <a:schemeClr val="tx1"/>
                          </a:solidFill>
                          <a:effectLst/>
                          <a:cs typeface="+mj-cs"/>
                        </a:rPr>
                        <a:t>عمليات تقدير المخاطر وإدارتها مكونا أساسياً في استراتيجيات  التخطيط، </a:t>
                      </a:r>
                      <a:endParaRPr lang="en-US" sz="1800" dirty="0">
                        <a:solidFill>
                          <a:schemeClr val="tx1"/>
                        </a:solidFill>
                        <a:effectLst/>
                        <a:latin typeface="FreeSerif"/>
                        <a:ea typeface="FreeSerif"/>
                        <a:cs typeface="+mj-cs"/>
                      </a:endParaRPr>
                    </a:p>
                  </a:txBody>
                  <a:tcPr marL="68580" marR="68580" marT="0" marB="0"/>
                </a:tc>
              </a:tr>
              <a:tr h="572698">
                <a:tc>
                  <a:txBody>
                    <a:bodyPr/>
                    <a:lstStyle/>
                    <a:p>
                      <a:pPr marL="0" marR="0" algn="just" rtl="0">
                        <a:spcBef>
                          <a:spcPts val="600"/>
                        </a:spcBef>
                        <a:spcAft>
                          <a:spcPts val="0"/>
                        </a:spcAft>
                      </a:pPr>
                      <a:r>
                        <a:rPr lang="en-US" sz="1800" dirty="0">
                          <a:effectLst/>
                          <a:cs typeface="+mj-cs"/>
                        </a:rPr>
                        <a:t>1.2.10</a:t>
                      </a:r>
                      <a:endParaRPr lang="en-US" sz="1800" dirty="0">
                        <a:effectLst/>
                        <a:latin typeface="FreeSerif"/>
                        <a:ea typeface="FreeSerif"/>
                        <a:cs typeface="+mj-cs"/>
                      </a:endParaRPr>
                    </a:p>
                  </a:txBody>
                  <a:tcPr marL="68580" marR="68580" marT="0" marB="0"/>
                </a:tc>
                <a:tc>
                  <a:txBody>
                    <a:bodyPr/>
                    <a:lstStyle/>
                    <a:p>
                      <a:pPr marL="0" marR="0" algn="just" rtl="1">
                        <a:spcBef>
                          <a:spcPts val="0"/>
                        </a:spcBef>
                        <a:spcAft>
                          <a:spcPts val="0"/>
                        </a:spcAft>
                      </a:pPr>
                      <a:r>
                        <a:rPr lang="ar-SA" sz="1800" dirty="0">
                          <a:effectLst/>
                          <a:cs typeface="+mj-cs"/>
                        </a:rPr>
                        <a:t>تسهم المؤسسة التعليمية في تفعيل التشريعات التي تشجع على الانتقال من المركزية الى اللامركزية .</a:t>
                      </a:r>
                      <a:endParaRPr lang="en-US" sz="1800" dirty="0">
                        <a:effectLst/>
                        <a:latin typeface="FreeSerif"/>
                        <a:ea typeface="FreeSerif"/>
                        <a:cs typeface="+mj-cs"/>
                      </a:endParaRPr>
                    </a:p>
                  </a:txBody>
                  <a:tcPr marL="68580" marR="68580" marT="0" marB="0"/>
                </a:tc>
              </a:tr>
            </a:tbl>
          </a:graphicData>
        </a:graphic>
      </p:graphicFrame>
    </p:spTree>
    <p:extLst>
      <p:ext uri="{BB962C8B-B14F-4D97-AF65-F5344CB8AC3E}">
        <p14:creationId xmlns:p14="http://schemas.microsoft.com/office/powerpoint/2010/main" val="4244392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ow to Complete a Personal SWOT Analysis | by Jodie Shaw | Thrive Global |  Med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556792"/>
            <a:ext cx="6561679" cy="4547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2316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sz="3600" b="1" dirty="0"/>
              <a:t>الأدلة والوثائق والشواهد المطلوبة للعنصر الثاني:</a:t>
            </a:r>
            <a:r>
              <a:rPr lang="en-US" dirty="0"/>
              <a:t/>
            </a:r>
            <a:br>
              <a:rPr lang="en-US" dirty="0"/>
            </a:br>
            <a:endParaRPr lang="en-US" dirty="0"/>
          </a:p>
        </p:txBody>
      </p:sp>
      <p:sp>
        <p:nvSpPr>
          <p:cNvPr id="3" name="عنصر نائب للمحتوى 2"/>
          <p:cNvSpPr>
            <a:spLocks noGrp="1"/>
          </p:cNvSpPr>
          <p:nvPr>
            <p:ph idx="1"/>
          </p:nvPr>
        </p:nvSpPr>
        <p:spPr>
          <a:xfrm>
            <a:off x="457200" y="1052736"/>
            <a:ext cx="8229600" cy="5616624"/>
          </a:xfrm>
        </p:spPr>
        <p:txBody>
          <a:bodyPr>
            <a:normAutofit fontScale="25000" lnSpcReduction="20000"/>
          </a:bodyPr>
          <a:lstStyle/>
          <a:p>
            <a:pPr lvl="0" algn="r" rtl="1"/>
            <a:r>
              <a:rPr lang="ar-SA" sz="8000" dirty="0" smtClean="0"/>
              <a:t>الهيكل </a:t>
            </a:r>
            <a:r>
              <a:rPr lang="ar-SA" sz="8000" dirty="0"/>
              <a:t>التنظيمي والإداري للكلية.</a:t>
            </a:r>
            <a:endParaRPr lang="en-US" sz="8000" dirty="0"/>
          </a:p>
          <a:p>
            <a:pPr lvl="0" algn="r" rtl="1"/>
            <a:r>
              <a:rPr lang="ar-SA" sz="8000" dirty="0"/>
              <a:t>المعايير المعتمدة الاختيار القيادات ووسائل تنمية لقدرات القيادات</a:t>
            </a:r>
            <a:r>
              <a:rPr lang="en-US" sz="8000" dirty="0"/>
              <a:t>. </a:t>
            </a:r>
          </a:p>
          <a:p>
            <a:pPr lvl="0" algn="r" rtl="1"/>
            <a:r>
              <a:rPr lang="ar-SA" sz="8000" b="1" dirty="0" smtClean="0"/>
              <a:t>دليل</a:t>
            </a:r>
            <a:r>
              <a:rPr lang="ar-IQ" sz="8000" b="1" dirty="0"/>
              <a:t> </a:t>
            </a:r>
            <a:r>
              <a:rPr lang="en-US" sz="8000" b="1" dirty="0" smtClean="0"/>
              <a:t>Guide line </a:t>
            </a:r>
            <a:r>
              <a:rPr lang="ar-SA" sz="8000" b="1" dirty="0" smtClean="0"/>
              <a:t> </a:t>
            </a:r>
            <a:r>
              <a:rPr lang="ar-SA" sz="8000" b="1" dirty="0"/>
              <a:t>إجراءات التدريب مع مذكرات ورسائل التعاون مع الجهات المختلفة</a:t>
            </a:r>
            <a:r>
              <a:rPr lang="ar-SA" sz="8000" dirty="0"/>
              <a:t>.</a:t>
            </a:r>
            <a:endParaRPr lang="en-US" sz="8000" dirty="0"/>
          </a:p>
          <a:p>
            <a:pPr lvl="0" algn="r" rtl="1"/>
            <a:r>
              <a:rPr lang="ar-SA" sz="8000" dirty="0"/>
              <a:t>أدوات ومؤشرات تقييم أداء القيادات (وسائل استطلاع رأي الأطراف المعنية).</a:t>
            </a:r>
            <a:endParaRPr lang="en-US" sz="8000" dirty="0"/>
          </a:p>
          <a:p>
            <a:pPr lvl="0" algn="r" rtl="1"/>
            <a:r>
              <a:rPr lang="ar-SA" sz="8000" dirty="0"/>
              <a:t> دليل الصلاحيات والواجبات ودليل التوصيف الوظيفي.</a:t>
            </a:r>
            <a:endParaRPr lang="en-US" sz="8000" dirty="0"/>
          </a:p>
          <a:p>
            <a:pPr lvl="0" algn="r" rtl="1"/>
            <a:r>
              <a:rPr lang="en-US" sz="8000" dirty="0"/>
              <a:t> </a:t>
            </a:r>
            <a:r>
              <a:rPr lang="ar-SA" sz="8000" b="1" dirty="0"/>
              <a:t>وجود وثائق تحدد السياسات والصلاحيات والمسؤوليات والإجراءات التنفيذية للجان الرئيسية والوظائف الإدارية.</a:t>
            </a:r>
            <a:endParaRPr lang="en-US" sz="8000" b="1" dirty="0"/>
          </a:p>
          <a:p>
            <a:pPr lvl="0" algn="r" rtl="1"/>
            <a:r>
              <a:rPr lang="ar-SA" sz="8000" dirty="0"/>
              <a:t> دليل إجراءات الترقية العلمية، دليل شؤون الطلبة، أدلة إجراءات العمل.</a:t>
            </a:r>
            <a:endParaRPr lang="en-US" sz="8000" dirty="0"/>
          </a:p>
          <a:p>
            <a:pPr lvl="0" algn="r" rtl="1"/>
            <a:r>
              <a:rPr lang="ar-SA" sz="8000" dirty="0"/>
              <a:t> تقارير التقييم الذاتي للكلية وتقرير تقييم الأداء السنوي.</a:t>
            </a:r>
            <a:endParaRPr lang="en-US" sz="8000" dirty="0"/>
          </a:p>
          <a:p>
            <a:pPr lvl="0" algn="r" rtl="1"/>
            <a:r>
              <a:rPr lang="ar-SA" sz="8000" b="1" dirty="0"/>
              <a:t>تنفيذ التوصيات والمقترحات التي تمخضت عن الدراسات العلمية والميدانية.</a:t>
            </a:r>
            <a:endParaRPr lang="en-US" sz="8000" b="1" dirty="0"/>
          </a:p>
          <a:p>
            <a:pPr lvl="0" algn="r" rtl="1"/>
            <a:r>
              <a:rPr lang="en-US" sz="8000" dirty="0"/>
              <a:t> </a:t>
            </a:r>
            <a:r>
              <a:rPr lang="ar-SA" sz="8000" dirty="0"/>
              <a:t>دليل الورش والدورات التدريبية والندوات.</a:t>
            </a:r>
            <a:endParaRPr lang="en-US" sz="8000" dirty="0"/>
          </a:p>
          <a:p>
            <a:pPr lvl="0" algn="r" rtl="1"/>
            <a:r>
              <a:rPr lang="ar-SA" sz="8000" dirty="0"/>
              <a:t>وجود نتائج استطلاعات آراء أعضاء هيئة التدريس والعاملين والطلبة حول الإجراءات الإدارية ومستوى الوعي بهذه المتطلبات</a:t>
            </a:r>
            <a:endParaRPr lang="en-US" sz="8000" dirty="0"/>
          </a:p>
          <a:p>
            <a:pPr lvl="0" algn="r" rtl="1"/>
            <a:r>
              <a:rPr lang="ar-SA" sz="8000" dirty="0"/>
              <a:t>دراسات ومقترحات خاصة حول التشريعات والقوانين واللوائح والتعليمات والضوابط</a:t>
            </a:r>
            <a:r>
              <a:rPr lang="en-US" sz="8000" dirty="0"/>
              <a:t>.</a:t>
            </a:r>
          </a:p>
          <a:p>
            <a:pPr lvl="0" algn="r" rtl="1"/>
            <a:r>
              <a:rPr lang="ar-SA" sz="8000" dirty="0"/>
              <a:t>نماذج الاستبانات/ الأدوات المستخدمة في التحليل البيئي</a:t>
            </a:r>
            <a:r>
              <a:rPr lang="en-US" sz="8000" dirty="0"/>
              <a:t>.</a:t>
            </a:r>
          </a:p>
          <a:p>
            <a:pPr lvl="0" algn="r" rtl="1"/>
            <a:r>
              <a:rPr lang="ar-SA" sz="8000" dirty="0"/>
              <a:t>خطة توزيع مطفآت الحرائق على مباني المؤسسة، والإجراءات والتعليمات ذات العالقة ووثائق التامين</a:t>
            </a:r>
            <a:r>
              <a:rPr lang="en-US" sz="8000" dirty="0"/>
              <a:t>.</a:t>
            </a:r>
          </a:p>
          <a:p>
            <a:pPr lvl="0" algn="r" rtl="1"/>
            <a:r>
              <a:rPr lang="ar-SA" sz="8000" dirty="0"/>
              <a:t> وجود خطط تفصيلية، وقاعدة معلومات لبناء الخطة الشاملة</a:t>
            </a:r>
            <a:r>
              <a:rPr lang="ar-SA" sz="8000" dirty="0" smtClean="0"/>
              <a:t>.</a:t>
            </a:r>
            <a:endParaRPr lang="en-US" sz="8000" dirty="0"/>
          </a:p>
          <a:p>
            <a:pPr algn="r" rtl="1"/>
            <a:r>
              <a:rPr lang="ar-SA" sz="8000" dirty="0"/>
              <a:t>يجب تثبيت نقاط القوة والضعف في كل عنصر</a:t>
            </a:r>
            <a:r>
              <a:rPr lang="en-US" sz="8000" dirty="0"/>
              <a:t>.</a:t>
            </a:r>
          </a:p>
          <a:p>
            <a:pPr algn="r" rtl="1"/>
            <a:endParaRPr lang="en-US" dirty="0"/>
          </a:p>
        </p:txBody>
      </p:sp>
    </p:spTree>
    <p:extLst>
      <p:ext uri="{BB962C8B-B14F-4D97-AF65-F5344CB8AC3E}">
        <p14:creationId xmlns:p14="http://schemas.microsoft.com/office/powerpoint/2010/main" val="1039019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sz="3100" b="1" dirty="0" smtClean="0"/>
              <a:t>2</a:t>
            </a:r>
            <a:r>
              <a:rPr lang="ar-IQ" sz="3100" b="1" dirty="0" smtClean="0"/>
              <a:t/>
            </a:r>
            <a:br>
              <a:rPr lang="ar-IQ" sz="3100" b="1" dirty="0" smtClean="0"/>
            </a:br>
            <a:r>
              <a:rPr lang="ar-SA" sz="3100" b="1" dirty="0" smtClean="0"/>
              <a:t>- </a:t>
            </a:r>
            <a:r>
              <a:rPr lang="ar-SA" sz="3100" b="1" dirty="0"/>
              <a:t>المعيا</a:t>
            </a:r>
            <a:r>
              <a:rPr lang="ar-IQ" sz="3100" b="1" dirty="0"/>
              <a:t>ر الثاني: </a:t>
            </a:r>
            <a:r>
              <a:rPr lang="ar-SA" sz="3100" b="1" dirty="0"/>
              <a:t>الشؤون المالية ( 6%):</a:t>
            </a:r>
            <a:r>
              <a:rPr lang="en-US" dirty="0"/>
              <a:t/>
            </a:r>
            <a:br>
              <a:rPr lang="en-US" dirty="0"/>
            </a:br>
            <a:r>
              <a:rPr lang="ar-IQ" sz="1800" dirty="0"/>
              <a:t>العنصر الاول: الموارد المالية </a:t>
            </a:r>
            <a:br>
              <a:rPr lang="ar-IQ" sz="1800" dirty="0"/>
            </a:br>
            <a:r>
              <a:rPr lang="ar-IQ" sz="1800" dirty="0"/>
              <a:t>العنصر الثاني: الخدمات السريرية والميدانية </a:t>
            </a:r>
            <a:br>
              <a:rPr lang="ar-IQ" sz="1800" dirty="0"/>
            </a:br>
            <a:r>
              <a:rPr lang="ar-IQ" sz="1800" dirty="0"/>
              <a:t>العنصر الثالث: تخصيص الموارد </a:t>
            </a:r>
            <a:r>
              <a:rPr lang="ar-IQ" dirty="0"/>
              <a:t/>
            </a:r>
            <a:br>
              <a:rPr lang="ar-IQ" dirty="0"/>
            </a:br>
            <a:endParaRPr lang="en-US"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3710783002"/>
              </p:ext>
            </p:extLst>
          </p:nvPr>
        </p:nvGraphicFramePr>
        <p:xfrm>
          <a:off x="323529" y="1464351"/>
          <a:ext cx="8352928" cy="5210449"/>
        </p:xfrm>
        <a:graphic>
          <a:graphicData uri="http://schemas.openxmlformats.org/drawingml/2006/table">
            <a:tbl>
              <a:tblPr rtl="1" firstRow="1" firstCol="1" lastRow="1" lastCol="1" bandRow="1" bandCol="1">
                <a:tableStyleId>{5C22544A-7EE6-4342-B048-85BDC9FD1C3A}</a:tableStyleId>
              </a:tblPr>
              <a:tblGrid>
                <a:gridCol w="8352928"/>
              </a:tblGrid>
              <a:tr h="1335933">
                <a:tc>
                  <a:txBody>
                    <a:bodyPr/>
                    <a:lstStyle/>
                    <a:p>
                      <a:pPr marL="0" marR="0" algn="r" rtl="1">
                        <a:spcBef>
                          <a:spcPts val="0"/>
                        </a:spcBef>
                        <a:spcAft>
                          <a:spcPts val="0"/>
                        </a:spcAft>
                      </a:pPr>
                      <a:endParaRPr lang="ar-IQ" sz="2000" dirty="0" smtClean="0">
                        <a:effectLst/>
                        <a:cs typeface="+mj-cs"/>
                      </a:endParaRPr>
                    </a:p>
                    <a:p>
                      <a:pPr marL="0" marR="0" algn="r" rtl="1">
                        <a:spcBef>
                          <a:spcPts val="0"/>
                        </a:spcBef>
                        <a:spcAft>
                          <a:spcPts val="0"/>
                        </a:spcAft>
                      </a:pPr>
                      <a:r>
                        <a:rPr lang="ar-SA" sz="2000" dirty="0" smtClean="0">
                          <a:effectLst/>
                          <a:cs typeface="+mj-cs"/>
                        </a:rPr>
                        <a:t>يتوفر </a:t>
                      </a:r>
                      <a:r>
                        <a:rPr lang="ar-SA" sz="2000" dirty="0">
                          <a:effectLst/>
                          <a:cs typeface="+mj-cs"/>
                        </a:rPr>
                        <a:t>لدى الجامعة سياسات إعداد الموازنة المالية وترتبط برسالة الجامعة وأهدافها بشكل جيد، و واضحة الأبواب بتسلسل جيد وسهلة الفهم والتطبيق وتعد بمشاركة ذوي العلاقة</a:t>
                      </a:r>
                      <a:r>
                        <a:rPr lang="en-US" sz="2000" dirty="0">
                          <a:effectLst/>
                          <a:cs typeface="+mj-cs"/>
                        </a:rPr>
                        <a:t>.</a:t>
                      </a:r>
                      <a:endParaRPr lang="en-US" sz="2000" dirty="0">
                        <a:effectLst/>
                        <a:latin typeface="FreeSerif"/>
                        <a:ea typeface="FreeSerif"/>
                        <a:cs typeface="+mj-cs"/>
                      </a:endParaRPr>
                    </a:p>
                  </a:txBody>
                  <a:tcPr marL="68580" marR="68580" marT="0" marB="0"/>
                </a:tc>
              </a:tr>
              <a:tr h="850002">
                <a:tc>
                  <a:txBody>
                    <a:bodyPr/>
                    <a:lstStyle/>
                    <a:p>
                      <a:pPr algn="r" rtl="1"/>
                      <a:r>
                        <a:rPr lang="ar-SA" sz="2000" dirty="0">
                          <a:effectLst/>
                          <a:cs typeface="+mj-cs"/>
                        </a:rPr>
                        <a:t>تكون للجامعة وحدة إدارة مالية من موظفين مختصين اكفاء تتولى مسـؤولية تنفيذ خطة الجامعة المالية وموازنتها السنوية</a:t>
                      </a:r>
                      <a:endParaRPr lang="en-US" sz="2000" dirty="0">
                        <a:effectLst/>
                        <a:latin typeface="Calibri"/>
                        <a:cs typeface="+mj-cs"/>
                      </a:endParaRPr>
                    </a:p>
                  </a:txBody>
                  <a:tcPr marL="68580" marR="68580" marT="0" marB="0"/>
                </a:tc>
              </a:tr>
              <a:tr h="599383">
                <a:tc>
                  <a:txBody>
                    <a:bodyPr/>
                    <a:lstStyle/>
                    <a:p>
                      <a:pPr marL="0" marR="0" algn="r" rtl="1">
                        <a:spcBef>
                          <a:spcPts val="0"/>
                        </a:spcBef>
                        <a:spcAft>
                          <a:spcPts val="0"/>
                        </a:spcAft>
                      </a:pPr>
                      <a:r>
                        <a:rPr lang="ar-EG" sz="2000" dirty="0">
                          <a:effectLst/>
                          <a:cs typeface="+mj-cs"/>
                        </a:rPr>
                        <a:t>يتوفر الدعم المالي بشكل كافي ومستمر لتغطية احتياجات التزويد، والتصنيف، والتجهيزات، وكذلك من أجل تقديم الخدمات، وتطوير النظام</a:t>
                      </a:r>
                      <a:endParaRPr lang="en-US" sz="2000" dirty="0">
                        <a:effectLst/>
                        <a:latin typeface="FreeSerif"/>
                        <a:ea typeface="FreeSerif"/>
                        <a:cs typeface="+mj-cs"/>
                      </a:endParaRPr>
                    </a:p>
                  </a:txBody>
                  <a:tcPr marL="68580" marR="68580" marT="0" marB="0"/>
                </a:tc>
              </a:tr>
              <a:tr h="397170">
                <a:tc>
                  <a:txBody>
                    <a:bodyPr/>
                    <a:lstStyle/>
                    <a:p>
                      <a:pPr marL="0" marR="0" algn="r" rtl="1">
                        <a:spcBef>
                          <a:spcPts val="0"/>
                        </a:spcBef>
                        <a:spcAft>
                          <a:spcPts val="0"/>
                        </a:spcAft>
                      </a:pPr>
                      <a:r>
                        <a:rPr lang="ar-SA" sz="2000" dirty="0">
                          <a:effectLst/>
                          <a:cs typeface="+mj-cs"/>
                        </a:rPr>
                        <a:t>تتضمن عمليات التخـطيط المالي إجراءاٍت لتقويم المخاطر المالية والتعامل معها</a:t>
                      </a:r>
                      <a:endParaRPr lang="en-US" sz="2000" dirty="0">
                        <a:effectLst/>
                        <a:latin typeface="FreeSerif"/>
                        <a:ea typeface="FreeSerif"/>
                        <a:cs typeface="+mj-cs"/>
                      </a:endParaRPr>
                    </a:p>
                  </a:txBody>
                  <a:tcPr marL="68580" marR="68580" marT="0" marB="0"/>
                </a:tc>
              </a:tr>
              <a:tr h="599383">
                <a:tc>
                  <a:txBody>
                    <a:bodyPr/>
                    <a:lstStyle/>
                    <a:p>
                      <a:pPr algn="r" rtl="1"/>
                      <a:r>
                        <a:rPr lang="ar-SA" sz="2000" dirty="0">
                          <a:effectLst/>
                          <a:cs typeface="+mj-cs"/>
                        </a:rPr>
                        <a:t>يقوم نظام المحاسبة المالية بالمراقبة الدقيقة للإنفاق والالتزام بالميزانية، وإعداد تقارير للمؤسسة تتم مراجعة بصورة دورية من قبل لجنة مختصة </a:t>
                      </a:r>
                      <a:endParaRPr lang="en-US" sz="2000" dirty="0">
                        <a:effectLst/>
                        <a:latin typeface="Calibri"/>
                        <a:cs typeface="+mj-cs"/>
                      </a:endParaRPr>
                    </a:p>
                  </a:txBody>
                  <a:tcPr marL="68580" marR="68580" marT="0" marB="0"/>
                </a:tc>
              </a:tr>
              <a:tr h="794338">
                <a:tc>
                  <a:txBody>
                    <a:bodyPr/>
                    <a:lstStyle/>
                    <a:p>
                      <a:pPr marL="0" marR="0" algn="r" rtl="1">
                        <a:spcBef>
                          <a:spcPts val="0"/>
                        </a:spcBef>
                        <a:spcAft>
                          <a:spcPts val="0"/>
                        </a:spcAft>
                      </a:pPr>
                      <a:r>
                        <a:rPr lang="ar-SA" sz="2000" dirty="0">
                          <a:effectLst/>
                          <a:cs typeface="+mj-cs"/>
                        </a:rPr>
                        <a:t>تنويع مص</a:t>
                      </a:r>
                      <a:r>
                        <a:rPr lang="ar-EG" sz="2000" dirty="0">
                          <a:effectLst/>
                          <a:cs typeface="+mj-cs"/>
                        </a:rPr>
                        <a:t>ـ</a:t>
                      </a:r>
                      <a:r>
                        <a:rPr lang="ar-SA" sz="2000" dirty="0">
                          <a:effectLst/>
                          <a:cs typeface="+mj-cs"/>
                        </a:rPr>
                        <a:t>ادر الدخل من خلال عدد من الأنشطة، التي تعمل على التقليل من اعتماد المؤسسة التعليمية على مصدر واحد للدخل (المصادر الرسمية والاستشارات ، والهبات)</a:t>
                      </a:r>
                      <a:endParaRPr lang="en-US" sz="2000" dirty="0">
                        <a:effectLst/>
                        <a:latin typeface="FreeSerif"/>
                        <a:ea typeface="FreeSerif"/>
                        <a:cs typeface="+mj-cs"/>
                      </a:endParaRPr>
                    </a:p>
                  </a:txBody>
                  <a:tcPr marL="68580" marR="68580" marT="0" marB="0"/>
                </a:tc>
              </a:tr>
              <a:tr h="613806">
                <a:tc>
                  <a:txBody>
                    <a:bodyPr/>
                    <a:lstStyle/>
                    <a:p>
                      <a:pPr algn="r" rtl="1"/>
                      <a:r>
                        <a:rPr lang="ar-LB" sz="2000" dirty="0">
                          <a:effectLst/>
                          <a:cs typeface="+mj-cs"/>
                        </a:rPr>
                        <a:t> </a:t>
                      </a:r>
                      <a:endParaRPr lang="en-US" sz="2000" dirty="0">
                        <a:effectLst/>
                        <a:cs typeface="+mj-cs"/>
                      </a:endParaRPr>
                    </a:p>
                    <a:p>
                      <a:pPr algn="r" rtl="1"/>
                      <a:r>
                        <a:rPr lang="ar-LB" sz="2000" dirty="0">
                          <a:effectLst/>
                          <a:cs typeface="+mj-cs"/>
                        </a:rPr>
                        <a:t>المشاركة بوضوح من خلال اتفاقيات رسمية تسري عليها قوانين الدولة العراقية</a:t>
                      </a:r>
                      <a:endParaRPr lang="en-US" sz="2000" dirty="0">
                        <a:effectLst/>
                        <a:latin typeface="Calibri"/>
                        <a:cs typeface="+mj-cs"/>
                      </a:endParaRPr>
                    </a:p>
                  </a:txBody>
                  <a:tcPr marL="68580" marR="68580" marT="0" marB="0"/>
                </a:tc>
              </a:tr>
            </a:tbl>
          </a:graphicData>
        </a:graphic>
      </p:graphicFrame>
    </p:spTree>
    <p:extLst>
      <p:ext uri="{BB962C8B-B14F-4D97-AF65-F5344CB8AC3E}">
        <p14:creationId xmlns:p14="http://schemas.microsoft.com/office/powerpoint/2010/main" val="3979167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a:t>الأدلة والوثائق والشواهد المطلوبة للعنصر الاول:</a:t>
            </a:r>
            <a:r>
              <a:rPr lang="en-US" dirty="0"/>
              <a:t/>
            </a:r>
            <a:br>
              <a:rPr lang="en-US" dirty="0"/>
            </a:br>
            <a:endParaRPr lang="en-US" dirty="0"/>
          </a:p>
        </p:txBody>
      </p:sp>
      <p:sp>
        <p:nvSpPr>
          <p:cNvPr id="3" name="عنصر نائب للمحتوى 2"/>
          <p:cNvSpPr>
            <a:spLocks noGrp="1"/>
          </p:cNvSpPr>
          <p:nvPr>
            <p:ph idx="1"/>
          </p:nvPr>
        </p:nvSpPr>
        <p:spPr/>
        <p:txBody>
          <a:bodyPr>
            <a:normAutofit fontScale="62500" lnSpcReduction="20000"/>
          </a:bodyPr>
          <a:lstStyle/>
          <a:p>
            <a:pPr lvl="0" algn="r" rtl="1"/>
            <a:r>
              <a:rPr lang="ar-SA" dirty="0"/>
              <a:t>ميزانية الكلية لعدة سنوات سابقة. </a:t>
            </a:r>
            <a:endParaRPr lang="en-US" dirty="0"/>
          </a:p>
          <a:p>
            <a:pPr lvl="0" algn="r" rtl="1"/>
            <a:r>
              <a:rPr lang="en-US" dirty="0"/>
              <a:t> </a:t>
            </a:r>
            <a:r>
              <a:rPr lang="ar-SA" dirty="0"/>
              <a:t>وجود سجلات التخطيط المالي والموازنة والحساب الختامي للعام السابق. </a:t>
            </a:r>
            <a:endParaRPr lang="en-US" dirty="0"/>
          </a:p>
          <a:p>
            <a:pPr lvl="0" algn="r" rtl="1"/>
            <a:r>
              <a:rPr lang="ar-SA" dirty="0"/>
              <a:t>شواهد التخصيص المالي لبنود الموازنة. الهيكلة والملاك الوظيفي للوحدة المالية.</a:t>
            </a:r>
            <a:endParaRPr lang="en-US" dirty="0"/>
          </a:p>
          <a:p>
            <a:pPr lvl="0" algn="r" rtl="1"/>
            <a:r>
              <a:rPr lang="ar-SA" dirty="0"/>
              <a:t>أنموذج من الدراسات التقويمية للموارد المالية والتقارير المالية. </a:t>
            </a:r>
            <a:endParaRPr lang="en-US" dirty="0"/>
          </a:p>
          <a:p>
            <a:pPr lvl="0" algn="r" rtl="1"/>
            <a:r>
              <a:rPr lang="ar-SA" dirty="0"/>
              <a:t>النماذج المالية (في التخطيط المالي وحساب الموازنة). </a:t>
            </a:r>
            <a:endParaRPr lang="en-US" dirty="0"/>
          </a:p>
          <a:p>
            <a:pPr lvl="0" algn="r" rtl="1"/>
            <a:r>
              <a:rPr lang="ar-SA" dirty="0"/>
              <a:t>محاضر اجتماعات الإدارة بالمؤسسة والإدارة المالية والخطط التي وضعت لمعالجة الاختناقات المالية إن وجدت.</a:t>
            </a:r>
            <a:endParaRPr lang="en-US" dirty="0"/>
          </a:p>
          <a:p>
            <a:pPr lvl="0" algn="r" rtl="1"/>
            <a:r>
              <a:rPr lang="ar-SA" dirty="0"/>
              <a:t>خطط الإخلاء وإدارة الأزمات والكوارث.</a:t>
            </a:r>
            <a:endParaRPr lang="en-US" dirty="0"/>
          </a:p>
          <a:p>
            <a:pPr lvl="0" algn="r" rtl="1"/>
            <a:r>
              <a:rPr lang="ar-SA" dirty="0"/>
              <a:t>وجود تقارير التدقيق المالي الخارجي لعدة سنوات سابقة</a:t>
            </a:r>
            <a:endParaRPr lang="en-US" dirty="0"/>
          </a:p>
          <a:p>
            <a:pPr lvl="0" algn="r" rtl="1"/>
            <a:r>
              <a:rPr lang="ar-SA" dirty="0"/>
              <a:t>نسب أجمالي الدخل المالي من مصادر التمويل المختلفة.</a:t>
            </a:r>
            <a:endParaRPr lang="en-US" dirty="0"/>
          </a:p>
          <a:p>
            <a:pPr lvl="0" algn="r" rtl="1"/>
            <a:r>
              <a:rPr lang="ar-SA" dirty="0"/>
              <a:t>بيان إحصائي بمصادر وقيمة الموارد المالية الذاتية (صناديق وحسابات) وتطورها للأعوام الثالثة السابقة.</a:t>
            </a:r>
            <a:endParaRPr lang="en-US" dirty="0"/>
          </a:p>
          <a:p>
            <a:pPr lvl="0" algn="r" rtl="1"/>
            <a:r>
              <a:rPr lang="ar-SA" dirty="0"/>
              <a:t>بيانات نسب رواتب الموظفين والتدريسيين الى الأنفاق الكلي. </a:t>
            </a:r>
            <a:endParaRPr lang="en-US" dirty="0"/>
          </a:p>
          <a:p>
            <a:pPr lvl="0" algn="r" rtl="1"/>
            <a:r>
              <a:rPr lang="ar-SA" dirty="0"/>
              <a:t>الإجراءات المحاسبية والاطلاع على الوثائق ذات العالقة.</a:t>
            </a:r>
            <a:endParaRPr lang="en-US" dirty="0"/>
          </a:p>
          <a:p>
            <a:pPr marL="0" indent="0" algn="r" rtl="1">
              <a:buNone/>
            </a:pPr>
            <a:endParaRPr lang="en-US" dirty="0"/>
          </a:p>
        </p:txBody>
      </p:sp>
    </p:spTree>
    <p:extLst>
      <p:ext uri="{BB962C8B-B14F-4D97-AF65-F5344CB8AC3E}">
        <p14:creationId xmlns:p14="http://schemas.microsoft.com/office/powerpoint/2010/main" val="2935839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593</TotalTime>
  <Words>3539</Words>
  <Application>Microsoft Office PowerPoint</Application>
  <PresentationFormat>عرض على الشاشة (3:4)‏</PresentationFormat>
  <Paragraphs>392</Paragraphs>
  <Slides>37</Slides>
  <Notes>0</Notes>
  <HiddenSlides>0</HiddenSlides>
  <MMClips>0</MMClips>
  <ScaleCrop>false</ScaleCrop>
  <HeadingPairs>
    <vt:vector size="4" baseType="variant">
      <vt:variant>
        <vt:lpstr>نسق</vt:lpstr>
      </vt:variant>
      <vt:variant>
        <vt:i4>1</vt:i4>
      </vt:variant>
      <vt:variant>
        <vt:lpstr>عناوين الشرائح</vt:lpstr>
      </vt:variant>
      <vt:variant>
        <vt:i4>37</vt:i4>
      </vt:variant>
    </vt:vector>
  </HeadingPairs>
  <TitlesOfParts>
    <vt:vector size="38" baseType="lpstr">
      <vt:lpstr>نسق Office</vt:lpstr>
      <vt:lpstr>المعايير الوطنية للاعتماد البرامجي لكليات الطب البيطري </vt:lpstr>
      <vt:lpstr>عرض تقديمي في PowerPoint</vt:lpstr>
      <vt:lpstr>   1- المعيار الاول: الأهداف والتنظيم وسياسة ضمان الجودة (4%): - العنصر الأول: الرسالة    </vt:lpstr>
      <vt:lpstr>الأدلة والوثائق والشواهد المطلوبة للعنصر الأول: </vt:lpstr>
      <vt:lpstr>العنصر الثاني  : التنظيم  60 درجة</vt:lpstr>
      <vt:lpstr>عرض تقديمي في PowerPoint</vt:lpstr>
      <vt:lpstr>الأدلة والوثائق والشواهد المطلوبة للعنصر الثاني: </vt:lpstr>
      <vt:lpstr>2 - المعيار الثاني: الشؤون المالية ( 6%): العنصر الاول: الموارد المالية  العنصر الثاني: الخدمات السريرية والميدانية  العنصر الثالث: تخصيص الموارد  </vt:lpstr>
      <vt:lpstr>الأدلة والوثائق والشواهد المطلوبة للعنصر الاول: </vt:lpstr>
      <vt:lpstr>العنصر الثاني  : الخدمات السريرية والميدانية  45 درجة</vt:lpstr>
      <vt:lpstr>الأدلة والوثائق والشواهد المطلوبة للعنصر الثاني: </vt:lpstr>
      <vt:lpstr>العنصر الثالث  : تخصيص الموارد  15  درجة المؤشرات</vt:lpstr>
      <vt:lpstr>الأدلة والوثائق والشواهد المطلوبة للعنصر الثالث: </vt:lpstr>
      <vt:lpstr>3- المعيار الثالث: المنهاج الدراسي (15%):</vt:lpstr>
      <vt:lpstr>العنصر الثاني   : الكفاءة   20  درجة</vt:lpstr>
      <vt:lpstr>العنصر الثالث  : نتائج التعلم   17  درجة</vt:lpstr>
      <vt:lpstr>العنصر الرابع   : ادارة البرنامج   18  درجة</vt:lpstr>
      <vt:lpstr>العنصر الخامس    : التدريب السريري    25  درجة</vt:lpstr>
      <vt:lpstr>4-المعيار الرابع: المرافق والمعدات (10%): العنصر الاول: المرافق المادية  28 درجة  </vt:lpstr>
      <vt:lpstr>العنصر الثاني : مرافق التدريب السريري 30 درجة </vt:lpstr>
      <vt:lpstr>العنصر الثالث: مرافق العزل 10 درجة </vt:lpstr>
      <vt:lpstr>العنصر الرابع : العيادات المتنقلة 10 درجة</vt:lpstr>
      <vt:lpstr>العنصر الخامس : نقل الطلاب والحيوانات الحية والجثث والمواد من أصل حيواني 12 درجة </vt:lpstr>
      <vt:lpstr>العنصر السادس : السياسات والاجراءات التشغيلية   10 درجة </vt:lpstr>
      <vt:lpstr>5- المعيار الخامس: الموارد الحيوانية والمواد التعليمية من أصل حيواني (15%): </vt:lpstr>
      <vt:lpstr>العنصر الثاني : مرافق التدريب الخارجي 30 درجة </vt:lpstr>
      <vt:lpstr>العنصر الثالث : الرعاية التمريضية 20 درجة </vt:lpstr>
      <vt:lpstr>العنصر الرابع : السجلات الطبية   20 درجة </vt:lpstr>
      <vt:lpstr>6- المعيار السادس: مصادر التعلم (12  %): العنصر الاول: مصادر التعلم 100    درجة </vt:lpstr>
      <vt:lpstr>6- المعيار السادس: مصادر التعلم (12%):</vt:lpstr>
      <vt:lpstr>الأدلة والوثائق المطلوبة للعنصر  </vt:lpstr>
      <vt:lpstr>8- المعيار الثامن: تقييم الطلبة (10%): العنصر الاول  : استراتيجية التقييم   35  درجة </vt:lpstr>
      <vt:lpstr>الأدلة والوثائق المطلوبة للعنصر الاول: </vt:lpstr>
      <vt:lpstr>العنصر الثاني  : طرق التقييم    35  درجة</vt:lpstr>
      <vt:lpstr>العنصر الثالث  : العلاقة بين التقييم والمخرجات التعليمية  30  درجة</vt:lpstr>
      <vt:lpstr>الأدلة والوثائق المطلوبة للعنصر الثاني: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المعايير الوطنية لاعتماد برامج كليات الطب البيطري</dc:title>
  <dc:creator>user</dc:creator>
  <cp:lastModifiedBy>user</cp:lastModifiedBy>
  <cp:revision>45</cp:revision>
  <dcterms:created xsi:type="dcterms:W3CDTF">2023-09-12T21:39:03Z</dcterms:created>
  <dcterms:modified xsi:type="dcterms:W3CDTF">2024-03-05T08:28:51Z</dcterms:modified>
</cp:coreProperties>
</file>