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66" r:id="rId6"/>
    <p:sldId id="259" r:id="rId7"/>
    <p:sldId id="260" r:id="rId8"/>
    <p:sldId id="261" r:id="rId9"/>
    <p:sldId id="262" r:id="rId10"/>
    <p:sldId id="263" r:id="rId11"/>
    <p:sldId id="264" r:id="rId12"/>
    <p:sldId id="265"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EC90CA9-4C94-4916-BC4E-5F1CDAF125F4}" type="datetimeFigureOut">
              <a:rPr lang="en-US" smtClean="0"/>
              <a:t>2/12/2024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F5D7893-DD4E-4636-AFE0-C850AF3F4F5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C90CA9-4C94-4916-BC4E-5F1CDAF125F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D7893-DD4E-4636-AFE0-C850AF3F4F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C90CA9-4C94-4916-BC4E-5F1CDAF125F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D7893-DD4E-4636-AFE0-C850AF3F4F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EC90CA9-4C94-4916-BC4E-5F1CDAF125F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D7893-DD4E-4636-AFE0-C850AF3F4F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EC90CA9-4C94-4916-BC4E-5F1CDAF125F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D7893-DD4E-4636-AFE0-C850AF3F4F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EC90CA9-4C94-4916-BC4E-5F1CDAF125F4}"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D7893-DD4E-4636-AFE0-C850AF3F4F5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EC90CA9-4C94-4916-BC4E-5F1CDAF125F4}" type="datetimeFigureOut">
              <a:rPr lang="en-US" smtClean="0"/>
              <a:t>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D7893-DD4E-4636-AFE0-C850AF3F4F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EC90CA9-4C94-4916-BC4E-5F1CDAF125F4}" type="datetimeFigureOut">
              <a:rPr lang="en-US" smtClean="0"/>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5D7893-DD4E-4636-AFE0-C850AF3F4F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90CA9-4C94-4916-BC4E-5F1CDAF125F4}" type="datetimeFigureOut">
              <a:rPr lang="en-US" smtClean="0"/>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5D7893-DD4E-4636-AFE0-C850AF3F4F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C90CA9-4C94-4916-BC4E-5F1CDAF125F4}" type="datetimeFigureOut">
              <a:rPr lang="en-US" smtClean="0"/>
              <a:t>2/12/2024</a:t>
            </a:fld>
            <a:endParaRPr lang="en-US"/>
          </a:p>
        </p:txBody>
      </p:sp>
      <p:sp>
        <p:nvSpPr>
          <p:cNvPr id="7" name="Slide Number Placeholder 6"/>
          <p:cNvSpPr>
            <a:spLocks noGrp="1"/>
          </p:cNvSpPr>
          <p:nvPr>
            <p:ph type="sldNum" sz="quarter" idx="12"/>
          </p:nvPr>
        </p:nvSpPr>
        <p:spPr/>
        <p:txBody>
          <a:bodyPr/>
          <a:lstStyle/>
          <a:p>
            <a:fld id="{DF5D7893-DD4E-4636-AFE0-C850AF3F4F5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EC90CA9-4C94-4916-BC4E-5F1CDAF125F4}" type="datetimeFigureOut">
              <a:rPr lang="en-US" smtClean="0"/>
              <a:t>2/12/2024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F5D7893-DD4E-4636-AFE0-C850AF3F4F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EC90CA9-4C94-4916-BC4E-5F1CDAF125F4}" type="datetimeFigureOut">
              <a:rPr lang="en-US" smtClean="0"/>
              <a:t>2/12/2024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F5D7893-DD4E-4636-AFE0-C850AF3F4F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0" y="2438400"/>
            <a:ext cx="3657600" cy="1702160"/>
          </a:xfrm>
        </p:spPr>
        <p:txBody>
          <a:bodyPr>
            <a:noAutofit/>
          </a:bodyPr>
          <a:lstStyle/>
          <a:p>
            <a:pPr algn="ctr" rtl="1"/>
            <a:r>
              <a:rPr lang="ar-IQ" sz="2800" b="1" dirty="0" smtClean="0"/>
              <a:t>اهمية الرياضة </a:t>
            </a:r>
            <a:r>
              <a:rPr lang="ar-IQ" sz="2800" b="1" dirty="0" err="1" smtClean="0"/>
              <a:t>لاطفال</a:t>
            </a:r>
            <a:r>
              <a:rPr lang="ar-IQ" sz="2800" b="1" dirty="0" smtClean="0"/>
              <a:t> ذوي اضطراب طيف التوحد</a:t>
            </a:r>
            <a:endParaRPr lang="en-US" sz="2000" dirty="0"/>
          </a:p>
        </p:txBody>
      </p:sp>
      <p:sp>
        <p:nvSpPr>
          <p:cNvPr id="3" name="عنوان فرعي 2"/>
          <p:cNvSpPr>
            <a:spLocks noGrp="1"/>
          </p:cNvSpPr>
          <p:nvPr>
            <p:ph type="subTitle" idx="1"/>
          </p:nvPr>
        </p:nvSpPr>
        <p:spPr/>
        <p:txBody>
          <a:bodyPr/>
          <a:lstStyle/>
          <a:p>
            <a:pPr algn="ctr" rtl="1"/>
            <a:r>
              <a:rPr lang="ar-IQ" b="1" dirty="0" smtClean="0">
                <a:solidFill>
                  <a:srgbClr val="FF0000"/>
                </a:solidFill>
              </a:rPr>
              <a:t>اعداد </a:t>
            </a:r>
          </a:p>
          <a:p>
            <a:pPr algn="ctr" rtl="1"/>
            <a:r>
              <a:rPr lang="ar-IQ" b="1" dirty="0" err="1" smtClean="0">
                <a:solidFill>
                  <a:srgbClr val="FF0000"/>
                </a:solidFill>
              </a:rPr>
              <a:t>أ.د</a:t>
            </a:r>
            <a:r>
              <a:rPr lang="ar-IQ" b="1" dirty="0" smtClean="0">
                <a:solidFill>
                  <a:srgbClr val="FF0000"/>
                </a:solidFill>
              </a:rPr>
              <a:t>. </a:t>
            </a:r>
            <a:r>
              <a:rPr lang="ar-IQ" b="1" smtClean="0">
                <a:solidFill>
                  <a:srgbClr val="FF0000"/>
                </a:solidFill>
              </a:rPr>
              <a:t>سهى حافظ مهدي</a:t>
            </a:r>
            <a:endParaRPr lang="en-US" b="1" dirty="0">
              <a:solidFill>
                <a:srgbClr val="FF0000"/>
              </a:solidFill>
            </a:endParaRPr>
          </a:p>
        </p:txBody>
      </p:sp>
    </p:spTree>
    <p:extLst>
      <p:ext uri="{BB962C8B-B14F-4D97-AF65-F5344CB8AC3E}">
        <p14:creationId xmlns:p14="http://schemas.microsoft.com/office/powerpoint/2010/main" val="33099244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a:bodyPr>
          <a:lstStyle/>
          <a:p>
            <a:pPr marL="68580" indent="0" algn="r" rtl="1">
              <a:buNone/>
            </a:pPr>
            <a:r>
              <a:rPr lang="ar-SA" sz="1800" b="1" dirty="0">
                <a:solidFill>
                  <a:srgbClr val="FF0000"/>
                </a:solidFill>
              </a:rPr>
              <a:t>تشخيص مرض </a:t>
            </a:r>
            <a:r>
              <a:rPr lang="ar-SA" sz="1800" b="1" dirty="0" smtClean="0">
                <a:solidFill>
                  <a:srgbClr val="FF0000"/>
                </a:solidFill>
              </a:rPr>
              <a:t>التوحد</a:t>
            </a:r>
            <a:endParaRPr lang="en-US" sz="1800" dirty="0">
              <a:solidFill>
                <a:srgbClr val="FF0000"/>
              </a:solidFill>
            </a:endParaRPr>
          </a:p>
          <a:p>
            <a:pPr algn="r" rtl="1"/>
            <a:r>
              <a:rPr lang="ar-SA" sz="1800" dirty="0"/>
              <a:t>يجري طبيب الأطفال المعالج فحوصات منتظمة للنمو والتطور بهدف الكشف عن تأخر في النمو لدى الطفل</a:t>
            </a:r>
            <a:r>
              <a:rPr lang="en-US" sz="1800" dirty="0" smtClean="0"/>
              <a:t>.</a:t>
            </a:r>
            <a:endParaRPr lang="en-US" sz="1800" dirty="0"/>
          </a:p>
          <a:p>
            <a:pPr algn="r" rtl="1"/>
            <a:r>
              <a:rPr lang="ar-SA" sz="1800" dirty="0"/>
              <a:t>في حال ظهرت أعراض التوحد لدى الطفل يُمكن التوجه إلى طبيب اختصاصي في علاج التوحد، الذي يقوم بالتعاون مع طاقم من المختصين الآخرين بتقييم دقيق للاضطراب</a:t>
            </a:r>
            <a:r>
              <a:rPr lang="en-US" sz="1800" dirty="0" smtClean="0"/>
              <a:t>.</a:t>
            </a:r>
            <a:endParaRPr lang="en-US" sz="1800" dirty="0"/>
          </a:p>
          <a:p>
            <a:pPr algn="r" rtl="1"/>
            <a:r>
              <a:rPr lang="ar-SA" sz="1800" dirty="0"/>
              <a:t>نظرًا لأن مرض التوحد يتراوح بين درجات عديدة جدًا من خطورة المرض وحدة أعراضه، فقد يكون تشخيص </a:t>
            </a:r>
            <a:r>
              <a:rPr lang="ar-SA" sz="1800" dirty="0" err="1"/>
              <a:t>الذاتوية</a:t>
            </a:r>
            <a:r>
              <a:rPr lang="ar-SA" sz="1800" dirty="0"/>
              <a:t> مهمة معقدة ومركبة، إذ ليس هنالك فحص طبي محدد للكشف عن حالة قائمة من التوحد</a:t>
            </a:r>
            <a:r>
              <a:rPr lang="en-US" sz="1800" dirty="0" smtClean="0"/>
              <a:t>.</a:t>
            </a:r>
            <a:endParaRPr lang="ar-IQ" sz="1800" dirty="0" smtClean="0"/>
          </a:p>
          <a:p>
            <a:pPr algn="r" rtl="1"/>
            <a:endParaRPr lang="en-US" sz="1800" dirty="0"/>
          </a:p>
          <a:p>
            <a:pPr marL="68580" indent="0" algn="r" rtl="1">
              <a:buNone/>
            </a:pPr>
            <a:r>
              <a:rPr lang="ar-SA" sz="1800" b="1" dirty="0">
                <a:solidFill>
                  <a:srgbClr val="FF0000"/>
                </a:solidFill>
              </a:rPr>
              <a:t>تشخيص المرض</a:t>
            </a:r>
            <a:endParaRPr lang="en-US" sz="1800" dirty="0">
              <a:solidFill>
                <a:srgbClr val="FF0000"/>
              </a:solidFill>
            </a:endParaRPr>
          </a:p>
          <a:p>
            <a:pPr algn="r" rtl="1"/>
            <a:r>
              <a:rPr lang="ar-SA" sz="1800" dirty="0"/>
              <a:t>يشمل التقييم الرسمي للتوحد ما يأتي</a:t>
            </a:r>
            <a:r>
              <a:rPr lang="en-US" sz="1800" dirty="0" smtClean="0"/>
              <a:t>:</a:t>
            </a:r>
            <a:endParaRPr lang="en-US" sz="1800" dirty="0"/>
          </a:p>
          <a:p>
            <a:pPr lvl="0" algn="r" rtl="1"/>
            <a:r>
              <a:rPr lang="ar-SA" sz="1800" dirty="0"/>
              <a:t>معاينة الطبيب المختص للطفل</a:t>
            </a:r>
            <a:r>
              <a:rPr lang="en-US" sz="1800" dirty="0"/>
              <a:t>.</a:t>
            </a:r>
          </a:p>
          <a:p>
            <a:pPr lvl="0" algn="r" rtl="1"/>
            <a:r>
              <a:rPr lang="ar-SA" sz="1800" dirty="0"/>
              <a:t>المحادثة مع الأهل عن مهارات الطفل الاجتماعية، وقدراته اللغوية، وسلوكه، وعن كيفية ومدى تغيّر هذه العوامل وتطورها مع الوقت</a:t>
            </a:r>
            <a:r>
              <a:rPr lang="en-US" sz="1800" dirty="0"/>
              <a:t>.</a:t>
            </a:r>
          </a:p>
          <a:p>
            <a:pPr lvl="0" algn="r" rtl="1"/>
            <a:r>
              <a:rPr lang="ar-SA" sz="1800" dirty="0"/>
              <a:t>إخضاع الطفل لعدة فحوصات واختبارات لتقييم قدراته الكلامية واللغوية وفحص بعض الجوانب النفسية</a:t>
            </a:r>
            <a:r>
              <a:rPr lang="en-US" sz="1800" dirty="0"/>
              <a:t>.</a:t>
            </a:r>
          </a:p>
          <a:p>
            <a:pPr marL="68580" indent="0" algn="r" rtl="1">
              <a:buNone/>
            </a:pPr>
            <a:endParaRPr lang="en-US" sz="1800" dirty="0"/>
          </a:p>
        </p:txBody>
      </p:sp>
    </p:spTree>
    <p:extLst>
      <p:ext uri="{BB962C8B-B14F-4D97-AF65-F5344CB8AC3E}">
        <p14:creationId xmlns:p14="http://schemas.microsoft.com/office/powerpoint/2010/main" val="22494836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lnSpcReduction="10000"/>
          </a:bodyPr>
          <a:lstStyle/>
          <a:p>
            <a:pPr marL="68580" indent="0" algn="r" rtl="1">
              <a:buNone/>
            </a:pPr>
            <a:r>
              <a:rPr lang="ar-SA" sz="1800" b="1" dirty="0">
                <a:solidFill>
                  <a:srgbClr val="FF0000"/>
                </a:solidFill>
              </a:rPr>
              <a:t>علاج مرض التوحد</a:t>
            </a:r>
            <a:endParaRPr lang="en-US" sz="1800" b="1" dirty="0">
              <a:solidFill>
                <a:srgbClr val="FF0000"/>
              </a:solidFill>
            </a:endParaRPr>
          </a:p>
          <a:p>
            <a:pPr marL="68580" indent="0" algn="r" rtl="1">
              <a:buNone/>
            </a:pPr>
            <a:r>
              <a:rPr lang="ar-IQ" sz="1800" dirty="0"/>
              <a:t>ل</a:t>
            </a:r>
            <a:r>
              <a:rPr lang="ar-SA" sz="1800" dirty="0" smtClean="0"/>
              <a:t>ا </a:t>
            </a:r>
            <a:r>
              <a:rPr lang="ar-SA" sz="1800" dirty="0"/>
              <a:t>يتوفر حتى يومنا هذا علاج واحد ملائم لكل المصابين بنفس المقدار، وفي الحقيقة فإن تشكيلة العلاجات المتاحة لمرضى التوحد والتي يُمكن اعتمادها في البيت أو في المدرسة هي متنوعة ومتعددة جدًا على نحو مثير للذهول</a:t>
            </a:r>
            <a:r>
              <a:rPr lang="en-US" sz="1800" dirty="0" smtClean="0"/>
              <a:t>.</a:t>
            </a:r>
            <a:endParaRPr lang="en-US" sz="1800" dirty="0"/>
          </a:p>
          <a:p>
            <a:pPr algn="r" rtl="1"/>
            <a:r>
              <a:rPr lang="ar-SA" sz="1800" dirty="0"/>
              <a:t>علاج التوحد يشمل</a:t>
            </a:r>
            <a:r>
              <a:rPr lang="en-US" sz="1800" dirty="0" smtClean="0"/>
              <a:t>:</a:t>
            </a:r>
            <a:endParaRPr lang="en-US" sz="1800" dirty="0"/>
          </a:p>
          <a:p>
            <a:pPr lvl="0" algn="r" rtl="1"/>
            <a:r>
              <a:rPr lang="ar-SA" sz="1800" dirty="0"/>
              <a:t>العلاج السلوكي</a:t>
            </a:r>
            <a:r>
              <a:rPr lang="en-US" sz="1800" dirty="0"/>
              <a:t> (Behavioral therapy).</a:t>
            </a:r>
          </a:p>
          <a:p>
            <a:pPr lvl="0" algn="r" rtl="1"/>
            <a:r>
              <a:rPr lang="ar-SA" sz="1800" dirty="0"/>
              <a:t>علاجات أمراض النطق واللغة</a:t>
            </a:r>
            <a:r>
              <a:rPr lang="en-US" sz="1800" dirty="0"/>
              <a:t> (Speech language pathology).</a:t>
            </a:r>
          </a:p>
          <a:p>
            <a:pPr lvl="0" algn="r" rtl="1"/>
            <a:r>
              <a:rPr lang="ar-SA" sz="1800" dirty="0"/>
              <a:t>العلاج التربوي والتعليميّ</a:t>
            </a:r>
            <a:r>
              <a:rPr lang="en-US" sz="1800" dirty="0"/>
              <a:t>.</a:t>
            </a:r>
          </a:p>
          <a:p>
            <a:pPr lvl="0" algn="r" rtl="1"/>
            <a:r>
              <a:rPr lang="ar-SA" sz="1800" dirty="0"/>
              <a:t>العلاج الدوائي</a:t>
            </a:r>
            <a:r>
              <a:rPr lang="en-US" sz="1800" dirty="0" smtClean="0"/>
              <a:t>.</a:t>
            </a:r>
            <a:endParaRPr lang="ar-IQ" sz="1800" dirty="0" smtClean="0"/>
          </a:p>
          <a:p>
            <a:pPr marL="68580" indent="0" algn="r" rtl="1">
              <a:buNone/>
            </a:pPr>
            <a:r>
              <a:rPr lang="ar-SA" sz="1800" b="1" dirty="0">
                <a:solidFill>
                  <a:srgbClr val="FF0000"/>
                </a:solidFill>
              </a:rPr>
              <a:t>الوقاية من مرض </a:t>
            </a:r>
            <a:r>
              <a:rPr lang="ar-SA" sz="1800" b="1" dirty="0" smtClean="0">
                <a:solidFill>
                  <a:srgbClr val="FF0000"/>
                </a:solidFill>
              </a:rPr>
              <a:t>التوحد</a:t>
            </a:r>
            <a:r>
              <a:rPr lang="en-US" sz="1800" b="1" dirty="0"/>
              <a:t> </a:t>
            </a:r>
            <a:endParaRPr lang="en-US" sz="1800" dirty="0"/>
          </a:p>
          <a:p>
            <a:pPr algn="r" rtl="1"/>
            <a:r>
              <a:rPr lang="ar-SA" sz="1800" dirty="0"/>
              <a:t>لا يوجد أي طريقة للوقاية من مرض التوحد، ولكن التشخيص المبكر يُفيد في تحسين سلوك الشخص المصاب بالتوحد</a:t>
            </a:r>
            <a:r>
              <a:rPr lang="en-US" sz="1800" dirty="0" smtClean="0"/>
              <a:t>.</a:t>
            </a:r>
            <a:endParaRPr lang="en-US" sz="1800" dirty="0"/>
          </a:p>
          <a:p>
            <a:pPr marL="68580" indent="0" algn="r" rtl="1">
              <a:buNone/>
            </a:pPr>
            <a:r>
              <a:rPr lang="ar-SA" sz="1800" b="1" dirty="0">
                <a:solidFill>
                  <a:srgbClr val="FF0000"/>
                </a:solidFill>
              </a:rPr>
              <a:t>العلاجات </a:t>
            </a:r>
            <a:r>
              <a:rPr lang="ar-SA" sz="1800" b="1" dirty="0" smtClean="0">
                <a:solidFill>
                  <a:srgbClr val="FF0000"/>
                </a:solidFill>
              </a:rPr>
              <a:t>البديلة</a:t>
            </a:r>
            <a:endParaRPr lang="en-US" sz="1800" dirty="0">
              <a:solidFill>
                <a:srgbClr val="FF0000"/>
              </a:solidFill>
            </a:endParaRPr>
          </a:p>
          <a:p>
            <a:pPr algn="r" rtl="1"/>
            <a:r>
              <a:rPr lang="ar-SA" sz="1800" dirty="0"/>
              <a:t>نظرًا لكون مرض التوحد حالة صعبة جدًا ومستعصية ليس لها علاج شافٍ، يلجأ العديد من الأهالي إلى الحلول التي يقدمها الطب البديل</a:t>
            </a:r>
            <a:r>
              <a:rPr lang="en-US" sz="1800" dirty="0"/>
              <a:t> (Alternative medicine</a:t>
            </a:r>
            <a:r>
              <a:rPr lang="en-US" sz="1800" dirty="0" smtClean="0"/>
              <a:t>).</a:t>
            </a:r>
            <a:endParaRPr lang="en-US" sz="1800" dirty="0"/>
          </a:p>
          <a:p>
            <a:pPr algn="r" rtl="1"/>
            <a:r>
              <a:rPr lang="ar-SA" sz="1800" dirty="0"/>
              <a:t>رغم أن بعض العائلات أفادت بأنها حققت نتائج إيجابية بعد علاج التوحد بواسطة نظام غذائي خاص وعلاجات بديلة أخرى، إلا أن الباحثين لا يستطيعون تأكيد، أو نفي فعالية هذه العلاجات المتنوعة على مرضى التوحد</a:t>
            </a:r>
            <a:r>
              <a:rPr lang="en-US" sz="1800" dirty="0"/>
              <a:t>.</a:t>
            </a:r>
          </a:p>
          <a:p>
            <a:pPr lvl="0" algn="r" rtl="1"/>
            <a:endParaRPr lang="en-US" sz="1800" dirty="0"/>
          </a:p>
          <a:p>
            <a:pPr marL="68580" indent="0" algn="r" rtl="1">
              <a:buNone/>
            </a:pPr>
            <a:endParaRPr lang="en-US" sz="1800" dirty="0"/>
          </a:p>
        </p:txBody>
      </p:sp>
    </p:spTree>
    <p:extLst>
      <p:ext uri="{BB962C8B-B14F-4D97-AF65-F5344CB8AC3E}">
        <p14:creationId xmlns:p14="http://schemas.microsoft.com/office/powerpoint/2010/main" val="81310937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a:bodyPr>
          <a:lstStyle/>
          <a:p>
            <a:pPr marL="68580" indent="0" algn="r" rtl="1">
              <a:buNone/>
            </a:pPr>
            <a:r>
              <a:rPr lang="ar-SA" sz="1800" b="1" dirty="0">
                <a:solidFill>
                  <a:srgbClr val="FF0000"/>
                </a:solidFill>
              </a:rPr>
              <a:t>بعض العلاجات البديلة الشائعة جدًا تشمل</a:t>
            </a:r>
            <a:r>
              <a:rPr lang="en-US" sz="1800" dirty="0" smtClean="0">
                <a:solidFill>
                  <a:srgbClr val="FF0000"/>
                </a:solidFill>
              </a:rPr>
              <a:t>:</a:t>
            </a:r>
            <a:endParaRPr lang="en-US" sz="1800" dirty="0">
              <a:solidFill>
                <a:srgbClr val="FF0000"/>
              </a:solidFill>
            </a:endParaRPr>
          </a:p>
          <a:p>
            <a:pPr algn="r" rtl="1"/>
            <a:r>
              <a:rPr lang="ar-SA" sz="1800" dirty="0"/>
              <a:t>علاجات إبداعية مستحدثة</a:t>
            </a:r>
            <a:r>
              <a:rPr lang="en-US" sz="1800" dirty="0"/>
              <a:t>.</a:t>
            </a:r>
          </a:p>
          <a:p>
            <a:pPr algn="r" rtl="1"/>
            <a:r>
              <a:rPr lang="ar-SA" sz="1800" dirty="0"/>
              <a:t>اتباع أنظمة غذائية خاصة بهم</a:t>
            </a:r>
            <a:r>
              <a:rPr lang="en-US" sz="1800" dirty="0"/>
              <a:t>.</a:t>
            </a:r>
          </a:p>
          <a:p>
            <a:pPr marL="68580" indent="0" algn="r" rtl="1">
              <a:buNone/>
            </a:pPr>
            <a:endParaRPr lang="en-US" sz="1800" dirty="0"/>
          </a:p>
        </p:txBody>
      </p:sp>
    </p:spTree>
    <p:extLst>
      <p:ext uri="{BB962C8B-B14F-4D97-AF65-F5344CB8AC3E}">
        <p14:creationId xmlns:p14="http://schemas.microsoft.com/office/powerpoint/2010/main" val="347465397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lnSpcReduction="10000"/>
          </a:bodyPr>
          <a:lstStyle/>
          <a:p>
            <a:pPr marL="68580" indent="0" algn="r" rtl="1">
              <a:buNone/>
            </a:pPr>
            <a:r>
              <a:rPr lang="ar-IQ" sz="1800" dirty="0">
                <a:solidFill>
                  <a:srgbClr val="FF0000"/>
                </a:solidFill>
                <a:latin typeface="Times New Roman" pitchFamily="18" charset="0"/>
                <a:cs typeface="Times New Roman" pitchFamily="18" charset="0"/>
              </a:rPr>
              <a:t>أهمية الرياضة لأطفال ذوي اضطراب طيف </a:t>
            </a:r>
            <a:endParaRPr lang="en-US" sz="1800" dirty="0" smtClean="0">
              <a:solidFill>
                <a:srgbClr val="FF0000"/>
              </a:solidFill>
              <a:latin typeface="Times New Roman" pitchFamily="18" charset="0"/>
              <a:cs typeface="Times New Roman" pitchFamily="18" charset="0"/>
            </a:endParaRPr>
          </a:p>
          <a:p>
            <a:pPr marL="68580" indent="0" algn="just" rtl="1">
              <a:buNone/>
            </a:pPr>
            <a:r>
              <a:rPr lang="ar-IQ" sz="1800" dirty="0" smtClean="0">
                <a:latin typeface="Times New Roman" pitchFamily="18" charset="0"/>
                <a:cs typeface="Times New Roman" pitchFamily="18" charset="0"/>
              </a:rPr>
              <a:t>الرياضة </a:t>
            </a:r>
            <a:r>
              <a:rPr lang="ar-IQ" sz="1800" dirty="0">
                <a:latin typeface="Times New Roman" pitchFamily="18" charset="0"/>
                <a:cs typeface="Times New Roman" pitchFamily="18" charset="0"/>
              </a:rPr>
              <a:t>لها أهمية كبيرة في حياة جميع الأطفال، بما في ذلك الأطفال الذين يعانون من التوحد. التوحد هو اضطراب طيفي يؤثر على التفاعل الاجتماعي والاتصال والسلوك للأفراد المصابين به. وعلى الرغم من التحديات التي </a:t>
            </a:r>
            <a:r>
              <a:rPr lang="ar-IQ" sz="1800" dirty="0" err="1">
                <a:latin typeface="Times New Roman" pitchFamily="18" charset="0"/>
                <a:cs typeface="Times New Roman" pitchFamily="18" charset="0"/>
              </a:rPr>
              <a:t>يواجهونها</a:t>
            </a:r>
            <a:r>
              <a:rPr lang="ar-IQ" sz="1800" dirty="0">
                <a:latin typeface="Times New Roman" pitchFamily="18" charset="0"/>
                <a:cs typeface="Times New Roman" pitchFamily="18" charset="0"/>
              </a:rPr>
              <a:t>، إلا أن ممارسة الرياضة يمكن أن تكون مفيدة لهؤلاء الأطفال بعدة </a:t>
            </a:r>
            <a:r>
              <a:rPr lang="ar-IQ" sz="1800" dirty="0" smtClean="0">
                <a:latin typeface="Times New Roman" pitchFamily="18" charset="0"/>
                <a:cs typeface="Times New Roman" pitchFamily="18" charset="0"/>
              </a:rPr>
              <a:t>طرق</a:t>
            </a:r>
            <a:r>
              <a:rPr lang="en-US" sz="1800" dirty="0" smtClean="0">
                <a:latin typeface="Times New Roman" pitchFamily="18" charset="0"/>
                <a:cs typeface="Times New Roman" pitchFamily="18" charset="0"/>
              </a:rPr>
              <a:t>.</a:t>
            </a:r>
          </a:p>
          <a:p>
            <a:pPr marL="68580" indent="0" algn="just" rtl="1">
              <a:buNone/>
            </a:pPr>
            <a:r>
              <a:rPr lang="ar-IQ" sz="1800" dirty="0" smtClean="0">
                <a:latin typeface="Times New Roman" pitchFamily="18" charset="0"/>
                <a:cs typeface="Times New Roman" pitchFamily="18" charset="0"/>
              </a:rPr>
              <a:t>. 1- تحسين </a:t>
            </a:r>
            <a:r>
              <a:rPr lang="ar-IQ" sz="1800" dirty="0">
                <a:latin typeface="Times New Roman" pitchFamily="18" charset="0"/>
                <a:cs typeface="Times New Roman" pitchFamily="18" charset="0"/>
              </a:rPr>
              <a:t>التواصل الاجتماعي: الرياضة توفر للأطفال الفرصة للتفاعل مع أقرانهم وتعلم قواعد اللعب والتعاون مع الآخرين. هذا يمكن أن يسهم في تحسين مهارات التواصل الاجتماعي لدى الأطفال الذين يعانون من </a:t>
            </a:r>
            <a:r>
              <a:rPr lang="ar-IQ" sz="1800" dirty="0" smtClean="0">
                <a:latin typeface="Times New Roman" pitchFamily="18" charset="0"/>
                <a:cs typeface="Times New Roman" pitchFamily="18" charset="0"/>
              </a:rPr>
              <a:t>التوحد.</a:t>
            </a:r>
          </a:p>
          <a:p>
            <a:pPr marL="68580" indent="0" algn="just" rtl="1">
              <a:buNone/>
            </a:pPr>
            <a:r>
              <a:rPr lang="ar-IQ" sz="1800" dirty="0" smtClean="0">
                <a:latin typeface="Times New Roman" pitchFamily="18" charset="0"/>
                <a:cs typeface="Times New Roman" pitchFamily="18" charset="0"/>
              </a:rPr>
              <a:t>2- تحسين </a:t>
            </a:r>
            <a:r>
              <a:rPr lang="ar-IQ" sz="1800" dirty="0">
                <a:latin typeface="Times New Roman" pitchFamily="18" charset="0"/>
                <a:cs typeface="Times New Roman" pitchFamily="18" charset="0"/>
              </a:rPr>
              <a:t>اللياقة البدنية: النشاط البدني يساعد على تعزيز لياقة الجسم والقوة العضلية والمرونة. هذا يمكن أن يساعد في تحسين صحة الأطفال وزيادة مستوى الطاقة </a:t>
            </a:r>
            <a:r>
              <a:rPr lang="ar-IQ" sz="1800" dirty="0" smtClean="0">
                <a:latin typeface="Times New Roman" pitchFamily="18" charset="0"/>
                <a:cs typeface="Times New Roman" pitchFamily="18" charset="0"/>
              </a:rPr>
              <a:t>لديهم.</a:t>
            </a:r>
          </a:p>
          <a:p>
            <a:pPr marL="68580" indent="0" algn="just" rtl="1">
              <a:buNone/>
            </a:pPr>
            <a:r>
              <a:rPr lang="ar-IQ" sz="1800" dirty="0" smtClean="0">
                <a:latin typeface="Times New Roman" pitchFamily="18" charset="0"/>
                <a:cs typeface="Times New Roman" pitchFamily="18" charset="0"/>
              </a:rPr>
              <a:t>3- تخفيف </a:t>
            </a:r>
            <a:r>
              <a:rPr lang="ar-IQ" sz="1800" dirty="0">
                <a:latin typeface="Times New Roman" pitchFamily="18" charset="0"/>
                <a:cs typeface="Times New Roman" pitchFamily="18" charset="0"/>
              </a:rPr>
              <a:t>التوتر والقلق: الرياضة تساعد على تقليل مستويات التوتر والقلق، وهو أمر مهم للأطفال الذين يعانون من التوحد الذين قد يواجهون صعوبة في التعامل مع الضغوط اليومية</a:t>
            </a:r>
            <a:r>
              <a:rPr lang="ar-IQ"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marL="68580" indent="0" algn="just" rtl="1">
              <a:buNone/>
            </a:pPr>
            <a:r>
              <a:rPr lang="ar-IQ" sz="1800" dirty="0" smtClean="0">
                <a:latin typeface="Times New Roman" pitchFamily="18" charset="0"/>
                <a:cs typeface="Times New Roman" pitchFamily="18" charset="0"/>
              </a:rPr>
              <a:t>4- تحسين </a:t>
            </a:r>
            <a:r>
              <a:rPr lang="ar-IQ" sz="1800" dirty="0">
                <a:latin typeface="Times New Roman" pitchFamily="18" charset="0"/>
                <a:cs typeface="Times New Roman" pitchFamily="18" charset="0"/>
              </a:rPr>
              <a:t>التنظيم والانضباط: الرياضة تعلم الأطفال القواعد والانضباط وكيفية اتخاذ القرارات الصحيحة في اللعب. هذا يمكن أن يساهم في تطوير مهارات الحياة </a:t>
            </a:r>
            <a:r>
              <a:rPr lang="ar-IQ" sz="1800" dirty="0" smtClean="0">
                <a:latin typeface="Times New Roman" pitchFamily="18" charset="0"/>
                <a:cs typeface="Times New Roman" pitchFamily="18" charset="0"/>
              </a:rPr>
              <a:t>اليومية.</a:t>
            </a:r>
          </a:p>
          <a:p>
            <a:pPr marL="68580" indent="0" algn="just" rtl="1">
              <a:buNone/>
            </a:pPr>
            <a:r>
              <a:rPr lang="ar-IQ" sz="1800" dirty="0" smtClean="0">
                <a:latin typeface="Times New Roman" pitchFamily="18" charset="0"/>
                <a:cs typeface="Times New Roman" pitchFamily="18" charset="0"/>
              </a:rPr>
              <a:t>5- تعزيز </a:t>
            </a:r>
            <a:r>
              <a:rPr lang="ar-IQ" sz="1800" dirty="0">
                <a:latin typeface="Times New Roman" pitchFamily="18" charset="0"/>
                <a:cs typeface="Times New Roman" pitchFamily="18" charset="0"/>
              </a:rPr>
              <a:t>الثقة بالنفس: عندما يشعر الأطفال بالنجاح في الرياضة وتحقيق التحسين في أدائهم، يزيد ذلك من ثقتهم بأنفسهم ويعزز تقديرهم </a:t>
            </a:r>
            <a:r>
              <a:rPr lang="ar-IQ" sz="1800" dirty="0" smtClean="0">
                <a:latin typeface="Times New Roman" pitchFamily="18" charset="0"/>
                <a:cs typeface="Times New Roman" pitchFamily="18" charset="0"/>
              </a:rPr>
              <a:t>الذاتي.</a:t>
            </a:r>
          </a:p>
          <a:p>
            <a:pPr marL="68580" indent="0" algn="just" rtl="1">
              <a:buNone/>
            </a:pPr>
            <a:r>
              <a:rPr lang="ar-IQ" sz="1800" dirty="0" smtClean="0">
                <a:latin typeface="Times New Roman" pitchFamily="18" charset="0"/>
                <a:cs typeface="Times New Roman" pitchFamily="18" charset="0"/>
              </a:rPr>
              <a:t>6- تعزيز </a:t>
            </a:r>
            <a:r>
              <a:rPr lang="ar-IQ" sz="1800" dirty="0">
                <a:latin typeface="Times New Roman" pitchFamily="18" charset="0"/>
                <a:cs typeface="Times New Roman" pitchFamily="18" charset="0"/>
              </a:rPr>
              <a:t>التركيز: النشاط البدني يمكن أن يساهم في تحسين قدرة الأطفال على التركيز والتحفيز، مما يمكن أن يكون مفيدًا في القيام بالمهام اليومية </a:t>
            </a:r>
            <a:r>
              <a:rPr lang="ar-IQ" sz="1800" dirty="0" smtClean="0">
                <a:latin typeface="Times New Roman" pitchFamily="18" charset="0"/>
                <a:cs typeface="Times New Roman" pitchFamily="18" charset="0"/>
              </a:rPr>
              <a:t>والتعلم.</a:t>
            </a:r>
          </a:p>
          <a:p>
            <a:pPr marL="68580" indent="0" algn="just" rtl="1">
              <a:buNone/>
            </a:pPr>
            <a:r>
              <a:rPr lang="ar-IQ" sz="1800" dirty="0" smtClean="0">
                <a:latin typeface="Times New Roman" pitchFamily="18" charset="0"/>
                <a:cs typeface="Times New Roman" pitchFamily="18" charset="0"/>
              </a:rPr>
              <a:t>7- تعزيز </a:t>
            </a:r>
            <a:r>
              <a:rPr lang="ar-IQ" sz="1800" dirty="0">
                <a:latin typeface="Times New Roman" pitchFamily="18" charset="0"/>
                <a:cs typeface="Times New Roman" pitchFamily="18" charset="0"/>
              </a:rPr>
              <a:t>الصداقات: من خلال الانضمام إلى فرق رياضية أو أنشطة رياضية مع الأقران، يمكن للأطفال بناء صداقات جديدة وزيادة تفاعلهم مع الآخرين.</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7688175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a:bodyPr>
          <a:lstStyle/>
          <a:p>
            <a:pPr marL="68580" indent="0" algn="just" rtl="1">
              <a:buNone/>
            </a:pPr>
            <a:r>
              <a:rPr lang="ar-IQ" sz="1800" dirty="0">
                <a:latin typeface="Times New Roman" pitchFamily="18" charset="0"/>
                <a:cs typeface="Times New Roman" pitchFamily="18" charset="0"/>
              </a:rPr>
              <a:t>إذا كنت تعتني بطفل يعاني من التوحد، فإن تشجيعه على ممارسة الرياضة يمكن أن يكون له تأثير إيجابي على تطوير مهاراته الاجتماعية والبدنية والنفسية. تذكر أنه من المهم تقديم دعم وتوجيه للأطفال خلال رحلتهم الرياضية وضمان أن تكون الرياضة مصدرًا للمرح والاستفادة بالنسبة لهم</a:t>
            </a:r>
            <a:r>
              <a:rPr lang="ar-IQ" sz="1800" dirty="0" smtClean="0">
                <a:latin typeface="Times New Roman" pitchFamily="18" charset="0"/>
                <a:cs typeface="Times New Roman" pitchFamily="18" charset="0"/>
              </a:rPr>
              <a:t>.</a:t>
            </a:r>
          </a:p>
          <a:p>
            <a:pPr marL="68580" indent="0" algn="just" rtl="1">
              <a:buNone/>
            </a:pPr>
            <a:r>
              <a:rPr lang="ar-IQ" sz="1800" b="1" dirty="0" smtClean="0">
                <a:solidFill>
                  <a:srgbClr val="FF0000"/>
                </a:solidFill>
                <a:latin typeface="Times New Roman" pitchFamily="18" charset="0"/>
                <a:cs typeface="Times New Roman" pitchFamily="18" charset="0"/>
              </a:rPr>
              <a:t>معوقات </a:t>
            </a:r>
            <a:r>
              <a:rPr lang="ar-IQ" sz="1800" b="1" dirty="0">
                <a:solidFill>
                  <a:srgbClr val="FF0000"/>
                </a:solidFill>
                <a:latin typeface="Times New Roman" pitchFamily="18" charset="0"/>
                <a:cs typeface="Times New Roman" pitchFamily="18" charset="0"/>
              </a:rPr>
              <a:t>النشاط البدني التي قد </a:t>
            </a:r>
            <a:r>
              <a:rPr lang="ar-IQ" sz="1800" b="1" dirty="0" err="1">
                <a:solidFill>
                  <a:srgbClr val="FF0000"/>
                </a:solidFill>
                <a:latin typeface="Times New Roman" pitchFamily="18" charset="0"/>
                <a:cs typeface="Times New Roman" pitchFamily="18" charset="0"/>
              </a:rPr>
              <a:t>يواجهها</a:t>
            </a:r>
            <a:r>
              <a:rPr lang="ar-IQ" sz="1800" b="1" dirty="0">
                <a:solidFill>
                  <a:srgbClr val="FF0000"/>
                </a:solidFill>
                <a:latin typeface="Times New Roman" pitchFamily="18" charset="0"/>
                <a:cs typeface="Times New Roman" pitchFamily="18" charset="0"/>
              </a:rPr>
              <a:t> الأطفال ذوي </a:t>
            </a:r>
            <a:r>
              <a:rPr lang="ar-IQ" sz="1800" b="1" dirty="0" smtClean="0">
                <a:solidFill>
                  <a:srgbClr val="FF0000"/>
                </a:solidFill>
                <a:latin typeface="Times New Roman" pitchFamily="18" charset="0"/>
                <a:cs typeface="Times New Roman" pitchFamily="18" charset="0"/>
              </a:rPr>
              <a:t>الإعاقة </a:t>
            </a:r>
          </a:p>
          <a:p>
            <a:pPr marL="68580" indent="0" algn="just" rtl="1">
              <a:buNone/>
            </a:pPr>
            <a:r>
              <a:rPr lang="ar-IQ" sz="1800" dirty="0" smtClean="0">
                <a:latin typeface="Times New Roman" pitchFamily="18" charset="0"/>
                <a:cs typeface="Times New Roman" pitchFamily="18" charset="0"/>
              </a:rPr>
              <a:t>غالبًا </a:t>
            </a:r>
            <a:r>
              <a:rPr lang="ar-IQ" sz="1800" dirty="0">
                <a:latin typeface="Times New Roman" pitchFamily="18" charset="0"/>
                <a:cs typeface="Times New Roman" pitchFamily="18" charset="0"/>
              </a:rPr>
              <a:t>ما يكون النشاط البدني في أسفل قائمة خطة علاج الطفل. قد يكون هذا بسبب أن الآباء والأطباء لا يأخذون في الاعتبار دائمًا جميع فوائد </a:t>
            </a:r>
            <a:r>
              <a:rPr lang="ar-IQ" sz="1800" dirty="0" smtClean="0">
                <a:latin typeface="Times New Roman" pitchFamily="18" charset="0"/>
                <a:cs typeface="Times New Roman" pitchFamily="18" charset="0"/>
              </a:rPr>
              <a:t>التمارين </a:t>
            </a:r>
          </a:p>
          <a:p>
            <a:pPr marL="68580" indent="0" algn="just" rtl="1">
              <a:buNone/>
            </a:pPr>
            <a:r>
              <a:rPr lang="ar-IQ" sz="1800" dirty="0" smtClean="0">
                <a:latin typeface="Times New Roman" pitchFamily="18" charset="0"/>
                <a:cs typeface="Times New Roman" pitchFamily="18" charset="0"/>
              </a:rPr>
              <a:t>عدم </a:t>
            </a:r>
            <a:r>
              <a:rPr lang="ar-IQ" sz="1800" dirty="0">
                <a:latin typeface="Times New Roman" pitchFamily="18" charset="0"/>
                <a:cs typeface="Times New Roman" pitchFamily="18" charset="0"/>
              </a:rPr>
              <a:t>وجود مرافق أو برامج يمكن الوصول </a:t>
            </a:r>
            <a:r>
              <a:rPr lang="ar-IQ" sz="1800" dirty="0" smtClean="0">
                <a:latin typeface="Times New Roman" pitchFamily="18" charset="0"/>
                <a:cs typeface="Times New Roman" pitchFamily="18" charset="0"/>
              </a:rPr>
              <a:t>إليها لا </a:t>
            </a:r>
            <a:r>
              <a:rPr lang="ar-IQ" sz="1800" dirty="0">
                <a:latin typeface="Times New Roman" pitchFamily="18" charset="0"/>
                <a:cs typeface="Times New Roman" pitchFamily="18" charset="0"/>
              </a:rPr>
              <a:t>يمكن الوصول إلى مقدمي الخدمات ذوي الخبرة في الرياضات التكيفية للأطفال ذوي </a:t>
            </a:r>
            <a:r>
              <a:rPr lang="ar-IQ" sz="1800" dirty="0" smtClean="0">
                <a:latin typeface="Times New Roman" pitchFamily="18" charset="0"/>
                <a:cs typeface="Times New Roman" pitchFamily="18" charset="0"/>
              </a:rPr>
              <a:t>الإعاقة </a:t>
            </a:r>
          </a:p>
          <a:p>
            <a:pPr marL="68580" indent="0" algn="just" rtl="1">
              <a:buNone/>
            </a:pPr>
            <a:r>
              <a:rPr lang="ar-IQ" sz="1800" b="1" dirty="0" smtClean="0">
                <a:solidFill>
                  <a:srgbClr val="FF0000"/>
                </a:solidFill>
                <a:latin typeface="Times New Roman" pitchFamily="18" charset="0"/>
                <a:cs typeface="Times New Roman" pitchFamily="18" charset="0"/>
              </a:rPr>
              <a:t>كيف </a:t>
            </a:r>
            <a:r>
              <a:rPr lang="ar-IQ" sz="1800" b="1" dirty="0">
                <a:solidFill>
                  <a:srgbClr val="FF0000"/>
                </a:solidFill>
                <a:latin typeface="Times New Roman" pitchFamily="18" charset="0"/>
                <a:cs typeface="Times New Roman" pitchFamily="18" charset="0"/>
              </a:rPr>
              <a:t>تجعل طفلك يشارك بالأنشطة </a:t>
            </a:r>
            <a:r>
              <a:rPr lang="ar-IQ" sz="1800" b="1" dirty="0" smtClean="0">
                <a:solidFill>
                  <a:srgbClr val="FF0000"/>
                </a:solidFill>
                <a:latin typeface="Times New Roman" pitchFamily="18" charset="0"/>
                <a:cs typeface="Times New Roman" pitchFamily="18" charset="0"/>
              </a:rPr>
              <a:t>الرياضية </a:t>
            </a:r>
          </a:p>
          <a:p>
            <a:pPr marL="68580" indent="0" algn="just" rtl="1">
              <a:buNone/>
            </a:pPr>
            <a:r>
              <a:rPr lang="ar-IQ" sz="1800" dirty="0" smtClean="0">
                <a:latin typeface="Times New Roman" pitchFamily="18" charset="0"/>
                <a:cs typeface="Times New Roman" pitchFamily="18" charset="0"/>
              </a:rPr>
              <a:t>يجب </a:t>
            </a:r>
            <a:r>
              <a:rPr lang="ar-IQ" sz="1800" dirty="0">
                <a:latin typeface="Times New Roman" pitchFamily="18" charset="0"/>
                <a:cs typeface="Times New Roman" pitchFamily="18" charset="0"/>
              </a:rPr>
              <a:t>أن تتاح للأطفال ذوي الإعاقة فرصة المشاركة في الألعاب الرياضية والأنشطة الأخرى التي تحركهم. هناك طرق لتكييف أي برنامج رياضي أو ترفيهي تقريبًا. اسأل طفلك عن الأنشطة التي يهتم بها. وساعده في توجيهه نحو نشاط يساعده على قضاء وقت ممتع والقيام بعمل جيد</a:t>
            </a:r>
            <a:r>
              <a:rPr lang="ar-IQ" sz="1800" dirty="0" smtClean="0">
                <a:latin typeface="Times New Roman" pitchFamily="18" charset="0"/>
                <a:cs typeface="Times New Roman" pitchFamily="18" charset="0"/>
              </a:rPr>
              <a:t>.</a:t>
            </a:r>
          </a:p>
          <a:p>
            <a:pPr marL="68580" indent="0" algn="just" rtl="1">
              <a:buNone/>
            </a:pPr>
            <a:r>
              <a:rPr lang="ar-IQ" sz="1800" dirty="0" smtClean="0">
                <a:latin typeface="Times New Roman" pitchFamily="18" charset="0"/>
                <a:cs typeface="Times New Roman" pitchFamily="18" charset="0"/>
              </a:rPr>
              <a:t>قد </a:t>
            </a:r>
            <a:r>
              <a:rPr lang="ar-IQ" sz="1800" dirty="0">
                <a:latin typeface="Times New Roman" pitchFamily="18" charset="0"/>
                <a:cs typeface="Times New Roman" pitchFamily="18" charset="0"/>
              </a:rPr>
              <a:t>يستمتع طفلك بأنشطة مثل:(ركوب الخيل – كرة سلة – تنس – سباحة – كرة القدم </a:t>
            </a:r>
            <a:r>
              <a:rPr lang="ar-IQ" sz="1800" dirty="0" smtClean="0">
                <a:latin typeface="Times New Roman" pitchFamily="18" charset="0"/>
                <a:cs typeface="Times New Roman" pitchFamily="18" charset="0"/>
              </a:rPr>
              <a:t>) </a:t>
            </a:r>
          </a:p>
          <a:p>
            <a:pPr marL="68580" indent="0" algn="just" rtl="1">
              <a:buNone/>
            </a:pPr>
            <a:r>
              <a:rPr lang="ar-IQ" sz="1800" dirty="0" smtClean="0">
                <a:latin typeface="Times New Roman" pitchFamily="18" charset="0"/>
                <a:cs typeface="Times New Roman" pitchFamily="18" charset="0"/>
              </a:rPr>
              <a:t>لذا </a:t>
            </a:r>
            <a:r>
              <a:rPr lang="ar-IQ" sz="1800" dirty="0">
                <a:latin typeface="Times New Roman" pitchFamily="18" charset="0"/>
                <a:cs typeface="Times New Roman" pitchFamily="18" charset="0"/>
              </a:rPr>
              <a:t>من المهم ان ننظر في الجانب الرياضي ومعرفة أهمية هذا الجانب وكيف نستطيع </a:t>
            </a:r>
            <a:r>
              <a:rPr lang="ar-IQ" sz="1800" dirty="0" smtClean="0">
                <a:latin typeface="Times New Roman" pitchFamily="18" charset="0"/>
                <a:cs typeface="Times New Roman" pitchFamily="18" charset="0"/>
              </a:rPr>
              <a:t>تنمية هذه </a:t>
            </a:r>
            <a:r>
              <a:rPr lang="ar-IQ" sz="1800" dirty="0">
                <a:latin typeface="Times New Roman" pitchFamily="18" charset="0"/>
                <a:cs typeface="Times New Roman" pitchFamily="18" charset="0"/>
              </a:rPr>
              <a:t>الجانب لدى الطفل لما فيه من فائدة من نواحي عديدة سواء من الناحية الاجتماعية والصحة البدينة والنفسية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120844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a:bodyPr>
          <a:lstStyle/>
          <a:p>
            <a:pPr marL="68580" indent="0" algn="ctr" rtl="1">
              <a:buNone/>
            </a:pPr>
            <a:endParaRPr lang="en-US" sz="6000" b="1" dirty="0" smtClean="0">
              <a:solidFill>
                <a:srgbClr val="FF0000"/>
              </a:solidFill>
              <a:latin typeface="Times New Roman" pitchFamily="18" charset="0"/>
              <a:cs typeface="Times New Roman" pitchFamily="18" charset="0"/>
            </a:endParaRPr>
          </a:p>
          <a:p>
            <a:pPr marL="68580" indent="0" algn="ctr" rtl="1">
              <a:buNone/>
            </a:pPr>
            <a:r>
              <a:rPr lang="en-US" sz="6000" b="1" dirty="0" smtClean="0">
                <a:solidFill>
                  <a:srgbClr val="FF0000"/>
                </a:solidFill>
                <a:latin typeface="Times New Roman" pitchFamily="18" charset="0"/>
                <a:cs typeface="Times New Roman" pitchFamily="18" charset="0"/>
              </a:rPr>
              <a:t>Thank You For Listening </a:t>
            </a:r>
            <a:endParaRPr lang="en-US" sz="6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9430949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عنصر نائب للمحتوى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2588" y="1143000"/>
            <a:ext cx="7841242" cy="3276600"/>
          </a:xfrm>
        </p:spPr>
      </p:pic>
    </p:spTree>
    <p:extLst>
      <p:ext uri="{BB962C8B-B14F-4D97-AF65-F5344CB8AC3E}">
        <p14:creationId xmlns:p14="http://schemas.microsoft.com/office/powerpoint/2010/main" val="1157319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lnSpcReduction="10000"/>
          </a:bodyPr>
          <a:lstStyle/>
          <a:p>
            <a:pPr marL="68580" indent="0" algn="just" rtl="1">
              <a:buNone/>
            </a:pPr>
            <a:r>
              <a:rPr lang="ar-SA" dirty="0">
                <a:latin typeface="Times New Roman" pitchFamily="18" charset="0"/>
                <a:cs typeface="Times New Roman" pitchFamily="18" charset="0"/>
              </a:rPr>
              <a:t>مرض التوحد أو </a:t>
            </a:r>
            <a:r>
              <a:rPr lang="ar-SA" dirty="0" err="1">
                <a:latin typeface="Times New Roman" pitchFamily="18" charset="0"/>
                <a:cs typeface="Times New Roman" pitchFamily="18" charset="0"/>
              </a:rPr>
              <a:t>الذاتوية</a:t>
            </a:r>
            <a:r>
              <a:rPr lang="ar-SA" dirty="0">
                <a:latin typeface="Times New Roman" pitchFamily="18" charset="0"/>
                <a:cs typeface="Times New Roman" pitchFamily="18" charset="0"/>
              </a:rPr>
              <a:t> هو أحد الاضطرابات التابعة لمجموعة من اضطرابات التطور المسماة باللغة الطبية اضطرابات في الطيف </a:t>
            </a:r>
            <a:r>
              <a:rPr lang="ar-SA" dirty="0" err="1">
                <a:latin typeface="Times New Roman" pitchFamily="18" charset="0"/>
                <a:cs typeface="Times New Roman" pitchFamily="18" charset="0"/>
              </a:rPr>
              <a:t>الذاتويّ</a:t>
            </a:r>
            <a:r>
              <a:rPr lang="en-US" dirty="0">
                <a:latin typeface="Times New Roman" pitchFamily="18" charset="0"/>
                <a:cs typeface="Times New Roman" pitchFamily="18" charset="0"/>
              </a:rPr>
              <a:t> (Autism Spectrum Disorders - ASD)</a:t>
            </a:r>
            <a:r>
              <a:rPr lang="ar-SA" dirty="0">
                <a:latin typeface="Times New Roman" pitchFamily="18" charset="0"/>
                <a:cs typeface="Times New Roman" pitchFamily="18" charset="0"/>
              </a:rPr>
              <a:t>، يظهر في سن الرضاعة قبل بلوغ الطفل سن الثلاث سنوات على الأغلب</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68580" indent="0" algn="just" rtl="1">
              <a:buNone/>
            </a:pPr>
            <a:r>
              <a:rPr lang="ar-SA" dirty="0" smtClean="0">
                <a:latin typeface="Times New Roman" pitchFamily="18" charset="0"/>
                <a:cs typeface="Times New Roman" pitchFamily="18" charset="0"/>
              </a:rPr>
              <a:t>بالرغم </a:t>
            </a:r>
            <a:r>
              <a:rPr lang="ar-SA" dirty="0">
                <a:latin typeface="Times New Roman" pitchFamily="18" charset="0"/>
                <a:cs typeface="Times New Roman" pitchFamily="18" charset="0"/>
              </a:rPr>
              <a:t>من اختلاف خطورة وأعراض مرض التوحد من حالة إلى أخرى، إلا أن جميع اضطرابات </a:t>
            </a:r>
            <a:r>
              <a:rPr lang="ar-SA" dirty="0" err="1">
                <a:latin typeface="Times New Roman" pitchFamily="18" charset="0"/>
                <a:cs typeface="Times New Roman" pitchFamily="18" charset="0"/>
              </a:rPr>
              <a:t>الذاتوية</a:t>
            </a:r>
            <a:r>
              <a:rPr lang="ar-SA" dirty="0">
                <a:latin typeface="Times New Roman" pitchFamily="18" charset="0"/>
                <a:cs typeface="Times New Roman" pitchFamily="18" charset="0"/>
              </a:rPr>
              <a:t> تُؤثر على قدرة الطفل على الاتصال مع المحيطين به وتطوير علاقات متبادلة معهم</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68580" indent="0" algn="just" rtl="1">
              <a:buNone/>
            </a:pPr>
            <a:r>
              <a:rPr lang="ar-IQ" dirty="0" smtClean="0">
                <a:latin typeface="Times New Roman" pitchFamily="18" charset="0"/>
                <a:cs typeface="Times New Roman" pitchFamily="18" charset="0"/>
              </a:rPr>
              <a:t>ت</a:t>
            </a:r>
            <a:r>
              <a:rPr lang="ar-SA" dirty="0" smtClean="0">
                <a:latin typeface="Times New Roman" pitchFamily="18" charset="0"/>
                <a:cs typeface="Times New Roman" pitchFamily="18" charset="0"/>
              </a:rPr>
              <a:t>ظهر </a:t>
            </a:r>
            <a:r>
              <a:rPr lang="ar-SA" dirty="0">
                <a:latin typeface="Times New Roman" pitchFamily="18" charset="0"/>
                <a:cs typeface="Times New Roman" pitchFamily="18" charset="0"/>
              </a:rPr>
              <a:t>التقديرات أن 6 من بين كل 1000 طفل في الولايات المتحدة يُعانون من مرض التوحد وأن عدد </a:t>
            </a:r>
            <a:r>
              <a:rPr lang="ar-SA" dirty="0" smtClean="0">
                <a:latin typeface="Times New Roman" pitchFamily="18" charset="0"/>
                <a:cs typeface="Times New Roman" pitchFamily="18" charset="0"/>
              </a:rPr>
              <a:t>الحالات </a:t>
            </a:r>
            <a:r>
              <a:rPr lang="ar-SA" dirty="0">
                <a:latin typeface="Times New Roman" pitchFamily="18" charset="0"/>
                <a:cs typeface="Times New Roman" pitchFamily="18" charset="0"/>
              </a:rPr>
              <a:t>المشخصة من هذا الاضطراب تزداد على الدوام</a:t>
            </a:r>
            <a:r>
              <a:rPr lang="en-US" dirty="0" smtClean="0">
                <a:latin typeface="Times New Roman" pitchFamily="18" charset="0"/>
                <a:cs typeface="Times New Roman" pitchFamily="18" charset="0"/>
              </a:rPr>
              <a:t>.</a:t>
            </a:r>
            <a:endParaRPr lang="ar-IQ" dirty="0" smtClean="0">
              <a:latin typeface="Times New Roman" pitchFamily="18" charset="0"/>
              <a:cs typeface="Times New Roman" pitchFamily="18" charset="0"/>
            </a:endParaRPr>
          </a:p>
          <a:p>
            <a:pPr marL="68580" indent="0" algn="just" rtl="1">
              <a:buNone/>
            </a:pPr>
            <a:r>
              <a:rPr lang="ar-SA" dirty="0">
                <a:latin typeface="Times New Roman" pitchFamily="18" charset="0"/>
                <a:cs typeface="Times New Roman" pitchFamily="18" charset="0"/>
              </a:rPr>
              <a:t>من غير المعروف حتى الآن إذا كان هذا الازدياد هو نتيجة للكشف والتبليغ الأفضل فعالية عن الحالات، أم هو ازدياد فعليّ وحقيقي في عدد مصابي مرض التوحد، أم نتيجة هذين العاملين سويًا</a:t>
            </a:r>
            <a:r>
              <a:rPr lang="en-US" dirty="0" smtClean="0">
                <a:latin typeface="Times New Roman" pitchFamily="18" charset="0"/>
                <a:cs typeface="Times New Roman" pitchFamily="18" charset="0"/>
              </a:rPr>
              <a:t>.</a:t>
            </a:r>
            <a:endParaRPr lang="ar-IQ" dirty="0" smtClean="0">
              <a:latin typeface="Times New Roman" pitchFamily="18" charset="0"/>
              <a:cs typeface="Times New Roman" pitchFamily="18" charset="0"/>
            </a:endParaRPr>
          </a:p>
          <a:p>
            <a:pPr marL="68580" indent="0" algn="just" rtl="1">
              <a:buNone/>
            </a:pPr>
            <a:r>
              <a:rPr lang="ar-SA" dirty="0">
                <a:latin typeface="Times New Roman" pitchFamily="18" charset="0"/>
                <a:cs typeface="Times New Roman" pitchFamily="18" charset="0"/>
              </a:rPr>
              <a:t>بالرغم من عدم وجود علاج لمرض التوحد حتى الآن، إلا أن العلاج المكثف والتشخيص المبكر يُمكنه أن يُحدث تغييرًا ملحوظًا وجديًا في حياة الأطفال المصابين بهذا </a:t>
            </a:r>
            <a:r>
              <a:rPr lang="ar-SA" dirty="0" smtClean="0">
                <a:latin typeface="Times New Roman" pitchFamily="18" charset="0"/>
                <a:cs typeface="Times New Roman" pitchFamily="18" charset="0"/>
              </a:rPr>
              <a:t>الاضطراب</a:t>
            </a:r>
            <a:r>
              <a:rPr lang="ar-IQ" dirty="0" smtClean="0">
                <a:latin typeface="Times New Roman" pitchFamily="18" charset="0"/>
                <a:cs typeface="Times New Roman" pitchFamily="18" charset="0"/>
              </a:rPr>
              <a:t>.</a:t>
            </a:r>
          </a:p>
          <a:p>
            <a:pPr marL="68580" indent="0" algn="just" rtl="1">
              <a:buNone/>
            </a:pPr>
            <a:endParaRPr lang="en-US" dirty="0">
              <a:latin typeface="Times New Roman" pitchFamily="18" charset="0"/>
              <a:cs typeface="Times New Roman" pitchFamily="18" charset="0"/>
            </a:endParaRPr>
          </a:p>
          <a:p>
            <a:pPr marL="68580" indent="0" algn="just" rtl="1">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822184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fontScale="92500" lnSpcReduction="10000"/>
          </a:bodyPr>
          <a:lstStyle/>
          <a:p>
            <a:pPr marL="68580" indent="0" algn="just" rtl="1">
              <a:buNone/>
            </a:pPr>
            <a:r>
              <a:rPr lang="ar-IQ" b="1" dirty="0">
                <a:solidFill>
                  <a:srgbClr val="FF0000"/>
                </a:solidFill>
                <a:latin typeface="Times New Roman" pitchFamily="18" charset="0"/>
                <a:cs typeface="Times New Roman" pitchFamily="18" charset="0"/>
              </a:rPr>
              <a:t>الصعوبات الرئيسية التي يُعاني منها مرضى </a:t>
            </a:r>
            <a:r>
              <a:rPr lang="ar-IQ" b="1" dirty="0" smtClean="0">
                <a:solidFill>
                  <a:srgbClr val="FF0000"/>
                </a:solidFill>
                <a:latin typeface="Times New Roman" pitchFamily="18" charset="0"/>
                <a:cs typeface="Times New Roman" pitchFamily="18" charset="0"/>
              </a:rPr>
              <a:t>التوحد</a:t>
            </a:r>
          </a:p>
          <a:p>
            <a:pPr marL="68580" indent="0" algn="just" rtl="1">
              <a:buNone/>
            </a:pPr>
            <a:r>
              <a:rPr lang="ar-IQ" dirty="0" smtClean="0">
                <a:latin typeface="Times New Roman" pitchFamily="18" charset="0"/>
                <a:cs typeface="Times New Roman" pitchFamily="18" charset="0"/>
              </a:rPr>
              <a:t>الأطفال </a:t>
            </a:r>
            <a:r>
              <a:rPr lang="ar-IQ" dirty="0">
                <a:latin typeface="Times New Roman" pitchFamily="18" charset="0"/>
                <a:cs typeface="Times New Roman" pitchFamily="18" charset="0"/>
              </a:rPr>
              <a:t>المصابون بمرض التوحد يُعانون أيضًا وبصورة شبه مؤكدة من صعوبات في ثلاثة مجالات تطورية </a:t>
            </a:r>
            <a:r>
              <a:rPr lang="ar-IQ" dirty="0" smtClean="0">
                <a:latin typeface="Times New Roman" pitchFamily="18" charset="0"/>
                <a:cs typeface="Times New Roman" pitchFamily="18" charset="0"/>
              </a:rPr>
              <a:t>أساسية هي : </a:t>
            </a:r>
          </a:p>
          <a:p>
            <a:pPr algn="just" rtl="1"/>
            <a:r>
              <a:rPr lang="ar-IQ" dirty="0" smtClean="0">
                <a:latin typeface="Times New Roman" pitchFamily="18" charset="0"/>
                <a:cs typeface="Times New Roman" pitchFamily="18" charset="0"/>
              </a:rPr>
              <a:t>العلاقات </a:t>
            </a:r>
            <a:r>
              <a:rPr lang="ar-IQ" dirty="0">
                <a:latin typeface="Times New Roman" pitchFamily="18" charset="0"/>
                <a:cs typeface="Times New Roman" pitchFamily="18" charset="0"/>
              </a:rPr>
              <a:t>الاجتماعية المتبادلة</a:t>
            </a:r>
            <a:r>
              <a:rPr lang="ar-IQ" dirty="0" smtClean="0">
                <a:latin typeface="Times New Roman" pitchFamily="18" charset="0"/>
                <a:cs typeface="Times New Roman" pitchFamily="18" charset="0"/>
              </a:rPr>
              <a:t>.</a:t>
            </a:r>
          </a:p>
          <a:p>
            <a:pPr algn="just" rtl="1"/>
            <a:r>
              <a:rPr lang="ar-IQ" dirty="0" smtClean="0">
                <a:latin typeface="Times New Roman" pitchFamily="18" charset="0"/>
                <a:cs typeface="Times New Roman" pitchFamily="18" charset="0"/>
              </a:rPr>
              <a:t>اللغة.</a:t>
            </a:r>
          </a:p>
          <a:p>
            <a:pPr algn="just" rtl="1"/>
            <a:r>
              <a:rPr lang="ar-IQ" dirty="0" smtClean="0">
                <a:latin typeface="Times New Roman" pitchFamily="18" charset="0"/>
                <a:cs typeface="Times New Roman" pitchFamily="18" charset="0"/>
              </a:rPr>
              <a:t>السلوك.</a:t>
            </a:r>
          </a:p>
          <a:p>
            <a:pPr marL="68580" indent="0" algn="just" rtl="1">
              <a:buNone/>
            </a:pPr>
            <a:r>
              <a:rPr lang="ar-IQ" dirty="0" smtClean="0">
                <a:latin typeface="Times New Roman" pitchFamily="18" charset="0"/>
                <a:cs typeface="Times New Roman" pitchFamily="18" charset="0"/>
              </a:rPr>
              <a:t>كلما </a:t>
            </a:r>
            <a:r>
              <a:rPr lang="ar-IQ" dirty="0">
                <a:latin typeface="Times New Roman" pitchFamily="18" charset="0"/>
                <a:cs typeface="Times New Roman" pitchFamily="18" charset="0"/>
              </a:rPr>
              <a:t>تقدم الأطفال في السن نحو مرحلة البلوغ يُمكن أن يُصبح جزء منهم أكثر قدرة واستعدادًا على الاختلاط والاندماج في البيئة الاجتماعية المحيطة، ومن الممكن أن يُظهروا اضطرابات سلوكية أقل من تلك التي تميز مرض التوحد، حتى أن بعضهم ينجح في عيش حياة عادية أو نمط حياة قريبًا من العادي والطبيعي</a:t>
            </a:r>
            <a:r>
              <a:rPr lang="ar-IQ" dirty="0" smtClean="0">
                <a:latin typeface="Times New Roman" pitchFamily="18" charset="0"/>
                <a:cs typeface="Times New Roman" pitchFamily="18" charset="0"/>
              </a:rPr>
              <a:t>. في </a:t>
            </a:r>
            <a:r>
              <a:rPr lang="ar-IQ" dirty="0">
                <a:latin typeface="Times New Roman" pitchFamily="18" charset="0"/>
                <a:cs typeface="Times New Roman" pitchFamily="18" charset="0"/>
              </a:rPr>
              <a:t>المقابل تستمر لدى آخرين الصعوبات في المهارات اللغوية وفي العلاقات الاجتماعية المتبادلة حتى أن بلوغهم يزيد من مشاكلهم السلوكية </a:t>
            </a:r>
            <a:r>
              <a:rPr lang="ar-IQ" dirty="0" smtClean="0">
                <a:latin typeface="Times New Roman" pitchFamily="18" charset="0"/>
                <a:cs typeface="Times New Roman" pitchFamily="18" charset="0"/>
              </a:rPr>
              <a:t>سوء . قسم </a:t>
            </a:r>
            <a:r>
              <a:rPr lang="ar-IQ" dirty="0">
                <a:latin typeface="Times New Roman" pitchFamily="18" charset="0"/>
                <a:cs typeface="Times New Roman" pitchFamily="18" charset="0"/>
              </a:rPr>
              <a:t>من الأطفال </a:t>
            </a:r>
            <a:r>
              <a:rPr lang="ar-IQ" dirty="0" err="1">
                <a:latin typeface="Times New Roman" pitchFamily="18" charset="0"/>
                <a:cs typeface="Times New Roman" pitchFamily="18" charset="0"/>
              </a:rPr>
              <a:t>بطيئون</a:t>
            </a:r>
            <a:r>
              <a:rPr lang="ar-IQ" dirty="0">
                <a:latin typeface="Times New Roman" pitchFamily="18" charset="0"/>
                <a:cs typeface="Times New Roman" pitchFamily="18" charset="0"/>
              </a:rPr>
              <a:t> في تعلم معلومات ومهارات جديدة، وآخرون منهم يتمتعون بنسبة ذكاء طبيعية، أو حتى أعلى من أشخاص آخرين عاديين، هؤلاء الأطفال يتعلمون بسرعة لكنهم يُعانون من مشاكل في الاتصال في تطبيق أمور تعلموها في حياتهم اليومية وفي </a:t>
            </a:r>
            <a:r>
              <a:rPr lang="ar-IQ" dirty="0" err="1">
                <a:latin typeface="Times New Roman" pitchFamily="18" charset="0"/>
                <a:cs typeface="Times New Roman" pitchFamily="18" charset="0"/>
              </a:rPr>
              <a:t>التأثلم</a:t>
            </a:r>
            <a:r>
              <a:rPr lang="ar-IQ" dirty="0">
                <a:latin typeface="Times New Roman" pitchFamily="18" charset="0"/>
                <a:cs typeface="Times New Roman" pitchFamily="18" charset="0"/>
              </a:rPr>
              <a:t> مع الأوضاع المختلفة</a:t>
            </a:r>
            <a:r>
              <a:rPr lang="ar-IQ" dirty="0" smtClean="0">
                <a:latin typeface="Times New Roman" pitchFamily="18" charset="0"/>
                <a:cs typeface="Times New Roman" pitchFamily="18" charset="0"/>
              </a:rPr>
              <a:t>. قسم </a:t>
            </a:r>
            <a:r>
              <a:rPr lang="ar-IQ" dirty="0">
                <a:latin typeface="Times New Roman" pitchFamily="18" charset="0"/>
                <a:cs typeface="Times New Roman" pitchFamily="18" charset="0"/>
              </a:rPr>
              <a:t>ضئيل جدًا من الأطفال الذين يُعانون من مرض التوحد هم مثقفون </a:t>
            </a:r>
            <a:r>
              <a:rPr lang="ar-IQ" dirty="0" err="1">
                <a:latin typeface="Times New Roman" pitchFamily="18" charset="0"/>
                <a:cs typeface="Times New Roman" pitchFamily="18" charset="0"/>
              </a:rPr>
              <a:t>ذاتويّون</a:t>
            </a:r>
            <a:r>
              <a:rPr lang="ar-IQ" dirty="0">
                <a:latin typeface="Times New Roman" pitchFamily="18" charset="0"/>
                <a:cs typeface="Times New Roman" pitchFamily="18" charset="0"/>
              </a:rPr>
              <a:t> وتتوفر لديهم مهارات استثنائية فريدة، تتركز بشكل خاص في مجال معين، مثل: الفن، أو الرياضيات </a:t>
            </a:r>
            <a:r>
              <a:rPr lang="ar-IQ" dirty="0" err="1" smtClean="0">
                <a:latin typeface="Times New Roman" pitchFamily="18" charset="0"/>
                <a:cs typeface="Times New Roman" pitchFamily="18" charset="0"/>
              </a:rPr>
              <a:t>أوالموسيقى</a:t>
            </a:r>
            <a:r>
              <a:rPr lang="ar-IQ"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7548984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371600"/>
            <a:ext cx="7296150" cy="3469028"/>
          </a:xfrm>
        </p:spPr>
      </p:pic>
    </p:spTree>
    <p:extLst>
      <p:ext uri="{BB962C8B-B14F-4D97-AF65-F5344CB8AC3E}">
        <p14:creationId xmlns:p14="http://schemas.microsoft.com/office/powerpoint/2010/main" val="27920631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a:bodyPr>
          <a:lstStyle/>
          <a:p>
            <a:pPr marL="68580" indent="0" algn="just" rtl="1">
              <a:buNone/>
            </a:pPr>
            <a:r>
              <a:rPr lang="ar-IQ" b="1" dirty="0" smtClean="0">
                <a:solidFill>
                  <a:srgbClr val="FF0000"/>
                </a:solidFill>
                <a:latin typeface="Times New Roman" pitchFamily="18" charset="0"/>
                <a:cs typeface="Times New Roman" pitchFamily="18" charset="0"/>
              </a:rPr>
              <a:t>اعراض مرض التوحد </a:t>
            </a:r>
          </a:p>
          <a:p>
            <a:pPr marL="68580" indent="0" algn="just" rtl="1">
              <a:buNone/>
            </a:pPr>
            <a:r>
              <a:rPr lang="ar-IQ" dirty="0">
                <a:latin typeface="Times New Roman" pitchFamily="18" charset="0"/>
                <a:cs typeface="Times New Roman" pitchFamily="18" charset="0"/>
              </a:rPr>
              <a:t>نظرًا لاختلاف علامات وأعراض مرض التوحد من مريض إلى آخر، فمن المرجح أن يتصرف كل واحد من طفلين مختلفين مع نفس التشخيص الطبي بطرق مختلفة جدًا وأن تكون لدى كل منهما مهارات مختلفة </a:t>
            </a:r>
            <a:r>
              <a:rPr lang="ar-IQ" dirty="0" err="1">
                <a:latin typeface="Times New Roman" pitchFamily="18" charset="0"/>
                <a:cs typeface="Times New Roman" pitchFamily="18" charset="0"/>
              </a:rPr>
              <a:t>كليًا.لكن</a:t>
            </a:r>
            <a:r>
              <a:rPr lang="ar-IQ" dirty="0">
                <a:latin typeface="Times New Roman" pitchFamily="18" charset="0"/>
                <a:cs typeface="Times New Roman" pitchFamily="18" charset="0"/>
              </a:rPr>
              <a:t> حالات مرض التوحد شديدة الخطورة تتميز في غالبية الحالات بعدم القدرة المطلق على التواصل، أو على إقامة علاقات متبادلة مع أشخاص آخرين</a:t>
            </a:r>
            <a:r>
              <a:rPr lang="ar-IQ" dirty="0" smtClean="0">
                <a:latin typeface="Times New Roman" pitchFamily="18" charset="0"/>
                <a:cs typeface="Times New Roman" pitchFamily="18" charset="0"/>
              </a:rPr>
              <a:t>. تظهر </a:t>
            </a:r>
            <a:r>
              <a:rPr lang="ar-IQ" dirty="0">
                <a:latin typeface="Times New Roman" pitchFamily="18" charset="0"/>
                <a:cs typeface="Times New Roman" pitchFamily="18" charset="0"/>
              </a:rPr>
              <a:t>أعراض التوحد عند أغلب الاطفال في سن الرضاعة، بينما قد ينشأ أطفال آخرون ويتطورون بصورة طبيعية تمامًا خلال الأشهر أو السنوات الأولى من حياتهم لكنهم يُصبحون فجأة منغلقين على أنفسهم، أو عدائيين، أو يفقدون المهارات اللغوية التي اكتسبوها حتى تلك </a:t>
            </a:r>
            <a:r>
              <a:rPr lang="ar-IQ" dirty="0" err="1">
                <a:latin typeface="Times New Roman" pitchFamily="18" charset="0"/>
                <a:cs typeface="Times New Roman" pitchFamily="18" charset="0"/>
              </a:rPr>
              <a:t>اللحظة.بالرغم</a:t>
            </a:r>
            <a:r>
              <a:rPr lang="ar-IQ" dirty="0">
                <a:latin typeface="Times New Roman" pitchFamily="18" charset="0"/>
                <a:cs typeface="Times New Roman" pitchFamily="18" charset="0"/>
              </a:rPr>
              <a:t> من أن كل طفل يُعاني من أعراض مرض التوحد، ويُظهر طباعًا وأنماطًا خاصة به، إلا أن الأعراض الآتية هي الأكثر شيوعًا لهذا النوع من </a:t>
            </a:r>
            <a:r>
              <a:rPr lang="ar-IQ" dirty="0" smtClean="0">
                <a:latin typeface="Times New Roman" pitchFamily="18" charset="0"/>
                <a:cs typeface="Times New Roman" pitchFamily="18" charset="0"/>
              </a:rPr>
              <a:t>الاضطراب.</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0215324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fontScale="92500" lnSpcReduction="10000"/>
          </a:bodyPr>
          <a:lstStyle/>
          <a:p>
            <a:pPr marL="68580" indent="0" algn="r" rtl="1">
              <a:buNone/>
            </a:pPr>
            <a:r>
              <a:rPr lang="ar-IQ" sz="2000" b="1" dirty="0" smtClean="0">
                <a:solidFill>
                  <a:srgbClr val="FF0000"/>
                </a:solidFill>
              </a:rPr>
              <a:t>1- </a:t>
            </a:r>
            <a:r>
              <a:rPr lang="ar-SA" sz="2000" b="1" dirty="0" smtClean="0">
                <a:solidFill>
                  <a:srgbClr val="FF0000"/>
                </a:solidFill>
              </a:rPr>
              <a:t>اضطرابات </a:t>
            </a:r>
            <a:r>
              <a:rPr lang="ar-SA" sz="2000" b="1" dirty="0">
                <a:solidFill>
                  <a:srgbClr val="FF0000"/>
                </a:solidFill>
              </a:rPr>
              <a:t>في المهارات الاجتماعية</a:t>
            </a:r>
            <a:endParaRPr lang="en-US" sz="2000" b="1" dirty="0">
              <a:solidFill>
                <a:srgbClr val="FF0000"/>
              </a:solidFill>
            </a:endParaRPr>
          </a:p>
          <a:p>
            <a:pPr algn="r" rtl="1"/>
            <a:r>
              <a:rPr lang="ar-SA" sz="2000" dirty="0"/>
              <a:t>وتظهر الأعراض على المريض على النحو الآتي</a:t>
            </a:r>
            <a:r>
              <a:rPr lang="en-US" sz="2000" dirty="0" smtClean="0"/>
              <a:t>:</a:t>
            </a:r>
            <a:endParaRPr lang="en-US" sz="2000" dirty="0"/>
          </a:p>
          <a:p>
            <a:pPr lvl="0" algn="r" rtl="1"/>
            <a:r>
              <a:rPr lang="ar-SA" sz="2000" dirty="0"/>
              <a:t>لا يستجيب لمناداة اسمه</a:t>
            </a:r>
            <a:r>
              <a:rPr lang="en-US" sz="2000" dirty="0"/>
              <a:t>.</a:t>
            </a:r>
          </a:p>
          <a:p>
            <a:pPr lvl="0" algn="r" rtl="1"/>
            <a:r>
              <a:rPr lang="ar-SA" sz="2000" dirty="0"/>
              <a:t>لا يُكثر من الاتصال البصريّ المباشر</a:t>
            </a:r>
            <a:r>
              <a:rPr lang="en-US" sz="2000" dirty="0"/>
              <a:t>.</a:t>
            </a:r>
          </a:p>
          <a:p>
            <a:pPr lvl="0" algn="r" rtl="1"/>
            <a:r>
              <a:rPr lang="ar-SA" sz="2000" dirty="0"/>
              <a:t>يبدو أنه لا يسمع محدّثه</a:t>
            </a:r>
            <a:r>
              <a:rPr lang="en-US" sz="2000" dirty="0"/>
              <a:t>.</a:t>
            </a:r>
          </a:p>
          <a:p>
            <a:pPr lvl="0" algn="r" rtl="1"/>
            <a:r>
              <a:rPr lang="ar-SA" sz="2000" dirty="0"/>
              <a:t>يُرفض العناق أو ينكمش على نفسه</a:t>
            </a:r>
            <a:r>
              <a:rPr lang="en-US" sz="2000" dirty="0"/>
              <a:t>.</a:t>
            </a:r>
          </a:p>
          <a:p>
            <a:pPr lvl="0" algn="r" rtl="1"/>
            <a:r>
              <a:rPr lang="ar-SA" sz="2000" dirty="0"/>
              <a:t>يبدو أنه لا يُدرك مشاعر وأحاسيس الآخرين</a:t>
            </a:r>
            <a:r>
              <a:rPr lang="en-US" sz="2000" dirty="0"/>
              <a:t>.</a:t>
            </a:r>
          </a:p>
          <a:p>
            <a:pPr lvl="0" algn="r" rtl="1"/>
            <a:r>
              <a:rPr lang="ar-SA" sz="2000" dirty="0"/>
              <a:t>يبدو أنه يُحب أن يلعب لوحده، ويتوقع في عالمه الشخص الخاص به</a:t>
            </a:r>
            <a:r>
              <a:rPr lang="en-US" sz="2000" dirty="0" smtClean="0"/>
              <a:t>.</a:t>
            </a:r>
            <a:endParaRPr lang="ar-IQ" sz="2000" dirty="0" smtClean="0"/>
          </a:p>
          <a:p>
            <a:pPr marL="68580" indent="0" algn="r" rtl="1">
              <a:buNone/>
            </a:pPr>
            <a:r>
              <a:rPr lang="ar-IQ" sz="2000" b="1" dirty="0" smtClean="0">
                <a:solidFill>
                  <a:srgbClr val="FF0000"/>
                </a:solidFill>
              </a:rPr>
              <a:t>2- </a:t>
            </a:r>
            <a:r>
              <a:rPr lang="ar-SA" sz="2000" b="1" dirty="0" smtClean="0">
                <a:solidFill>
                  <a:srgbClr val="FF0000"/>
                </a:solidFill>
              </a:rPr>
              <a:t>مشاكل </a:t>
            </a:r>
            <a:r>
              <a:rPr lang="ar-SA" sz="2000" b="1" dirty="0">
                <a:solidFill>
                  <a:srgbClr val="FF0000"/>
                </a:solidFill>
              </a:rPr>
              <a:t>في المهارات اللغوية</a:t>
            </a:r>
            <a:endParaRPr lang="en-US" sz="2000" b="1" dirty="0">
              <a:solidFill>
                <a:srgbClr val="FF0000"/>
              </a:solidFill>
            </a:endParaRPr>
          </a:p>
          <a:p>
            <a:pPr algn="r" rtl="1"/>
            <a:r>
              <a:rPr lang="ar-SA" sz="2000" dirty="0"/>
              <a:t>في الآتي أهم أعراض صعوبات المهارات اللغوية</a:t>
            </a:r>
            <a:r>
              <a:rPr lang="en-US" sz="2000" dirty="0" smtClean="0"/>
              <a:t>:</a:t>
            </a:r>
            <a:endParaRPr lang="en-US" sz="2000" dirty="0"/>
          </a:p>
          <a:p>
            <a:pPr lvl="0" algn="r" rtl="1"/>
            <a:r>
              <a:rPr lang="ar-SA" sz="2000" dirty="0"/>
              <a:t>يبدأ الكلام في سن متأخرة مقارنة بالأطفال الآخرين</a:t>
            </a:r>
            <a:r>
              <a:rPr lang="en-US" sz="2000" dirty="0"/>
              <a:t>.</a:t>
            </a:r>
          </a:p>
          <a:p>
            <a:pPr lvl="0" algn="r" rtl="1"/>
            <a:r>
              <a:rPr lang="ar-SA" sz="2000" dirty="0"/>
              <a:t>يفقد القدرة على قول كلمات أو جمل معينة كان يعرفها في السابق</a:t>
            </a:r>
            <a:r>
              <a:rPr lang="en-US" sz="2000" dirty="0"/>
              <a:t>.</a:t>
            </a:r>
          </a:p>
          <a:p>
            <a:pPr lvl="0" algn="r" rtl="1"/>
            <a:r>
              <a:rPr lang="ar-SA" sz="2000" dirty="0"/>
              <a:t>يقيم اتصالًا بصريًا حينما يريد شيئًا معين</a:t>
            </a:r>
            <a:r>
              <a:rPr lang="en-US" sz="2000" dirty="0"/>
              <a:t>.</a:t>
            </a:r>
          </a:p>
          <a:p>
            <a:pPr lvl="0" algn="r" rtl="1"/>
            <a:r>
              <a:rPr lang="ar-SA" sz="2000" dirty="0"/>
              <a:t>يتحدث بصوت غريب أو بنبرات وإيقاعات مختلفة، أو يتكلم باستعمال صوت غنائي، أو بصوت يشبه صوت الإنسان الآلي</a:t>
            </a:r>
            <a:r>
              <a:rPr lang="en-US" sz="2000" dirty="0"/>
              <a:t>.</a:t>
            </a:r>
          </a:p>
          <a:p>
            <a:pPr lvl="0" algn="r" rtl="1"/>
            <a:r>
              <a:rPr lang="ar-SA" sz="2000" dirty="0"/>
              <a:t>لا يستطيع المبادرة إلى محادثة أو الاستمرار في محادثة قائمة</a:t>
            </a:r>
            <a:r>
              <a:rPr lang="en-US" sz="2000" dirty="0"/>
              <a:t>.</a:t>
            </a:r>
          </a:p>
          <a:p>
            <a:pPr lvl="0" algn="r" rtl="1"/>
            <a:r>
              <a:rPr lang="ar-SA" sz="2000" dirty="0"/>
              <a:t>قد يكرر كلمات، أو عبارات، أو مصطلحات لكنه لا يعرف كيفية استعمالها</a:t>
            </a:r>
            <a:r>
              <a:rPr lang="en-US" sz="2000" dirty="0"/>
              <a:t>.</a:t>
            </a:r>
          </a:p>
          <a:p>
            <a:pPr marL="68580" lvl="0" indent="0" algn="r" rtl="1">
              <a:buNone/>
            </a:pPr>
            <a:endParaRPr lang="en-US" sz="2000" dirty="0"/>
          </a:p>
          <a:p>
            <a:pPr marL="68580" indent="0" algn="r" rtl="1">
              <a:buNone/>
            </a:pPr>
            <a:endParaRPr lang="en-US" dirty="0"/>
          </a:p>
          <a:p>
            <a:pPr marL="68580" indent="0" algn="r" rtl="1">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324547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fontScale="92500" lnSpcReduction="20000"/>
          </a:bodyPr>
          <a:lstStyle/>
          <a:p>
            <a:pPr marL="68580" indent="0" algn="r" rtl="1">
              <a:buNone/>
            </a:pPr>
            <a:r>
              <a:rPr lang="ar-IQ" sz="1800" b="1" dirty="0" smtClean="0">
                <a:solidFill>
                  <a:srgbClr val="FF0000"/>
                </a:solidFill>
              </a:rPr>
              <a:t>3- </a:t>
            </a:r>
            <a:r>
              <a:rPr lang="ar-SA" sz="1800" b="1" dirty="0" smtClean="0">
                <a:solidFill>
                  <a:srgbClr val="FF0000"/>
                </a:solidFill>
              </a:rPr>
              <a:t>مشاكل </a:t>
            </a:r>
            <a:r>
              <a:rPr lang="ar-SA" sz="1800" b="1" dirty="0">
                <a:solidFill>
                  <a:srgbClr val="FF0000"/>
                </a:solidFill>
              </a:rPr>
              <a:t>سلوكية</a:t>
            </a:r>
            <a:endParaRPr lang="en-US" sz="1800" b="1" dirty="0">
              <a:solidFill>
                <a:srgbClr val="FF0000"/>
              </a:solidFill>
            </a:endParaRPr>
          </a:p>
          <a:p>
            <a:pPr algn="r" rtl="1"/>
            <a:r>
              <a:rPr lang="ar-SA" sz="1800" dirty="0"/>
              <a:t>في الآتي أهم أعراض المشاكل السلوكية عند مريض التوحد</a:t>
            </a:r>
            <a:r>
              <a:rPr lang="en-US" sz="1800" dirty="0" smtClean="0"/>
              <a:t>:</a:t>
            </a:r>
            <a:endParaRPr lang="en-US" sz="1800" dirty="0"/>
          </a:p>
          <a:p>
            <a:pPr lvl="0" algn="r" rtl="1"/>
            <a:r>
              <a:rPr lang="ar-SA" sz="1800" dirty="0"/>
              <a:t>يُنفذ حركات متكررة، مثل: الهزاز، أو الدوران في دوائر، أو التلويح باليدين</a:t>
            </a:r>
            <a:r>
              <a:rPr lang="en-US" sz="1800" dirty="0"/>
              <a:t>.</a:t>
            </a:r>
          </a:p>
          <a:p>
            <a:pPr lvl="0" algn="r" rtl="1"/>
            <a:r>
              <a:rPr lang="ar-SA" sz="1800" dirty="0"/>
              <a:t>يُنمّي عادات وطقوسًا يُكررها دائمًا</a:t>
            </a:r>
            <a:r>
              <a:rPr lang="en-US" sz="1800" dirty="0"/>
              <a:t>.</a:t>
            </a:r>
          </a:p>
          <a:p>
            <a:pPr lvl="0" algn="r" rtl="1"/>
            <a:r>
              <a:rPr lang="ar-SA" sz="1800" dirty="0"/>
              <a:t>يفقد سكينته لدى حصول أي تغير، حتى التغيير الأبسط أو الأصغر، في هذه العادات أو في الطقوس</a:t>
            </a:r>
            <a:r>
              <a:rPr lang="en-US" sz="1800" dirty="0"/>
              <a:t>.</a:t>
            </a:r>
          </a:p>
          <a:p>
            <a:pPr lvl="0" algn="r" rtl="1"/>
            <a:r>
              <a:rPr lang="ar-SA" sz="1800" dirty="0"/>
              <a:t>يكون دائم الحركة</a:t>
            </a:r>
            <a:r>
              <a:rPr lang="en-US" sz="1800" dirty="0"/>
              <a:t>.</a:t>
            </a:r>
          </a:p>
          <a:p>
            <a:pPr lvl="0" algn="r" rtl="1"/>
            <a:r>
              <a:rPr lang="ar-SA" sz="1800" dirty="0"/>
              <a:t>يُصاب بالذهول والانبهار من أجزاء معينة من الأغراض، مثل: دوران عجل في سيارة لعبة</a:t>
            </a:r>
            <a:r>
              <a:rPr lang="en-US" sz="1800" dirty="0"/>
              <a:t>.</a:t>
            </a:r>
          </a:p>
          <a:p>
            <a:pPr lvl="0" algn="r" rtl="1"/>
            <a:r>
              <a:rPr lang="ar-SA" sz="1800" dirty="0"/>
              <a:t>يكون شديد الحساسية بشكل مبالغ فيه للضوء، أو للصوت، أو للمس، لكنه غير قادر على الإحساس بالألم</a:t>
            </a:r>
            <a:r>
              <a:rPr lang="en-US" sz="1800" dirty="0"/>
              <a:t>.</a:t>
            </a:r>
          </a:p>
          <a:p>
            <a:pPr lvl="0" algn="r" rtl="1"/>
            <a:r>
              <a:rPr lang="ar-SA" sz="1800" dirty="0"/>
              <a:t>يعاني الأطفال صغيرو السن من صعوبات عندما يُطلب منهم مشاركة تجاربهم مع الآخرين</a:t>
            </a:r>
            <a:r>
              <a:rPr lang="en-US" sz="1800" dirty="0"/>
              <a:t>.</a:t>
            </a:r>
          </a:p>
          <a:p>
            <a:pPr marL="68580" indent="0" algn="r" rtl="1">
              <a:buNone/>
            </a:pPr>
            <a:r>
              <a:rPr lang="en-US" sz="1800" dirty="0"/>
              <a:t> </a:t>
            </a:r>
          </a:p>
          <a:p>
            <a:pPr marL="68580" indent="0" algn="r" rtl="1">
              <a:buNone/>
            </a:pPr>
            <a:r>
              <a:rPr lang="ar-SA" sz="1800" b="1" dirty="0">
                <a:solidFill>
                  <a:srgbClr val="FF0000"/>
                </a:solidFill>
              </a:rPr>
              <a:t>أسباب وعوامل خطر مرض التوحد</a:t>
            </a:r>
            <a:endParaRPr lang="en-US" sz="1800" dirty="0">
              <a:solidFill>
                <a:srgbClr val="FF0000"/>
              </a:solidFill>
            </a:endParaRPr>
          </a:p>
          <a:p>
            <a:pPr marL="68580" indent="0" algn="r" rtl="1">
              <a:buNone/>
            </a:pPr>
            <a:r>
              <a:rPr lang="en-US" sz="1800" b="1" dirty="0"/>
              <a:t> </a:t>
            </a:r>
            <a:endParaRPr lang="en-US" sz="1800" dirty="0"/>
          </a:p>
          <a:p>
            <a:pPr algn="r" rtl="1"/>
            <a:r>
              <a:rPr lang="ar-SA" sz="1800" dirty="0"/>
              <a:t>ليس هنالك عامل واحد ووحيد معروفًا باعتباره المسبب المؤكد بشكل قاطع لمرض التوحد</a:t>
            </a:r>
            <a:r>
              <a:rPr lang="en-US" sz="1800" dirty="0"/>
              <a:t>.</a:t>
            </a:r>
          </a:p>
          <a:p>
            <a:pPr marL="68580" indent="0" algn="r" rtl="1">
              <a:buNone/>
            </a:pPr>
            <a:endParaRPr lang="en-US" sz="1800" dirty="0"/>
          </a:p>
          <a:p>
            <a:pPr algn="r" rtl="1"/>
            <a:r>
              <a:rPr lang="ar-SA" sz="1800" dirty="0"/>
              <a:t>لكن مع الأخذ بالاعتبار تعقيد المرض، ومدى الاضطرابات التوحد، وحقيقة انعدام التطابق بين حالتين </a:t>
            </a:r>
            <a:r>
              <a:rPr lang="ar-SA" sz="1800" dirty="0" err="1"/>
              <a:t>ذاتويتين</a:t>
            </a:r>
            <a:r>
              <a:rPr lang="ar-SA" sz="1800" dirty="0"/>
              <a:t>، أي بين طفلين </a:t>
            </a:r>
            <a:r>
              <a:rPr lang="ar-SA" sz="1800" dirty="0" err="1"/>
              <a:t>ذاتويين</a:t>
            </a:r>
            <a:r>
              <a:rPr lang="ar-SA" sz="1800" dirty="0"/>
              <a:t>، فمن المرجح وجود عوامل عديدة لأسباب مرض التوحد</a:t>
            </a:r>
            <a:r>
              <a:rPr lang="en-US" sz="1800" dirty="0"/>
              <a:t>.</a:t>
            </a:r>
          </a:p>
          <a:p>
            <a:pPr marL="68580" indent="0" algn="r" rtl="1">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778627441"/>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62000"/>
            <a:ext cx="8072717" cy="5638800"/>
          </a:xfrm>
        </p:spPr>
        <p:txBody>
          <a:bodyPr>
            <a:normAutofit fontScale="92500" lnSpcReduction="10000"/>
          </a:bodyPr>
          <a:lstStyle/>
          <a:p>
            <a:pPr marL="68580" indent="0" algn="r" rtl="1">
              <a:buNone/>
            </a:pPr>
            <a:r>
              <a:rPr lang="ar-SA" sz="1800" b="1" dirty="0">
                <a:solidFill>
                  <a:srgbClr val="FF0000"/>
                </a:solidFill>
              </a:rPr>
              <a:t>أسباب مرض التوحد</a:t>
            </a:r>
            <a:endParaRPr lang="en-US" sz="1800" dirty="0">
              <a:solidFill>
                <a:srgbClr val="FF0000"/>
              </a:solidFill>
            </a:endParaRPr>
          </a:p>
          <a:p>
            <a:pPr marL="68580" indent="0" algn="r" rtl="1">
              <a:buNone/>
            </a:pPr>
            <a:r>
              <a:rPr lang="ar-SA" sz="1800" dirty="0"/>
              <a:t>من أهم الأسباب التي قد تُؤدي إلى التوحد</a:t>
            </a:r>
            <a:r>
              <a:rPr lang="en-US" sz="1800" dirty="0" smtClean="0"/>
              <a:t>:</a:t>
            </a:r>
            <a:endParaRPr lang="en-US" sz="1800" dirty="0"/>
          </a:p>
          <a:p>
            <a:pPr marL="68580" indent="0" algn="r" rtl="1">
              <a:buNone/>
            </a:pPr>
            <a:r>
              <a:rPr lang="ar-IQ" sz="1800" dirty="0"/>
              <a:t>1</a:t>
            </a:r>
            <a:r>
              <a:rPr lang="ar-SA" sz="1800" dirty="0" smtClean="0"/>
              <a:t>-  </a:t>
            </a:r>
            <a:r>
              <a:rPr lang="ar-SA" sz="1800" dirty="0"/>
              <a:t>اعتلالات </a:t>
            </a:r>
            <a:r>
              <a:rPr lang="ar-SA" sz="1800" dirty="0" smtClean="0"/>
              <a:t>وراثية</a:t>
            </a:r>
            <a:endParaRPr lang="en-US" sz="1800" dirty="0"/>
          </a:p>
          <a:p>
            <a:pPr marL="68580" indent="0" algn="r" rtl="1">
              <a:buNone/>
            </a:pPr>
            <a:r>
              <a:rPr lang="ar-SA" sz="1800" dirty="0"/>
              <a:t>اكتشف الباحثون وجود عدة جينات يُرجح أن لها دورًا في التسبب بالتوحد، وبعضها يجعل الطفل أكثر عرضة للإصابة بالاضطراب، بينما يُؤثر بعضها الآخر على نمو الدماغ وتطوره وعلى طريقة اتصال خلايا الدماغ فيما بينها</a:t>
            </a:r>
            <a:r>
              <a:rPr lang="en-US" sz="1800" dirty="0"/>
              <a:t>.</a:t>
            </a:r>
          </a:p>
          <a:p>
            <a:pPr marL="68580" indent="0" algn="r" rtl="1">
              <a:buNone/>
            </a:pPr>
            <a:r>
              <a:rPr lang="ar-IQ" sz="1800" dirty="0" smtClean="0"/>
              <a:t>2- عوامل بيئية : </a:t>
            </a:r>
          </a:p>
          <a:p>
            <a:pPr marL="68580" indent="0" algn="r" rtl="1">
              <a:buNone/>
            </a:pPr>
            <a:r>
              <a:rPr lang="ar-SA" sz="1800" dirty="0" smtClean="0"/>
              <a:t>جزء </a:t>
            </a:r>
            <a:r>
              <a:rPr lang="ar-SA" sz="1800" dirty="0"/>
              <a:t>كبير من المشاكل الصحية هي نتيجة لعوامل وراثية وعوامل بيئية مجتمعة معًا، وقد يكون هذا صحيحًا في حالة التوحد</a:t>
            </a:r>
            <a:r>
              <a:rPr lang="en-US" sz="1800" dirty="0"/>
              <a:t>.</a:t>
            </a:r>
          </a:p>
          <a:p>
            <a:pPr marL="68580" indent="0" algn="r" rtl="1">
              <a:buNone/>
            </a:pPr>
            <a:r>
              <a:rPr lang="ar-IQ" sz="1800" dirty="0"/>
              <a:t>3</a:t>
            </a:r>
            <a:r>
              <a:rPr lang="ar-SA" sz="1800" dirty="0" smtClean="0"/>
              <a:t>- </a:t>
            </a:r>
            <a:r>
              <a:rPr lang="ar-SA" sz="1800" dirty="0"/>
              <a:t>عوامل أخرى</a:t>
            </a:r>
            <a:endParaRPr lang="en-US" sz="1800" dirty="0"/>
          </a:p>
          <a:p>
            <a:pPr marL="68580" indent="0" algn="r" rtl="1">
              <a:buNone/>
            </a:pPr>
            <a:r>
              <a:rPr lang="ar-SA" sz="1800" dirty="0"/>
              <a:t>ثمة عوامل أخرى تخضع للبحث والدراسة في الآونة الأخيرة، تشمل: مشاكل أثناء مخاض الولادة، ودور الجهاز المناعي في كل ما يخص بالتوحد</a:t>
            </a:r>
            <a:r>
              <a:rPr lang="en-US" sz="1800" dirty="0" smtClean="0"/>
              <a:t>.</a:t>
            </a:r>
            <a:endParaRPr lang="ar-IQ" sz="1800" dirty="0" smtClean="0"/>
          </a:p>
          <a:p>
            <a:pPr marL="68580" indent="0" algn="r" rtl="1">
              <a:buNone/>
            </a:pPr>
            <a:endParaRPr lang="ar-IQ" sz="1800" b="1" dirty="0" smtClean="0"/>
          </a:p>
          <a:p>
            <a:pPr marL="68580" indent="0" algn="r" rtl="1">
              <a:buNone/>
            </a:pPr>
            <a:r>
              <a:rPr lang="ar-SA" sz="1800" b="1" dirty="0" smtClean="0">
                <a:solidFill>
                  <a:srgbClr val="FF0000"/>
                </a:solidFill>
              </a:rPr>
              <a:t>مضاعفات </a:t>
            </a:r>
            <a:r>
              <a:rPr lang="ar-SA" sz="1800" b="1" dirty="0">
                <a:solidFill>
                  <a:srgbClr val="FF0000"/>
                </a:solidFill>
              </a:rPr>
              <a:t>مرض التوحد</a:t>
            </a:r>
            <a:endParaRPr lang="en-US" sz="1800" dirty="0">
              <a:solidFill>
                <a:srgbClr val="FF0000"/>
              </a:solidFill>
            </a:endParaRPr>
          </a:p>
          <a:p>
            <a:pPr marL="68580" indent="0" algn="r" rtl="1">
              <a:buNone/>
            </a:pPr>
            <a:r>
              <a:rPr lang="ar-SA" sz="1800" dirty="0"/>
              <a:t>من مضاعفات مرض التوحد ما يأتي</a:t>
            </a:r>
            <a:r>
              <a:rPr lang="en-US" sz="1800" dirty="0" smtClean="0"/>
              <a:t>:</a:t>
            </a:r>
            <a:r>
              <a:rPr lang="en-US" sz="1800" dirty="0"/>
              <a:t> </a:t>
            </a:r>
          </a:p>
          <a:p>
            <a:pPr lvl="0" algn="r" rtl="1"/>
            <a:r>
              <a:rPr lang="ar-SA" sz="1800" dirty="0"/>
              <a:t>عدم القدرة على النجاح في الدراسة</a:t>
            </a:r>
            <a:r>
              <a:rPr lang="en-US" sz="1800" dirty="0"/>
              <a:t>.</a:t>
            </a:r>
          </a:p>
          <a:p>
            <a:pPr lvl="0" algn="r" rtl="1"/>
            <a:r>
              <a:rPr lang="ar-SA" sz="1800" dirty="0"/>
              <a:t>الانعزال الاجتماعي</a:t>
            </a:r>
            <a:r>
              <a:rPr lang="en-US" sz="1800" dirty="0"/>
              <a:t>.</a:t>
            </a:r>
          </a:p>
          <a:p>
            <a:pPr lvl="0" algn="r" rtl="1"/>
            <a:r>
              <a:rPr lang="ar-SA" sz="1800" dirty="0"/>
              <a:t>عدم القدرة على العيش مستقلًا</a:t>
            </a:r>
            <a:r>
              <a:rPr lang="en-US" sz="1800" dirty="0"/>
              <a:t>.</a:t>
            </a:r>
          </a:p>
          <a:p>
            <a:pPr lvl="0" algn="r" rtl="1"/>
            <a:r>
              <a:rPr lang="ar-SA" sz="1800" dirty="0"/>
              <a:t>التوتر</a:t>
            </a:r>
            <a:r>
              <a:rPr lang="en-US" sz="1800" dirty="0"/>
              <a:t>.</a:t>
            </a:r>
          </a:p>
          <a:p>
            <a:pPr lvl="0" algn="r" rtl="1"/>
            <a:r>
              <a:rPr lang="ar-SA" sz="1800" dirty="0"/>
              <a:t>الإيذاء والتعامل معهم بعنف</a:t>
            </a:r>
            <a:r>
              <a:rPr lang="en-US" sz="1800" dirty="0"/>
              <a:t>.</a:t>
            </a:r>
          </a:p>
          <a:p>
            <a:pPr marL="68580" indent="0" algn="r" rtl="1">
              <a:buNone/>
            </a:pPr>
            <a:endParaRPr lang="en-US" sz="1800" dirty="0"/>
          </a:p>
        </p:txBody>
      </p:sp>
    </p:spTree>
    <p:extLst>
      <p:ext uri="{BB962C8B-B14F-4D97-AF65-F5344CB8AC3E}">
        <p14:creationId xmlns:p14="http://schemas.microsoft.com/office/powerpoint/2010/main" val="6937429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39</TotalTime>
  <Words>1296</Words>
  <Application>Microsoft Office PowerPoint</Application>
  <PresentationFormat>عرض على الشاشة (3:4)‏</PresentationFormat>
  <Paragraphs>108</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أوستن</vt:lpstr>
      <vt:lpstr>اهمية الرياضة لاطفال ذوي اضطراب طيف التوحد</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مرض التوحد Autism</dc:title>
  <dc:creator>Maher</dc:creator>
  <cp:lastModifiedBy>Maher</cp:lastModifiedBy>
  <cp:revision>7</cp:revision>
  <dcterms:created xsi:type="dcterms:W3CDTF">2024-02-06T07:34:37Z</dcterms:created>
  <dcterms:modified xsi:type="dcterms:W3CDTF">2024-02-12T09:22:48Z</dcterms:modified>
</cp:coreProperties>
</file>