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60" r:id="rId1"/>
  </p:sldMasterIdLst>
  <p:notesMasterIdLst>
    <p:notesMasterId r:id="rId22"/>
  </p:notesMasterIdLst>
  <p:handoutMasterIdLst>
    <p:handoutMasterId r:id="rId23"/>
  </p:handout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947275"/>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0" d="100"/>
          <a:sy n="70" d="100"/>
        </p:scale>
        <p:origin x="-130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96888"/>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sz="quarter" idx="1"/>
          </p:nvPr>
        </p:nvSpPr>
        <p:spPr>
          <a:xfrm>
            <a:off x="1588" y="0"/>
            <a:ext cx="2971800" cy="496888"/>
          </a:xfrm>
          <a:prstGeom prst="rect">
            <a:avLst/>
          </a:prstGeom>
        </p:spPr>
        <p:txBody>
          <a:bodyPr vert="horz" lIns="91440" tIns="45720" rIns="91440" bIns="45720" rtlCol="1"/>
          <a:lstStyle>
            <a:lvl1pPr algn="l">
              <a:defRPr sz="1200"/>
            </a:lvl1pPr>
          </a:lstStyle>
          <a:p>
            <a:fld id="{70AD0575-37CB-4CF1-9C16-B64F1B5F29E0}" type="datetimeFigureOut">
              <a:rPr lang="ar-IQ" smtClean="0"/>
              <a:t>22/08/1445</a:t>
            </a:fld>
            <a:endParaRPr lang="ar-IQ"/>
          </a:p>
        </p:txBody>
      </p:sp>
      <p:sp>
        <p:nvSpPr>
          <p:cNvPr id="4" name="Footer Placeholder 3"/>
          <p:cNvSpPr>
            <a:spLocks noGrp="1"/>
          </p:cNvSpPr>
          <p:nvPr>
            <p:ph type="ftr" sz="quarter" idx="2"/>
          </p:nvPr>
        </p:nvSpPr>
        <p:spPr>
          <a:xfrm>
            <a:off x="3886200" y="9448800"/>
            <a:ext cx="2971800" cy="496888"/>
          </a:xfrm>
          <a:prstGeom prst="rect">
            <a:avLst/>
          </a:prstGeom>
        </p:spPr>
        <p:txBody>
          <a:bodyPr vert="horz" lIns="91440" tIns="45720" rIns="91440" bIns="45720" rtlCol="1" anchor="b"/>
          <a:lstStyle>
            <a:lvl1pPr algn="r">
              <a:defRPr sz="1200"/>
            </a:lvl1pPr>
          </a:lstStyle>
          <a:p>
            <a:endParaRPr lang="ar-IQ"/>
          </a:p>
        </p:txBody>
      </p:sp>
      <p:sp>
        <p:nvSpPr>
          <p:cNvPr id="5" name="Slide Number Placeholder 4"/>
          <p:cNvSpPr>
            <a:spLocks noGrp="1"/>
          </p:cNvSpPr>
          <p:nvPr>
            <p:ph type="sldNum" sz="quarter" idx="3"/>
          </p:nvPr>
        </p:nvSpPr>
        <p:spPr>
          <a:xfrm>
            <a:off x="1588" y="9448800"/>
            <a:ext cx="2971800" cy="496888"/>
          </a:xfrm>
          <a:prstGeom prst="rect">
            <a:avLst/>
          </a:prstGeom>
        </p:spPr>
        <p:txBody>
          <a:bodyPr vert="horz" lIns="91440" tIns="45720" rIns="91440" bIns="45720" rtlCol="1" anchor="b"/>
          <a:lstStyle>
            <a:lvl1pPr algn="l">
              <a:defRPr sz="1200"/>
            </a:lvl1pPr>
          </a:lstStyle>
          <a:p>
            <a:fld id="{8E93DA81-7429-4A09-B2E7-0DCAA9FF53F0}" type="slidenum">
              <a:rPr lang="ar-IQ" smtClean="0"/>
              <a:t>‹#›</a:t>
            </a:fld>
            <a:endParaRPr lang="ar-IQ"/>
          </a:p>
        </p:txBody>
      </p:sp>
    </p:spTree>
    <p:extLst>
      <p:ext uri="{BB962C8B-B14F-4D97-AF65-F5344CB8AC3E}">
        <p14:creationId xmlns:p14="http://schemas.microsoft.com/office/powerpoint/2010/main" val="39280076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96888"/>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96888"/>
          </a:xfrm>
          <a:prstGeom prst="rect">
            <a:avLst/>
          </a:prstGeom>
        </p:spPr>
        <p:txBody>
          <a:bodyPr vert="horz" lIns="91440" tIns="45720" rIns="91440" bIns="45720" rtlCol="1"/>
          <a:lstStyle>
            <a:lvl1pPr algn="l">
              <a:defRPr sz="1200"/>
            </a:lvl1pPr>
          </a:lstStyle>
          <a:p>
            <a:fld id="{0BBF26A3-4DFB-497F-B09C-50F7E51C71D9}" type="datetimeFigureOut">
              <a:rPr lang="ar-IQ" smtClean="0"/>
              <a:t>22/08/1445</a:t>
            </a:fld>
            <a:endParaRPr lang="ar-IQ"/>
          </a:p>
        </p:txBody>
      </p:sp>
      <p:sp>
        <p:nvSpPr>
          <p:cNvPr id="4" name="Slide Image Placeholder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724400"/>
            <a:ext cx="5486400" cy="44767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9448800"/>
            <a:ext cx="2971800" cy="496888"/>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9448800"/>
            <a:ext cx="2971800" cy="496888"/>
          </a:xfrm>
          <a:prstGeom prst="rect">
            <a:avLst/>
          </a:prstGeom>
        </p:spPr>
        <p:txBody>
          <a:bodyPr vert="horz" lIns="91440" tIns="45720" rIns="91440" bIns="45720" rtlCol="1" anchor="b"/>
          <a:lstStyle>
            <a:lvl1pPr algn="l">
              <a:defRPr sz="1200"/>
            </a:lvl1pPr>
          </a:lstStyle>
          <a:p>
            <a:fld id="{06C9732B-B228-4D61-81B8-14F939765994}" type="slidenum">
              <a:rPr lang="ar-IQ" smtClean="0"/>
              <a:t>‹#›</a:t>
            </a:fld>
            <a:endParaRPr lang="ar-IQ"/>
          </a:p>
        </p:txBody>
      </p:sp>
    </p:spTree>
    <p:extLst>
      <p:ext uri="{BB962C8B-B14F-4D97-AF65-F5344CB8AC3E}">
        <p14:creationId xmlns:p14="http://schemas.microsoft.com/office/powerpoint/2010/main" val="336101523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a:p>
        </p:txBody>
      </p:sp>
      <p:sp>
        <p:nvSpPr>
          <p:cNvPr id="4" name="Slide Number Placeholder 3"/>
          <p:cNvSpPr>
            <a:spLocks noGrp="1"/>
          </p:cNvSpPr>
          <p:nvPr>
            <p:ph type="sldNum" sz="quarter" idx="10"/>
          </p:nvPr>
        </p:nvSpPr>
        <p:spPr/>
        <p:txBody>
          <a:bodyPr/>
          <a:lstStyle/>
          <a:p>
            <a:fld id="{06C9732B-B228-4D61-81B8-14F939765994}" type="slidenum">
              <a:rPr lang="ar-IQ" smtClean="0"/>
              <a:t>2</a:t>
            </a:fld>
            <a:endParaRPr lang="ar-IQ"/>
          </a:p>
        </p:txBody>
      </p:sp>
    </p:spTree>
    <p:extLst>
      <p:ext uri="{BB962C8B-B14F-4D97-AF65-F5344CB8AC3E}">
        <p14:creationId xmlns:p14="http://schemas.microsoft.com/office/powerpoint/2010/main" val="1826420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CF0880F3-08C0-472C-8251-0A4F6EDFAF54}" type="datetime1">
              <a:rPr lang="ar-SA" smtClean="0"/>
              <a:t>22/08/1445</a:t>
            </a:fld>
            <a:endParaRPr lang="ar-SA"/>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r>
              <a:rPr lang="ar-SA" smtClean="0"/>
              <a:t>اعداد:- د.أمتثال رشيد</a:t>
            </a:r>
            <a:endParaRPr lang="ar-SA"/>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0B34F065-1154-456A-91E3-76DE8E75E17B}" type="slidenum">
              <a:rPr lang="ar-SA" smtClean="0"/>
              <a:t>‹#›</a:t>
            </a:fld>
            <a:endParaRPr lang="ar-SA"/>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229CFB-1FE3-45C8-8C68-0151302B6539}" type="datetime1">
              <a:rPr lang="ar-SA" smtClean="0"/>
              <a:t>22/08/1445</a:t>
            </a:fld>
            <a:endParaRPr lang="ar-SA"/>
          </a:p>
        </p:txBody>
      </p:sp>
      <p:sp>
        <p:nvSpPr>
          <p:cNvPr id="5" name="Footer Placeholder 4"/>
          <p:cNvSpPr>
            <a:spLocks noGrp="1"/>
          </p:cNvSpPr>
          <p:nvPr>
            <p:ph type="ftr" sz="quarter" idx="11"/>
          </p:nvPr>
        </p:nvSpPr>
        <p:spPr/>
        <p:txBody>
          <a:bodyPr/>
          <a:lstStyle/>
          <a:p>
            <a:r>
              <a:rPr lang="ar-SA" smtClean="0"/>
              <a:t>اعداد:- د.أمتثال رشيد</a:t>
            </a:r>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AE1B43-E716-459E-8AD3-2FA2C09ADB70}" type="datetime1">
              <a:rPr lang="ar-SA" smtClean="0"/>
              <a:t>22/08/1445</a:t>
            </a:fld>
            <a:endParaRPr lang="ar-SA"/>
          </a:p>
        </p:txBody>
      </p:sp>
      <p:sp>
        <p:nvSpPr>
          <p:cNvPr id="5" name="Footer Placeholder 4"/>
          <p:cNvSpPr>
            <a:spLocks noGrp="1"/>
          </p:cNvSpPr>
          <p:nvPr>
            <p:ph type="ftr" sz="quarter" idx="11"/>
          </p:nvPr>
        </p:nvSpPr>
        <p:spPr/>
        <p:txBody>
          <a:bodyPr/>
          <a:lstStyle/>
          <a:p>
            <a:r>
              <a:rPr lang="ar-SA" smtClean="0"/>
              <a:t>اعداد:- د.أمتثال رشيد</a:t>
            </a:r>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061D40-BA43-4133-8D77-B99B683958BD}" type="datetime1">
              <a:rPr lang="ar-SA" smtClean="0"/>
              <a:t>22/08/1445</a:t>
            </a:fld>
            <a:endParaRPr lang="ar-SA"/>
          </a:p>
        </p:txBody>
      </p:sp>
      <p:sp>
        <p:nvSpPr>
          <p:cNvPr id="5" name="Footer Placeholder 4"/>
          <p:cNvSpPr>
            <a:spLocks noGrp="1"/>
          </p:cNvSpPr>
          <p:nvPr>
            <p:ph type="ftr" sz="quarter" idx="11"/>
          </p:nvPr>
        </p:nvSpPr>
        <p:spPr/>
        <p:txBody>
          <a:bodyPr/>
          <a:lstStyle/>
          <a:p>
            <a:r>
              <a:rPr lang="ar-SA" smtClean="0"/>
              <a:t>اعداد:- د.أمتثال رشيد</a:t>
            </a:r>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11CF34-D0E6-4851-8CEF-1B661B614710}" type="datetime1">
              <a:rPr lang="ar-SA" smtClean="0"/>
              <a:t>22/08/1445</a:t>
            </a:fld>
            <a:endParaRPr lang="ar-SA"/>
          </a:p>
        </p:txBody>
      </p:sp>
      <p:sp>
        <p:nvSpPr>
          <p:cNvPr id="5" name="Footer Placeholder 4"/>
          <p:cNvSpPr>
            <a:spLocks noGrp="1"/>
          </p:cNvSpPr>
          <p:nvPr>
            <p:ph type="ftr" sz="quarter" idx="11"/>
          </p:nvPr>
        </p:nvSpPr>
        <p:spPr/>
        <p:txBody>
          <a:bodyPr/>
          <a:lstStyle/>
          <a:p>
            <a:r>
              <a:rPr lang="ar-SA" smtClean="0"/>
              <a:t>اعداد:- د.أمتثال رشيد</a:t>
            </a:r>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3C362CC-9670-49E7-8BAC-82B6772CB90C}" type="datetime1">
              <a:rPr lang="ar-SA" smtClean="0"/>
              <a:t>22/08/1445</a:t>
            </a:fld>
            <a:endParaRPr lang="ar-SA"/>
          </a:p>
        </p:txBody>
      </p:sp>
      <p:sp>
        <p:nvSpPr>
          <p:cNvPr id="6" name="Footer Placeholder 5"/>
          <p:cNvSpPr>
            <a:spLocks noGrp="1"/>
          </p:cNvSpPr>
          <p:nvPr>
            <p:ph type="ftr" sz="quarter" idx="11"/>
          </p:nvPr>
        </p:nvSpPr>
        <p:spPr/>
        <p:txBody>
          <a:bodyPr/>
          <a:lstStyle/>
          <a:p>
            <a:r>
              <a:rPr lang="ar-SA" smtClean="0"/>
              <a:t>اعداد:- د.أمتثال رشيد</a:t>
            </a:r>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DEE318-E290-444C-B139-09B881DE7B29}" type="datetime1">
              <a:rPr lang="ar-SA" smtClean="0"/>
              <a:t>22/08/1445</a:t>
            </a:fld>
            <a:endParaRPr lang="ar-SA"/>
          </a:p>
        </p:txBody>
      </p:sp>
      <p:sp>
        <p:nvSpPr>
          <p:cNvPr id="8" name="Footer Placeholder 7"/>
          <p:cNvSpPr>
            <a:spLocks noGrp="1"/>
          </p:cNvSpPr>
          <p:nvPr>
            <p:ph type="ftr" sz="quarter" idx="11"/>
          </p:nvPr>
        </p:nvSpPr>
        <p:spPr/>
        <p:txBody>
          <a:bodyPr/>
          <a:lstStyle/>
          <a:p>
            <a:r>
              <a:rPr lang="ar-SA" smtClean="0"/>
              <a:t>اعداد:- د.أمتثال رشيد</a:t>
            </a:r>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F276BE-0418-4549-B366-C6F475182626}" type="datetime1">
              <a:rPr lang="ar-SA" smtClean="0"/>
              <a:t>22/08/1445</a:t>
            </a:fld>
            <a:endParaRPr lang="ar-SA"/>
          </a:p>
        </p:txBody>
      </p:sp>
      <p:sp>
        <p:nvSpPr>
          <p:cNvPr id="4" name="Footer Placeholder 3"/>
          <p:cNvSpPr>
            <a:spLocks noGrp="1"/>
          </p:cNvSpPr>
          <p:nvPr>
            <p:ph type="ftr" sz="quarter" idx="11"/>
          </p:nvPr>
        </p:nvSpPr>
        <p:spPr/>
        <p:txBody>
          <a:bodyPr/>
          <a:lstStyle/>
          <a:p>
            <a:r>
              <a:rPr lang="ar-SA" smtClean="0"/>
              <a:t>اعداد:- د.أمتثال رشيد</a:t>
            </a:r>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57BF21-ACB1-4BA2-A80E-4B718861EBE7}" type="datetime1">
              <a:rPr lang="ar-SA" smtClean="0"/>
              <a:t>22/08/1445</a:t>
            </a:fld>
            <a:endParaRPr lang="ar-SA"/>
          </a:p>
        </p:txBody>
      </p:sp>
      <p:sp>
        <p:nvSpPr>
          <p:cNvPr id="3" name="Footer Placeholder 2"/>
          <p:cNvSpPr>
            <a:spLocks noGrp="1"/>
          </p:cNvSpPr>
          <p:nvPr>
            <p:ph type="ftr" sz="quarter" idx="11"/>
          </p:nvPr>
        </p:nvSpPr>
        <p:spPr/>
        <p:txBody>
          <a:bodyPr/>
          <a:lstStyle/>
          <a:p>
            <a:r>
              <a:rPr lang="ar-SA" smtClean="0"/>
              <a:t>اعداد:- د.أمتثال رشيد</a:t>
            </a:r>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0B5807D-30EB-4CC5-B14D-C5807E802B76}" type="datetime1">
              <a:rPr lang="ar-SA" smtClean="0"/>
              <a:t>22/08/1445</a:t>
            </a:fld>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r>
              <a:rPr lang="ar-SA" smtClean="0"/>
              <a:t>اعداد:- د.أمتثال رشيد</a:t>
            </a:r>
            <a:endParaRPr lang="ar-SA"/>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74EC12-71A0-49CB-A691-1F35D9CAC01E}" type="datetime1">
              <a:rPr lang="ar-SA" smtClean="0"/>
              <a:t>22/08/1445</a:t>
            </a:fld>
            <a:endParaRPr lang="ar-SA"/>
          </a:p>
        </p:txBody>
      </p:sp>
      <p:sp>
        <p:nvSpPr>
          <p:cNvPr id="6" name="Footer Placeholder 5"/>
          <p:cNvSpPr>
            <a:spLocks noGrp="1"/>
          </p:cNvSpPr>
          <p:nvPr>
            <p:ph type="ftr" sz="quarter" idx="11"/>
          </p:nvPr>
        </p:nvSpPr>
        <p:spPr>
          <a:xfrm>
            <a:off x="4641448" y="5724835"/>
            <a:ext cx="3493664" cy="365125"/>
          </a:xfrm>
        </p:spPr>
        <p:txBody>
          <a:bodyPr>
            <a:normAutofit/>
          </a:bodyPr>
          <a:lstStyle/>
          <a:p>
            <a:r>
              <a:rPr lang="ar-SA" smtClean="0"/>
              <a:t>اعداد:- د.أمتثال رشيد</a:t>
            </a:r>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01A69F5-0E4F-4DD3-8ED9-891747D30507}" type="datetime1">
              <a:rPr lang="ar-SA" smtClean="0"/>
              <a:t>22/08/1445</a:t>
            </a:fld>
            <a:endParaRPr lang="ar-SA"/>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ar-SA" smtClean="0"/>
              <a:t>اعداد:- د.أمتثال رشيد</a:t>
            </a:r>
            <a:endParaRPr lang="ar-SA"/>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274320" algn="r" defTabSz="914400" rtl="1"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r" defTabSz="914400" rtl="1"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r" defTabSz="914400" rtl="1"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r" defTabSz="914400" rtl="1"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r" defTabSz="914400" rtl="1"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1520" y="1196752"/>
            <a:ext cx="8352928" cy="1902073"/>
          </a:xfrm>
        </p:spPr>
        <p:style>
          <a:lnRef idx="2">
            <a:schemeClr val="accent2"/>
          </a:lnRef>
          <a:fillRef idx="1">
            <a:schemeClr val="lt1"/>
          </a:fillRef>
          <a:effectRef idx="0">
            <a:schemeClr val="accent2"/>
          </a:effectRef>
          <a:fontRef idx="minor">
            <a:schemeClr val="dk1"/>
          </a:fontRef>
        </p:style>
        <p:txBody>
          <a:bodyPr>
            <a:normAutofit fontScale="90000"/>
          </a:bodyPr>
          <a:lstStyle/>
          <a:p>
            <a:pPr algn="r"/>
            <a:r>
              <a:rPr lang="ar-IQ" sz="4400" b="1" dirty="0" smtClean="0">
                <a:solidFill>
                  <a:srgbClr val="002060"/>
                </a:solidFill>
              </a:rPr>
              <a:t>دور الشفافية والمساءلة في الحد من ظاهرة الفساد المالي والاداري</a:t>
            </a:r>
            <a:endParaRPr lang="ar-IQ" sz="4400" b="1" dirty="0">
              <a:solidFill>
                <a:srgbClr val="002060"/>
              </a:solidFill>
            </a:endParaRPr>
          </a:p>
        </p:txBody>
      </p:sp>
      <p:sp>
        <p:nvSpPr>
          <p:cNvPr id="3" name="عنوان فرعي 2"/>
          <p:cNvSpPr>
            <a:spLocks noGrp="1"/>
          </p:cNvSpPr>
          <p:nvPr>
            <p:ph type="subTitle" idx="1"/>
          </p:nvPr>
        </p:nvSpPr>
        <p:spPr>
          <a:xfrm>
            <a:off x="971600" y="3573016"/>
            <a:ext cx="7128792" cy="2952328"/>
          </a:xfrm>
        </p:spPr>
        <p:style>
          <a:lnRef idx="2">
            <a:schemeClr val="accent1"/>
          </a:lnRef>
          <a:fillRef idx="1">
            <a:schemeClr val="lt1"/>
          </a:fillRef>
          <a:effectRef idx="0">
            <a:schemeClr val="accent1"/>
          </a:effectRef>
          <a:fontRef idx="minor">
            <a:schemeClr val="dk1"/>
          </a:fontRef>
        </p:style>
        <p:txBody>
          <a:bodyPr>
            <a:normAutofit fontScale="55000" lnSpcReduction="20000"/>
          </a:bodyPr>
          <a:lstStyle/>
          <a:p>
            <a:pPr lvl="0" algn="ctr">
              <a:spcBef>
                <a:spcPts val="600"/>
              </a:spcBef>
              <a:buClr>
                <a:srgbClr val="FE8637"/>
              </a:buClr>
              <a:buSzPct val="70000"/>
            </a:pPr>
            <a:endParaRPr lang="ar-IQ" sz="6000" b="1" dirty="0" smtClean="0">
              <a:solidFill>
                <a:srgbClr val="002060"/>
              </a:solidFill>
              <a:latin typeface="Century Schoolbook"/>
              <a:cs typeface="Times New Roman"/>
            </a:endParaRPr>
          </a:p>
          <a:p>
            <a:pPr lvl="0" algn="ctr">
              <a:spcBef>
                <a:spcPts val="600"/>
              </a:spcBef>
              <a:buClr>
                <a:srgbClr val="FE8637"/>
              </a:buClr>
              <a:buSzPct val="70000"/>
            </a:pPr>
            <a:r>
              <a:rPr lang="ar-IQ" sz="6000" b="1" dirty="0" smtClean="0">
                <a:solidFill>
                  <a:srgbClr val="002060"/>
                </a:solidFill>
                <a:latin typeface="Century Schoolbook"/>
                <a:cs typeface="Times New Roman"/>
              </a:rPr>
              <a:t>قسم العلوم </a:t>
            </a:r>
            <a:r>
              <a:rPr lang="ar-IQ" sz="6000" b="1" dirty="0" smtClean="0">
                <a:solidFill>
                  <a:srgbClr val="002060"/>
                </a:solidFill>
                <a:latin typeface="Century Schoolbook"/>
                <a:cs typeface="Times New Roman"/>
              </a:rPr>
              <a:t>المالية والمصرفية </a:t>
            </a:r>
            <a:endParaRPr lang="ar-IQ" sz="6000" b="1" dirty="0" smtClean="0">
              <a:solidFill>
                <a:srgbClr val="002060"/>
              </a:solidFill>
              <a:latin typeface="Century Schoolbook"/>
              <a:cs typeface="Times New Roman"/>
            </a:endParaRPr>
          </a:p>
          <a:p>
            <a:pPr lvl="0" algn="ctr">
              <a:spcBef>
                <a:spcPts val="600"/>
              </a:spcBef>
              <a:buClr>
                <a:srgbClr val="FE8637"/>
              </a:buClr>
              <a:buSzPct val="70000"/>
            </a:pPr>
            <a:r>
              <a:rPr lang="ar-IQ" sz="6000" b="1" dirty="0" smtClean="0">
                <a:solidFill>
                  <a:srgbClr val="002060"/>
                </a:solidFill>
                <a:latin typeface="Century Schoolbook"/>
                <a:cs typeface="Times New Roman"/>
              </a:rPr>
              <a:t>وادارة </a:t>
            </a:r>
            <a:r>
              <a:rPr lang="ar-IQ" sz="6000" b="1" dirty="0" smtClean="0">
                <a:solidFill>
                  <a:srgbClr val="002060"/>
                </a:solidFill>
                <a:latin typeface="Century Schoolbook"/>
                <a:cs typeface="Times New Roman"/>
              </a:rPr>
              <a:t>الاعمال </a:t>
            </a:r>
          </a:p>
          <a:p>
            <a:pPr lvl="0" algn="ctr">
              <a:spcBef>
                <a:spcPts val="600"/>
              </a:spcBef>
              <a:buClr>
                <a:srgbClr val="FE8637"/>
              </a:buClr>
              <a:buSzPct val="70000"/>
            </a:pPr>
            <a:r>
              <a:rPr lang="ar-IQ" sz="6000" b="1" dirty="0" smtClean="0">
                <a:solidFill>
                  <a:srgbClr val="002060"/>
                </a:solidFill>
                <a:latin typeface="Century Schoolbook"/>
                <a:cs typeface="Times New Roman"/>
              </a:rPr>
              <a:t>القاء</a:t>
            </a:r>
            <a:endParaRPr lang="ar-IQ" sz="6000" b="1" dirty="0">
              <a:solidFill>
                <a:srgbClr val="002060"/>
              </a:solidFill>
              <a:latin typeface="Century Schoolbook"/>
              <a:cs typeface="Times New Roman"/>
            </a:endParaRPr>
          </a:p>
          <a:p>
            <a:pPr lvl="0" algn="ctr">
              <a:spcBef>
                <a:spcPts val="600"/>
              </a:spcBef>
              <a:buClr>
                <a:srgbClr val="FE8637"/>
              </a:buClr>
              <a:buSzPct val="70000"/>
            </a:pPr>
            <a:r>
              <a:rPr lang="ar-IQ" sz="6000" b="1" dirty="0">
                <a:solidFill>
                  <a:srgbClr val="002060"/>
                </a:solidFill>
                <a:latin typeface="Century Schoolbook"/>
                <a:cs typeface="Times New Roman"/>
              </a:rPr>
              <a:t>أ</a:t>
            </a:r>
            <a:r>
              <a:rPr lang="ar-IQ" sz="6000" b="1" dirty="0" smtClean="0">
                <a:solidFill>
                  <a:srgbClr val="002060"/>
                </a:solidFill>
                <a:latin typeface="Century Schoolbook"/>
                <a:cs typeface="Times New Roman"/>
              </a:rPr>
              <a:t>.م.د</a:t>
            </a:r>
            <a:r>
              <a:rPr lang="ar-IQ" sz="6000" b="1" dirty="0">
                <a:solidFill>
                  <a:srgbClr val="002060"/>
                </a:solidFill>
                <a:latin typeface="Century Schoolbook"/>
                <a:cs typeface="Times New Roman"/>
              </a:rPr>
              <a:t>. </a:t>
            </a:r>
            <a:r>
              <a:rPr lang="ar-IQ" sz="6000" b="1" dirty="0" smtClean="0">
                <a:solidFill>
                  <a:srgbClr val="002060"/>
                </a:solidFill>
                <a:latin typeface="Century Schoolbook"/>
                <a:cs typeface="Times New Roman"/>
              </a:rPr>
              <a:t>امتثال رشيد</a:t>
            </a:r>
          </a:p>
          <a:p>
            <a:pPr lvl="0" algn="ctr">
              <a:spcBef>
                <a:spcPts val="600"/>
              </a:spcBef>
              <a:buClr>
                <a:srgbClr val="FE8637"/>
              </a:buClr>
              <a:buSzPct val="70000"/>
            </a:pPr>
            <a:r>
              <a:rPr lang="ar-IQ" sz="6000" b="1" dirty="0" smtClean="0">
                <a:solidFill>
                  <a:srgbClr val="002060"/>
                </a:solidFill>
                <a:latin typeface="Century Schoolbook"/>
                <a:cs typeface="Times New Roman"/>
              </a:rPr>
              <a:t>م .م عمر عبيد</a:t>
            </a:r>
            <a:endParaRPr lang="ar-IQ" sz="6000" b="1" dirty="0">
              <a:solidFill>
                <a:srgbClr val="002060"/>
              </a:solidFill>
              <a:latin typeface="Century Schoolbook"/>
              <a:cs typeface="Times New Roman"/>
            </a:endParaRPr>
          </a:p>
          <a:p>
            <a:endParaRPr lang="ar-IQ" dirty="0"/>
          </a:p>
        </p:txBody>
      </p:sp>
    </p:spTree>
    <p:extLst>
      <p:ext uri="{BB962C8B-B14F-4D97-AF65-F5344CB8AC3E}">
        <p14:creationId xmlns:p14="http://schemas.microsoft.com/office/powerpoint/2010/main" val="5208055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r>
              <a:rPr lang="ar-IQ" b="1" dirty="0">
                <a:solidFill>
                  <a:srgbClr val="FF0000"/>
                </a:solidFill>
              </a:rPr>
              <a:t>. </a:t>
            </a:r>
            <a:r>
              <a:rPr lang="ar-IQ" b="1" dirty="0" smtClean="0">
                <a:solidFill>
                  <a:srgbClr val="FF0000"/>
                </a:solidFill>
              </a:rPr>
              <a:t>مظاهر الفساد:</a:t>
            </a:r>
          </a:p>
          <a:p>
            <a:r>
              <a:rPr lang="ar-IQ" b="1" dirty="0"/>
              <a:t>1 . الرشوة </a:t>
            </a:r>
            <a:endParaRPr lang="en-US" b="1" dirty="0"/>
          </a:p>
          <a:p>
            <a:r>
              <a:rPr lang="ar-IQ" b="1" dirty="0"/>
              <a:t>وتعني حصول الشخص على منفعة تكون مالية في الغالب لتمرير أو تنفيذ إعمال خلاف التشريع أو أصول المهنة . </a:t>
            </a:r>
            <a:endParaRPr lang="en-US" b="1" dirty="0"/>
          </a:p>
          <a:p>
            <a:r>
              <a:rPr lang="ar-IQ" b="1" dirty="0"/>
              <a:t>2 . المحسوبية </a:t>
            </a:r>
            <a:endParaRPr lang="en-US" b="1" dirty="0"/>
          </a:p>
          <a:p>
            <a:r>
              <a:rPr lang="ar-IQ" b="1" dirty="0"/>
              <a:t>أي امرار ما تريده التنظيمات (الأحزاب أو المناطق والأقاليم أو العوائل المتنفذة) من خلال نفوذهم دون استحقاقهم لها أصلاً . </a:t>
            </a:r>
            <a:endParaRPr lang="en-US" b="1" dirty="0"/>
          </a:p>
          <a:p>
            <a:r>
              <a:rPr lang="ar-IQ" b="1" dirty="0" smtClean="0"/>
              <a:t>3 </a:t>
            </a:r>
            <a:r>
              <a:rPr lang="ar-IQ" b="1" dirty="0"/>
              <a:t>. المحاباة </a:t>
            </a:r>
            <a:endParaRPr lang="en-US" b="1" dirty="0"/>
          </a:p>
          <a:p>
            <a:r>
              <a:rPr lang="ar-IQ" b="1" dirty="0"/>
              <a:t>أي تفضيل جهة على أخرى بغير وجه حق كما في منح المقاولات والعطاءات أو عقود الاستئجار والاستثمار . </a:t>
            </a:r>
            <a:endParaRPr lang="en-US" b="1" dirty="0"/>
          </a:p>
          <a:p>
            <a:r>
              <a:rPr lang="ar-IQ" b="1" dirty="0"/>
              <a:t> </a:t>
            </a:r>
            <a:endParaRPr lang="en-US" dirty="0"/>
          </a:p>
          <a:p>
            <a:endParaRPr lang="ar-IQ" sz="2400" b="1" dirty="0">
              <a:solidFill>
                <a:srgbClr val="FF0000"/>
              </a:solidFill>
            </a:endParaRPr>
          </a:p>
        </p:txBody>
      </p:sp>
    </p:spTree>
    <p:extLst>
      <p:ext uri="{BB962C8B-B14F-4D97-AF65-F5344CB8AC3E}">
        <p14:creationId xmlns:p14="http://schemas.microsoft.com/office/powerpoint/2010/main" val="2035097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359410" algn="justLow"/>
            <a:r>
              <a:rPr lang="ar-IQ" b="1" dirty="0">
                <a:latin typeface="Times New Roman"/>
                <a:ea typeface="Times New Roman"/>
                <a:cs typeface="Simplified Arabic"/>
              </a:rPr>
              <a:t>4 . الوساطة </a:t>
            </a:r>
            <a:endParaRPr lang="en-US" sz="2000" b="1" dirty="0">
              <a:latin typeface="Times New Roman"/>
              <a:ea typeface="Times New Roman"/>
            </a:endParaRPr>
          </a:p>
          <a:p>
            <a:pPr marL="588010" algn="justLow"/>
            <a:r>
              <a:rPr lang="ar-IQ" b="1" dirty="0">
                <a:latin typeface="Times New Roman"/>
                <a:ea typeface="Times New Roman"/>
                <a:cs typeface="Simplified Arabic"/>
              </a:rPr>
              <a:t>أي تدخل شخص ذا مركز (وظيفي أو تنظيم سياسي) لصالح من لايستحق التعيين أو إحالة العقد أو إشغال المنصب أو ... الخ . </a:t>
            </a:r>
            <a:endParaRPr lang="en-US" sz="2000" b="1" dirty="0">
              <a:latin typeface="Times New Roman"/>
              <a:ea typeface="Times New Roman"/>
            </a:endParaRPr>
          </a:p>
          <a:p>
            <a:pPr marL="359410" algn="justLow"/>
            <a:r>
              <a:rPr lang="ar-IQ" b="1" dirty="0">
                <a:latin typeface="Times New Roman"/>
                <a:ea typeface="Times New Roman"/>
                <a:cs typeface="Simplified Arabic"/>
              </a:rPr>
              <a:t> </a:t>
            </a:r>
            <a:endParaRPr lang="en-US" sz="2000" b="1" dirty="0">
              <a:latin typeface="Times New Roman"/>
              <a:ea typeface="Times New Roman"/>
            </a:endParaRPr>
          </a:p>
          <a:p>
            <a:pPr marL="359410" algn="justLow"/>
            <a:r>
              <a:rPr lang="ar-IQ" b="1" dirty="0">
                <a:latin typeface="Times New Roman"/>
                <a:ea typeface="Times New Roman"/>
                <a:cs typeface="Simplified Arabic"/>
              </a:rPr>
              <a:t>5 . الابتزاز والتزوير </a:t>
            </a:r>
            <a:endParaRPr lang="en-US" sz="2000" b="1" dirty="0">
              <a:latin typeface="Times New Roman"/>
              <a:ea typeface="Times New Roman"/>
            </a:endParaRPr>
          </a:p>
          <a:p>
            <a:r>
              <a:rPr lang="ar-IQ" b="1" dirty="0">
                <a:latin typeface="Times New Roman"/>
                <a:ea typeface="Times New Roman"/>
                <a:cs typeface="Simplified Arabic"/>
              </a:rPr>
              <a:t>لغرض الحصول على المال من الأشخاص مستغلاً موقعه الوظيفي بتبريرات قانونية أو إدارية أو إخفاء التعليمات النافذة على الأشخاص المعنيين كما يحدث في دوائر الضريبة أو تزوير الشهادة الدراسية أو تزوير النقود </a:t>
            </a:r>
            <a:endParaRPr lang="ar-IQ" sz="2400" b="1" dirty="0">
              <a:solidFill>
                <a:srgbClr val="FF0000"/>
              </a:solidFill>
            </a:endParaRPr>
          </a:p>
        </p:txBody>
      </p:sp>
    </p:spTree>
    <p:extLst>
      <p:ext uri="{BB962C8B-B14F-4D97-AF65-F5344CB8AC3E}">
        <p14:creationId xmlns:p14="http://schemas.microsoft.com/office/powerpoint/2010/main" val="11529555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359410" algn="justLow"/>
            <a:r>
              <a:rPr lang="ar-IQ" b="1" dirty="0">
                <a:latin typeface="Times New Roman"/>
                <a:ea typeface="Times New Roman"/>
                <a:cs typeface="Simplified Arabic"/>
              </a:rPr>
              <a:t>نهب المال العام </a:t>
            </a:r>
            <a:endParaRPr lang="en-US" sz="2000" dirty="0">
              <a:latin typeface="Times New Roman"/>
              <a:ea typeface="Times New Roman"/>
            </a:endParaRPr>
          </a:p>
          <a:p>
            <a:pPr marL="588010" algn="justLow"/>
            <a:r>
              <a:rPr lang="ar-IQ" b="1" dirty="0">
                <a:latin typeface="Times New Roman"/>
                <a:ea typeface="Times New Roman"/>
                <a:cs typeface="Simplified Arabic"/>
              </a:rPr>
              <a:t>والسوق السوداء والتهريب بأستخدام الصلاحيات الممنوحة للشخص أو الاحتيال أو استغلال الموقع الوظيفي للتصرف بأموال الدولة بشكل سري من غير وجه حق أو تمرير السلع عبر منافذ السوق السوداء أو تهريب الثروة النفطية . </a:t>
            </a:r>
            <a:endParaRPr lang="en-US" b="1" dirty="0">
              <a:latin typeface="Times New Roman"/>
              <a:ea typeface="Times New Roman"/>
            </a:endParaRPr>
          </a:p>
          <a:p>
            <a:pPr marL="588010" indent="-228600" algn="justLow"/>
            <a:r>
              <a:rPr lang="ar-IQ" b="1" dirty="0">
                <a:latin typeface="Times New Roman"/>
                <a:ea typeface="Times New Roman"/>
                <a:cs typeface="Simplified Arabic"/>
              </a:rPr>
              <a:t>7 . فساد يتقاطع مع الأنظمة والقوانين المتعلقة بنظام العدالة وحقوق الملكية والتسهيلات المصرفية والائتمانات وكذلك التمويل الخارجي . </a:t>
            </a:r>
            <a:endParaRPr lang="en-US" b="1" dirty="0">
              <a:latin typeface="Times New Roman"/>
              <a:ea typeface="Times New Roman"/>
            </a:endParaRPr>
          </a:p>
          <a:p>
            <a:pPr marL="588010" indent="-228600" algn="justLow"/>
            <a:r>
              <a:rPr lang="ar-IQ" b="1" dirty="0">
                <a:latin typeface="Times New Roman"/>
                <a:ea typeface="Times New Roman"/>
                <a:cs typeface="Simplified Arabic"/>
              </a:rPr>
              <a:t>8 . الفساد في بيئة المجتمع / التلوث ودخان المصانع (وكانت للدول الصناعية الكبرى الأثر الأكبر في ظاهره الاحتباس الحراري) التي يمر بها العالم حالياً . </a:t>
            </a:r>
            <a:endParaRPr lang="en-US" b="1" dirty="0">
              <a:latin typeface="Times New Roman"/>
              <a:ea typeface="Times New Roman"/>
            </a:endParaRPr>
          </a:p>
          <a:p>
            <a:r>
              <a:rPr lang="ar-IQ" b="1" dirty="0">
                <a:latin typeface="Times New Roman"/>
                <a:ea typeface="Times New Roman"/>
                <a:cs typeface="Simplified Arabic"/>
              </a:rPr>
              <a:t>9 . التباطؤ في أنجاز المعاملات وخاصة المهمة والمستعجلة كمعاملات التقاعد والجنسية وجواز السفر ووثائق تأييد صحة صدور الشهادات أو الكتب الرسمية . </a:t>
            </a:r>
            <a:endParaRPr lang="ar-IQ" b="1" dirty="0">
              <a:solidFill>
                <a:srgbClr val="FF0000"/>
              </a:solidFill>
            </a:endParaRPr>
          </a:p>
        </p:txBody>
      </p:sp>
    </p:spTree>
    <p:extLst>
      <p:ext uri="{BB962C8B-B14F-4D97-AF65-F5344CB8AC3E}">
        <p14:creationId xmlns:p14="http://schemas.microsoft.com/office/powerpoint/2010/main" val="13178773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359410" algn="justLow">
              <a:lnSpc>
                <a:spcPct val="150000"/>
              </a:lnSpc>
            </a:pPr>
            <a:r>
              <a:rPr lang="ar-IQ" sz="2000" b="1" dirty="0" smtClean="0">
                <a:solidFill>
                  <a:srgbClr val="FF0000"/>
                </a:solidFill>
              </a:rPr>
              <a:t>الشفافية : </a:t>
            </a:r>
            <a:r>
              <a:rPr lang="ar-IQ" sz="2000" b="1" dirty="0" smtClean="0">
                <a:solidFill>
                  <a:schemeClr val="tx1"/>
                </a:solidFill>
              </a:rPr>
              <a:t>تعني وضوح الحقيقية للاخرين لرؤيتها ,عبر وضوح التشريعات وسهولة فهمها ومبادئها الاعلان والمساءلة.واهمية الشفافية في كونها تعمل عللا تقليل الغموض والضبابية ومن ثم  تساهم في القضاء على الفساد  فان غياب الشفافية يؤدي اللا غموض التشريعات وبالتالي السماح للموظف بان ياخذ على عاتقه حرية تفسيرها لذلك جاءت الشفافية للقضاء على خطر الشخصنة  في التعامل  وتوفر المصداقية امام اراي العام .فضلا عن اشاعة النظام والانضباط والعمل عللا ترابط جميع المستويات الادارية واختيار قيادات تتصف بالموضوعية والنزاهة عبر توافر قنوات اتصال مفتوحة بين المواطنيين واصحاب المصالح والمسؤولين.</a:t>
            </a:r>
            <a:endParaRPr lang="ar-IQ" sz="2000" b="1" dirty="0">
              <a:solidFill>
                <a:schemeClr val="tx1"/>
              </a:solidFill>
            </a:endParaRPr>
          </a:p>
        </p:txBody>
      </p:sp>
    </p:spTree>
    <p:extLst>
      <p:ext uri="{BB962C8B-B14F-4D97-AF65-F5344CB8AC3E}">
        <p14:creationId xmlns:p14="http://schemas.microsoft.com/office/powerpoint/2010/main" val="42835646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359410" algn="justLow">
              <a:lnSpc>
                <a:spcPct val="150000"/>
              </a:lnSpc>
            </a:pPr>
            <a:r>
              <a:rPr lang="ar-IQ" sz="2000" b="1" dirty="0" smtClean="0">
                <a:solidFill>
                  <a:srgbClr val="FF0000"/>
                </a:solidFill>
              </a:rPr>
              <a:t>متطلبات الشفافية للقضاء على مظاهر الفساد </a:t>
            </a:r>
          </a:p>
          <a:p>
            <a:pPr marL="359410" algn="justLow">
              <a:lnSpc>
                <a:spcPct val="150000"/>
              </a:lnSpc>
            </a:pPr>
            <a:r>
              <a:rPr lang="ar-IQ" sz="2000" b="1" dirty="0" smtClean="0">
                <a:solidFill>
                  <a:schemeClr val="tx1"/>
                </a:solidFill>
              </a:rPr>
              <a:t>توافر الديمقراطية  حرية التعبير في المجتمع .</a:t>
            </a:r>
          </a:p>
          <a:p>
            <a:pPr marL="359410" algn="justLow">
              <a:lnSpc>
                <a:spcPct val="150000"/>
              </a:lnSpc>
            </a:pPr>
            <a:r>
              <a:rPr lang="ar-IQ" sz="2000" b="1" dirty="0" smtClean="0">
                <a:solidFill>
                  <a:schemeClr val="tx1"/>
                </a:solidFill>
              </a:rPr>
              <a:t>انتهاج الشفافية في الانظمة والقوانيين والاجراءات.</a:t>
            </a:r>
          </a:p>
          <a:p>
            <a:pPr marL="359410" algn="justLow">
              <a:lnSpc>
                <a:spcPct val="150000"/>
              </a:lnSpc>
            </a:pPr>
            <a:r>
              <a:rPr lang="ar-IQ" sz="2000" b="1" dirty="0" smtClean="0">
                <a:solidFill>
                  <a:schemeClr val="tx1"/>
                </a:solidFill>
              </a:rPr>
              <a:t>نشر الوعي لدى الموظفين والمواطنيين  وتعريفهم بحقوقهم وواجباتهم .</a:t>
            </a:r>
          </a:p>
          <a:p>
            <a:pPr marL="359410" algn="justLow">
              <a:lnSpc>
                <a:spcPct val="150000"/>
              </a:lnSpc>
            </a:pPr>
            <a:r>
              <a:rPr lang="ar-IQ" sz="2000" b="1" dirty="0" smtClean="0">
                <a:solidFill>
                  <a:schemeClr val="tx1"/>
                </a:solidFill>
              </a:rPr>
              <a:t>التفاعل مع المعنيين وذوي العلاقة.</a:t>
            </a:r>
          </a:p>
          <a:p>
            <a:pPr marL="359410" algn="justLow">
              <a:lnSpc>
                <a:spcPct val="150000"/>
              </a:lnSpc>
            </a:pPr>
            <a:r>
              <a:rPr lang="ar-IQ" sz="2000" b="1" dirty="0" smtClean="0">
                <a:solidFill>
                  <a:schemeClr val="tx1"/>
                </a:solidFill>
              </a:rPr>
              <a:t>التعيين  في الوظائف على اساس الكفاءة المطلقة .</a:t>
            </a:r>
          </a:p>
          <a:p>
            <a:pPr marL="359410" algn="justLow">
              <a:lnSpc>
                <a:spcPct val="150000"/>
              </a:lnSpc>
            </a:pPr>
            <a:r>
              <a:rPr lang="ar-IQ" sz="2000" b="1" dirty="0" smtClean="0">
                <a:solidFill>
                  <a:schemeClr val="tx1"/>
                </a:solidFill>
              </a:rPr>
              <a:t>تطوير شبكة معلومات بين الدواءر والمؤسسات كافة وداخل المؤسسات كافة .</a:t>
            </a:r>
          </a:p>
          <a:p>
            <a:pPr marL="359410" algn="justLow">
              <a:lnSpc>
                <a:spcPct val="150000"/>
              </a:lnSpc>
            </a:pPr>
            <a:r>
              <a:rPr lang="ar-IQ" sz="2000" b="1" dirty="0" smtClean="0">
                <a:solidFill>
                  <a:schemeClr val="tx1"/>
                </a:solidFill>
              </a:rPr>
              <a:t>تعزيز دور اجهزة الرقابة المالية والاداريو.</a:t>
            </a:r>
          </a:p>
          <a:p>
            <a:pPr marL="359410" algn="justLow">
              <a:lnSpc>
                <a:spcPct val="150000"/>
              </a:lnSpc>
            </a:pPr>
            <a:endParaRPr lang="ar-IQ" sz="2000" b="1" dirty="0">
              <a:solidFill>
                <a:schemeClr val="tx1"/>
              </a:solidFill>
            </a:endParaRPr>
          </a:p>
        </p:txBody>
      </p:sp>
    </p:spTree>
    <p:extLst>
      <p:ext uri="{BB962C8B-B14F-4D97-AF65-F5344CB8AC3E}">
        <p14:creationId xmlns:p14="http://schemas.microsoft.com/office/powerpoint/2010/main" val="21875656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359410" algn="justLow">
              <a:lnSpc>
                <a:spcPct val="150000"/>
              </a:lnSpc>
            </a:pPr>
            <a:r>
              <a:rPr lang="ar-IQ" sz="2000" b="1" dirty="0" smtClean="0">
                <a:solidFill>
                  <a:schemeClr val="tx1"/>
                </a:solidFill>
              </a:rPr>
              <a:t>الترويج للانفتاح والشفافية عبر وضع الانظمة والقوانيين والخطط اللازمة .</a:t>
            </a:r>
          </a:p>
          <a:p>
            <a:pPr marL="359410" algn="justLow">
              <a:lnSpc>
                <a:spcPct val="150000"/>
              </a:lnSpc>
            </a:pPr>
            <a:r>
              <a:rPr lang="ar-IQ" sz="2000" b="1" dirty="0" smtClean="0">
                <a:solidFill>
                  <a:schemeClr val="tx1"/>
                </a:solidFill>
              </a:rPr>
              <a:t>ضمان حرية وسائل الاعلام المقرؤء والمرءي والمسموع .</a:t>
            </a:r>
          </a:p>
          <a:p>
            <a:pPr marL="359410" algn="justLow">
              <a:lnSpc>
                <a:spcPct val="150000"/>
              </a:lnSpc>
            </a:pPr>
            <a:r>
              <a:rPr lang="ar-IQ" sz="2000" b="1" dirty="0" smtClean="0">
                <a:solidFill>
                  <a:schemeClr val="tx1"/>
                </a:solidFill>
              </a:rPr>
              <a:t>التحول نحو تطبيق الحكومة الالكترونية.</a:t>
            </a:r>
          </a:p>
          <a:p>
            <a:pPr marL="359410" algn="justLow">
              <a:lnSpc>
                <a:spcPct val="150000"/>
              </a:lnSpc>
            </a:pPr>
            <a:r>
              <a:rPr lang="ar-IQ" sz="2000" b="1" dirty="0" smtClean="0">
                <a:solidFill>
                  <a:schemeClr val="tx1"/>
                </a:solidFill>
              </a:rPr>
              <a:t>العمل على الوصول المجاني للمغلومات .</a:t>
            </a:r>
          </a:p>
          <a:p>
            <a:pPr marL="359410" algn="justLow">
              <a:lnSpc>
                <a:spcPct val="150000"/>
              </a:lnSpc>
            </a:pPr>
            <a:r>
              <a:rPr lang="ar-IQ" sz="2000" b="1" dirty="0" smtClean="0">
                <a:solidFill>
                  <a:schemeClr val="tx1"/>
                </a:solidFill>
              </a:rPr>
              <a:t>ايجاد حهاز مفوض للشفافية يتيح له ادارة المعلومات .</a:t>
            </a:r>
          </a:p>
          <a:p>
            <a:pPr marL="359410" algn="justLow">
              <a:lnSpc>
                <a:spcPct val="150000"/>
              </a:lnSpc>
            </a:pPr>
            <a:r>
              <a:rPr lang="ar-IQ" sz="2000" b="1" dirty="0" smtClean="0">
                <a:solidFill>
                  <a:schemeClr val="tx1"/>
                </a:solidFill>
              </a:rPr>
              <a:t>ايجاد نظام قضائي مستقل للتظلم والطعن امامه عن مخالفة نظام الشفافية.</a:t>
            </a:r>
          </a:p>
          <a:p>
            <a:pPr marL="359410" algn="justLow">
              <a:lnSpc>
                <a:spcPct val="150000"/>
              </a:lnSpc>
            </a:pPr>
            <a:r>
              <a:rPr lang="ar-IQ" sz="2000" b="1" dirty="0" smtClean="0">
                <a:solidFill>
                  <a:schemeClr val="tx1"/>
                </a:solidFill>
              </a:rPr>
              <a:t>التركيز على عناصر الشفافية ( العلانية- الافصاخ- الوضوح- الصدق –التمكين.</a:t>
            </a:r>
          </a:p>
          <a:p>
            <a:pPr marL="359410" algn="justLow">
              <a:lnSpc>
                <a:spcPct val="150000"/>
              </a:lnSpc>
            </a:pPr>
            <a:endParaRPr lang="ar-IQ" sz="2000" b="1" dirty="0">
              <a:solidFill>
                <a:schemeClr val="tx1"/>
              </a:solidFill>
            </a:endParaRPr>
          </a:p>
        </p:txBody>
      </p:sp>
    </p:spTree>
    <p:extLst>
      <p:ext uri="{BB962C8B-B14F-4D97-AF65-F5344CB8AC3E}">
        <p14:creationId xmlns:p14="http://schemas.microsoft.com/office/powerpoint/2010/main" val="22115591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359410" algn="justLow">
              <a:lnSpc>
                <a:spcPct val="150000"/>
              </a:lnSpc>
            </a:pPr>
            <a:r>
              <a:rPr lang="ar-IQ" sz="2000" b="1" dirty="0" smtClean="0">
                <a:solidFill>
                  <a:srgbClr val="FF0000"/>
                </a:solidFill>
              </a:rPr>
              <a:t>اما المساءلة</a:t>
            </a:r>
            <a:r>
              <a:rPr lang="ar-IQ" sz="2000" b="1" dirty="0" smtClean="0">
                <a:solidFill>
                  <a:schemeClr val="tx1"/>
                </a:solidFill>
              </a:rPr>
              <a:t> فهي عملية محاسبة الاشخاص بموجب اعمالهم والسلطة الممنوحة لهم .</a:t>
            </a:r>
            <a:endParaRPr lang="ar-IQ" sz="2000" b="1" dirty="0">
              <a:solidFill>
                <a:schemeClr val="tx1"/>
              </a:solidFill>
            </a:endParaRPr>
          </a:p>
          <a:p>
            <a:pPr marL="359410" algn="justLow">
              <a:lnSpc>
                <a:spcPct val="150000"/>
              </a:lnSpc>
            </a:pPr>
            <a:r>
              <a:rPr lang="ar-IQ" sz="2000" b="1" dirty="0" smtClean="0">
                <a:solidFill>
                  <a:schemeClr val="tx1"/>
                </a:solidFill>
              </a:rPr>
              <a:t>فاذن المساءلة هي اجابة الافراد او المؤسسات عن الاسئلة الموجهة اليهم بسب سلوكليات غير مرغوب فيها ويقتضي ذلك تقديم الاسباب والمبررات التي دفعت الى ممارسة تلك السلوكيات </a:t>
            </a:r>
          </a:p>
          <a:p>
            <a:pPr marL="359410" algn="justLow">
              <a:lnSpc>
                <a:spcPct val="150000"/>
              </a:lnSpc>
            </a:pPr>
            <a:r>
              <a:rPr lang="ar-IQ" sz="2000" b="1" dirty="0" smtClean="0">
                <a:solidFill>
                  <a:schemeClr val="tx1"/>
                </a:solidFill>
              </a:rPr>
              <a:t>واهدافها : </a:t>
            </a:r>
          </a:p>
          <a:p>
            <a:pPr marL="359410" algn="justLow">
              <a:lnSpc>
                <a:spcPct val="150000"/>
              </a:lnSpc>
            </a:pPr>
            <a:r>
              <a:rPr lang="ar-IQ" sz="2000" b="1" dirty="0" smtClean="0">
                <a:solidFill>
                  <a:schemeClr val="tx1"/>
                </a:solidFill>
              </a:rPr>
              <a:t> توجيه طاقات المؤسسة نحو الاهداف .</a:t>
            </a:r>
          </a:p>
          <a:p>
            <a:pPr marL="359410" algn="justLow">
              <a:lnSpc>
                <a:spcPct val="150000"/>
              </a:lnSpc>
            </a:pPr>
            <a:r>
              <a:rPr lang="ar-IQ" sz="2000" b="1" dirty="0" smtClean="0">
                <a:solidFill>
                  <a:schemeClr val="tx1"/>
                </a:solidFill>
              </a:rPr>
              <a:t>تنظيم الافراد وفق ستراتيجية المؤسسة .</a:t>
            </a:r>
          </a:p>
          <a:p>
            <a:pPr marL="359410" algn="justLow">
              <a:lnSpc>
                <a:spcPct val="150000"/>
              </a:lnSpc>
            </a:pPr>
            <a:r>
              <a:rPr lang="ar-IQ" sz="2000" b="1" dirty="0" smtClean="0">
                <a:solidFill>
                  <a:schemeClr val="tx1"/>
                </a:solidFill>
              </a:rPr>
              <a:t>تحديد جوانب القوة والفشل في العمر وبيان المقصر .</a:t>
            </a:r>
          </a:p>
          <a:p>
            <a:pPr marL="359410" algn="justLow">
              <a:lnSpc>
                <a:spcPct val="150000"/>
              </a:lnSpc>
            </a:pPr>
            <a:r>
              <a:rPr lang="ar-IQ" sz="2000" b="1" dirty="0" smtClean="0">
                <a:solidFill>
                  <a:schemeClr val="tx1"/>
                </a:solidFill>
              </a:rPr>
              <a:t>تحديد دور كل موظف داخل المؤسسة وتحسين اساليب العمل .</a:t>
            </a:r>
          </a:p>
          <a:p>
            <a:pPr marL="359410" algn="justLow">
              <a:lnSpc>
                <a:spcPct val="150000"/>
              </a:lnSpc>
            </a:pPr>
            <a:endParaRPr lang="ar-IQ" sz="2000" b="1" dirty="0">
              <a:solidFill>
                <a:schemeClr val="tx1"/>
              </a:solidFill>
            </a:endParaRPr>
          </a:p>
        </p:txBody>
      </p:sp>
    </p:spTree>
    <p:extLst>
      <p:ext uri="{BB962C8B-B14F-4D97-AF65-F5344CB8AC3E}">
        <p14:creationId xmlns:p14="http://schemas.microsoft.com/office/powerpoint/2010/main" val="6456230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359410" algn="justLow">
              <a:lnSpc>
                <a:spcPct val="150000"/>
              </a:lnSpc>
            </a:pPr>
            <a:r>
              <a:rPr lang="ar-IQ" sz="2000" b="1" dirty="0" smtClean="0">
                <a:solidFill>
                  <a:schemeClr val="tx1"/>
                </a:solidFill>
              </a:rPr>
              <a:t>اذن المساءلة هي وسيلة للرقابة والتحكم لمنع اساءة استخدام السلطة وهنا المسءلة كنوع لضمان  حسن الالتزام عبر وضوح قواعد الانظمة وعواقب المخالفات وبذلك هي تعد كعملية للتحسين المستمرلتخفيض السلبية في الاداء من خلال المباشرة في تطبيق الجزاء وعدالة تطبيقه والمساواة والتجانس في نوع العقوبة فضلاعن التدرج في شدة العقوبة .</a:t>
            </a:r>
          </a:p>
          <a:p>
            <a:pPr marL="359410" algn="justLow">
              <a:lnSpc>
                <a:spcPct val="150000"/>
              </a:lnSpc>
            </a:pPr>
            <a:r>
              <a:rPr lang="ar-IQ" sz="2000" b="1" dirty="0" smtClean="0">
                <a:solidFill>
                  <a:schemeClr val="tx1"/>
                </a:solidFill>
              </a:rPr>
              <a:t>وانواع المساءلة : القانونية _ المالية _الاخلاقية – ومساءلة السياسية العامة والاداء.</a:t>
            </a:r>
            <a:endParaRPr lang="ar-IQ" sz="2000" b="1" dirty="0">
              <a:solidFill>
                <a:schemeClr val="tx1"/>
              </a:solidFill>
            </a:endParaRPr>
          </a:p>
        </p:txBody>
      </p:sp>
    </p:spTree>
    <p:extLst>
      <p:ext uri="{BB962C8B-B14F-4D97-AF65-F5344CB8AC3E}">
        <p14:creationId xmlns:p14="http://schemas.microsoft.com/office/powerpoint/2010/main" val="25957661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85090" indent="0" algn="justLow">
              <a:lnSpc>
                <a:spcPct val="200000"/>
              </a:lnSpc>
              <a:buNone/>
            </a:pPr>
            <a:r>
              <a:rPr lang="ar-IQ" sz="2000" b="1" dirty="0" smtClean="0">
                <a:solidFill>
                  <a:schemeClr val="tx1"/>
                </a:solidFill>
              </a:rPr>
              <a:t>وبذلك تعد المساءلة اداة للقضاء على الفساد وان  غيابها يوذي الى :</a:t>
            </a:r>
          </a:p>
          <a:p>
            <a:pPr marL="85090" indent="0" algn="justLow">
              <a:lnSpc>
                <a:spcPct val="200000"/>
              </a:lnSpc>
              <a:buNone/>
            </a:pPr>
            <a:r>
              <a:rPr lang="ar-IQ" sz="2000" b="1" dirty="0" smtClean="0">
                <a:solidFill>
                  <a:schemeClr val="tx1"/>
                </a:solidFill>
              </a:rPr>
              <a:t>زيادة الثراء غير المشروع , توسيع دائرة الفقر , هروب الاموال للخارج, عدم المساواة في تطبيق القانون, غياب الحس الوطني, بروز التمييز على اسس اجتماعية ومالية , انتهاك الاجهزة الامنية والتنفيذية للقانون المنوط بها تطبيقه , انتشار الفوضى في المجتمع.</a:t>
            </a:r>
          </a:p>
          <a:p>
            <a:pPr marL="85090" indent="0" algn="justLow">
              <a:lnSpc>
                <a:spcPct val="200000"/>
              </a:lnSpc>
              <a:buNone/>
            </a:pPr>
            <a:endParaRPr lang="ar-IQ" sz="2000" b="1" dirty="0">
              <a:solidFill>
                <a:schemeClr val="tx1"/>
              </a:solidFill>
            </a:endParaRPr>
          </a:p>
        </p:txBody>
      </p:sp>
    </p:spTree>
    <p:extLst>
      <p:ext uri="{BB962C8B-B14F-4D97-AF65-F5344CB8AC3E}">
        <p14:creationId xmlns:p14="http://schemas.microsoft.com/office/powerpoint/2010/main" val="11740842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245110" indent="-245110" algn="justLow"/>
            <a:r>
              <a:rPr lang="ar-IQ" sz="2000" b="1" dirty="0" smtClean="0">
                <a:latin typeface="Times New Roman"/>
                <a:ea typeface="Times New Roman"/>
                <a:cs typeface="Simplified Arabic"/>
              </a:rPr>
              <a:t>ولذلك نستنتج الاتي : </a:t>
            </a:r>
          </a:p>
          <a:p>
            <a:pPr marL="245110" indent="-245110" algn="justLow"/>
            <a:r>
              <a:rPr lang="ar-IQ" sz="2000" b="1" dirty="0" smtClean="0">
                <a:latin typeface="Times New Roman"/>
                <a:ea typeface="Times New Roman"/>
                <a:cs typeface="Simplified Arabic"/>
              </a:rPr>
              <a:t>ضرورة وضع </a:t>
            </a:r>
            <a:r>
              <a:rPr lang="ar-IQ" sz="2000" b="1" dirty="0">
                <a:latin typeface="Times New Roman"/>
                <a:ea typeface="Times New Roman"/>
                <a:cs typeface="Simplified Arabic"/>
              </a:rPr>
              <a:t>المناهج التربوية والثقافية عبر وسائل الأعلام المختلفة لإنشاء ثقافة النزاهة وحفظ المال العام عن طريق استراتيجية طويلة المدى لغرض تحقيق الولاء والانتماء بين الفرد والدولة حيث إن القانون ليس هو الرادع الوحيد للفساد وإنما يجب إن تكون هناك ثقافة النزاهة وحفظ المال العام . </a:t>
            </a:r>
            <a:endParaRPr lang="en-US" sz="2000" b="1" dirty="0">
              <a:latin typeface="Times New Roman"/>
              <a:ea typeface="Times New Roman"/>
            </a:endParaRPr>
          </a:p>
          <a:p>
            <a:r>
              <a:rPr lang="ar-IQ" sz="2000" b="1" dirty="0" smtClean="0">
                <a:latin typeface="Times New Roman"/>
                <a:ea typeface="Times New Roman"/>
                <a:cs typeface="Simplified Arabic"/>
              </a:rPr>
              <a:t>. </a:t>
            </a:r>
            <a:r>
              <a:rPr lang="ar-IQ" sz="2000" b="1" dirty="0">
                <a:latin typeface="Times New Roman"/>
                <a:ea typeface="Times New Roman"/>
                <a:cs typeface="Simplified Arabic"/>
              </a:rPr>
              <a:t>إعطاء الدور الريادي لوزارات الثقافة والتعليم العالي والتربية والعلوم والتكنولوجيا لوضع منهج دراسي لكل المراحل لتلبية ثقافة الحرص على المال العام والنزاهة في التعامل وتقليص روح الأنانية الفردية والسمو بالروح الجماعية </a:t>
            </a:r>
            <a:r>
              <a:rPr lang="ar-IQ" sz="2000" dirty="0">
                <a:latin typeface="Times New Roman"/>
                <a:ea typeface="Times New Roman"/>
                <a:cs typeface="Simplified Arabic"/>
              </a:rPr>
              <a:t>. </a:t>
            </a:r>
            <a:endParaRPr lang="ar-IQ" sz="2000" dirty="0" smtClean="0">
              <a:latin typeface="Times New Roman"/>
              <a:ea typeface="Times New Roman"/>
              <a:cs typeface="Simplified Arabic"/>
            </a:endParaRPr>
          </a:p>
          <a:p>
            <a:r>
              <a:rPr lang="ar-IQ" sz="2000" b="1" dirty="0" smtClean="0">
                <a:solidFill>
                  <a:schemeClr val="tx1"/>
                </a:solidFill>
                <a:latin typeface="Times New Roman"/>
                <a:cs typeface="Simplified Arabic"/>
              </a:rPr>
              <a:t>العمل على</a:t>
            </a:r>
            <a:r>
              <a:rPr lang="ar-IQ" sz="2000" b="1" dirty="0"/>
              <a:t>إصدار قوانين صارمة لمنع هدر الأموال العامة والفساد الإداري والمسائلة الجدية لهم </a:t>
            </a:r>
            <a:endParaRPr lang="ar-IQ" sz="2000" b="1" dirty="0" smtClean="0"/>
          </a:p>
          <a:p>
            <a:r>
              <a:rPr lang="ar-IQ" sz="2000" b="1" dirty="0"/>
              <a:t>خلق رأي عام يرفض الفساد دينياً وأخلاقياً لأثاره السلبية في التنمية الاقتصادية الشاملة أي تثقيف المجتمع وتحويل الولاء بصورة تدريجية من العائلة والعشيرة إلى الأمة والدولة مكافحة البطالة والتضخم (ويصفها البطالة المقنعة) عن طريق توفير فرص العمل وتشجيع الاستثمار المحلي ومنع الاستيراد لتنشيط الصناعة الوطنية </a:t>
            </a:r>
            <a:r>
              <a:rPr lang="ar-IQ" sz="2000" dirty="0"/>
              <a:t>. </a:t>
            </a:r>
            <a:endParaRPr lang="en-US" sz="2000" dirty="0"/>
          </a:p>
          <a:p>
            <a:endParaRPr lang="ar-IQ" sz="2000" b="1" dirty="0">
              <a:solidFill>
                <a:schemeClr val="tx1"/>
              </a:solidFill>
            </a:endParaRPr>
          </a:p>
        </p:txBody>
      </p:sp>
    </p:spTree>
    <p:extLst>
      <p:ext uri="{BB962C8B-B14F-4D97-AF65-F5344CB8AC3E}">
        <p14:creationId xmlns:p14="http://schemas.microsoft.com/office/powerpoint/2010/main" val="23343163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87624" y="908720"/>
            <a:ext cx="7024744" cy="1143000"/>
          </a:xfrm>
        </p:spPr>
        <p:txBody>
          <a:bodyPr>
            <a:normAutofit/>
          </a:bodyPr>
          <a:lstStyle/>
          <a:p>
            <a:pPr algn="r"/>
            <a:r>
              <a:rPr lang="ar-IQ" sz="4000" b="1" u="sng" cap="small" dirty="0">
                <a:solidFill>
                  <a:srgbClr val="002060"/>
                </a:solidFill>
                <a:latin typeface="Century Schoolbook"/>
              </a:rPr>
              <a:t>اهداف المحاضرة </a:t>
            </a:r>
            <a:endParaRPr lang="ar-IQ" sz="4000" dirty="0">
              <a:solidFill>
                <a:srgbClr val="002060"/>
              </a:solidFill>
            </a:endParaRPr>
          </a:p>
        </p:txBody>
      </p:sp>
      <p:sp>
        <p:nvSpPr>
          <p:cNvPr id="3" name="عنصر نائب للمحتوى 2"/>
          <p:cNvSpPr>
            <a:spLocks noGrp="1"/>
          </p:cNvSpPr>
          <p:nvPr>
            <p:ph idx="1"/>
          </p:nvPr>
        </p:nvSpPr>
        <p:spPr>
          <a:xfrm>
            <a:off x="467544" y="1340768"/>
            <a:ext cx="8229600" cy="5256584"/>
          </a:xfrm>
        </p:spPr>
        <p:txBody>
          <a:bodyPr>
            <a:normAutofit/>
          </a:bodyPr>
          <a:lstStyle/>
          <a:p>
            <a:pPr marL="0" indent="0" algn="just">
              <a:buNone/>
            </a:pPr>
            <a:endParaRPr lang="ar-IQ" sz="2400" b="1" dirty="0">
              <a:solidFill>
                <a:srgbClr val="7030A0"/>
              </a:solidFill>
              <a:cs typeface="Times New Roman"/>
            </a:endParaRPr>
          </a:p>
          <a:p>
            <a:pPr marL="0" indent="0" algn="just">
              <a:buNone/>
            </a:pPr>
            <a:endParaRPr lang="ar-IQ" sz="2400" b="1" dirty="0">
              <a:solidFill>
                <a:srgbClr val="7030A0"/>
              </a:solidFill>
              <a:cs typeface="+mj-cs"/>
            </a:endParaRPr>
          </a:p>
        </p:txBody>
      </p:sp>
      <p:sp>
        <p:nvSpPr>
          <p:cNvPr id="4" name="Footer Placeholder 3"/>
          <p:cNvSpPr>
            <a:spLocks noGrp="1"/>
          </p:cNvSpPr>
          <p:nvPr>
            <p:ph type="ftr" sz="quarter" idx="11"/>
          </p:nvPr>
        </p:nvSpPr>
        <p:spPr>
          <a:xfrm>
            <a:off x="4932040" y="5805264"/>
            <a:ext cx="3502152" cy="365125"/>
          </a:xfrm>
        </p:spPr>
        <p:txBody>
          <a:bodyPr/>
          <a:lstStyle/>
          <a:p>
            <a:r>
              <a:rPr lang="ar-SA" b="1" dirty="0" smtClean="0">
                <a:solidFill>
                  <a:srgbClr val="FF0000"/>
                </a:solidFill>
              </a:rPr>
              <a:t>اعداد:- د.أمتثال رشيد</a:t>
            </a:r>
            <a:endParaRPr lang="ar-SA" b="1" dirty="0">
              <a:solidFill>
                <a:srgbClr val="FF0000"/>
              </a:solidFill>
            </a:endParaRPr>
          </a:p>
        </p:txBody>
      </p:sp>
      <p:sp>
        <p:nvSpPr>
          <p:cNvPr id="6" name="عنوان 1"/>
          <p:cNvSpPr txBox="1">
            <a:spLocks/>
          </p:cNvSpPr>
          <p:nvPr/>
        </p:nvSpPr>
        <p:spPr>
          <a:xfrm>
            <a:off x="1418331" y="2343770"/>
            <a:ext cx="7024744" cy="2021334"/>
          </a:xfrm>
          <a:prstGeom prst="rect">
            <a:avLst/>
          </a:prstGeom>
        </p:spPr>
        <p:txBody>
          <a:bodyPr vert="horz" lIns="91440" tIns="45720" rIns="91440" bIns="45720" rtlCol="0" anchor="b">
            <a:normAutofit fontScale="92500" lnSpcReduction="20000"/>
          </a:bodyPr>
          <a:lst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514350" indent="-514350" algn="r">
              <a:buFont typeface="+mj-lt"/>
              <a:buAutoNum type="arabicPeriod"/>
            </a:pPr>
            <a:endParaRPr lang="ar-IQ" sz="2800" dirty="0" smtClean="0">
              <a:solidFill>
                <a:srgbClr val="002060"/>
              </a:solidFill>
            </a:endParaRPr>
          </a:p>
          <a:p>
            <a:pPr marL="514350" indent="-514350" algn="r">
              <a:buFont typeface="+mj-lt"/>
              <a:buAutoNum type="arabicPeriod"/>
            </a:pPr>
            <a:endParaRPr lang="ar-IQ" sz="2800" dirty="0">
              <a:solidFill>
                <a:srgbClr val="002060"/>
              </a:solidFill>
            </a:endParaRPr>
          </a:p>
          <a:p>
            <a:pPr marL="514350" indent="-514350" algn="r">
              <a:buFont typeface="+mj-lt"/>
              <a:buAutoNum type="arabicPeriod"/>
            </a:pPr>
            <a:r>
              <a:rPr lang="ar-IQ" sz="3500" b="1" dirty="0" smtClean="0">
                <a:solidFill>
                  <a:srgbClr val="002060"/>
                </a:solidFill>
              </a:rPr>
              <a:t>التعريف بالفساد المالي والاداري</a:t>
            </a:r>
          </a:p>
          <a:p>
            <a:pPr marL="514350" indent="-514350" algn="r">
              <a:buFont typeface="+mj-lt"/>
              <a:buAutoNum type="arabicPeriod"/>
            </a:pPr>
            <a:r>
              <a:rPr lang="ar-IQ" sz="3500" b="1" dirty="0" smtClean="0">
                <a:solidFill>
                  <a:srgbClr val="002060"/>
                </a:solidFill>
              </a:rPr>
              <a:t>بيان دور الشفافية والمساءلة في الحد من افساد المالي والاداري </a:t>
            </a:r>
            <a:endParaRPr lang="ar-IQ" sz="3500" b="1" dirty="0">
              <a:solidFill>
                <a:srgbClr val="002060"/>
              </a:solidFill>
            </a:endParaRPr>
          </a:p>
        </p:txBody>
      </p:sp>
    </p:spTree>
    <p:extLst>
      <p:ext uri="{BB962C8B-B14F-4D97-AF65-F5344CB8AC3E}">
        <p14:creationId xmlns:p14="http://schemas.microsoft.com/office/powerpoint/2010/main" val="18717700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algn="ctr"/>
            <a:r>
              <a:rPr lang="ar-IQ" sz="6600" b="1" dirty="0" smtClean="0">
                <a:solidFill>
                  <a:srgbClr val="0070C0"/>
                </a:solidFill>
              </a:rPr>
              <a:t>شكرا </a:t>
            </a:r>
          </a:p>
          <a:p>
            <a:pPr algn="ctr"/>
            <a:r>
              <a:rPr lang="ar-IQ" sz="6600" b="1" dirty="0" smtClean="0">
                <a:solidFill>
                  <a:srgbClr val="0070C0"/>
                </a:solidFill>
              </a:rPr>
              <a:t>لحسن الاصغاء</a:t>
            </a:r>
            <a:endParaRPr lang="ar-IQ" sz="6600" b="1" dirty="0">
              <a:solidFill>
                <a:srgbClr val="0070C0"/>
              </a:solidFill>
            </a:endParaRPr>
          </a:p>
        </p:txBody>
      </p:sp>
    </p:spTree>
    <p:extLst>
      <p:ext uri="{BB962C8B-B14F-4D97-AF65-F5344CB8AC3E}">
        <p14:creationId xmlns:p14="http://schemas.microsoft.com/office/powerpoint/2010/main" val="3129983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0" indent="0" algn="just">
              <a:buNone/>
            </a:pPr>
            <a:r>
              <a:rPr lang="ar-IQ" b="1" dirty="0"/>
              <a:t>تعد ظاهره الفساد الإداري والمالي من الظواهر الخطيرة التي تواجه البلدان وعلى الأخص الدول النامية حيث أخذت تنخر في جسم مجتمعاتها بدأت بالأمن وما تبعه من شلل في عملية البناء والتنمية الاقتصادية والتي تنطوي على تدمير الاقتصاد والقدرة المالية والإدارية وبالتالي عجز الدولة على مواجهة تحديات أعمار أو إعادة أعمار وبناء البنى التحتيه اللازمة لنموها . </a:t>
            </a:r>
          </a:p>
          <a:p>
            <a:pPr marL="0" indent="0" algn="just">
              <a:buNone/>
            </a:pPr>
            <a:r>
              <a:rPr lang="ar-IQ" b="1" dirty="0"/>
              <a:t>لاقت هذه المشكلة (الفساد </a:t>
            </a:r>
            <a:r>
              <a:rPr lang="en-US" b="1" dirty="0"/>
              <a:t>Corruption) </a:t>
            </a:r>
            <a:r>
              <a:rPr lang="ar-IQ" b="1" dirty="0"/>
              <a:t>اهتمام الكثير من الباحثين والمهتمين واتفقت الآراء على ضرورة وضع وتأسيس إطار عمل مؤسسي الغرض منه تطويق المشكلة وعلاجها من خلال خطوات جديه ومحدده ومكافحة الفساد بكل صوره ومظاهره وفي كافة مجالات الحياة لتعجيل عملية التنمية </a:t>
            </a:r>
            <a:r>
              <a:rPr lang="ar-IQ" b="1" dirty="0" smtClean="0"/>
              <a:t>الاقتصادية.</a:t>
            </a:r>
            <a:endParaRPr lang="ar-IQ" sz="2400" b="1" dirty="0">
              <a:solidFill>
                <a:schemeClr val="tx2"/>
              </a:solidFill>
            </a:endParaRPr>
          </a:p>
        </p:txBody>
      </p:sp>
      <p:sp>
        <p:nvSpPr>
          <p:cNvPr id="2" name="Footer Placeholder 1"/>
          <p:cNvSpPr>
            <a:spLocks noGrp="1"/>
          </p:cNvSpPr>
          <p:nvPr>
            <p:ph type="ftr" sz="quarter" idx="11"/>
          </p:nvPr>
        </p:nvSpPr>
        <p:spPr/>
        <p:txBody>
          <a:bodyPr/>
          <a:lstStyle/>
          <a:p>
            <a:r>
              <a:rPr lang="ar-SA" b="1" dirty="0" smtClean="0">
                <a:solidFill>
                  <a:srgbClr val="FF0000"/>
                </a:solidFill>
              </a:rPr>
              <a:t>اعداد:- د.أمتثال رشيد</a:t>
            </a:r>
            <a:endParaRPr lang="ar-SA" b="1" dirty="0">
              <a:solidFill>
                <a:srgbClr val="FF0000"/>
              </a:solidFill>
            </a:endParaRPr>
          </a:p>
        </p:txBody>
      </p:sp>
    </p:spTree>
    <p:extLst>
      <p:ext uri="{BB962C8B-B14F-4D97-AF65-F5344CB8AC3E}">
        <p14:creationId xmlns:p14="http://schemas.microsoft.com/office/powerpoint/2010/main" val="28708472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359410" algn="justLow"/>
            <a:r>
              <a:rPr lang="ar-IQ" b="1" dirty="0">
                <a:latin typeface="Times New Roman"/>
                <a:ea typeface="Times New Roman"/>
                <a:cs typeface="Simplified Arabic"/>
              </a:rPr>
              <a:t>إن الفساد</a:t>
            </a:r>
            <a:r>
              <a:rPr lang="en-US" b="1" dirty="0">
                <a:latin typeface="Times New Roman"/>
                <a:ea typeface="Times New Roman"/>
                <a:cs typeface="Simplified Arabic"/>
              </a:rPr>
              <a:t>)</a:t>
            </a:r>
            <a:r>
              <a:rPr lang="ar-IQ" b="1" dirty="0">
                <a:latin typeface="Times New Roman"/>
                <a:ea typeface="Times New Roman"/>
                <a:cs typeface="Simplified Arabic"/>
              </a:rPr>
              <a:t> مصطلح يتضمن معاني عديدة في طياته . والفساد موجود في كافة القطاعات الحكومية منها والخاصة فهو موجود في أي تنظيم يكون فيه للشخص قوة مسيطرة أو قوة احتكار على سلعة أو خدمة أو صاحب قرار وتكون هناك حرية في تحديد الأفراد الذين يستلمون الخدمة أو السلعة أو تمرير القرار لفئة دون الأخرى وقد يتضمن مصطلح الفساد الإداري محاور عديدة . </a:t>
            </a:r>
            <a:endParaRPr lang="en-US" sz="2000" b="1" dirty="0">
              <a:latin typeface="Times New Roman"/>
              <a:ea typeface="Times New Roman"/>
            </a:endParaRPr>
          </a:p>
          <a:p>
            <a:pPr marL="0" indent="0" algn="just">
              <a:buNone/>
            </a:pPr>
            <a:r>
              <a:rPr lang="ar-IQ" b="1" dirty="0">
                <a:solidFill>
                  <a:srgbClr val="FF0000"/>
                </a:solidFill>
              </a:rPr>
              <a:t>الفساد الإداري </a:t>
            </a:r>
            <a:r>
              <a:rPr lang="ar-IQ" b="1" dirty="0"/>
              <a:t>ويتعلق بمظاهر الفساد والانحراف الإداري أو الوظيفي من خلال المنظمة والتي تصدر من الموظف العام إثناء تأدية العمل بمخالفة التشريع القانوني وضوابط القيم الفردية ، أي استغلال موظفي الدولة لمواقعهم وصلاحياتهم للحصول على مكاسب ومنافع بطرق غير مشروعة . </a:t>
            </a:r>
            <a:endParaRPr lang="en-US" b="1" dirty="0"/>
          </a:p>
          <a:p>
            <a:pPr marL="0" indent="0" algn="just">
              <a:buNone/>
            </a:pPr>
            <a:endParaRPr lang="ar-IQ" sz="2400" b="1" dirty="0">
              <a:solidFill>
                <a:schemeClr val="tx2"/>
              </a:solidFill>
            </a:endParaRPr>
          </a:p>
        </p:txBody>
      </p:sp>
      <p:sp>
        <p:nvSpPr>
          <p:cNvPr id="2" name="Footer Placeholder 1"/>
          <p:cNvSpPr>
            <a:spLocks noGrp="1"/>
          </p:cNvSpPr>
          <p:nvPr>
            <p:ph type="ftr" sz="quarter" idx="11"/>
          </p:nvPr>
        </p:nvSpPr>
        <p:spPr/>
        <p:txBody>
          <a:bodyPr/>
          <a:lstStyle/>
          <a:p>
            <a:r>
              <a:rPr lang="ar-SA" b="1" dirty="0" smtClean="0">
                <a:solidFill>
                  <a:srgbClr val="FF0000"/>
                </a:solidFill>
              </a:rPr>
              <a:t>اعداد:- د.أمتثال رشيد</a:t>
            </a:r>
            <a:endParaRPr lang="ar-SA" b="1" dirty="0">
              <a:solidFill>
                <a:srgbClr val="FF0000"/>
              </a:solidFill>
            </a:endParaRPr>
          </a:p>
        </p:txBody>
      </p:sp>
    </p:spTree>
    <p:extLst>
      <p:ext uri="{BB962C8B-B14F-4D97-AF65-F5344CB8AC3E}">
        <p14:creationId xmlns:p14="http://schemas.microsoft.com/office/powerpoint/2010/main" val="2970569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0" indent="0" algn="just">
              <a:buNone/>
            </a:pPr>
            <a:r>
              <a:rPr lang="ar-IQ" b="1" dirty="0">
                <a:solidFill>
                  <a:srgbClr val="FF0000"/>
                </a:solidFill>
              </a:rPr>
              <a:t>الفساد المالي </a:t>
            </a:r>
            <a:r>
              <a:rPr lang="ar-IQ" b="1" dirty="0"/>
              <a:t>ومظاهره ... الانحرافات المالية ومخالفة الأحكام والقواعد المعتمدة حالياً في تنظيمات الدولة (إدارياً) ومؤسساتها مع مخالفة ضوابط وتعليمات الرقابة المالية . </a:t>
            </a:r>
            <a:endParaRPr lang="en-US" b="1" dirty="0"/>
          </a:p>
          <a:p>
            <a:pPr marL="0" indent="0" algn="just">
              <a:buNone/>
            </a:pPr>
            <a:r>
              <a:rPr lang="ar-IQ" b="1" dirty="0"/>
              <a:t>وعرفته كذلك (هو خروج عن القانون والنظام العام وعدم الالتزام بهما من اجل تحقيق مصالح سياسية واقتصادية واجتماعية للفرد أو لجماعة معينة</a:t>
            </a:r>
            <a:r>
              <a:rPr lang="ar-IQ" dirty="0"/>
              <a:t>) . </a:t>
            </a:r>
            <a:endParaRPr lang="en-US" dirty="0"/>
          </a:p>
          <a:p>
            <a:pPr marL="0" indent="0" algn="just">
              <a:buNone/>
            </a:pPr>
            <a:endParaRPr lang="ar-IQ" sz="2400" b="1" dirty="0">
              <a:solidFill>
                <a:schemeClr val="tx2"/>
              </a:solidFill>
            </a:endParaRPr>
          </a:p>
        </p:txBody>
      </p:sp>
      <p:sp>
        <p:nvSpPr>
          <p:cNvPr id="2" name="Footer Placeholder 1"/>
          <p:cNvSpPr>
            <a:spLocks noGrp="1"/>
          </p:cNvSpPr>
          <p:nvPr>
            <p:ph type="ftr" sz="quarter" idx="11"/>
          </p:nvPr>
        </p:nvSpPr>
        <p:spPr/>
        <p:txBody>
          <a:bodyPr/>
          <a:lstStyle/>
          <a:p>
            <a:r>
              <a:rPr lang="ar-SA" b="1" dirty="0" smtClean="0">
                <a:solidFill>
                  <a:srgbClr val="FF0000"/>
                </a:solidFill>
              </a:rPr>
              <a:t>اعداد:- د.أمتثال رشيد</a:t>
            </a:r>
            <a:endParaRPr lang="ar-SA" b="1" dirty="0">
              <a:solidFill>
                <a:srgbClr val="FF0000"/>
              </a:solidFill>
            </a:endParaRPr>
          </a:p>
        </p:txBody>
      </p:sp>
    </p:spTree>
    <p:extLst>
      <p:ext uri="{BB962C8B-B14F-4D97-AF65-F5344CB8AC3E}">
        <p14:creationId xmlns:p14="http://schemas.microsoft.com/office/powerpoint/2010/main" val="98036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pPr marL="588010" indent="-228600" algn="justLow"/>
            <a:r>
              <a:rPr lang="ar-IQ" b="1" u="sng" dirty="0">
                <a:latin typeface="Times New Roman"/>
                <a:ea typeface="Times New Roman"/>
                <a:cs typeface="Simplified Arabic"/>
              </a:rPr>
              <a:t>أسباب الفساد وتأثيراته </a:t>
            </a:r>
            <a:endParaRPr lang="en-US" sz="2000" b="1" dirty="0">
              <a:latin typeface="Times New Roman"/>
              <a:ea typeface="Times New Roman"/>
            </a:endParaRPr>
          </a:p>
          <a:p>
            <a:pPr marL="359410" indent="0" algn="justLow">
              <a:buNone/>
            </a:pPr>
            <a:r>
              <a:rPr lang="ar-IQ" b="1" dirty="0" smtClean="0">
                <a:latin typeface="Times New Roman"/>
                <a:ea typeface="Times New Roman"/>
                <a:cs typeface="Simplified Arabic"/>
              </a:rPr>
              <a:t>1 </a:t>
            </a:r>
            <a:r>
              <a:rPr lang="ar-IQ" b="1" dirty="0">
                <a:latin typeface="Times New Roman"/>
                <a:ea typeface="Times New Roman"/>
                <a:cs typeface="Simplified Arabic"/>
              </a:rPr>
              <a:t>. </a:t>
            </a:r>
            <a:r>
              <a:rPr lang="ar-IQ" b="1" u="sng" dirty="0">
                <a:latin typeface="Times New Roman"/>
                <a:ea typeface="Times New Roman"/>
                <a:cs typeface="Simplified Arabic"/>
              </a:rPr>
              <a:t>أسباب سياسية </a:t>
            </a:r>
            <a:endParaRPr lang="en-US" sz="2000" b="1" dirty="0">
              <a:latin typeface="Times New Roman"/>
              <a:ea typeface="Times New Roman"/>
            </a:endParaRPr>
          </a:p>
          <a:p>
            <a:pPr marL="588010" algn="justLow"/>
            <a:r>
              <a:rPr lang="ar-IQ" b="1" dirty="0">
                <a:latin typeface="Times New Roman"/>
                <a:ea typeface="Times New Roman"/>
                <a:cs typeface="Simplified Arabic"/>
              </a:rPr>
              <a:t>ويقصد بالأسباب السياسية هي غياب الحريات والنظام الديمقراطي ، ضمن مؤسسات المجتمع المدني ، ضعف الأعلام والرقابة . </a:t>
            </a:r>
            <a:endParaRPr lang="en-US" sz="2000" b="1" dirty="0">
              <a:latin typeface="Times New Roman"/>
              <a:ea typeface="Times New Roman"/>
            </a:endParaRPr>
          </a:p>
          <a:p>
            <a:pPr marL="588010" indent="-228600" algn="justLow"/>
            <a:r>
              <a:rPr lang="ar-IQ" b="1" dirty="0">
                <a:latin typeface="Times New Roman"/>
                <a:ea typeface="Times New Roman"/>
                <a:cs typeface="Simplified Arabic"/>
              </a:rPr>
              <a:t>2 . </a:t>
            </a:r>
            <a:r>
              <a:rPr lang="ar-IQ" b="1" u="sng" dirty="0">
                <a:latin typeface="Times New Roman"/>
                <a:ea typeface="Times New Roman"/>
                <a:cs typeface="Simplified Arabic"/>
              </a:rPr>
              <a:t>أسباب اجتماعية </a:t>
            </a:r>
            <a:endParaRPr lang="en-US" sz="2000" b="1" dirty="0">
              <a:latin typeface="Times New Roman"/>
              <a:ea typeface="Times New Roman"/>
            </a:endParaRPr>
          </a:p>
          <a:p>
            <a:pPr marL="588010" algn="justLow"/>
            <a:r>
              <a:rPr lang="ar-IQ" b="1" dirty="0">
                <a:latin typeface="Times New Roman"/>
                <a:ea typeface="Times New Roman"/>
                <a:cs typeface="Simplified Arabic"/>
              </a:rPr>
              <a:t>متمثلة بالحروب وأثارها ونتائجها في المجتمع والتدخلات الخارجية ، الطائفية والعشائرية والمحسوبيات القلق الناجم من عدم الاستقرار من الأوضاع والتخوف من المجهول القادم ... جمع المال بأي وسيلة لمواجهة هذا المستقبل والمجهول الغامض . </a:t>
            </a:r>
            <a:endParaRPr lang="en-US" sz="2000" b="1" dirty="0">
              <a:latin typeface="Times New Roman"/>
              <a:ea typeface="Times New Roman"/>
            </a:endParaRPr>
          </a:p>
          <a:p>
            <a:pPr marL="588010" indent="-228600" algn="justLow"/>
            <a:r>
              <a:rPr lang="ar-IQ" b="1" dirty="0">
                <a:latin typeface="Times New Roman"/>
                <a:ea typeface="Times New Roman"/>
                <a:cs typeface="Simplified Arabic"/>
              </a:rPr>
              <a:t>3 . </a:t>
            </a:r>
            <a:r>
              <a:rPr lang="ar-IQ" b="1" u="sng" dirty="0">
                <a:latin typeface="Times New Roman"/>
                <a:ea typeface="Times New Roman"/>
                <a:cs typeface="Simplified Arabic"/>
              </a:rPr>
              <a:t>أسباب اقتصادية </a:t>
            </a:r>
            <a:endParaRPr lang="en-US" sz="2000" b="1" dirty="0">
              <a:latin typeface="Times New Roman"/>
              <a:ea typeface="Times New Roman"/>
            </a:endParaRPr>
          </a:p>
          <a:p>
            <a:pPr marL="588010" algn="justLow"/>
            <a:r>
              <a:rPr lang="ar-IQ" b="1" dirty="0">
                <a:latin typeface="Times New Roman"/>
                <a:ea typeface="Times New Roman"/>
                <a:cs typeface="Simplified Arabic"/>
              </a:rPr>
              <a:t>الأوضاع الاقتصادية المتردية والمحفزة لسلوك الفساد وكذلك ارتفاع تكاليف المعيشة . </a:t>
            </a:r>
            <a:endParaRPr lang="en-US" sz="2000" b="1" dirty="0">
              <a:latin typeface="Times New Roman"/>
              <a:ea typeface="Times New Roman"/>
            </a:endParaRPr>
          </a:p>
          <a:p>
            <a:pPr marL="588010" indent="-228600" algn="justLow"/>
            <a:endParaRPr lang="ar-IQ" sz="2400" b="1" dirty="0">
              <a:solidFill>
                <a:schemeClr val="tx2"/>
              </a:solidFill>
            </a:endParaRPr>
          </a:p>
        </p:txBody>
      </p:sp>
    </p:spTree>
    <p:extLst>
      <p:ext uri="{BB962C8B-B14F-4D97-AF65-F5344CB8AC3E}">
        <p14:creationId xmlns:p14="http://schemas.microsoft.com/office/powerpoint/2010/main" val="14865815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r>
              <a:rPr lang="ar-IQ" b="1" dirty="0"/>
              <a:t>4 . </a:t>
            </a:r>
            <a:r>
              <a:rPr lang="ar-IQ" b="1" u="sng" dirty="0"/>
              <a:t>أسباب إدارية وتنظيمية </a:t>
            </a:r>
            <a:endParaRPr lang="en-US" dirty="0"/>
          </a:p>
          <a:p>
            <a:pPr>
              <a:lnSpc>
                <a:spcPct val="200000"/>
              </a:lnSpc>
            </a:pPr>
            <a:r>
              <a:rPr lang="ar-IQ" b="1" dirty="0"/>
              <a:t>وتتمثل في الإجراءات المعقدة (البيروقراطية) وغموض التشريعات وتعددها أو عدم العمل بها ، وضمن المؤسسة لعدم اعتمادها على الكفاءات الجيدة في كافة الجوانب الإدارية . </a:t>
            </a:r>
            <a:endParaRPr lang="en-US" b="1" dirty="0"/>
          </a:p>
          <a:p>
            <a:pPr marL="588010" indent="-228600" algn="justLow">
              <a:lnSpc>
                <a:spcPct val="200000"/>
              </a:lnSpc>
            </a:pPr>
            <a:endParaRPr lang="ar-IQ" sz="2400" b="1" dirty="0">
              <a:solidFill>
                <a:schemeClr val="tx2"/>
              </a:solidFill>
            </a:endParaRPr>
          </a:p>
        </p:txBody>
      </p:sp>
    </p:spTree>
    <p:extLst>
      <p:ext uri="{BB962C8B-B14F-4D97-AF65-F5344CB8AC3E}">
        <p14:creationId xmlns:p14="http://schemas.microsoft.com/office/powerpoint/2010/main" val="21683070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r>
              <a:rPr lang="ar-IQ" b="1" dirty="0"/>
              <a:t>. تأثيره على الاقتصاد </a:t>
            </a:r>
            <a:endParaRPr lang="en-US" dirty="0"/>
          </a:p>
          <a:p>
            <a:r>
              <a:rPr lang="ar-IQ" b="1" dirty="0">
                <a:solidFill>
                  <a:srgbClr val="FF0000"/>
                </a:solidFill>
              </a:rPr>
              <a:t>يؤثر الفساد على الاقتصاد :- </a:t>
            </a:r>
            <a:endParaRPr lang="en-US" b="1" dirty="0">
              <a:solidFill>
                <a:srgbClr val="FF0000"/>
              </a:solidFill>
            </a:endParaRPr>
          </a:p>
          <a:p>
            <a:pPr>
              <a:lnSpc>
                <a:spcPct val="200000"/>
              </a:lnSpc>
            </a:pPr>
            <a:r>
              <a:rPr lang="ar-IQ" b="1" dirty="0">
                <a:solidFill>
                  <a:schemeClr val="tx1"/>
                </a:solidFill>
              </a:rPr>
              <a:t>1 . ضعف الاستثمار وهروب الأموال خارج البلد ومايتبعه من قلة فرص العمل وزيادة البطالة والفقر . </a:t>
            </a:r>
            <a:endParaRPr lang="en-US" b="1" dirty="0">
              <a:solidFill>
                <a:schemeClr val="tx1"/>
              </a:solidFill>
            </a:endParaRPr>
          </a:p>
          <a:p>
            <a:pPr>
              <a:lnSpc>
                <a:spcPct val="200000"/>
              </a:lnSpc>
            </a:pPr>
            <a:r>
              <a:rPr lang="ar-IQ" b="1" dirty="0"/>
              <a:t>2 . ضياع أموال الدولة والتي كان من الأجدر استثمارها في مشاريع تخدم المواطنين . </a:t>
            </a:r>
            <a:endParaRPr lang="en-US" b="1" dirty="0"/>
          </a:p>
          <a:p>
            <a:pPr marL="588010" indent="-228600" algn="justLow">
              <a:lnSpc>
                <a:spcPct val="200000"/>
              </a:lnSpc>
            </a:pPr>
            <a:endParaRPr lang="ar-IQ" sz="2400" b="1" dirty="0">
              <a:solidFill>
                <a:schemeClr val="tx2"/>
              </a:solidFill>
            </a:endParaRPr>
          </a:p>
        </p:txBody>
      </p:sp>
    </p:spTree>
    <p:extLst>
      <p:ext uri="{BB962C8B-B14F-4D97-AF65-F5344CB8AC3E}">
        <p14:creationId xmlns:p14="http://schemas.microsoft.com/office/powerpoint/2010/main" val="2981144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91264" cy="5073427"/>
          </a:xfrm>
        </p:spPr>
        <p:txBody>
          <a:bodyPr>
            <a:noAutofit/>
          </a:bodyPr>
          <a:lstStyle/>
          <a:p>
            <a:r>
              <a:rPr lang="ar-IQ" b="1" dirty="0"/>
              <a:t>. </a:t>
            </a:r>
            <a:r>
              <a:rPr lang="ar-IQ" b="1" dirty="0">
                <a:solidFill>
                  <a:srgbClr val="FF0000"/>
                </a:solidFill>
              </a:rPr>
              <a:t>إما تأثير الفساد على النواحي السياسية </a:t>
            </a:r>
            <a:endParaRPr lang="en-US" dirty="0">
              <a:solidFill>
                <a:srgbClr val="FF0000"/>
              </a:solidFill>
            </a:endParaRPr>
          </a:p>
          <a:p>
            <a:pPr>
              <a:lnSpc>
                <a:spcPct val="150000"/>
              </a:lnSpc>
            </a:pPr>
            <a:r>
              <a:rPr lang="ar-IQ" b="1" dirty="0"/>
              <a:t>1 . يؤدي الفساد إلى إحلال المصالح إلى حسم بدل المصالح العامة ويؤدي الفساد إلى زيادة الصراعات والخلافات في جهاز الدولة بين الأحزاب المختلفة في سبيل تحقيق المصلحة الخاصة على المصلحة العامة . </a:t>
            </a:r>
            <a:endParaRPr lang="en-US" b="1" dirty="0"/>
          </a:p>
          <a:p>
            <a:pPr>
              <a:lnSpc>
                <a:spcPct val="150000"/>
              </a:lnSpc>
            </a:pPr>
            <a:r>
              <a:rPr lang="ar-IQ" b="1" dirty="0"/>
              <a:t>2 . وكذلك تأثير الفساد على وسائل الأعلام المختلفة وتكيفها وضمن المتطلبات الخاصة للمفسدين وجعل أجهزة الأعلام بعيدة عن دورها في التوعية ومحاربة الفساد . </a:t>
            </a:r>
            <a:endParaRPr lang="en-US" b="1" dirty="0"/>
          </a:p>
          <a:p>
            <a:endParaRPr lang="ar-IQ" sz="2400" b="1" dirty="0">
              <a:solidFill>
                <a:schemeClr val="tx2"/>
              </a:solidFill>
            </a:endParaRPr>
          </a:p>
        </p:txBody>
      </p:sp>
    </p:spTree>
    <p:extLst>
      <p:ext uri="{BB962C8B-B14F-4D97-AF65-F5344CB8AC3E}">
        <p14:creationId xmlns:p14="http://schemas.microsoft.com/office/powerpoint/2010/main" val="7540336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958</TotalTime>
  <Words>1290</Words>
  <Application>Microsoft Office PowerPoint</Application>
  <PresentationFormat>On-screen Show (4:3)</PresentationFormat>
  <Paragraphs>91</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Austin</vt:lpstr>
      <vt:lpstr>دور الشفافية والمساءلة في الحد من ظاهرة الفساد المالي والاداري</vt:lpstr>
      <vt:lpstr>اهداف المحاضرة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أتمته النظام المحاسبي الحكومي والموحد</dc:title>
  <dc:creator>RAGHAD</dc:creator>
  <cp:lastModifiedBy>HP ProBook 6570b</cp:lastModifiedBy>
  <cp:revision>188</cp:revision>
  <cp:lastPrinted>2023-10-28T18:39:33Z</cp:lastPrinted>
  <dcterms:created xsi:type="dcterms:W3CDTF">2023-10-08T04:37:41Z</dcterms:created>
  <dcterms:modified xsi:type="dcterms:W3CDTF">2024-03-02T20:52:32Z</dcterms:modified>
</cp:coreProperties>
</file>