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57" r:id="rId4"/>
    <p:sldId id="256" r:id="rId5"/>
    <p:sldId id="263" r:id="rId6"/>
    <p:sldId id="262" r:id="rId7"/>
    <p:sldId id="286" r:id="rId8"/>
    <p:sldId id="267" r:id="rId9"/>
    <p:sldId id="280" r:id="rId10"/>
    <p:sldId id="272" r:id="rId11"/>
    <p:sldId id="281" r:id="rId12"/>
    <p:sldId id="273" r:id="rId13"/>
    <p:sldId id="271" r:id="rId14"/>
    <p:sldId id="270" r:id="rId15"/>
    <p:sldId id="269" r:id="rId16"/>
    <p:sldId id="283" r:id="rId17"/>
    <p:sldId id="282" r:id="rId18"/>
    <p:sldId id="287" r:id="rId19"/>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za" initials="h" lastIdx="1" clrIdx="0">
    <p:extLst>
      <p:ext uri="{19B8F6BF-5375-455C-9EA6-DF929625EA0E}">
        <p15:presenceInfo xmlns:p15="http://schemas.microsoft.com/office/powerpoint/2012/main" userId="ham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291" autoAdjust="0"/>
  </p:normalViewPr>
  <p:slideViewPr>
    <p:cSldViewPr snapToGrid="0">
      <p:cViewPr varScale="1">
        <p:scale>
          <a:sx n="72" d="100"/>
          <a:sy n="72"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1A07-0B81-404F-8228-06C324804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F3AFD5F4-233B-4882-BBB6-56372CBF7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CE3E50CA-D596-4A10-B6B3-CACBE0C25B7D}"/>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5" name="Footer Placeholder 4">
            <a:extLst>
              <a:ext uri="{FF2B5EF4-FFF2-40B4-BE49-F238E27FC236}">
                <a16:creationId xmlns:a16="http://schemas.microsoft.com/office/drawing/2014/main" id="{443DAE80-05A2-4C01-8E40-BB65042F199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40C6AF6B-26ED-42D3-8028-0035778BE750}"/>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299037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5FA7-C68E-4E02-A9C0-4CCA5E22F5AD}"/>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73CC7C6A-A28E-4F09-9260-BD498A4538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98B3CF8-CB3B-4C8B-85EB-DC718F000092}"/>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5" name="Footer Placeholder 4">
            <a:extLst>
              <a:ext uri="{FF2B5EF4-FFF2-40B4-BE49-F238E27FC236}">
                <a16:creationId xmlns:a16="http://schemas.microsoft.com/office/drawing/2014/main" id="{94F7A82C-C48A-4E6F-8076-D011F3FBD58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1B63152-FF19-471B-966C-626769E88582}"/>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272416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6BAD8-F9DE-4FCD-90FE-9534A0DCE5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28AE6EA3-64FA-4B8F-B2EB-F2AACAF61D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2AE6AD6-3515-4503-B3F8-296712E4A1E8}"/>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5" name="Footer Placeholder 4">
            <a:extLst>
              <a:ext uri="{FF2B5EF4-FFF2-40B4-BE49-F238E27FC236}">
                <a16:creationId xmlns:a16="http://schemas.microsoft.com/office/drawing/2014/main" id="{66C3335B-51BC-4DCA-800A-2F7C23999D3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5D81A53-A257-470C-B550-199E3434E93B}"/>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322431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471-D845-48AF-9DE9-84C06E116856}"/>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98A53C08-6D2B-4AE0-B4D4-03F6966EEC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09450B8F-9DCB-4C49-AF89-EBF10F78608E}"/>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5" name="Footer Placeholder 4">
            <a:extLst>
              <a:ext uri="{FF2B5EF4-FFF2-40B4-BE49-F238E27FC236}">
                <a16:creationId xmlns:a16="http://schemas.microsoft.com/office/drawing/2014/main" id="{63CFF4DD-B072-4FB8-A7AE-374F1F8229E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1C7AF0B-6E3B-4FE6-A704-6B360197AB19}"/>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347690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821E-3067-402F-A292-312ABA406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A49E8414-B140-450E-9E3D-F11D68156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4F4D8-6BF5-4736-8B2F-80E1022BF828}"/>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5" name="Footer Placeholder 4">
            <a:extLst>
              <a:ext uri="{FF2B5EF4-FFF2-40B4-BE49-F238E27FC236}">
                <a16:creationId xmlns:a16="http://schemas.microsoft.com/office/drawing/2014/main" id="{751D0346-45FF-46A4-AA5B-BFBBEFB82B3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8D928CEC-1A88-4E43-BE4B-B56C8C4D9386}"/>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42901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BDEF-D254-4B50-8A2D-D1114E7C2DE1}"/>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0642484B-F4B3-4BAB-9F62-A7A88475EF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887A50BE-72C6-4964-B040-6BBB371CE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BD98B0BF-5E3C-4E70-A492-F7657BF7A374}"/>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6" name="Footer Placeholder 5">
            <a:extLst>
              <a:ext uri="{FF2B5EF4-FFF2-40B4-BE49-F238E27FC236}">
                <a16:creationId xmlns:a16="http://schemas.microsoft.com/office/drawing/2014/main" id="{BBE4443A-F92F-42F1-9CB8-40BFDA097E37}"/>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C71BD40-DB85-45C7-9795-D080B8CDA0E4}"/>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391756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7383-FE14-4B93-9B1A-1A1289C79688}"/>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FA0152FC-59B9-4DDF-8803-382BB8B7D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2AFD67-DE79-45B9-88A4-C11B96ECD4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587AFEA3-4969-4CC2-BC5A-E154045CC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CB960-4E5F-4794-AD72-D19A9089D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B5968D99-D90F-4FCA-804E-A419C7C32D5B}"/>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8" name="Footer Placeholder 7">
            <a:extLst>
              <a:ext uri="{FF2B5EF4-FFF2-40B4-BE49-F238E27FC236}">
                <a16:creationId xmlns:a16="http://schemas.microsoft.com/office/drawing/2014/main" id="{7708A507-F727-4181-8E41-1587589A8835}"/>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6A71B48E-E556-41A3-BBCA-7936837EBD91}"/>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89795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B168-4A25-4B6B-BA2E-956E1E940736}"/>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DB298998-705F-4F7B-B122-8BC9804B0A76}"/>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4" name="Footer Placeholder 3">
            <a:extLst>
              <a:ext uri="{FF2B5EF4-FFF2-40B4-BE49-F238E27FC236}">
                <a16:creationId xmlns:a16="http://schemas.microsoft.com/office/drawing/2014/main" id="{60F3FECB-65CF-4DED-AE6C-1E7C82E8F771}"/>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55BDB531-31FC-4EBA-B960-20ED1FCEA082}"/>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200366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34EF0-3E04-4D53-A050-A815C910D8A8}"/>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3" name="Footer Placeholder 2">
            <a:extLst>
              <a:ext uri="{FF2B5EF4-FFF2-40B4-BE49-F238E27FC236}">
                <a16:creationId xmlns:a16="http://schemas.microsoft.com/office/drawing/2014/main" id="{61D428D6-3593-441A-B779-4748505BEC04}"/>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ABE7EC02-4B78-4470-B451-56920935C4CF}"/>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359257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09C7-1830-4634-83AD-681B420ED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18498718-37BB-4EA0-9543-F0BB67D2E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6246DD89-3B11-4ECD-B971-2DDB1C21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EF0E7-E906-45B0-ABE8-6877568ACF2B}"/>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6" name="Footer Placeholder 5">
            <a:extLst>
              <a:ext uri="{FF2B5EF4-FFF2-40B4-BE49-F238E27FC236}">
                <a16:creationId xmlns:a16="http://schemas.microsoft.com/office/drawing/2014/main" id="{EF622E12-731D-4477-8383-424B0E6C79F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3DC5ACEB-5310-46CB-8D12-0F5C135244F3}"/>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135313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5D9-4C33-4094-976C-608F5920E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A48D49E2-C1CC-413E-8E6A-11444E094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90FA146D-9089-4166-94C8-3B5A471CA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3FE82-824A-4B92-A7D0-39C303ACBC96}"/>
              </a:ext>
            </a:extLst>
          </p:cNvPr>
          <p:cNvSpPr>
            <a:spLocks noGrp="1"/>
          </p:cNvSpPr>
          <p:nvPr>
            <p:ph type="dt" sz="half" idx="10"/>
          </p:nvPr>
        </p:nvSpPr>
        <p:spPr/>
        <p:txBody>
          <a:bodyPr/>
          <a:lstStyle/>
          <a:p>
            <a:fld id="{1B0F97C8-B27C-4800-A772-BE10A849BEFF}" type="datetimeFigureOut">
              <a:rPr lang="ar-IQ" smtClean="0"/>
              <a:t>14/09/1445</a:t>
            </a:fld>
            <a:endParaRPr lang="ar-IQ"/>
          </a:p>
        </p:txBody>
      </p:sp>
      <p:sp>
        <p:nvSpPr>
          <p:cNvPr id="6" name="Footer Placeholder 5">
            <a:extLst>
              <a:ext uri="{FF2B5EF4-FFF2-40B4-BE49-F238E27FC236}">
                <a16:creationId xmlns:a16="http://schemas.microsoft.com/office/drawing/2014/main" id="{5DA9A8D0-8C77-4F86-B5AD-C5DCE813A45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6DBF277-E207-41E1-9B41-69F06B24E784}"/>
              </a:ext>
            </a:extLst>
          </p:cNvPr>
          <p:cNvSpPr>
            <a:spLocks noGrp="1"/>
          </p:cNvSpPr>
          <p:nvPr>
            <p:ph type="sldNum" sz="quarter" idx="12"/>
          </p:nvPr>
        </p:nvSpPr>
        <p:spPr/>
        <p:txBody>
          <a:bodyPr/>
          <a:lstStyle/>
          <a:p>
            <a:fld id="{553DAB48-5375-4AF0-80F9-8F82DE5A0333}" type="slidenum">
              <a:rPr lang="ar-IQ" smtClean="0"/>
              <a:t>‹#›</a:t>
            </a:fld>
            <a:endParaRPr lang="ar-IQ"/>
          </a:p>
        </p:txBody>
      </p:sp>
    </p:spTree>
    <p:extLst>
      <p:ext uri="{BB962C8B-B14F-4D97-AF65-F5344CB8AC3E}">
        <p14:creationId xmlns:p14="http://schemas.microsoft.com/office/powerpoint/2010/main" val="22163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3B3687-E09F-4CF8-B7BE-F691FF48F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A3D43188-D0AF-42D3-81E5-AC95E2CDF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F47169FC-4CEC-4408-B8EC-C14CC6222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F97C8-B27C-4800-A772-BE10A849BEFF}" type="datetimeFigureOut">
              <a:rPr lang="ar-IQ" smtClean="0"/>
              <a:t>14/09/1445</a:t>
            </a:fld>
            <a:endParaRPr lang="ar-IQ"/>
          </a:p>
        </p:txBody>
      </p:sp>
      <p:sp>
        <p:nvSpPr>
          <p:cNvPr id="5" name="Footer Placeholder 4">
            <a:extLst>
              <a:ext uri="{FF2B5EF4-FFF2-40B4-BE49-F238E27FC236}">
                <a16:creationId xmlns:a16="http://schemas.microsoft.com/office/drawing/2014/main" id="{1293B042-7F75-4D8B-B20A-1890FF2D5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5E51D457-AD5E-412D-89DA-65B923E65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AB48-5375-4AF0-80F9-8F82DE5A0333}" type="slidenum">
              <a:rPr lang="ar-IQ" smtClean="0"/>
              <a:t>‹#›</a:t>
            </a:fld>
            <a:endParaRPr lang="ar-IQ"/>
          </a:p>
        </p:txBody>
      </p:sp>
    </p:spTree>
    <p:extLst>
      <p:ext uri="{BB962C8B-B14F-4D97-AF65-F5344CB8AC3E}">
        <p14:creationId xmlns:p14="http://schemas.microsoft.com/office/powerpoint/2010/main" val="82967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1B5C32-AECD-4C8F-AD35-1FD97963F55B}"/>
              </a:ext>
            </a:extLst>
          </p:cNvPr>
          <p:cNvSpPr txBox="1"/>
          <p:nvPr/>
        </p:nvSpPr>
        <p:spPr>
          <a:xfrm>
            <a:off x="0" y="1781743"/>
            <a:ext cx="12192000" cy="707886"/>
          </a:xfrm>
          <a:prstGeom prst="rect">
            <a:avLst/>
          </a:prstGeom>
          <a:noFill/>
        </p:spPr>
        <p:txBody>
          <a:bodyPr wrap="square" rtlCol="1">
            <a:spAutoFit/>
          </a:bodyPr>
          <a:lstStyle/>
          <a:p>
            <a:pPr algn="ctr" rtl="1"/>
            <a:r>
              <a:rPr lang="ar-IQ" sz="4000" b="1" dirty="0"/>
              <a:t>التغيرات الجزيئية للنطف اثناء الحفظ بالتجميد وعلاقتها بخصوبة الذكور </a:t>
            </a:r>
          </a:p>
        </p:txBody>
      </p:sp>
      <p:sp>
        <p:nvSpPr>
          <p:cNvPr id="6" name="TextBox 5">
            <a:extLst>
              <a:ext uri="{FF2B5EF4-FFF2-40B4-BE49-F238E27FC236}">
                <a16:creationId xmlns:a16="http://schemas.microsoft.com/office/drawing/2014/main" id="{7F5EA233-02EE-447F-8EF3-500FFA87A4E4}"/>
              </a:ext>
            </a:extLst>
          </p:cNvPr>
          <p:cNvSpPr txBox="1"/>
          <p:nvPr/>
        </p:nvSpPr>
        <p:spPr>
          <a:xfrm>
            <a:off x="8309113" y="4368371"/>
            <a:ext cx="3482464" cy="1323439"/>
          </a:xfrm>
          <a:prstGeom prst="rect">
            <a:avLst/>
          </a:prstGeom>
          <a:noFill/>
        </p:spPr>
        <p:txBody>
          <a:bodyPr wrap="square" rtlCol="1">
            <a:spAutoFit/>
          </a:bodyPr>
          <a:lstStyle/>
          <a:p>
            <a:pPr algn="ctr"/>
            <a:r>
              <a:rPr lang="ar-IQ" sz="4000" b="1" dirty="0"/>
              <a:t>الطالب</a:t>
            </a:r>
          </a:p>
          <a:p>
            <a:pPr algn="ctr" rtl="1"/>
            <a:r>
              <a:rPr lang="ar-IQ" sz="4000" b="1" dirty="0"/>
              <a:t>حمزه يوسف علي </a:t>
            </a:r>
          </a:p>
        </p:txBody>
      </p:sp>
      <p:sp>
        <p:nvSpPr>
          <p:cNvPr id="8" name="TextBox 7">
            <a:extLst>
              <a:ext uri="{FF2B5EF4-FFF2-40B4-BE49-F238E27FC236}">
                <a16:creationId xmlns:a16="http://schemas.microsoft.com/office/drawing/2014/main" id="{17B800F5-9742-43C0-9604-FD3E99356CC7}"/>
              </a:ext>
            </a:extLst>
          </p:cNvPr>
          <p:cNvSpPr txBox="1"/>
          <p:nvPr/>
        </p:nvSpPr>
        <p:spPr>
          <a:xfrm>
            <a:off x="510208" y="4368371"/>
            <a:ext cx="4525617" cy="1323439"/>
          </a:xfrm>
          <a:prstGeom prst="rect">
            <a:avLst/>
          </a:prstGeom>
          <a:noFill/>
        </p:spPr>
        <p:txBody>
          <a:bodyPr wrap="square" rtlCol="1">
            <a:spAutoFit/>
          </a:bodyPr>
          <a:lstStyle/>
          <a:p>
            <a:pPr algn="ctr"/>
            <a:r>
              <a:rPr lang="ar-IQ" sz="4000" b="1" dirty="0"/>
              <a:t>المشرف </a:t>
            </a:r>
          </a:p>
          <a:p>
            <a:pPr algn="ctr"/>
            <a:r>
              <a:rPr lang="ar-IQ" sz="4000" b="1" dirty="0"/>
              <a:t>أ.د ساجدة مهدي عيدان </a:t>
            </a:r>
          </a:p>
        </p:txBody>
      </p:sp>
    </p:spTree>
    <p:extLst>
      <p:ext uri="{BB962C8B-B14F-4D97-AF65-F5344CB8AC3E}">
        <p14:creationId xmlns:p14="http://schemas.microsoft.com/office/powerpoint/2010/main" val="228379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026C82-E970-4954-BF4E-0EF10B03846E}"/>
              </a:ext>
            </a:extLst>
          </p:cNvPr>
          <p:cNvPicPr>
            <a:picLocks noChangeAspect="1"/>
          </p:cNvPicPr>
          <p:nvPr/>
        </p:nvPicPr>
        <p:blipFill>
          <a:blip r:embed="rId2"/>
          <a:stretch>
            <a:fillRect/>
          </a:stretch>
        </p:blipFill>
        <p:spPr>
          <a:xfrm>
            <a:off x="0" y="-1"/>
            <a:ext cx="12192000" cy="5957669"/>
          </a:xfrm>
          <a:prstGeom prst="rect">
            <a:avLst/>
          </a:prstGeom>
        </p:spPr>
      </p:pic>
      <p:sp>
        <p:nvSpPr>
          <p:cNvPr id="4" name="Rectangle 3">
            <a:extLst>
              <a:ext uri="{FF2B5EF4-FFF2-40B4-BE49-F238E27FC236}">
                <a16:creationId xmlns:a16="http://schemas.microsoft.com/office/drawing/2014/main" id="{B89E583E-CE42-443A-BE14-72E5D006A129}"/>
              </a:ext>
            </a:extLst>
          </p:cNvPr>
          <p:cNvSpPr/>
          <p:nvPr/>
        </p:nvSpPr>
        <p:spPr>
          <a:xfrm>
            <a:off x="185739" y="5957668"/>
            <a:ext cx="11868148" cy="830997"/>
          </a:xfrm>
          <a:prstGeom prst="rect">
            <a:avLst/>
          </a:prstGeom>
        </p:spPr>
        <p:txBody>
          <a:bodyPr wrap="square">
            <a:spAutoFit/>
          </a:bodyPr>
          <a:lstStyle/>
          <a:p>
            <a:pPr algn="r" rtl="1"/>
            <a:r>
              <a:rPr lang="ar-IQ" sz="2400" b="1" dirty="0"/>
              <a:t>الشكل </a:t>
            </a:r>
            <a:r>
              <a:rPr lang="en-US" sz="2400" b="1" dirty="0"/>
              <a:t>5</a:t>
            </a:r>
            <a:r>
              <a:rPr lang="ar-IQ" sz="2400" b="1" dirty="0"/>
              <a:t> . تأثير الحفظ بالتجميد لمدة 24 ساعة على الحركة التقدمية </a:t>
            </a:r>
            <a:r>
              <a:rPr lang="en-US" sz="2400" b="1" dirty="0"/>
              <a:t> PMS </a:t>
            </a:r>
            <a:r>
              <a:rPr lang="ar-IQ" sz="2400" b="1" dirty="0"/>
              <a:t>و سلامة الغشاء البلازمي </a:t>
            </a:r>
            <a:r>
              <a:rPr lang="en-US" sz="2400" b="1" dirty="0"/>
              <a:t>PMAI </a:t>
            </a:r>
            <a:r>
              <a:rPr lang="ar-IQ" sz="2400" b="1" dirty="0"/>
              <a:t> وجهد غشاء المايتوكوندري </a:t>
            </a:r>
            <a:r>
              <a:rPr lang="en-US" sz="2400" b="1" dirty="0"/>
              <a:t> HMMP </a:t>
            </a:r>
            <a:r>
              <a:rPr lang="ar-IQ" sz="2400" b="1" dirty="0"/>
              <a:t>مع ضرر المادة الوراثية </a:t>
            </a:r>
            <a:r>
              <a:rPr lang="en-US" sz="2400" b="1" dirty="0"/>
              <a:t> </a:t>
            </a:r>
            <a:r>
              <a:rPr lang="en-US" sz="2400" b="1" dirty="0" err="1"/>
              <a:t>Gürler</a:t>
            </a:r>
            <a:r>
              <a:rPr lang="en-US" sz="2400" b="1" dirty="0"/>
              <a:t>)  DFI</a:t>
            </a:r>
            <a:r>
              <a:rPr lang="ar-IQ" sz="2400" b="1" dirty="0"/>
              <a:t>واخرون , 2016).</a:t>
            </a:r>
          </a:p>
        </p:txBody>
      </p:sp>
    </p:spTree>
    <p:extLst>
      <p:ext uri="{BB962C8B-B14F-4D97-AF65-F5344CB8AC3E}">
        <p14:creationId xmlns:p14="http://schemas.microsoft.com/office/powerpoint/2010/main" val="130643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8C89E-ABA2-4054-84BD-6982EABC3EAE}"/>
              </a:ext>
            </a:extLst>
          </p:cNvPr>
          <p:cNvSpPr txBox="1"/>
          <p:nvPr/>
        </p:nvSpPr>
        <p:spPr>
          <a:xfrm>
            <a:off x="1" y="6396334"/>
            <a:ext cx="12191999" cy="461665"/>
          </a:xfrm>
          <a:prstGeom prst="rect">
            <a:avLst/>
          </a:prstGeom>
          <a:noFill/>
        </p:spPr>
        <p:txBody>
          <a:bodyPr wrap="square" rtlCol="1">
            <a:spAutoFit/>
          </a:bodyPr>
          <a:lstStyle/>
          <a:p>
            <a:pPr algn="r" rtl="1"/>
            <a:r>
              <a:rPr lang="ar-IQ" sz="2400" b="1" dirty="0"/>
              <a:t>شكل </a:t>
            </a:r>
            <a:r>
              <a:rPr lang="en-US" sz="2400" b="1" dirty="0"/>
              <a:t>6</a:t>
            </a:r>
            <a:r>
              <a:rPr lang="ar-IQ" sz="2400" b="1" dirty="0"/>
              <a:t>. المسارات الحيوية لجزيئات </a:t>
            </a:r>
            <a:r>
              <a:rPr lang="ar-IQ" sz="2400" b="1" dirty="0">
                <a:ea typeface="Calibri" panose="020F0502020204030204" pitchFamily="34" charset="0"/>
                <a:cs typeface="Times New Roman" panose="02020603050405020304" pitchFamily="18" charset="0"/>
              </a:rPr>
              <a:t>567  </a:t>
            </a:r>
            <a:r>
              <a:rPr lang="en-US" sz="2400" b="1" dirty="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rPr>
              <a:t>mRNAs </a:t>
            </a:r>
            <a:r>
              <a:rPr lang="ar-IQ" sz="2400" b="1" dirty="0">
                <a:ea typeface="Calibri" panose="020F0502020204030204" pitchFamily="34" charset="0"/>
                <a:cs typeface="Times New Roman" panose="02020603050405020304" pitchFamily="18" charset="0"/>
              </a:rPr>
              <a:t>و135 </a:t>
            </a:r>
            <a:r>
              <a:rPr lang="en-US" sz="2400" b="1" dirty="0">
                <a:latin typeface="Times New Roman" panose="02020603050405020304" pitchFamily="18" charset="0"/>
                <a:ea typeface="Calibri" panose="020F0502020204030204" pitchFamily="34" charset="0"/>
              </a:rPr>
              <a:t>miRNAs </a:t>
            </a:r>
            <a:r>
              <a:rPr lang="ar-IQ" sz="2400" b="1" dirty="0"/>
              <a:t> المتأثرة بالتجميد</a:t>
            </a:r>
            <a:r>
              <a:rPr lang="ar-IQ" sz="2400" b="1" dirty="0">
                <a:solidFill>
                  <a:prstClr val="black"/>
                </a:solidFill>
              </a:rPr>
              <a:t> ( </a:t>
            </a:r>
            <a:r>
              <a:rPr lang="en-US" sz="2400" b="1" dirty="0">
                <a:solidFill>
                  <a:prstClr val="black"/>
                </a:solidFill>
              </a:rPr>
              <a:t>Dai </a:t>
            </a:r>
            <a:r>
              <a:rPr lang="ar-IQ" sz="2400" b="1" dirty="0">
                <a:solidFill>
                  <a:prstClr val="black"/>
                </a:solidFill>
              </a:rPr>
              <a:t> واخرون , 2019 ) .</a:t>
            </a:r>
            <a:endParaRPr lang="ar-IQ" sz="2400" b="1" dirty="0"/>
          </a:p>
        </p:txBody>
      </p:sp>
      <p:pic>
        <p:nvPicPr>
          <p:cNvPr id="2" name="Picture 1">
            <a:extLst>
              <a:ext uri="{FF2B5EF4-FFF2-40B4-BE49-F238E27FC236}">
                <a16:creationId xmlns:a16="http://schemas.microsoft.com/office/drawing/2014/main" id="{D1632981-5D3E-4BB4-837E-890D7969321D}"/>
              </a:ext>
            </a:extLst>
          </p:cNvPr>
          <p:cNvPicPr>
            <a:picLocks noChangeAspect="1"/>
          </p:cNvPicPr>
          <p:nvPr/>
        </p:nvPicPr>
        <p:blipFill>
          <a:blip r:embed="rId2"/>
          <a:stretch>
            <a:fillRect/>
          </a:stretch>
        </p:blipFill>
        <p:spPr>
          <a:xfrm>
            <a:off x="-106016" y="1"/>
            <a:ext cx="12298016" cy="6396333"/>
          </a:xfrm>
          <a:prstGeom prst="rect">
            <a:avLst/>
          </a:prstGeom>
        </p:spPr>
      </p:pic>
    </p:spTree>
    <p:extLst>
      <p:ext uri="{BB962C8B-B14F-4D97-AF65-F5344CB8AC3E}">
        <p14:creationId xmlns:p14="http://schemas.microsoft.com/office/powerpoint/2010/main" val="35059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C9DC1-8E52-4D26-BB55-331E39DEC3FE}"/>
              </a:ext>
            </a:extLst>
          </p:cNvPr>
          <p:cNvPicPr>
            <a:picLocks noChangeAspect="1"/>
          </p:cNvPicPr>
          <p:nvPr/>
        </p:nvPicPr>
        <p:blipFill>
          <a:blip r:embed="rId2"/>
          <a:stretch>
            <a:fillRect/>
          </a:stretch>
        </p:blipFill>
        <p:spPr>
          <a:xfrm>
            <a:off x="0" y="1"/>
            <a:ext cx="12192000" cy="6506816"/>
          </a:xfrm>
          <a:prstGeom prst="rect">
            <a:avLst/>
          </a:prstGeom>
        </p:spPr>
      </p:pic>
      <p:sp>
        <p:nvSpPr>
          <p:cNvPr id="4" name="Rectangle 3">
            <a:extLst>
              <a:ext uri="{FF2B5EF4-FFF2-40B4-BE49-F238E27FC236}">
                <a16:creationId xmlns:a16="http://schemas.microsoft.com/office/drawing/2014/main" id="{D7FA5299-05D5-4A82-B447-7C09EFEB771D}"/>
              </a:ext>
            </a:extLst>
          </p:cNvPr>
          <p:cNvSpPr/>
          <p:nvPr/>
        </p:nvSpPr>
        <p:spPr>
          <a:xfrm>
            <a:off x="145366" y="6275984"/>
            <a:ext cx="11901268" cy="461665"/>
          </a:xfrm>
          <a:prstGeom prst="rect">
            <a:avLst/>
          </a:prstGeom>
        </p:spPr>
        <p:txBody>
          <a:bodyPr wrap="square">
            <a:spAutoFit/>
          </a:bodyPr>
          <a:lstStyle/>
          <a:p>
            <a:pPr algn="ctr" rtl="1"/>
            <a:r>
              <a:rPr lang="ar-IQ" sz="2400" b="1" dirty="0"/>
              <a:t>شكل </a:t>
            </a:r>
            <a:r>
              <a:rPr lang="en-US" sz="2400" b="1" dirty="0"/>
              <a:t>7</a:t>
            </a:r>
            <a:r>
              <a:rPr lang="ar-IQ" sz="2400" b="1" dirty="0"/>
              <a:t>. اختلاف عدد نسخ </a:t>
            </a:r>
            <a:r>
              <a:rPr lang="en-US" sz="2400" b="1" dirty="0"/>
              <a:t> RNA </a:t>
            </a:r>
            <a:r>
              <a:rPr lang="ar-IQ" sz="2400" b="1" dirty="0"/>
              <a:t>بين النطف الطازجة والمجمدة للثيران بعد التجميد (</a:t>
            </a:r>
            <a:r>
              <a:rPr lang="en-US" sz="2400" b="1" dirty="0"/>
              <a:t> Ebenezer </a:t>
            </a:r>
            <a:r>
              <a:rPr lang="ar-IQ" sz="2400" b="1" dirty="0"/>
              <a:t>واخرون , 2022)</a:t>
            </a:r>
          </a:p>
        </p:txBody>
      </p:sp>
    </p:spTree>
    <p:extLst>
      <p:ext uri="{BB962C8B-B14F-4D97-AF65-F5344CB8AC3E}">
        <p14:creationId xmlns:p14="http://schemas.microsoft.com/office/powerpoint/2010/main" val="309198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6985A-2EC4-442A-B891-D1241DDEF9F6}"/>
              </a:ext>
            </a:extLst>
          </p:cNvPr>
          <p:cNvPicPr>
            <a:picLocks noChangeAspect="1"/>
          </p:cNvPicPr>
          <p:nvPr/>
        </p:nvPicPr>
        <p:blipFill>
          <a:blip r:embed="rId2"/>
          <a:stretch>
            <a:fillRect/>
          </a:stretch>
        </p:blipFill>
        <p:spPr>
          <a:xfrm>
            <a:off x="0" y="0"/>
            <a:ext cx="12192000" cy="6027003"/>
          </a:xfrm>
          <a:prstGeom prst="rect">
            <a:avLst/>
          </a:prstGeom>
        </p:spPr>
      </p:pic>
      <p:sp>
        <p:nvSpPr>
          <p:cNvPr id="4" name="Rectangle 3">
            <a:extLst>
              <a:ext uri="{FF2B5EF4-FFF2-40B4-BE49-F238E27FC236}">
                <a16:creationId xmlns:a16="http://schemas.microsoft.com/office/drawing/2014/main" id="{B7626D35-1B12-47CA-8975-4CCBFDA7FF39}"/>
              </a:ext>
            </a:extLst>
          </p:cNvPr>
          <p:cNvSpPr/>
          <p:nvPr/>
        </p:nvSpPr>
        <p:spPr>
          <a:xfrm>
            <a:off x="357808" y="6027003"/>
            <a:ext cx="11834192" cy="830997"/>
          </a:xfrm>
          <a:prstGeom prst="rect">
            <a:avLst/>
          </a:prstGeom>
        </p:spPr>
        <p:txBody>
          <a:bodyPr wrap="square">
            <a:spAutoFit/>
          </a:bodyPr>
          <a:lstStyle/>
          <a:p>
            <a:pPr algn="just" rtl="1"/>
            <a:r>
              <a:rPr lang="ar-IQ" sz="2400" b="1" dirty="0"/>
              <a:t>الشكل </a:t>
            </a:r>
            <a:r>
              <a:rPr lang="en-US" sz="2400" b="1" dirty="0"/>
              <a:t> . 8</a:t>
            </a:r>
            <a:r>
              <a:rPr lang="ar-IQ" sz="2400" b="1" dirty="0"/>
              <a:t>اختلاف البروتينات بين السائل المنوي الطازج والموازن وبعد التجميد : 1692 بروتين الطازج و 1415 بعد الموازنة و 1286 بعد التجميد  (</a:t>
            </a:r>
            <a:r>
              <a:rPr lang="en-US" sz="2400" b="1" dirty="0"/>
              <a:t> </a:t>
            </a:r>
            <a:r>
              <a:rPr lang="en-US" sz="2400" b="1" dirty="0" err="1"/>
              <a:t>Arunkumar</a:t>
            </a:r>
            <a:r>
              <a:rPr lang="ar-IQ" sz="2400" b="1" dirty="0"/>
              <a:t>واخرون ,2022) . </a:t>
            </a:r>
          </a:p>
        </p:txBody>
      </p:sp>
    </p:spTree>
    <p:extLst>
      <p:ext uri="{BB962C8B-B14F-4D97-AF65-F5344CB8AC3E}">
        <p14:creationId xmlns:p14="http://schemas.microsoft.com/office/powerpoint/2010/main" val="377518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795B4-A344-4B3B-A56D-969BF44766AB}"/>
              </a:ext>
            </a:extLst>
          </p:cNvPr>
          <p:cNvSpPr/>
          <p:nvPr/>
        </p:nvSpPr>
        <p:spPr>
          <a:xfrm>
            <a:off x="1" y="6427113"/>
            <a:ext cx="12191999" cy="430887"/>
          </a:xfrm>
          <a:prstGeom prst="rect">
            <a:avLst/>
          </a:prstGeom>
        </p:spPr>
        <p:txBody>
          <a:bodyPr wrap="square">
            <a:spAutoFit/>
          </a:bodyPr>
          <a:lstStyle/>
          <a:p>
            <a:pPr algn="r" rtl="1"/>
            <a:r>
              <a:rPr lang="ar-IQ" sz="2200" b="1" dirty="0"/>
              <a:t> شكل </a:t>
            </a:r>
            <a:r>
              <a:rPr lang="en-US" sz="2200" b="1" dirty="0"/>
              <a:t>9</a:t>
            </a:r>
            <a:r>
              <a:rPr lang="ar-IQ" sz="2200" b="1" dirty="0"/>
              <a:t> : وظائف الحيوية للبروتينات المتأثرة للسائل المنوي الطازج و</a:t>
            </a:r>
            <a:r>
              <a:rPr lang="en-US" sz="2200" b="1" dirty="0"/>
              <a:t>equilibrated </a:t>
            </a:r>
            <a:r>
              <a:rPr lang="ar-IQ" sz="2200" b="1" dirty="0"/>
              <a:t> والمجمد (</a:t>
            </a:r>
            <a:r>
              <a:rPr lang="en-US" sz="2200" b="1" dirty="0" err="1"/>
              <a:t>Arunkumar</a:t>
            </a:r>
            <a:r>
              <a:rPr lang="ar-IQ" sz="2200" b="1" dirty="0"/>
              <a:t> واخرون ,2022)</a:t>
            </a:r>
          </a:p>
        </p:txBody>
      </p:sp>
      <p:pic>
        <p:nvPicPr>
          <p:cNvPr id="2" name="Picture 1">
            <a:extLst>
              <a:ext uri="{FF2B5EF4-FFF2-40B4-BE49-F238E27FC236}">
                <a16:creationId xmlns:a16="http://schemas.microsoft.com/office/drawing/2014/main" id="{4864B1DF-B571-40A1-9B99-55934C16D42A}"/>
              </a:ext>
            </a:extLst>
          </p:cNvPr>
          <p:cNvPicPr>
            <a:picLocks noChangeAspect="1"/>
          </p:cNvPicPr>
          <p:nvPr/>
        </p:nvPicPr>
        <p:blipFill>
          <a:blip r:embed="rId2"/>
          <a:stretch>
            <a:fillRect/>
          </a:stretch>
        </p:blipFill>
        <p:spPr>
          <a:xfrm>
            <a:off x="0" y="-119270"/>
            <a:ext cx="12192000" cy="6546383"/>
          </a:xfrm>
          <a:prstGeom prst="rect">
            <a:avLst/>
          </a:prstGeom>
        </p:spPr>
      </p:pic>
    </p:spTree>
    <p:extLst>
      <p:ext uri="{BB962C8B-B14F-4D97-AF65-F5344CB8AC3E}">
        <p14:creationId xmlns:p14="http://schemas.microsoft.com/office/powerpoint/2010/main" val="345848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674629-5161-40F8-B4A4-CC4888EE7DB2}"/>
              </a:ext>
            </a:extLst>
          </p:cNvPr>
          <p:cNvSpPr/>
          <p:nvPr/>
        </p:nvSpPr>
        <p:spPr>
          <a:xfrm>
            <a:off x="218661" y="6027003"/>
            <a:ext cx="11754678" cy="830997"/>
          </a:xfrm>
          <a:prstGeom prst="rect">
            <a:avLst/>
          </a:prstGeom>
        </p:spPr>
        <p:txBody>
          <a:bodyPr wrap="square">
            <a:spAutoFit/>
          </a:bodyPr>
          <a:lstStyle/>
          <a:p>
            <a:pPr algn="r" rtl="1"/>
            <a:r>
              <a:rPr lang="ar-IQ" sz="2400" b="1" dirty="0"/>
              <a:t>الشكل </a:t>
            </a:r>
            <a:r>
              <a:rPr lang="en-US" sz="2400" b="1" dirty="0"/>
              <a:t>10</a:t>
            </a:r>
            <a:r>
              <a:rPr lang="ar-IQ" sz="2400" b="1" dirty="0"/>
              <a:t>. تأثير التجميد على الحركة الفردية وحيوية النطف والخلايا المتفاعلة مع</a:t>
            </a:r>
            <a:r>
              <a:rPr lang="en-US" sz="2400" b="1" dirty="0"/>
              <a:t> ROS </a:t>
            </a:r>
            <a:r>
              <a:rPr lang="ar-IQ" sz="2400" b="1" dirty="0"/>
              <a:t>ونسبة البروتينات الكربونيل </a:t>
            </a:r>
            <a:r>
              <a:rPr lang="en-US" sz="2400" b="1" dirty="0"/>
              <a:t> protein carbonyl</a:t>
            </a:r>
            <a:r>
              <a:rPr lang="ar-IQ" sz="2400" b="1" dirty="0"/>
              <a:t> </a:t>
            </a:r>
            <a:r>
              <a:rPr lang="en-US" sz="2400" b="1" dirty="0"/>
              <a:t> </a:t>
            </a:r>
            <a:r>
              <a:rPr lang="en-US" sz="2400" b="1" dirty="0" err="1"/>
              <a:t>Mostek</a:t>
            </a:r>
            <a:r>
              <a:rPr lang="en-US" sz="2400" b="1" dirty="0"/>
              <a:t>)</a:t>
            </a:r>
            <a:r>
              <a:rPr lang="ar-IQ" sz="2400" b="1" dirty="0"/>
              <a:t>واخرون ,2017 ). </a:t>
            </a:r>
          </a:p>
        </p:txBody>
      </p:sp>
      <p:pic>
        <p:nvPicPr>
          <p:cNvPr id="3" name="Picture 2">
            <a:extLst>
              <a:ext uri="{FF2B5EF4-FFF2-40B4-BE49-F238E27FC236}">
                <a16:creationId xmlns:a16="http://schemas.microsoft.com/office/drawing/2014/main" id="{ABB42F03-D937-4EEA-83E5-D89D392EE1C0}"/>
              </a:ext>
            </a:extLst>
          </p:cNvPr>
          <p:cNvPicPr>
            <a:picLocks noChangeAspect="1"/>
          </p:cNvPicPr>
          <p:nvPr/>
        </p:nvPicPr>
        <p:blipFill>
          <a:blip r:embed="rId2"/>
          <a:stretch>
            <a:fillRect/>
          </a:stretch>
        </p:blipFill>
        <p:spPr>
          <a:xfrm>
            <a:off x="0" y="0"/>
            <a:ext cx="12192000" cy="6027003"/>
          </a:xfrm>
          <a:prstGeom prst="rect">
            <a:avLst/>
          </a:prstGeom>
        </p:spPr>
      </p:pic>
    </p:spTree>
    <p:extLst>
      <p:ext uri="{BB962C8B-B14F-4D97-AF65-F5344CB8AC3E}">
        <p14:creationId xmlns:p14="http://schemas.microsoft.com/office/powerpoint/2010/main" val="319052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C637AA-E5DA-4F7F-8335-2869E1EBA3AE}"/>
              </a:ext>
            </a:extLst>
          </p:cNvPr>
          <p:cNvSpPr/>
          <p:nvPr/>
        </p:nvSpPr>
        <p:spPr>
          <a:xfrm>
            <a:off x="0" y="0"/>
            <a:ext cx="12192000" cy="6986528"/>
          </a:xfrm>
          <a:prstGeom prst="rect">
            <a:avLst/>
          </a:prstGeom>
          <a:solidFill>
            <a:schemeClr val="accent5">
              <a:lumMod val="40000"/>
              <a:lumOff val="60000"/>
            </a:schemeClr>
          </a:solidFill>
          <a:effectLst>
            <a:softEdge rad="317500"/>
          </a:effectLst>
        </p:spPr>
        <p:style>
          <a:lnRef idx="1">
            <a:schemeClr val="accent2"/>
          </a:lnRef>
          <a:fillRef idx="2">
            <a:schemeClr val="accent2"/>
          </a:fillRef>
          <a:effectRef idx="1">
            <a:schemeClr val="accent2"/>
          </a:effectRef>
          <a:fontRef idx="minor">
            <a:schemeClr val="dk1"/>
          </a:fontRef>
        </p:style>
        <p:txBody>
          <a:bodyPr wrap="square" numCol="1">
            <a:spAutoFit/>
          </a:bodyPr>
          <a:lstStyle/>
          <a:p>
            <a:pPr algn="r" rtl="1"/>
            <a:r>
              <a:rPr lang="ar-IQ" sz="3200" b="1" dirty="0"/>
              <a:t>ابرز البروتينات المتأثرة بعملية كربونيل</a:t>
            </a:r>
            <a:r>
              <a:rPr lang="en-US" sz="3200" b="1" dirty="0" err="1"/>
              <a:t>Carbonylatation</a:t>
            </a:r>
            <a:r>
              <a:rPr lang="en-US" sz="3200" b="1" dirty="0"/>
              <a:t> </a:t>
            </a:r>
          </a:p>
          <a:p>
            <a:pPr marL="457200" indent="-457200" algn="l">
              <a:buFont typeface="Wingdings" panose="05000000000000000000" pitchFamily="2" charset="2"/>
              <a:buChar char="§"/>
            </a:pPr>
            <a:r>
              <a:rPr lang="en-US" sz="3200" b="1" dirty="0"/>
              <a:t>ropporin-1</a:t>
            </a:r>
          </a:p>
          <a:p>
            <a:pPr marL="457200" indent="-457200" algn="l">
              <a:buFont typeface="Wingdings" panose="05000000000000000000" pitchFamily="2" charset="2"/>
              <a:buChar char="§"/>
            </a:pPr>
            <a:r>
              <a:rPr lang="en-US" sz="3200" b="1" dirty="0"/>
              <a:t> outer dense fiber protein 2</a:t>
            </a:r>
          </a:p>
          <a:p>
            <a:pPr marL="457200" indent="-457200" algn="l">
              <a:buFont typeface="Wingdings" panose="05000000000000000000" pitchFamily="2" charset="2"/>
              <a:buChar char="§"/>
            </a:pPr>
            <a:r>
              <a:rPr lang="en-US" sz="3200" b="1" dirty="0"/>
              <a:t>glutathione S-transferase,</a:t>
            </a:r>
          </a:p>
          <a:p>
            <a:pPr marL="457200" indent="-457200" algn="l">
              <a:buFont typeface="Wingdings" panose="05000000000000000000" pitchFamily="2" charset="2"/>
              <a:buChar char="§"/>
            </a:pPr>
            <a:r>
              <a:rPr lang="en-US" sz="3200" b="1" dirty="0"/>
              <a:t> triosephosphate isomerase</a:t>
            </a:r>
          </a:p>
          <a:p>
            <a:pPr marL="457200" indent="-457200" algn="l">
              <a:buFont typeface="Wingdings" panose="05000000000000000000" pitchFamily="2" charset="2"/>
              <a:buChar char="§"/>
            </a:pPr>
            <a:r>
              <a:rPr lang="en-US" sz="3200" b="1" dirty="0"/>
              <a:t> capping protein beta 3 isoform</a:t>
            </a:r>
          </a:p>
          <a:p>
            <a:pPr marL="457200" indent="-457200" algn="l">
              <a:buFont typeface="Wingdings" panose="05000000000000000000" pitchFamily="2" charset="2"/>
              <a:buChar char="§"/>
            </a:pPr>
            <a:r>
              <a:rPr lang="en-US" sz="3200" b="1" dirty="0"/>
              <a:t>actin-related protein M1</a:t>
            </a:r>
          </a:p>
          <a:p>
            <a:pPr marL="457200" indent="-457200" algn="l">
              <a:buFont typeface="Wingdings" panose="05000000000000000000" pitchFamily="2" charset="2"/>
              <a:buChar char="§"/>
            </a:pPr>
            <a:r>
              <a:rPr lang="en-US" sz="3200" b="1" dirty="0"/>
              <a:t> actin-related protein T2</a:t>
            </a:r>
          </a:p>
          <a:p>
            <a:pPr marL="457200" indent="-457200" algn="l">
              <a:buFont typeface="Wingdings" panose="05000000000000000000" pitchFamily="2" charset="2"/>
              <a:buChar char="§"/>
            </a:pPr>
            <a:r>
              <a:rPr lang="en-US" sz="3200" b="1" dirty="0"/>
              <a:t> NADH dehydrogenase</a:t>
            </a:r>
          </a:p>
          <a:p>
            <a:pPr marL="457200" indent="-457200" algn="l">
              <a:buFont typeface="Wingdings" panose="05000000000000000000" pitchFamily="2" charset="2"/>
              <a:buChar char="§"/>
            </a:pPr>
            <a:r>
              <a:rPr lang="en-US" sz="3200" b="1" dirty="0"/>
              <a:t> isocitrate dehydrogenase</a:t>
            </a:r>
          </a:p>
          <a:p>
            <a:pPr marL="457200" indent="-457200" algn="l">
              <a:buFont typeface="Wingdings" panose="05000000000000000000" pitchFamily="2" charset="2"/>
              <a:buChar char="§"/>
            </a:pPr>
            <a:r>
              <a:rPr lang="en-US" sz="3200" b="1" dirty="0"/>
              <a:t> cilia- and flagella-associated protein 161</a:t>
            </a:r>
          </a:p>
          <a:p>
            <a:pPr marL="457200" indent="-457200" algn="l">
              <a:buFont typeface="Wingdings" panose="05000000000000000000" pitchFamily="2" charset="2"/>
              <a:buChar char="§"/>
            </a:pPr>
            <a:r>
              <a:rPr lang="en-US" sz="3200" b="1" dirty="0"/>
              <a:t> phosphatidylethanolamine-binding protein 4</a:t>
            </a:r>
          </a:p>
          <a:p>
            <a:pPr algn="r" rtl="1"/>
            <a:r>
              <a:rPr lang="en-US" sz="3200" b="1" dirty="0"/>
              <a:t> </a:t>
            </a:r>
            <a:r>
              <a:rPr lang="en-US" sz="3200" b="1" dirty="0" err="1"/>
              <a:t>Mostek</a:t>
            </a:r>
            <a:r>
              <a:rPr lang="en-US" sz="3200" b="1" dirty="0"/>
              <a:t>)</a:t>
            </a:r>
            <a:r>
              <a:rPr lang="ar-IQ" sz="3200" b="1" dirty="0"/>
              <a:t>واخرون ,2017 )</a:t>
            </a:r>
          </a:p>
          <a:p>
            <a:pPr algn="l"/>
            <a:endParaRPr lang="ar-IQ" sz="3200" b="1" dirty="0"/>
          </a:p>
        </p:txBody>
      </p:sp>
    </p:spTree>
    <p:extLst>
      <p:ext uri="{BB962C8B-B14F-4D97-AF65-F5344CB8AC3E}">
        <p14:creationId xmlns:p14="http://schemas.microsoft.com/office/powerpoint/2010/main" val="373371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B0F6A0-7594-48A7-A49E-B169DA57337D}"/>
              </a:ext>
            </a:extLst>
          </p:cNvPr>
          <p:cNvSpPr txBox="1"/>
          <p:nvPr/>
        </p:nvSpPr>
        <p:spPr>
          <a:xfrm>
            <a:off x="0" y="186499"/>
            <a:ext cx="12192000" cy="830997"/>
          </a:xfrm>
          <a:prstGeom prst="rect">
            <a:avLst/>
          </a:prstGeom>
          <a:noFill/>
        </p:spPr>
        <p:txBody>
          <a:bodyPr wrap="square" rtlCol="1">
            <a:spAutoFit/>
          </a:bodyPr>
          <a:lstStyle/>
          <a:p>
            <a:pPr algn="ctr"/>
            <a:r>
              <a:rPr lang="ar-IQ"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rPr>
              <a:t>الاستنتاج</a:t>
            </a:r>
          </a:p>
        </p:txBody>
      </p:sp>
      <p:sp>
        <p:nvSpPr>
          <p:cNvPr id="4" name="TextBox 3">
            <a:extLst>
              <a:ext uri="{FF2B5EF4-FFF2-40B4-BE49-F238E27FC236}">
                <a16:creationId xmlns:a16="http://schemas.microsoft.com/office/drawing/2014/main" id="{1F40BA16-DD6C-456C-BAD7-E35FBA318409}"/>
              </a:ext>
            </a:extLst>
          </p:cNvPr>
          <p:cNvSpPr txBox="1"/>
          <p:nvPr/>
        </p:nvSpPr>
        <p:spPr>
          <a:xfrm>
            <a:off x="0" y="1017496"/>
            <a:ext cx="12192000" cy="4955203"/>
          </a:xfrm>
          <a:prstGeom prst="rect">
            <a:avLst/>
          </a:prstGeom>
          <a:noFill/>
        </p:spPr>
        <p:txBody>
          <a:bodyPr wrap="square" rtlCol="1">
            <a:spAutoFit/>
          </a:bodyPr>
          <a:lstStyle/>
          <a:p>
            <a:pPr algn="just" rtl="1"/>
            <a:r>
              <a:rPr lang="ar-IQ"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rPr>
              <a:t>نظرا للعلاقة بين التغيرات الجزيئية للنطف مع وظائف النطف ونسبة الخصوبة :</a:t>
            </a:r>
          </a:p>
          <a:p>
            <a:pPr algn="r" rtl="1"/>
            <a:endParaRPr lang="ar-IQ"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endParaRPr>
          </a:p>
          <a:p>
            <a:pPr marL="457200" indent="-457200" algn="r" rtl="1">
              <a:buFont typeface="Wingdings" panose="05000000000000000000" pitchFamily="2" charset="2"/>
              <a:buChar char="ü"/>
            </a:pPr>
            <a:r>
              <a:rPr lang="ar-IQ"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rPr>
              <a:t>اعادة النظر في بروتوكولات التجميد مثل اضافة المخففات ونسبة اضافاتها ومواد المخفف ومضادات الاكسدة. </a:t>
            </a:r>
          </a:p>
          <a:p>
            <a:pPr algn="r" rtl="1"/>
            <a:endParaRPr lang="ar-IQ"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endParaRPr>
          </a:p>
          <a:p>
            <a:pPr marL="457200" indent="-457200" algn="r" rtl="1">
              <a:buFont typeface="Wingdings" panose="05000000000000000000" pitchFamily="2" charset="2"/>
              <a:buChar char="ü"/>
            </a:pPr>
            <a:r>
              <a:rPr lang="ar-IQ"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rPr>
              <a:t> اعتماد المؤشرات عن سلامة التركيبة الجزيئية للنطف مثل سلامة DNA ونسبة الميثلة DNA methylation و التغيرات البروتينية وتغيرات محتوى RNA عند تجارب  السائل المنوي اضافة الى المؤشرات الحيوية مثل الحركة الفردية ونسبة النطف الحية وسلامة الاكروسوم والغشاء البلازمي . </a:t>
            </a:r>
          </a:p>
        </p:txBody>
      </p:sp>
    </p:spTree>
    <p:extLst>
      <p:ext uri="{BB962C8B-B14F-4D97-AF65-F5344CB8AC3E}">
        <p14:creationId xmlns:p14="http://schemas.microsoft.com/office/powerpoint/2010/main" val="70555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488EB6-E18F-4ED2-8D58-6AF0C798C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887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15528D-1344-4BCC-B10A-695C8389A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176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26BE5A-3797-407B-9E7D-DE7681EA78D7}"/>
              </a:ext>
            </a:extLst>
          </p:cNvPr>
          <p:cNvPicPr>
            <a:picLocks noChangeAspect="1"/>
          </p:cNvPicPr>
          <p:nvPr/>
        </p:nvPicPr>
        <p:blipFill>
          <a:blip r:embed="rId2"/>
          <a:stretch>
            <a:fillRect/>
          </a:stretch>
        </p:blipFill>
        <p:spPr>
          <a:xfrm>
            <a:off x="0" y="-2"/>
            <a:ext cx="12192000" cy="6457891"/>
          </a:xfrm>
          <a:prstGeom prst="rect">
            <a:avLst/>
          </a:prstGeom>
        </p:spPr>
      </p:pic>
      <p:sp>
        <p:nvSpPr>
          <p:cNvPr id="5" name="TextBox 4">
            <a:extLst>
              <a:ext uri="{FF2B5EF4-FFF2-40B4-BE49-F238E27FC236}">
                <a16:creationId xmlns:a16="http://schemas.microsoft.com/office/drawing/2014/main" id="{C86FB6C8-58A1-4A4A-8A71-75205E55CCE4}"/>
              </a:ext>
            </a:extLst>
          </p:cNvPr>
          <p:cNvSpPr txBox="1"/>
          <p:nvPr/>
        </p:nvSpPr>
        <p:spPr>
          <a:xfrm>
            <a:off x="0" y="6457890"/>
            <a:ext cx="12191999" cy="400110"/>
          </a:xfrm>
          <a:prstGeom prst="rect">
            <a:avLst/>
          </a:prstGeom>
          <a:noFill/>
        </p:spPr>
        <p:txBody>
          <a:bodyPr wrap="square" rtlCol="1">
            <a:spAutoFit/>
          </a:bodyPr>
          <a:lstStyle/>
          <a:p>
            <a:pPr algn="r" rtl="1"/>
            <a:r>
              <a:rPr lang="ar-IQ" sz="2000" b="1" dirty="0"/>
              <a:t>الشكل </a:t>
            </a:r>
            <a:r>
              <a:rPr lang="en-US" sz="2000" b="1" dirty="0"/>
              <a:t>1</a:t>
            </a:r>
            <a:r>
              <a:rPr lang="ar-IQ" sz="2000" b="1" dirty="0"/>
              <a:t> . مراحل صناعة السائل المنوي واهم الخطوات الحرجة والوقت المناسب للتقييم وانجاح الاخصاب (</a:t>
            </a:r>
            <a:r>
              <a:rPr lang="en-US" sz="2000" b="1" dirty="0"/>
              <a:t>Khan</a:t>
            </a:r>
            <a:r>
              <a:rPr lang="ar-IQ" sz="2000" b="1" dirty="0"/>
              <a:t> واخرون, 2021) </a:t>
            </a:r>
          </a:p>
        </p:txBody>
      </p:sp>
    </p:spTree>
    <p:extLst>
      <p:ext uri="{BB962C8B-B14F-4D97-AF65-F5344CB8AC3E}">
        <p14:creationId xmlns:p14="http://schemas.microsoft.com/office/powerpoint/2010/main" val="259352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FEED3-1BBC-4B1A-B2E5-C0B72FAFA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027004"/>
          </a:xfrm>
          <a:prstGeom prst="rect">
            <a:avLst/>
          </a:prstGeom>
        </p:spPr>
      </p:pic>
      <p:sp>
        <p:nvSpPr>
          <p:cNvPr id="6" name="TextBox 5">
            <a:extLst>
              <a:ext uri="{FF2B5EF4-FFF2-40B4-BE49-F238E27FC236}">
                <a16:creationId xmlns:a16="http://schemas.microsoft.com/office/drawing/2014/main" id="{E87A39BE-4997-4364-B527-6B1752DA6A86}"/>
              </a:ext>
            </a:extLst>
          </p:cNvPr>
          <p:cNvSpPr txBox="1"/>
          <p:nvPr/>
        </p:nvSpPr>
        <p:spPr>
          <a:xfrm>
            <a:off x="0" y="6027003"/>
            <a:ext cx="12191999" cy="830997"/>
          </a:xfrm>
          <a:prstGeom prst="rect">
            <a:avLst/>
          </a:prstGeom>
          <a:noFill/>
        </p:spPr>
        <p:txBody>
          <a:bodyPr wrap="square" rtlCol="1">
            <a:spAutoFit/>
          </a:bodyPr>
          <a:lstStyle/>
          <a:p>
            <a:pPr algn="r" rtl="1"/>
            <a:r>
              <a:rPr lang="ar-IQ" sz="2400" b="1" dirty="0"/>
              <a:t>الشكل </a:t>
            </a:r>
            <a:r>
              <a:rPr lang="en-US" sz="2400" b="1" dirty="0"/>
              <a:t> 2</a:t>
            </a:r>
            <a:r>
              <a:rPr lang="ar-IQ" sz="2400" b="1" dirty="0"/>
              <a:t>. تغيرات درجة الحرارة عند تجميد السائل المنوي 1. التبريد الفائق 2. انبعاث الحرارة نتيجة تكون أنوية تجمد   3. ينتج عن فترة توقف عملية التجمد لفترة محددة وبدها يستئنف نزول درجة الحرارة (</a:t>
            </a:r>
            <a:r>
              <a:rPr lang="en-US" sz="2400" b="1" dirty="0"/>
              <a:t>Holt</a:t>
            </a:r>
            <a:r>
              <a:rPr lang="ar-IQ" sz="2400" b="1" dirty="0"/>
              <a:t> و </a:t>
            </a:r>
            <a:r>
              <a:rPr lang="en-US" sz="2400" b="1" dirty="0"/>
              <a:t>Penfold</a:t>
            </a:r>
            <a:r>
              <a:rPr lang="ar-IQ" sz="2400" b="1" dirty="0"/>
              <a:t>, 2014) </a:t>
            </a:r>
          </a:p>
        </p:txBody>
      </p:sp>
      <p:sp>
        <p:nvSpPr>
          <p:cNvPr id="2" name="TextBox 1">
            <a:extLst>
              <a:ext uri="{FF2B5EF4-FFF2-40B4-BE49-F238E27FC236}">
                <a16:creationId xmlns:a16="http://schemas.microsoft.com/office/drawing/2014/main" id="{1B104A62-2A83-4245-98A1-9129C77C746B}"/>
              </a:ext>
            </a:extLst>
          </p:cNvPr>
          <p:cNvSpPr txBox="1"/>
          <p:nvPr/>
        </p:nvSpPr>
        <p:spPr>
          <a:xfrm>
            <a:off x="8269356" y="0"/>
            <a:ext cx="3922644" cy="584775"/>
          </a:xfrm>
          <a:prstGeom prst="rect">
            <a:avLst/>
          </a:prstGeom>
          <a:noFill/>
        </p:spPr>
        <p:txBody>
          <a:bodyPr wrap="square" rtlCol="1">
            <a:spAutoFit/>
          </a:bodyPr>
          <a:lstStyle/>
          <a:p>
            <a:pPr algn="ctr" rtl="1"/>
            <a:r>
              <a:rPr lang="en-US" sz="3200" b="1" dirty="0">
                <a:ln w="9525">
                  <a:solidFill>
                    <a:schemeClr val="bg1"/>
                  </a:solidFill>
                  <a:prstDash val="solid"/>
                </a:ln>
                <a:effectLst>
                  <a:outerShdw blurRad="12700" dist="38100" dir="2700000" algn="tl" rotWithShape="0">
                    <a:schemeClr val="bg1">
                      <a:lumMod val="50000"/>
                    </a:schemeClr>
                  </a:outerShdw>
                </a:effectLst>
                <a:cs typeface="+mj-cs"/>
              </a:rPr>
              <a:t>C</a:t>
            </a:r>
            <a:r>
              <a:rPr lang="ar-IQ" sz="3200" b="1" dirty="0">
                <a:ln w="9525">
                  <a:solidFill>
                    <a:schemeClr val="bg1"/>
                  </a:solidFill>
                  <a:prstDash val="solid"/>
                </a:ln>
                <a:effectLst>
                  <a:outerShdw blurRad="12700" dist="38100" dir="2700000" algn="tl" rotWithShape="0">
                    <a:schemeClr val="bg1">
                      <a:lumMod val="50000"/>
                    </a:schemeClr>
                  </a:outerShdw>
                </a:effectLst>
                <a:cs typeface="+mj-cs"/>
              </a:rPr>
              <a:t>ryobiological Theory </a:t>
            </a:r>
          </a:p>
        </p:txBody>
      </p:sp>
    </p:spTree>
    <p:extLst>
      <p:ext uri="{BB962C8B-B14F-4D97-AF65-F5344CB8AC3E}">
        <p14:creationId xmlns:p14="http://schemas.microsoft.com/office/powerpoint/2010/main" val="220645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D7BBC8-BD47-44A4-83C5-B83404B82B23}"/>
              </a:ext>
            </a:extLst>
          </p:cNvPr>
          <p:cNvPicPr>
            <a:picLocks noChangeAspect="1"/>
          </p:cNvPicPr>
          <p:nvPr/>
        </p:nvPicPr>
        <p:blipFill>
          <a:blip r:embed="rId2"/>
          <a:stretch>
            <a:fillRect/>
          </a:stretch>
        </p:blipFill>
        <p:spPr>
          <a:xfrm>
            <a:off x="0" y="0"/>
            <a:ext cx="12191999" cy="6396333"/>
          </a:xfrm>
          <a:prstGeom prst="rect">
            <a:avLst/>
          </a:prstGeom>
        </p:spPr>
      </p:pic>
      <p:sp>
        <p:nvSpPr>
          <p:cNvPr id="7" name="Rectangle 6">
            <a:extLst>
              <a:ext uri="{FF2B5EF4-FFF2-40B4-BE49-F238E27FC236}">
                <a16:creationId xmlns:a16="http://schemas.microsoft.com/office/drawing/2014/main" id="{6D657F84-E903-4DAC-80BB-070C35B25751}"/>
              </a:ext>
            </a:extLst>
          </p:cNvPr>
          <p:cNvSpPr/>
          <p:nvPr/>
        </p:nvSpPr>
        <p:spPr>
          <a:xfrm>
            <a:off x="212035" y="6365360"/>
            <a:ext cx="11537037" cy="461665"/>
          </a:xfrm>
          <a:prstGeom prst="rect">
            <a:avLst/>
          </a:prstGeom>
        </p:spPr>
        <p:txBody>
          <a:bodyPr wrap="square">
            <a:spAutoFit/>
          </a:bodyPr>
          <a:lstStyle/>
          <a:p>
            <a:pPr algn="r" rtl="1"/>
            <a:r>
              <a:rPr lang="ar-IQ" sz="2400" b="1" dirty="0"/>
              <a:t>الشكل </a:t>
            </a:r>
            <a:r>
              <a:rPr lang="en-US" sz="2400" b="1" dirty="0"/>
              <a:t>3</a:t>
            </a:r>
            <a:r>
              <a:rPr lang="ar-IQ" sz="2400" b="1" dirty="0"/>
              <a:t> . التغييرات الهيكلية والجزيئية للتجميد على النطف</a:t>
            </a:r>
            <a:r>
              <a:rPr lang="en-US" sz="2400" b="1" dirty="0"/>
              <a:t>Ortiz) </a:t>
            </a:r>
            <a:r>
              <a:rPr lang="ar-IQ" sz="2400" b="1" dirty="0"/>
              <a:t> وأخرون ،2022 ) </a:t>
            </a:r>
          </a:p>
        </p:txBody>
      </p:sp>
    </p:spTree>
    <p:extLst>
      <p:ext uri="{BB962C8B-B14F-4D97-AF65-F5344CB8AC3E}">
        <p14:creationId xmlns:p14="http://schemas.microsoft.com/office/powerpoint/2010/main" val="348244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85214-238F-4F54-8571-95B5B6B005F7}"/>
              </a:ext>
            </a:extLst>
          </p:cNvPr>
          <p:cNvPicPr>
            <a:picLocks noChangeAspect="1"/>
          </p:cNvPicPr>
          <p:nvPr/>
        </p:nvPicPr>
        <p:blipFill>
          <a:blip r:embed="rId2"/>
          <a:stretch>
            <a:fillRect/>
          </a:stretch>
        </p:blipFill>
        <p:spPr>
          <a:xfrm>
            <a:off x="0" y="-1"/>
            <a:ext cx="12192000" cy="5903894"/>
          </a:xfrm>
          <a:prstGeom prst="rect">
            <a:avLst/>
          </a:prstGeom>
        </p:spPr>
      </p:pic>
      <p:sp>
        <p:nvSpPr>
          <p:cNvPr id="4" name="TextBox 3">
            <a:extLst>
              <a:ext uri="{FF2B5EF4-FFF2-40B4-BE49-F238E27FC236}">
                <a16:creationId xmlns:a16="http://schemas.microsoft.com/office/drawing/2014/main" id="{2DDA5E6C-C5B9-48C3-B519-D6663D4A492B}"/>
              </a:ext>
            </a:extLst>
          </p:cNvPr>
          <p:cNvSpPr txBox="1"/>
          <p:nvPr/>
        </p:nvSpPr>
        <p:spPr>
          <a:xfrm>
            <a:off x="76200" y="5903893"/>
            <a:ext cx="12039599" cy="954107"/>
          </a:xfrm>
          <a:prstGeom prst="rect">
            <a:avLst/>
          </a:prstGeom>
          <a:noFill/>
        </p:spPr>
        <p:txBody>
          <a:bodyPr wrap="square" rtlCol="1">
            <a:spAutoFit/>
          </a:bodyPr>
          <a:lstStyle/>
          <a:p>
            <a:pPr algn="r" rtl="1"/>
            <a:r>
              <a:rPr lang="ar-IQ" sz="2800" b="1" dirty="0"/>
              <a:t>الشكل </a:t>
            </a:r>
            <a:r>
              <a:rPr lang="en-US" sz="2800" b="1" dirty="0"/>
              <a:t>4</a:t>
            </a:r>
            <a:r>
              <a:rPr lang="ar-IQ" sz="2800" b="1" dirty="0"/>
              <a:t>. علاقة التغيرات الجزيئية مع النمو الجنيني مثل </a:t>
            </a:r>
            <a:r>
              <a:rPr lang="en-US" sz="2800" b="1" dirty="0"/>
              <a:t>acetylation </a:t>
            </a:r>
            <a:r>
              <a:rPr lang="ar-IQ" sz="2800" b="1" dirty="0"/>
              <a:t> و </a:t>
            </a:r>
            <a:r>
              <a:rPr lang="en-US" sz="2800" b="1" dirty="0"/>
              <a:t> methylation </a:t>
            </a:r>
            <a:r>
              <a:rPr lang="ar-IQ" sz="2800" b="1" dirty="0"/>
              <a:t> لتنظيم  التعبير الجيني (</a:t>
            </a:r>
            <a:r>
              <a:rPr lang="en-US" sz="2800" b="1" dirty="0" err="1"/>
              <a:t>Urrego</a:t>
            </a:r>
            <a:r>
              <a:rPr lang="ar-IQ" sz="2800" b="1" dirty="0"/>
              <a:t> واخرون , 2014) .</a:t>
            </a:r>
          </a:p>
        </p:txBody>
      </p:sp>
    </p:spTree>
    <p:extLst>
      <p:ext uri="{BB962C8B-B14F-4D97-AF65-F5344CB8AC3E}">
        <p14:creationId xmlns:p14="http://schemas.microsoft.com/office/powerpoint/2010/main" val="248718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9F9E3B-1EA5-49E0-8A6F-68AE3707439E}"/>
              </a:ext>
            </a:extLst>
          </p:cNvPr>
          <p:cNvSpPr txBox="1"/>
          <p:nvPr/>
        </p:nvSpPr>
        <p:spPr>
          <a:xfrm>
            <a:off x="1411356" y="805509"/>
            <a:ext cx="9369287" cy="6463308"/>
          </a:xfrm>
          <a:prstGeom prst="rect">
            <a:avLst/>
          </a:prstGeom>
          <a:noFill/>
        </p:spPr>
        <p:txBody>
          <a:bodyPr wrap="square" rtlCol="1">
            <a:spAutoFit/>
          </a:bodyPr>
          <a:lstStyle/>
          <a:p>
            <a:pPr algn="l"/>
            <a:r>
              <a:rPr lang="en-US" sz="5400" b="1" dirty="0"/>
              <a:t>Molecular alterations</a:t>
            </a:r>
          </a:p>
          <a:p>
            <a:pPr marL="342900" indent="-342900" algn="l">
              <a:buFont typeface="+mj-lt"/>
              <a:buAutoNum type="arabicPeriod"/>
            </a:pPr>
            <a:r>
              <a:rPr lang="en-US" sz="5400" b="1" dirty="0"/>
              <a:t>Reduced  fertilization</a:t>
            </a:r>
          </a:p>
          <a:p>
            <a:pPr marL="342900" indent="-342900" algn="l">
              <a:buFont typeface="+mj-lt"/>
              <a:buAutoNum type="arabicPeriod"/>
            </a:pPr>
            <a:r>
              <a:rPr lang="en-US" sz="5400" b="1" dirty="0"/>
              <a:t> DNA methylation</a:t>
            </a:r>
          </a:p>
          <a:p>
            <a:pPr marL="342900" indent="-342900" algn="l">
              <a:buFont typeface="+mj-lt"/>
              <a:buAutoNum type="arabicPeriod"/>
            </a:pPr>
            <a:r>
              <a:rPr lang="en-US" sz="5400" b="1" dirty="0"/>
              <a:t>DNA damage</a:t>
            </a:r>
          </a:p>
          <a:p>
            <a:pPr marL="342900" indent="-342900" algn="l">
              <a:buFont typeface="+mj-lt"/>
              <a:buAutoNum type="arabicPeriod"/>
            </a:pPr>
            <a:r>
              <a:rPr lang="en-US" sz="5400" b="1" dirty="0"/>
              <a:t>mRNA ,miRNA Cargo</a:t>
            </a:r>
          </a:p>
          <a:p>
            <a:pPr marL="342900" indent="-342900" algn="l">
              <a:buFont typeface="+mj-lt"/>
              <a:buAutoNum type="arabicPeriod"/>
            </a:pPr>
            <a:r>
              <a:rPr lang="en-US" sz="5400" b="1" dirty="0"/>
              <a:t> proteomic alterations</a:t>
            </a:r>
          </a:p>
          <a:p>
            <a:pPr marL="342900" indent="-342900" algn="l">
              <a:buFont typeface="+mj-lt"/>
              <a:buAutoNum type="arabicPeriod"/>
            </a:pPr>
            <a:endParaRPr lang="en-US" sz="5400" b="1" dirty="0"/>
          </a:p>
          <a:p>
            <a:endParaRPr lang="en-US" dirty="0"/>
          </a:p>
          <a:p>
            <a:endParaRPr lang="ar-IQ" dirty="0"/>
          </a:p>
        </p:txBody>
      </p:sp>
    </p:spTree>
    <p:extLst>
      <p:ext uri="{BB962C8B-B14F-4D97-AF65-F5344CB8AC3E}">
        <p14:creationId xmlns:p14="http://schemas.microsoft.com/office/powerpoint/2010/main" val="253974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9CC52EB-FFA5-4506-8887-F982CE5A15DD}"/>
              </a:ext>
            </a:extLst>
          </p:cNvPr>
          <p:cNvGraphicFramePr>
            <a:graphicFrameLocks noGrp="1"/>
          </p:cNvGraphicFramePr>
          <p:nvPr>
            <p:extLst>
              <p:ext uri="{D42A27DB-BD31-4B8C-83A1-F6EECF244321}">
                <p14:modId xmlns:p14="http://schemas.microsoft.com/office/powerpoint/2010/main" val="1160203228"/>
              </p:ext>
            </p:extLst>
          </p:nvPr>
        </p:nvGraphicFramePr>
        <p:xfrm>
          <a:off x="331304" y="1790407"/>
          <a:ext cx="11529392" cy="3543394"/>
        </p:xfrm>
        <a:graphic>
          <a:graphicData uri="http://schemas.openxmlformats.org/drawingml/2006/table">
            <a:tbl>
              <a:tblPr rtl="1" firstRow="1" bandRow="1">
                <a:tableStyleId>{3B4B98B0-60AC-42C2-AFA5-B58CD77FA1E5}</a:tableStyleId>
              </a:tblPr>
              <a:tblGrid>
                <a:gridCol w="3538331">
                  <a:extLst>
                    <a:ext uri="{9D8B030D-6E8A-4147-A177-3AD203B41FA5}">
                      <a16:colId xmlns:a16="http://schemas.microsoft.com/office/drawing/2014/main" val="1528890535"/>
                    </a:ext>
                  </a:extLst>
                </a:gridCol>
                <a:gridCol w="2226365">
                  <a:extLst>
                    <a:ext uri="{9D8B030D-6E8A-4147-A177-3AD203B41FA5}">
                      <a16:colId xmlns:a16="http://schemas.microsoft.com/office/drawing/2014/main" val="1862884836"/>
                    </a:ext>
                  </a:extLst>
                </a:gridCol>
                <a:gridCol w="2882348">
                  <a:extLst>
                    <a:ext uri="{9D8B030D-6E8A-4147-A177-3AD203B41FA5}">
                      <a16:colId xmlns:a16="http://schemas.microsoft.com/office/drawing/2014/main" val="248513147"/>
                    </a:ext>
                  </a:extLst>
                </a:gridCol>
                <a:gridCol w="2882348">
                  <a:extLst>
                    <a:ext uri="{9D8B030D-6E8A-4147-A177-3AD203B41FA5}">
                      <a16:colId xmlns:a16="http://schemas.microsoft.com/office/drawing/2014/main" val="3261330110"/>
                    </a:ext>
                  </a:extLst>
                </a:gridCol>
              </a:tblGrid>
              <a:tr h="357650">
                <a:tc>
                  <a:txBody>
                    <a:bodyPr/>
                    <a:lstStyle/>
                    <a:p>
                      <a:pPr algn="ctr" rtl="1"/>
                      <a:endParaRPr lang="ar-IQ" sz="3200" b="1" dirty="0"/>
                    </a:p>
                  </a:txBody>
                  <a:tcPr/>
                </a:tc>
                <a:tc>
                  <a:txBody>
                    <a:bodyPr/>
                    <a:lstStyle/>
                    <a:p>
                      <a:pPr algn="ctr" rtl="1"/>
                      <a:r>
                        <a:rPr lang="ar-IQ" sz="2800" b="1" dirty="0">
                          <a:solidFill>
                            <a:srgbClr val="0033CC"/>
                          </a:solidFill>
                        </a:rPr>
                        <a:t>طازج </a:t>
                      </a:r>
                    </a:p>
                  </a:txBody>
                  <a:tcPr/>
                </a:tc>
                <a:tc>
                  <a:txBody>
                    <a:bodyPr/>
                    <a:lstStyle/>
                    <a:p>
                      <a:pPr algn="ctr" rtl="1"/>
                      <a:r>
                        <a:rPr lang="ar-IQ" sz="2800" b="1" dirty="0">
                          <a:solidFill>
                            <a:srgbClr val="0033CC"/>
                          </a:solidFill>
                        </a:rPr>
                        <a:t>بعد التجميد لمدة شهر </a:t>
                      </a:r>
                    </a:p>
                  </a:txBody>
                  <a:tcPr/>
                </a:tc>
                <a:tc>
                  <a:txBody>
                    <a:bodyPr/>
                    <a:lstStyle/>
                    <a:p>
                      <a:pPr algn="ctr" rtl="1"/>
                      <a:r>
                        <a:rPr kumimoji="0" lang="ar-IQ" sz="2800" b="1" u="none" strike="noStrike" kern="1200" cap="none" spc="0" normalizeH="0" baseline="0" noProof="0" dirty="0">
                          <a:ln>
                            <a:noFill/>
                          </a:ln>
                          <a:solidFill>
                            <a:srgbClr val="0033CC"/>
                          </a:solidFill>
                          <a:effectLst/>
                          <a:uLnTx/>
                          <a:uFillTx/>
                        </a:rPr>
                        <a:t>بعد التجميد لمدة 6 اشهر   </a:t>
                      </a:r>
                      <a:endParaRPr lang="ar-IQ" sz="2800" b="1" dirty="0">
                        <a:solidFill>
                          <a:srgbClr val="0033CC"/>
                        </a:solidFill>
                      </a:endParaRPr>
                    </a:p>
                  </a:txBody>
                  <a:tcPr anchor="ctr"/>
                </a:tc>
                <a:extLst>
                  <a:ext uri="{0D108BD9-81ED-4DB2-BD59-A6C34878D82A}">
                    <a16:rowId xmlns:a16="http://schemas.microsoft.com/office/drawing/2014/main" val="3015413760"/>
                  </a:ext>
                </a:extLst>
              </a:tr>
              <a:tr h="357650">
                <a:tc>
                  <a:txBody>
                    <a:bodyPr/>
                    <a:lstStyle/>
                    <a:p>
                      <a:pPr algn="ctr" rtl="1"/>
                      <a:r>
                        <a:rPr lang="ar-IQ" sz="2800" b="1" dirty="0">
                          <a:solidFill>
                            <a:srgbClr val="0033CC"/>
                          </a:solidFill>
                        </a:rPr>
                        <a:t>عدد البيوض الملقحة </a:t>
                      </a:r>
                    </a:p>
                  </a:txBody>
                  <a:tcPr/>
                </a:tc>
                <a:tc>
                  <a:txBody>
                    <a:bodyPr/>
                    <a:lstStyle/>
                    <a:p>
                      <a:pPr algn="ctr" rtl="1"/>
                      <a:r>
                        <a:rPr lang="ar-IQ" sz="2800" b="1" dirty="0"/>
                        <a:t>128</a:t>
                      </a:r>
                    </a:p>
                  </a:txBody>
                  <a:tcPr/>
                </a:tc>
                <a:tc>
                  <a:txBody>
                    <a:bodyPr/>
                    <a:lstStyle/>
                    <a:p>
                      <a:pPr algn="ctr" rtl="1"/>
                      <a:r>
                        <a:rPr lang="ar-IQ" sz="2800" b="1" dirty="0"/>
                        <a:t>142</a:t>
                      </a:r>
                    </a:p>
                  </a:txBody>
                  <a:tcPr/>
                </a:tc>
                <a:tc>
                  <a:txBody>
                    <a:bodyPr/>
                    <a:lstStyle/>
                    <a:p>
                      <a:pPr algn="ctr" rtl="1"/>
                      <a:r>
                        <a:rPr lang="ar-IQ" sz="2800" b="1" dirty="0"/>
                        <a:t>138</a:t>
                      </a:r>
                    </a:p>
                  </a:txBody>
                  <a:tcPr/>
                </a:tc>
                <a:extLst>
                  <a:ext uri="{0D108BD9-81ED-4DB2-BD59-A6C34878D82A}">
                    <a16:rowId xmlns:a16="http://schemas.microsoft.com/office/drawing/2014/main" val="509477117"/>
                  </a:ext>
                </a:extLst>
              </a:tr>
              <a:tr h="617314">
                <a:tc>
                  <a:txBody>
                    <a:bodyPr/>
                    <a:lstStyle/>
                    <a:p>
                      <a:pPr algn="ctr" rtl="1"/>
                      <a:r>
                        <a:rPr lang="ar-IQ" sz="2800" b="1" dirty="0">
                          <a:solidFill>
                            <a:srgbClr val="0033CC"/>
                          </a:solidFill>
                        </a:rPr>
                        <a:t>عدد البيوض المخصبة (%)</a:t>
                      </a:r>
                    </a:p>
                  </a:txBody>
                  <a:tcPr/>
                </a:tc>
                <a:tc>
                  <a:txBody>
                    <a:bodyPr/>
                    <a:lstStyle/>
                    <a:p>
                      <a:pPr algn="ctr" rtl="1"/>
                      <a:r>
                        <a:rPr lang="ar-IQ" sz="2800" b="1" dirty="0"/>
                        <a:t>122( 95,3)</a:t>
                      </a:r>
                    </a:p>
                  </a:txBody>
                  <a:tcPr/>
                </a:tc>
                <a:tc>
                  <a:txBody>
                    <a:bodyPr/>
                    <a:lstStyle/>
                    <a:p>
                      <a:pPr algn="ctr" rtl="1"/>
                      <a:r>
                        <a:rPr lang="ar-IQ" sz="2800" b="1" dirty="0"/>
                        <a:t>121( 85,2)</a:t>
                      </a:r>
                    </a:p>
                  </a:txBody>
                  <a:tcPr/>
                </a:tc>
                <a:tc>
                  <a:txBody>
                    <a:bodyPr/>
                    <a:lstStyle/>
                    <a:p>
                      <a:pPr algn="ctr" rtl="1"/>
                      <a:r>
                        <a:rPr lang="ar-IQ" sz="2800" b="1" dirty="0"/>
                        <a:t> 67 ( 48,5)</a:t>
                      </a:r>
                    </a:p>
                  </a:txBody>
                  <a:tcPr/>
                </a:tc>
                <a:extLst>
                  <a:ext uri="{0D108BD9-81ED-4DB2-BD59-A6C34878D82A}">
                    <a16:rowId xmlns:a16="http://schemas.microsoft.com/office/drawing/2014/main" val="1786350778"/>
                  </a:ext>
                </a:extLst>
              </a:tr>
              <a:tr h="357650">
                <a:tc>
                  <a:txBody>
                    <a:bodyPr/>
                    <a:lstStyle/>
                    <a:p>
                      <a:pPr algn="ctr" rtl="1"/>
                      <a:r>
                        <a:rPr lang="ar-IQ" sz="2800" b="1" dirty="0">
                          <a:solidFill>
                            <a:srgbClr val="0033CC"/>
                          </a:solidFill>
                        </a:rPr>
                        <a:t>عدد الاجنة 2 خلية (%) </a:t>
                      </a:r>
                    </a:p>
                  </a:txBody>
                  <a:tcPr/>
                </a:tc>
                <a:tc>
                  <a:txBody>
                    <a:bodyPr/>
                    <a:lstStyle/>
                    <a:p>
                      <a:pPr algn="ctr" rtl="1"/>
                      <a:r>
                        <a:rPr lang="ar-IQ" sz="2800" b="1" dirty="0"/>
                        <a:t>109(89.3)</a:t>
                      </a:r>
                    </a:p>
                  </a:txBody>
                  <a:tcPr/>
                </a:tc>
                <a:tc>
                  <a:txBody>
                    <a:bodyPr/>
                    <a:lstStyle/>
                    <a:p>
                      <a:pPr algn="ctr" rtl="1"/>
                      <a:r>
                        <a:rPr lang="ar-IQ" sz="2800" b="1" dirty="0"/>
                        <a:t>105(86.7)</a:t>
                      </a:r>
                    </a:p>
                  </a:txBody>
                  <a:tcPr/>
                </a:tc>
                <a:tc>
                  <a:txBody>
                    <a:bodyPr/>
                    <a:lstStyle/>
                    <a:p>
                      <a:pPr algn="ctr" rtl="1"/>
                      <a:r>
                        <a:rPr lang="ar-IQ" sz="2800" b="1" dirty="0"/>
                        <a:t>42(62.7)</a:t>
                      </a:r>
                    </a:p>
                  </a:txBody>
                  <a:tcPr/>
                </a:tc>
                <a:extLst>
                  <a:ext uri="{0D108BD9-81ED-4DB2-BD59-A6C34878D82A}">
                    <a16:rowId xmlns:a16="http://schemas.microsoft.com/office/drawing/2014/main" val="1996146302"/>
                  </a:ext>
                </a:extLst>
              </a:tr>
              <a:tr h="357650">
                <a:tc>
                  <a:txBody>
                    <a:bodyPr/>
                    <a:lstStyle/>
                    <a:p>
                      <a:pPr algn="ctr" rtl="1"/>
                      <a:r>
                        <a:rPr lang="ar-IQ" sz="2800" b="1" dirty="0">
                          <a:solidFill>
                            <a:srgbClr val="0033CC"/>
                          </a:solidFill>
                        </a:rPr>
                        <a:t>عدد الاجنة Blastocysts (%)</a:t>
                      </a:r>
                    </a:p>
                  </a:txBody>
                  <a:tcPr/>
                </a:tc>
                <a:tc>
                  <a:txBody>
                    <a:bodyPr/>
                    <a:lstStyle/>
                    <a:p>
                      <a:pPr algn="ctr" rtl="1"/>
                      <a:r>
                        <a:rPr lang="ar-IQ" sz="2800" b="1" dirty="0"/>
                        <a:t>76(62.3)</a:t>
                      </a:r>
                    </a:p>
                  </a:txBody>
                  <a:tcPr/>
                </a:tc>
                <a:tc>
                  <a:txBody>
                    <a:bodyPr/>
                    <a:lstStyle/>
                    <a:p>
                      <a:pPr algn="ctr" rtl="1"/>
                      <a:r>
                        <a:rPr lang="ar-IQ" sz="2800" b="1" dirty="0"/>
                        <a:t>56(46.3)</a:t>
                      </a:r>
                    </a:p>
                  </a:txBody>
                  <a:tcPr/>
                </a:tc>
                <a:tc>
                  <a:txBody>
                    <a:bodyPr/>
                    <a:lstStyle/>
                    <a:p>
                      <a:pPr algn="ctr" rtl="1"/>
                      <a:r>
                        <a:rPr lang="ar-IQ" sz="2800" b="1" dirty="0"/>
                        <a:t>19(28.4)</a:t>
                      </a:r>
                    </a:p>
                  </a:txBody>
                  <a:tcPr/>
                </a:tc>
                <a:extLst>
                  <a:ext uri="{0D108BD9-81ED-4DB2-BD59-A6C34878D82A}">
                    <a16:rowId xmlns:a16="http://schemas.microsoft.com/office/drawing/2014/main" val="555468844"/>
                  </a:ext>
                </a:extLst>
              </a:tr>
            </a:tbl>
          </a:graphicData>
        </a:graphic>
      </p:graphicFrame>
      <p:sp>
        <p:nvSpPr>
          <p:cNvPr id="4" name="TextBox 3">
            <a:extLst>
              <a:ext uri="{FF2B5EF4-FFF2-40B4-BE49-F238E27FC236}">
                <a16:creationId xmlns:a16="http://schemas.microsoft.com/office/drawing/2014/main" id="{385E1993-4EB8-4F26-A477-091C68B821B4}"/>
              </a:ext>
            </a:extLst>
          </p:cNvPr>
          <p:cNvSpPr txBox="1"/>
          <p:nvPr/>
        </p:nvSpPr>
        <p:spPr>
          <a:xfrm>
            <a:off x="331304" y="270393"/>
            <a:ext cx="11231218" cy="1077218"/>
          </a:xfrm>
          <a:prstGeom prst="rect">
            <a:avLst/>
          </a:prstGeom>
          <a:noFill/>
        </p:spPr>
        <p:txBody>
          <a:bodyPr wrap="square" rtlCol="1">
            <a:spAutoFit/>
          </a:bodyPr>
          <a:lstStyle/>
          <a:p>
            <a:pPr algn="just" rtl="1"/>
            <a:r>
              <a:rPr lang="ar-IQ" sz="3200" b="1" dirty="0">
                <a:solidFill>
                  <a:srgbClr val="FF0000"/>
                </a:solidFill>
              </a:rPr>
              <a:t>جدول </a:t>
            </a:r>
            <a:r>
              <a:rPr lang="en-US" sz="3200" b="1" dirty="0">
                <a:solidFill>
                  <a:srgbClr val="FF0000"/>
                </a:solidFill>
              </a:rPr>
              <a:t>1</a:t>
            </a:r>
            <a:r>
              <a:rPr lang="ar-IQ" sz="3200" b="1" dirty="0">
                <a:solidFill>
                  <a:srgbClr val="FF0000"/>
                </a:solidFill>
              </a:rPr>
              <a:t>. مقارنة نسب الاخصاب والنمو الجنيني لنطف باستخدام تقانة  Intracytoplasmic sperm injection  </a:t>
            </a:r>
          </a:p>
        </p:txBody>
      </p:sp>
      <p:sp>
        <p:nvSpPr>
          <p:cNvPr id="3" name="Rectangle 2">
            <a:extLst>
              <a:ext uri="{FF2B5EF4-FFF2-40B4-BE49-F238E27FC236}">
                <a16:creationId xmlns:a16="http://schemas.microsoft.com/office/drawing/2014/main" id="{EA1F3F30-4C12-4FD2-96D5-85AFDFF088DC}"/>
              </a:ext>
            </a:extLst>
          </p:cNvPr>
          <p:cNvSpPr/>
          <p:nvPr/>
        </p:nvSpPr>
        <p:spPr>
          <a:xfrm>
            <a:off x="6919443" y="5333801"/>
            <a:ext cx="3929281" cy="584775"/>
          </a:xfrm>
          <a:prstGeom prst="rect">
            <a:avLst/>
          </a:prstGeom>
        </p:spPr>
        <p:txBody>
          <a:bodyPr wrap="none">
            <a:spAutoFit/>
          </a:bodyPr>
          <a:lstStyle/>
          <a:p>
            <a:pPr algn="r" rtl="1"/>
            <a:r>
              <a:rPr lang="ar-IQ" sz="3200" b="1" dirty="0">
                <a:solidFill>
                  <a:srgbClr val="FF0000"/>
                </a:solidFill>
              </a:rPr>
              <a:t>(</a:t>
            </a:r>
            <a:r>
              <a:rPr lang="en-US" sz="3200" b="1" dirty="0">
                <a:solidFill>
                  <a:srgbClr val="FF0000"/>
                </a:solidFill>
              </a:rPr>
              <a:t>Chao</a:t>
            </a:r>
            <a:r>
              <a:rPr lang="ar-IQ" sz="3200" b="1" dirty="0">
                <a:solidFill>
                  <a:srgbClr val="FF0000"/>
                </a:solidFill>
              </a:rPr>
              <a:t> واخرون , </a:t>
            </a:r>
            <a:r>
              <a:rPr lang="en-US" sz="3200" b="1" dirty="0">
                <a:solidFill>
                  <a:srgbClr val="FF0000"/>
                </a:solidFill>
              </a:rPr>
              <a:t>2012</a:t>
            </a:r>
            <a:r>
              <a:rPr lang="ar-IQ" sz="3200" b="1" dirty="0">
                <a:solidFill>
                  <a:srgbClr val="FF0000"/>
                </a:solidFill>
              </a:rPr>
              <a:t> ) </a:t>
            </a:r>
            <a:endParaRPr lang="ar-IQ" dirty="0">
              <a:solidFill>
                <a:srgbClr val="FF0000"/>
              </a:solidFill>
            </a:endParaRPr>
          </a:p>
        </p:txBody>
      </p:sp>
    </p:spTree>
    <p:extLst>
      <p:ext uri="{BB962C8B-B14F-4D97-AF65-F5344CB8AC3E}">
        <p14:creationId xmlns:p14="http://schemas.microsoft.com/office/powerpoint/2010/main" val="313573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60AF9-C738-4895-9067-0865E2903BB4}"/>
              </a:ext>
            </a:extLst>
          </p:cNvPr>
          <p:cNvSpPr/>
          <p:nvPr/>
        </p:nvSpPr>
        <p:spPr>
          <a:xfrm>
            <a:off x="0" y="-16442"/>
            <a:ext cx="12192000"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IQ" sz="2800" b="1" dirty="0">
                <a:solidFill>
                  <a:srgbClr val="FF0000"/>
                </a:solidFill>
                <a:latin typeface="Calibri" panose="020F0502020204030204"/>
                <a:cs typeface="Times New Roman" panose="02020603050405020304" pitchFamily="18" charset="0"/>
              </a:rPr>
              <a:t>جدول </a:t>
            </a:r>
            <a:r>
              <a:rPr lang="en-US" sz="2800" b="1" dirty="0">
                <a:solidFill>
                  <a:srgbClr val="FF0000"/>
                </a:solidFill>
                <a:latin typeface="Calibri" panose="020F0502020204030204"/>
                <a:cs typeface="Times New Roman" panose="02020603050405020304" pitchFamily="18" charset="0"/>
              </a:rPr>
              <a:t>2</a:t>
            </a:r>
            <a:r>
              <a:rPr lang="ar-IQ" sz="2800" b="1" dirty="0">
                <a:solidFill>
                  <a:srgbClr val="FF0000"/>
                </a:solidFill>
                <a:latin typeface="Calibri" panose="020F0502020204030204"/>
                <a:cs typeface="Times New Roman" panose="02020603050405020304" pitchFamily="18" charset="0"/>
              </a:rPr>
              <a:t>. </a:t>
            </a:r>
            <a:r>
              <a:rPr kumimoji="0" lang="ar-IQ" sz="2800" b="1"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الحركة الكلية والتقدمية وسلامة الغشاء البلازمي ونسبة النطف طبيعية الشكل و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DNA methylation </a:t>
            </a:r>
            <a:r>
              <a:rPr kumimoji="0" lang="ar-IQ" sz="2800" b="1"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 بعد الحفظ بالتجميد بمخففات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BotuCrio</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ar-IQ" sz="2800" b="1"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و</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Ghent</a:t>
            </a:r>
            <a:endParaRPr kumimoji="0" lang="ar-IQ" sz="2800" b="1"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EC62624-571D-450A-A650-1558CBA55CB0}"/>
              </a:ext>
            </a:extLst>
          </p:cNvPr>
          <p:cNvGraphicFramePr>
            <a:graphicFrameLocks noGrp="1"/>
          </p:cNvGraphicFramePr>
          <p:nvPr>
            <p:extLst>
              <p:ext uri="{D42A27DB-BD31-4B8C-83A1-F6EECF244321}">
                <p14:modId xmlns:p14="http://schemas.microsoft.com/office/powerpoint/2010/main" val="3478727381"/>
              </p:ext>
            </p:extLst>
          </p:nvPr>
        </p:nvGraphicFramePr>
        <p:xfrm>
          <a:off x="286041" y="1009356"/>
          <a:ext cx="11619916" cy="5268194"/>
        </p:xfrm>
        <a:graphic>
          <a:graphicData uri="http://schemas.openxmlformats.org/drawingml/2006/table">
            <a:tbl>
              <a:tblPr rtl="1" firstRow="1" firstCol="1" bandRow="1">
                <a:tableStyleId>{616DA210-FB5B-4158-B5E0-FEB733F419BA}</a:tableStyleId>
              </a:tblPr>
              <a:tblGrid>
                <a:gridCol w="2916704">
                  <a:extLst>
                    <a:ext uri="{9D8B030D-6E8A-4147-A177-3AD203B41FA5}">
                      <a16:colId xmlns:a16="http://schemas.microsoft.com/office/drawing/2014/main" val="3299696225"/>
                    </a:ext>
                  </a:extLst>
                </a:gridCol>
                <a:gridCol w="2090805">
                  <a:extLst>
                    <a:ext uri="{9D8B030D-6E8A-4147-A177-3AD203B41FA5}">
                      <a16:colId xmlns:a16="http://schemas.microsoft.com/office/drawing/2014/main" val="1886670279"/>
                    </a:ext>
                  </a:extLst>
                </a:gridCol>
                <a:gridCol w="2229537">
                  <a:extLst>
                    <a:ext uri="{9D8B030D-6E8A-4147-A177-3AD203B41FA5}">
                      <a16:colId xmlns:a16="http://schemas.microsoft.com/office/drawing/2014/main" val="2965065892"/>
                    </a:ext>
                  </a:extLst>
                </a:gridCol>
                <a:gridCol w="2229537">
                  <a:extLst>
                    <a:ext uri="{9D8B030D-6E8A-4147-A177-3AD203B41FA5}">
                      <a16:colId xmlns:a16="http://schemas.microsoft.com/office/drawing/2014/main" val="3271799622"/>
                    </a:ext>
                  </a:extLst>
                </a:gridCol>
                <a:gridCol w="2153333">
                  <a:extLst>
                    <a:ext uri="{9D8B030D-6E8A-4147-A177-3AD203B41FA5}">
                      <a16:colId xmlns:a16="http://schemas.microsoft.com/office/drawing/2014/main" val="2579571407"/>
                    </a:ext>
                  </a:extLst>
                </a:gridCol>
              </a:tblGrid>
              <a:tr h="640816">
                <a:tc>
                  <a:txBody>
                    <a:bodyPr/>
                    <a:lstStyle/>
                    <a:p>
                      <a:pPr algn="ctr" rtl="1">
                        <a:lnSpc>
                          <a:spcPct val="150000"/>
                        </a:lnSpc>
                        <a:spcAft>
                          <a:spcPts val="0"/>
                        </a:spcAft>
                      </a:pPr>
                      <a:r>
                        <a:rPr lang="ar-IQ" sz="2800" b="1" dirty="0">
                          <a:solidFill>
                            <a:srgbClr val="0033CC"/>
                          </a:solidFill>
                          <a:effectLst/>
                        </a:rPr>
                        <a:t>الصفات</a:t>
                      </a:r>
                      <a:endParaRPr lang="en-US" sz="28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IQ" sz="2800" b="1" dirty="0">
                          <a:solidFill>
                            <a:srgbClr val="0033CC"/>
                          </a:solidFill>
                          <a:effectLst/>
                        </a:rPr>
                        <a:t>قبل التجميد</a:t>
                      </a:r>
                      <a:endParaRPr lang="en-US" sz="28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en-US" sz="2800" b="1" dirty="0">
                          <a:solidFill>
                            <a:srgbClr val="0033CC"/>
                          </a:solidFill>
                          <a:effectLst/>
                        </a:rPr>
                        <a:t>Ghent</a:t>
                      </a:r>
                      <a:endParaRPr lang="en-US" sz="28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en-US" sz="2800" b="1">
                          <a:solidFill>
                            <a:srgbClr val="0033CC"/>
                          </a:solidFill>
                          <a:effectLst/>
                        </a:rPr>
                        <a:t>BotuCrio</a:t>
                      </a:r>
                      <a:endParaRPr lang="en-US" sz="2800" b="1">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50000"/>
                        </a:lnSpc>
                        <a:spcAft>
                          <a:spcPts val="0"/>
                        </a:spcAft>
                      </a:pPr>
                      <a:r>
                        <a:rPr lang="ar-IQ" sz="2800" b="1" dirty="0">
                          <a:solidFill>
                            <a:srgbClr val="0033CC"/>
                          </a:solidFill>
                          <a:effectLst/>
                        </a:rPr>
                        <a:t>مستوى المعنوية </a:t>
                      </a:r>
                      <a:endParaRPr lang="en-US" sz="28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4490017"/>
                  </a:ext>
                </a:extLst>
              </a:tr>
              <a:tr h="640816">
                <a:tc>
                  <a:txBody>
                    <a:bodyPr/>
                    <a:lstStyle/>
                    <a:p>
                      <a:pPr algn="ctr" rtl="1">
                        <a:lnSpc>
                          <a:spcPct val="150000"/>
                        </a:lnSpc>
                        <a:spcAft>
                          <a:spcPts val="0"/>
                        </a:spcAft>
                      </a:pPr>
                      <a:r>
                        <a:rPr lang="ar-IQ" sz="2800" b="1" dirty="0">
                          <a:effectLst/>
                        </a:rPr>
                        <a:t>الحركة الكلية </a:t>
                      </a:r>
                      <a:r>
                        <a:rPr lang="en-US" sz="2800" b="1" dirty="0">
                          <a:effectLst/>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FF0000"/>
                          </a:solidFill>
                          <a:effectLst/>
                        </a:rPr>
                        <a:t>88.8 ± 1.4</a:t>
                      </a:r>
                      <a:r>
                        <a:rPr lang="en-US" sz="2800" b="1" baseline="30000" dirty="0">
                          <a:solidFill>
                            <a:srgbClr val="FF0000"/>
                          </a:solidFill>
                          <a:effectLst/>
                        </a:rPr>
                        <a:t>a</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69.5±2.0</a:t>
                      </a:r>
                      <a:r>
                        <a:rPr lang="en-US" sz="2800" b="1" baseline="30000" dirty="0">
                          <a:solidFill>
                            <a:srgbClr val="0070C0"/>
                          </a:solidFill>
                          <a:effectLst/>
                        </a:rPr>
                        <a:t>b</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68.4</a:t>
                      </a:r>
                      <a:r>
                        <a:rPr lang="ar-IQ" sz="2800" b="1" dirty="0">
                          <a:solidFill>
                            <a:srgbClr val="0070C0"/>
                          </a:solidFill>
                          <a:effectLst/>
                        </a:rPr>
                        <a:t>±</a:t>
                      </a:r>
                      <a:r>
                        <a:rPr lang="en-US" sz="2800" b="1" dirty="0">
                          <a:solidFill>
                            <a:srgbClr val="0070C0"/>
                          </a:solidFill>
                          <a:effectLst/>
                        </a:rPr>
                        <a:t>2.2</a:t>
                      </a:r>
                      <a:r>
                        <a:rPr lang="en-US" sz="2800" b="1" baseline="30000" dirty="0">
                          <a:solidFill>
                            <a:srgbClr val="0070C0"/>
                          </a:solidFill>
                          <a:effectLst/>
                        </a:rPr>
                        <a:t>b</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1">
                        <a:lnSpc>
                          <a:spcPct val="150000"/>
                        </a:lnSpc>
                        <a:spcAft>
                          <a:spcPts val="0"/>
                        </a:spcAft>
                      </a:pPr>
                      <a:r>
                        <a:rPr lang="en-US" sz="2800" b="1" dirty="0">
                          <a:effectLst/>
                        </a:rPr>
                        <a:t>P &lt; 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592238248"/>
                  </a:ext>
                </a:extLst>
              </a:tr>
              <a:tr h="640816">
                <a:tc>
                  <a:txBody>
                    <a:bodyPr/>
                    <a:lstStyle/>
                    <a:p>
                      <a:pPr algn="ctr" rtl="1">
                        <a:lnSpc>
                          <a:spcPct val="150000"/>
                        </a:lnSpc>
                        <a:spcAft>
                          <a:spcPts val="0"/>
                        </a:spcAft>
                      </a:pPr>
                      <a:r>
                        <a:rPr lang="ar-IQ" sz="2800" b="1" dirty="0">
                          <a:effectLst/>
                        </a:rPr>
                        <a:t>الحركة  التقدمية(%)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FF0000"/>
                          </a:solidFill>
                          <a:effectLst/>
                        </a:rPr>
                        <a:t>78.6±2.0</a:t>
                      </a:r>
                      <a:r>
                        <a:rPr lang="en-US" sz="2800" b="1" baseline="30000" dirty="0">
                          <a:solidFill>
                            <a:srgbClr val="FF0000"/>
                          </a:solidFill>
                          <a:effectLst/>
                        </a:rPr>
                        <a:t>a</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58.1±1.9</a:t>
                      </a:r>
                      <a:r>
                        <a:rPr lang="en-US" sz="2800" b="1" baseline="30000" dirty="0">
                          <a:solidFill>
                            <a:srgbClr val="0070C0"/>
                          </a:solidFill>
                          <a:effectLst/>
                        </a:rPr>
                        <a:t> b</a:t>
                      </a:r>
                      <a:r>
                        <a:rPr lang="en-US" sz="2800" b="1" dirty="0">
                          <a:solidFill>
                            <a:srgbClr val="0070C0"/>
                          </a:solidFill>
                          <a:effectLst/>
                        </a:rPr>
                        <a:t> </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57.2±2.2</a:t>
                      </a:r>
                      <a:r>
                        <a:rPr lang="en-US" sz="2800" b="1" baseline="30000" dirty="0">
                          <a:solidFill>
                            <a:srgbClr val="0070C0"/>
                          </a:solidFill>
                          <a:effectLst/>
                        </a:rPr>
                        <a:t>b</a:t>
                      </a:r>
                      <a:r>
                        <a:rPr lang="en-US" sz="2800" b="1" dirty="0">
                          <a:solidFill>
                            <a:srgbClr val="0070C0"/>
                          </a:solidFill>
                          <a:effectLst/>
                        </a:rPr>
                        <a:t> </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1">
                        <a:lnSpc>
                          <a:spcPct val="150000"/>
                        </a:lnSpc>
                        <a:spcAft>
                          <a:spcPts val="0"/>
                        </a:spcAft>
                      </a:pPr>
                      <a:r>
                        <a:rPr lang="en-US" sz="2800" b="1">
                          <a:effectLst/>
                        </a:rPr>
                        <a:t>P &lt; 0.01</a:t>
                      </a:r>
                      <a:endParaRPr lang="en-US" sz="2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956644420"/>
                  </a:ext>
                </a:extLst>
              </a:tr>
              <a:tr h="1352465">
                <a:tc>
                  <a:txBody>
                    <a:bodyPr/>
                    <a:lstStyle/>
                    <a:p>
                      <a:pPr algn="ctr" rtl="1">
                        <a:lnSpc>
                          <a:spcPct val="150000"/>
                        </a:lnSpc>
                        <a:spcAft>
                          <a:spcPts val="0"/>
                        </a:spcAft>
                      </a:pPr>
                      <a:r>
                        <a:rPr lang="ar-IQ" sz="2800" b="1" dirty="0">
                          <a:effectLst/>
                        </a:rPr>
                        <a:t>سلامة الغشاء البلازمي(%)</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FF0000"/>
                          </a:solidFill>
                          <a:effectLst/>
                        </a:rPr>
                        <a:t>89.3± 1.3</a:t>
                      </a:r>
                      <a:r>
                        <a:rPr lang="en-US" sz="2800" b="1" baseline="30000" dirty="0">
                          <a:solidFill>
                            <a:srgbClr val="FF0000"/>
                          </a:solidFill>
                          <a:effectLst/>
                        </a:rPr>
                        <a:t> a</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57.9± 1.9</a:t>
                      </a:r>
                      <a:r>
                        <a:rPr lang="en-US" sz="2800" b="1" baseline="30000" dirty="0">
                          <a:solidFill>
                            <a:srgbClr val="0070C0"/>
                          </a:solidFill>
                          <a:effectLst/>
                        </a:rPr>
                        <a:t>b</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57.0± 2.2</a:t>
                      </a:r>
                      <a:r>
                        <a:rPr lang="en-US" sz="2800" b="1" baseline="30000" dirty="0">
                          <a:solidFill>
                            <a:srgbClr val="0070C0"/>
                          </a:solidFill>
                          <a:effectLst/>
                        </a:rPr>
                        <a:t>b</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1">
                        <a:lnSpc>
                          <a:spcPct val="150000"/>
                        </a:lnSpc>
                        <a:spcAft>
                          <a:spcPts val="0"/>
                        </a:spcAft>
                      </a:pPr>
                      <a:r>
                        <a:rPr lang="en-US" sz="2800" b="1" dirty="0">
                          <a:effectLst/>
                        </a:rPr>
                        <a:t>P &lt; 0.05</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438958716"/>
                  </a:ext>
                </a:extLst>
              </a:tr>
              <a:tr h="1352465">
                <a:tc>
                  <a:txBody>
                    <a:bodyPr/>
                    <a:lstStyle/>
                    <a:p>
                      <a:pPr algn="ctr" rtl="1">
                        <a:lnSpc>
                          <a:spcPct val="150000"/>
                        </a:lnSpc>
                        <a:spcAft>
                          <a:spcPts val="0"/>
                        </a:spcAft>
                      </a:pPr>
                      <a:r>
                        <a:rPr lang="ar-IQ" sz="2800" b="1" dirty="0">
                          <a:effectLst/>
                        </a:rPr>
                        <a:t>النطف الطبيعية الشكل(%)</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FF0000"/>
                          </a:solidFill>
                          <a:effectLst/>
                        </a:rPr>
                        <a:t>52.9± 2.4</a:t>
                      </a:r>
                      <a:r>
                        <a:rPr lang="en-US" sz="2800" b="1" baseline="30000" dirty="0">
                          <a:solidFill>
                            <a:srgbClr val="FF0000"/>
                          </a:solidFill>
                          <a:effectLst/>
                        </a:rPr>
                        <a:t> a</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41.3± 1.9</a:t>
                      </a:r>
                      <a:r>
                        <a:rPr lang="en-US" sz="2800" b="1" baseline="30000" dirty="0">
                          <a:solidFill>
                            <a:srgbClr val="0070C0"/>
                          </a:solidFill>
                          <a:effectLst/>
                        </a:rPr>
                        <a:t> b</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0070C0"/>
                          </a:solidFill>
                          <a:effectLst/>
                        </a:rPr>
                        <a:t>43.9± 1.7</a:t>
                      </a:r>
                      <a:r>
                        <a:rPr lang="en-US" sz="2800" b="1" baseline="30000" dirty="0">
                          <a:solidFill>
                            <a:srgbClr val="0070C0"/>
                          </a:solidFill>
                          <a:effectLst/>
                        </a:rPr>
                        <a:t> b </a:t>
                      </a:r>
                      <a:endParaRPr lang="en-US" sz="2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1">
                        <a:lnSpc>
                          <a:spcPct val="150000"/>
                        </a:lnSpc>
                        <a:spcAft>
                          <a:spcPts val="0"/>
                        </a:spcAft>
                      </a:pPr>
                      <a:r>
                        <a:rPr lang="en-US" sz="2800" b="1" dirty="0">
                          <a:effectLst/>
                        </a:rPr>
                        <a:t>P &lt; 0.001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413740991"/>
                  </a:ext>
                </a:extLst>
              </a:tr>
              <a:tr h="640816">
                <a:tc>
                  <a:txBody>
                    <a:bodyPr/>
                    <a:lstStyle/>
                    <a:p>
                      <a:pPr algn="ctr" rtl="1">
                        <a:lnSpc>
                          <a:spcPct val="150000"/>
                        </a:lnSpc>
                        <a:spcAft>
                          <a:spcPts val="0"/>
                        </a:spcAft>
                      </a:pPr>
                      <a:r>
                        <a:rPr lang="en-US" sz="2800" b="1" dirty="0">
                          <a:effectLst/>
                        </a:rPr>
                        <a:t>DNA methylation</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alpha val="20000"/>
                      </a:schemeClr>
                    </a:solidFill>
                  </a:tcPr>
                </a:tc>
                <a:tc>
                  <a:txBody>
                    <a:bodyPr/>
                    <a:lstStyle/>
                    <a:p>
                      <a:pPr algn="ctr" rtl="0">
                        <a:lnSpc>
                          <a:spcPct val="150000"/>
                        </a:lnSpc>
                        <a:spcAft>
                          <a:spcPts val="0"/>
                        </a:spcAft>
                      </a:pPr>
                      <a:r>
                        <a:rPr lang="en-US" sz="2800" b="1" dirty="0">
                          <a:solidFill>
                            <a:srgbClr val="FF0000"/>
                          </a:solidFill>
                          <a:effectLst/>
                        </a:rPr>
                        <a:t>0.6± 0.1</a:t>
                      </a:r>
                      <a:r>
                        <a:rPr lang="en-US" sz="2800" b="1" baseline="30000" dirty="0">
                          <a:solidFill>
                            <a:srgbClr val="FF0000"/>
                          </a:solidFill>
                          <a:effectLst/>
                        </a:rPr>
                        <a:t> a</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C00000"/>
                          </a:solidFill>
                          <a:effectLst/>
                        </a:rPr>
                        <a:t>6.4± 3.7</a:t>
                      </a:r>
                      <a:r>
                        <a:rPr lang="en-US" sz="2800" b="1" baseline="30000" dirty="0">
                          <a:solidFill>
                            <a:srgbClr val="C00000"/>
                          </a:solidFill>
                          <a:effectLst/>
                        </a:rPr>
                        <a:t> b</a:t>
                      </a:r>
                      <a:endParaRPr lang="en-US"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0">
                        <a:lnSpc>
                          <a:spcPct val="150000"/>
                        </a:lnSpc>
                        <a:spcAft>
                          <a:spcPts val="0"/>
                        </a:spcAft>
                      </a:pPr>
                      <a:r>
                        <a:rPr lang="en-US" sz="2800" b="1" dirty="0">
                          <a:solidFill>
                            <a:srgbClr val="C00000"/>
                          </a:solidFill>
                          <a:effectLst/>
                        </a:rPr>
                        <a:t>4.4± 1.5</a:t>
                      </a:r>
                      <a:r>
                        <a:rPr lang="en-US" sz="2800" b="1" baseline="30000" dirty="0">
                          <a:solidFill>
                            <a:srgbClr val="C00000"/>
                          </a:solidFill>
                          <a:effectLst/>
                        </a:rPr>
                        <a:t> b</a:t>
                      </a:r>
                      <a:endParaRPr lang="en-US"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rtl="1">
                        <a:lnSpc>
                          <a:spcPct val="150000"/>
                        </a:lnSpc>
                        <a:spcAft>
                          <a:spcPts val="0"/>
                        </a:spcAft>
                      </a:pPr>
                      <a:r>
                        <a:rPr lang="en-US" sz="2800" b="1" dirty="0">
                          <a:effectLst/>
                        </a:rPr>
                        <a:t>P &lt; 0.05</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619825680"/>
                  </a:ext>
                </a:extLst>
              </a:tr>
            </a:tbl>
          </a:graphicData>
        </a:graphic>
      </p:graphicFrame>
      <p:sp>
        <p:nvSpPr>
          <p:cNvPr id="5" name="Rectangle 4">
            <a:extLst>
              <a:ext uri="{FF2B5EF4-FFF2-40B4-BE49-F238E27FC236}">
                <a16:creationId xmlns:a16="http://schemas.microsoft.com/office/drawing/2014/main" id="{9472BD2E-9694-4D1D-AD11-B4F9CDFC5EAC}"/>
              </a:ext>
            </a:extLst>
          </p:cNvPr>
          <p:cNvSpPr/>
          <p:nvPr/>
        </p:nvSpPr>
        <p:spPr>
          <a:xfrm>
            <a:off x="8204303" y="6165692"/>
            <a:ext cx="3701654" cy="523220"/>
          </a:xfrm>
          <a:prstGeom prst="rect">
            <a:avLst/>
          </a:prstGeom>
        </p:spPr>
        <p:txBody>
          <a:bodyPr wrap="none">
            <a:spAutoFit/>
          </a:bodyPr>
          <a:lstStyle/>
          <a:p>
            <a:pPr algn="r" rtl="1"/>
            <a:r>
              <a:rPr lang="en-US" sz="2800" b="1" dirty="0">
                <a:solidFill>
                  <a:prstClr val="black"/>
                </a:solidFill>
              </a:rPr>
              <a:t>Aurich) </a:t>
            </a:r>
            <a:r>
              <a:rPr lang="ar-IQ" sz="2800" b="1" dirty="0">
                <a:solidFill>
                  <a:prstClr val="black"/>
                </a:solidFill>
                <a:cs typeface="Times New Roman" panose="02020603050405020304" pitchFamily="18" charset="0"/>
              </a:rPr>
              <a:t> واخرون ,</a:t>
            </a:r>
            <a:r>
              <a:rPr lang="en-US" sz="2800" b="1" dirty="0">
                <a:solidFill>
                  <a:prstClr val="black"/>
                </a:solidFill>
                <a:cs typeface="Times New Roman" panose="02020603050405020304" pitchFamily="18" charset="0"/>
              </a:rPr>
              <a:t>2016</a:t>
            </a:r>
            <a:r>
              <a:rPr lang="ar-IQ" sz="2800" b="1" dirty="0">
                <a:solidFill>
                  <a:prstClr val="black"/>
                </a:solidFill>
                <a:cs typeface="Times New Roman" panose="02020603050405020304" pitchFamily="18" charset="0"/>
              </a:rPr>
              <a:t> ). </a:t>
            </a:r>
            <a:endParaRPr lang="ar-IQ" sz="2000" dirty="0"/>
          </a:p>
        </p:txBody>
      </p:sp>
    </p:spTree>
    <p:extLst>
      <p:ext uri="{BB962C8B-B14F-4D97-AF65-F5344CB8AC3E}">
        <p14:creationId xmlns:p14="http://schemas.microsoft.com/office/powerpoint/2010/main" val="2535168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599</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dc:creator>
  <cp:lastModifiedBy>hamza</cp:lastModifiedBy>
  <cp:revision>64</cp:revision>
  <dcterms:created xsi:type="dcterms:W3CDTF">2024-02-27T18:16:16Z</dcterms:created>
  <dcterms:modified xsi:type="dcterms:W3CDTF">2024-03-22T22:31:34Z</dcterms:modified>
</cp:coreProperties>
</file>