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81" r:id="rId2"/>
    <p:sldId id="279"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0" r:id="rId17"/>
    <p:sldId id="272" r:id="rId18"/>
    <p:sldId id="283" r:id="rId19"/>
    <p:sldId id="273" r:id="rId20"/>
    <p:sldId id="274" r:id="rId21"/>
    <p:sldId id="275" r:id="rId22"/>
    <p:sldId id="276" r:id="rId23"/>
    <p:sldId id="280" r:id="rId24"/>
    <p:sldId id="278"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E3099-8DCD-4E5D-B042-D8E0CACB7009}"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n-US"/>
        </a:p>
      </dgm:t>
    </dgm:pt>
    <dgm:pt modelId="{51DE2942-9453-4C61-83EA-5DB66BBC6CE4}">
      <dgm:prSet/>
      <dgm:spPr/>
      <dgm:t>
        <a:bodyPr/>
        <a:lstStyle/>
        <a:p>
          <a:r>
            <a:rPr lang="ar-SA" b="1" dirty="0" smtClean="0"/>
            <a:t>تسليط الضوء  على </a:t>
          </a:r>
          <a:endParaRPr lang="ar-IQ" b="1" dirty="0" smtClean="0"/>
        </a:p>
        <a:p>
          <a:r>
            <a:rPr lang="en-US" b="1" dirty="0" smtClean="0"/>
            <a:t>EPO</a:t>
          </a:r>
          <a:r>
            <a:rPr lang="ar-IQ" b="1" dirty="0" smtClean="0"/>
            <a:t> و</a:t>
          </a:r>
          <a:r>
            <a:rPr lang="en-US" b="1" dirty="0" smtClean="0"/>
            <a:t>IL_17</a:t>
          </a:r>
          <a:r>
            <a:rPr lang="ar-IQ" b="1" dirty="0" smtClean="0"/>
            <a:t>    جيني موقع كل  منهما وتركيبهما ودورهما  وميكانيكيات تاثيرهما </a:t>
          </a:r>
          <a:endParaRPr lang="en-US" dirty="0"/>
        </a:p>
      </dgm:t>
    </dgm:pt>
    <dgm:pt modelId="{EBCFA1D3-E3DB-4E74-92EB-D3BE9DB6CF25}" type="parTrans" cxnId="{A2474AF7-7296-4FE2-AA92-E653156DC290}">
      <dgm:prSet/>
      <dgm:spPr/>
      <dgm:t>
        <a:bodyPr/>
        <a:lstStyle/>
        <a:p>
          <a:endParaRPr lang="en-US"/>
        </a:p>
      </dgm:t>
    </dgm:pt>
    <dgm:pt modelId="{A8438B81-E83A-4968-B9AE-59C1369CD1F0}" type="sibTrans" cxnId="{A2474AF7-7296-4FE2-AA92-E653156DC290}">
      <dgm:prSet/>
      <dgm:spPr/>
      <dgm:t>
        <a:bodyPr/>
        <a:lstStyle/>
        <a:p>
          <a:endParaRPr lang="en-US"/>
        </a:p>
      </dgm:t>
    </dgm:pt>
    <dgm:pt modelId="{2790932F-72B5-4B42-9315-7958433FE331}">
      <dgm:prSet/>
      <dgm:spPr>
        <a:solidFill>
          <a:srgbClr val="FFC000"/>
        </a:solidFill>
      </dgm:spPr>
      <dgm:t>
        <a:bodyPr/>
        <a:lstStyle/>
        <a:p>
          <a:pPr rtl="1"/>
          <a:r>
            <a:rPr lang="ar-IQ" b="1" dirty="0" smtClean="0">
              <a:solidFill>
                <a:schemeClr val="tx1"/>
              </a:solidFill>
            </a:rPr>
            <a:t>اهم الطفرات والتغايرات الوراثية وعلاقتها  في الاداء الانتاجي والتناسلي في المجترات.</a:t>
          </a:r>
          <a:endParaRPr lang="en-US" dirty="0">
            <a:solidFill>
              <a:schemeClr val="tx1"/>
            </a:solidFill>
          </a:endParaRPr>
        </a:p>
      </dgm:t>
    </dgm:pt>
    <dgm:pt modelId="{65BFA23B-BC84-4E3B-A324-899731ABC2AC}" type="parTrans" cxnId="{8EEB77B3-6FBA-4C46-BBE5-FF5F5AC31D1B}">
      <dgm:prSet/>
      <dgm:spPr/>
      <dgm:t>
        <a:bodyPr/>
        <a:lstStyle/>
        <a:p>
          <a:endParaRPr lang="en-US"/>
        </a:p>
      </dgm:t>
    </dgm:pt>
    <dgm:pt modelId="{EFD4590B-BEE1-4871-B065-70EB699897FB}" type="sibTrans" cxnId="{8EEB77B3-6FBA-4C46-BBE5-FF5F5AC31D1B}">
      <dgm:prSet/>
      <dgm:spPr/>
      <dgm:t>
        <a:bodyPr/>
        <a:lstStyle/>
        <a:p>
          <a:endParaRPr lang="en-US"/>
        </a:p>
      </dgm:t>
    </dgm:pt>
    <dgm:pt modelId="{681804EA-89E7-47DB-88C6-87A9EA276990}" type="pres">
      <dgm:prSet presAssocID="{DB7E3099-8DCD-4E5D-B042-D8E0CACB7009}" presName="diagram" presStyleCnt="0">
        <dgm:presLayoutVars>
          <dgm:dir/>
          <dgm:resizeHandles val="exact"/>
        </dgm:presLayoutVars>
      </dgm:prSet>
      <dgm:spPr/>
      <dgm:t>
        <a:bodyPr/>
        <a:lstStyle/>
        <a:p>
          <a:endParaRPr lang="en-US"/>
        </a:p>
      </dgm:t>
    </dgm:pt>
    <dgm:pt modelId="{B5A7E180-0B4C-496E-9DFA-AFD61735C46E}" type="pres">
      <dgm:prSet presAssocID="{2790932F-72B5-4B42-9315-7958433FE331}" presName="arrow" presStyleLbl="node1" presStyleIdx="0" presStyleCnt="2" custScaleX="106695" custScaleY="92969" custRadScaleRad="83682" custRadScaleInc="872">
        <dgm:presLayoutVars>
          <dgm:bulletEnabled val="1"/>
        </dgm:presLayoutVars>
      </dgm:prSet>
      <dgm:spPr/>
      <dgm:t>
        <a:bodyPr/>
        <a:lstStyle/>
        <a:p>
          <a:endParaRPr lang="en-US"/>
        </a:p>
      </dgm:t>
    </dgm:pt>
    <dgm:pt modelId="{EBA4FED6-486B-4D4D-9589-25ADE35A7D4B}" type="pres">
      <dgm:prSet presAssocID="{51DE2942-9453-4C61-83EA-5DB66BBC6CE4}" presName="arrow" presStyleLbl="node1" presStyleIdx="1" presStyleCnt="2" custScaleX="115734" custScaleY="93781">
        <dgm:presLayoutVars>
          <dgm:bulletEnabled val="1"/>
        </dgm:presLayoutVars>
      </dgm:prSet>
      <dgm:spPr/>
      <dgm:t>
        <a:bodyPr/>
        <a:lstStyle/>
        <a:p>
          <a:endParaRPr lang="en-US"/>
        </a:p>
      </dgm:t>
    </dgm:pt>
  </dgm:ptLst>
  <dgm:cxnLst>
    <dgm:cxn modelId="{A2474AF7-7296-4FE2-AA92-E653156DC290}" srcId="{DB7E3099-8DCD-4E5D-B042-D8E0CACB7009}" destId="{51DE2942-9453-4C61-83EA-5DB66BBC6CE4}" srcOrd="1" destOrd="0" parTransId="{EBCFA1D3-E3DB-4E74-92EB-D3BE9DB6CF25}" sibTransId="{A8438B81-E83A-4968-B9AE-59C1369CD1F0}"/>
    <dgm:cxn modelId="{8EEB77B3-6FBA-4C46-BBE5-FF5F5AC31D1B}" srcId="{DB7E3099-8DCD-4E5D-B042-D8E0CACB7009}" destId="{2790932F-72B5-4B42-9315-7958433FE331}" srcOrd="0" destOrd="0" parTransId="{65BFA23B-BC84-4E3B-A324-899731ABC2AC}" sibTransId="{EFD4590B-BEE1-4871-B065-70EB699897FB}"/>
    <dgm:cxn modelId="{6226CC28-B215-4B8C-904D-00D42B1D6610}" type="presOf" srcId="{51DE2942-9453-4C61-83EA-5DB66BBC6CE4}" destId="{EBA4FED6-486B-4D4D-9589-25ADE35A7D4B}" srcOrd="0" destOrd="0" presId="urn:microsoft.com/office/officeart/2005/8/layout/arrow5"/>
    <dgm:cxn modelId="{7E1814E0-35F2-455B-8F32-E79E720EAE20}" type="presOf" srcId="{2790932F-72B5-4B42-9315-7958433FE331}" destId="{B5A7E180-0B4C-496E-9DFA-AFD61735C46E}" srcOrd="0" destOrd="0" presId="urn:microsoft.com/office/officeart/2005/8/layout/arrow5"/>
    <dgm:cxn modelId="{AC266439-7F5B-4AFE-945C-2E030C9FFE77}" type="presOf" srcId="{DB7E3099-8DCD-4E5D-B042-D8E0CACB7009}" destId="{681804EA-89E7-47DB-88C6-87A9EA276990}" srcOrd="0" destOrd="0" presId="urn:microsoft.com/office/officeart/2005/8/layout/arrow5"/>
    <dgm:cxn modelId="{A66D6961-3776-4496-AD88-60C4F5EBF05B}" type="presParOf" srcId="{681804EA-89E7-47DB-88C6-87A9EA276990}" destId="{B5A7E180-0B4C-496E-9DFA-AFD61735C46E}" srcOrd="0" destOrd="0" presId="urn:microsoft.com/office/officeart/2005/8/layout/arrow5"/>
    <dgm:cxn modelId="{FE0B11AB-2C44-4E48-A6B3-ACF2B4EE638B}" type="presParOf" srcId="{681804EA-89E7-47DB-88C6-87A9EA276990}" destId="{EBA4FED6-486B-4D4D-9589-25ADE35A7D4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15FDD-51C5-432E-AE54-E770EB721B4C}"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n-US"/>
        </a:p>
      </dgm:t>
    </dgm:pt>
    <dgm:pt modelId="{7F3E52A0-EA8D-4475-A324-26B72350081F}">
      <dgm:prSet phldrT="[نص]"/>
      <dgm:spPr>
        <a:solidFill>
          <a:srgbClr val="FFC000"/>
        </a:solidFill>
      </dgm:spPr>
      <dgm:t>
        <a:bodyPr/>
        <a:lstStyle/>
        <a:p>
          <a:r>
            <a:rPr lang="en-US" b="1" dirty="0" smtClean="0">
              <a:solidFill>
                <a:schemeClr val="tx1"/>
              </a:solidFill>
            </a:rPr>
            <a:t>EPO gene</a:t>
          </a:r>
          <a:endParaRPr lang="en-US" b="1" dirty="0">
            <a:solidFill>
              <a:schemeClr val="tx1"/>
            </a:solidFill>
          </a:endParaRPr>
        </a:p>
      </dgm:t>
    </dgm:pt>
    <dgm:pt modelId="{A5CAB271-4203-4F50-AF5A-D7750923370F}" type="parTrans" cxnId="{09CF9BCB-CAF5-49AF-8468-FC242BB9622A}">
      <dgm:prSet/>
      <dgm:spPr/>
      <dgm:t>
        <a:bodyPr/>
        <a:lstStyle/>
        <a:p>
          <a:endParaRPr lang="en-US"/>
        </a:p>
      </dgm:t>
    </dgm:pt>
    <dgm:pt modelId="{8CE4AF5A-8E06-4556-B946-3AB2125E85E4}" type="sibTrans" cxnId="{09CF9BCB-CAF5-49AF-8468-FC242BB9622A}">
      <dgm:prSet/>
      <dgm:spPr/>
      <dgm:t>
        <a:bodyPr/>
        <a:lstStyle/>
        <a:p>
          <a:endParaRPr lang="en-US"/>
        </a:p>
      </dgm:t>
    </dgm:pt>
    <dgm:pt modelId="{22A19735-0BE7-4A0F-9A8B-10D8D29CC71B}">
      <dgm:prSet phldrT="[نص]" custT="1"/>
      <dgm:spPr>
        <a:solidFill>
          <a:schemeClr val="accent1">
            <a:lumMod val="20000"/>
            <a:lumOff val="80000"/>
          </a:schemeClr>
        </a:solidFill>
      </dgm:spPr>
      <dgm:t>
        <a:bodyPr/>
        <a:lstStyle/>
        <a:p>
          <a:r>
            <a:rPr lang="ar-IQ" sz="2800" b="1" dirty="0" smtClean="0">
              <a:solidFill>
                <a:schemeClr val="tx1"/>
              </a:solidFill>
            </a:rPr>
            <a:t>في الانسان يقع على كروموسوم رقم 7</a:t>
          </a:r>
          <a:endParaRPr lang="en-US" sz="2800" b="1" dirty="0">
            <a:solidFill>
              <a:schemeClr val="tx1"/>
            </a:solidFill>
          </a:endParaRPr>
        </a:p>
      </dgm:t>
    </dgm:pt>
    <dgm:pt modelId="{681ACC83-D943-4002-8461-30A5F723E03C}" type="parTrans" cxnId="{80F38F1B-66FB-480F-B40C-8FE305B1DA53}">
      <dgm:prSet/>
      <dgm:spPr/>
      <dgm:t>
        <a:bodyPr/>
        <a:lstStyle/>
        <a:p>
          <a:endParaRPr lang="en-US"/>
        </a:p>
      </dgm:t>
    </dgm:pt>
    <dgm:pt modelId="{F07591A7-F946-4447-AD5A-2002840FAB67}" type="sibTrans" cxnId="{80F38F1B-66FB-480F-B40C-8FE305B1DA53}">
      <dgm:prSet/>
      <dgm:spPr/>
      <dgm:t>
        <a:bodyPr/>
        <a:lstStyle/>
        <a:p>
          <a:endParaRPr lang="en-US"/>
        </a:p>
      </dgm:t>
    </dgm:pt>
    <dgm:pt modelId="{AE9FFFD1-B3BC-4CD3-9AA4-9AB701F6759B}">
      <dgm:prSet phldrT="[نص]" custT="1"/>
      <dgm:spPr>
        <a:solidFill>
          <a:schemeClr val="accent6">
            <a:lumMod val="20000"/>
            <a:lumOff val="80000"/>
          </a:schemeClr>
        </a:solidFill>
      </dgm:spPr>
      <dgm:t>
        <a:bodyPr/>
        <a:lstStyle/>
        <a:p>
          <a:r>
            <a:rPr lang="ar-IQ" sz="2800" b="1" dirty="0" smtClean="0">
              <a:solidFill>
                <a:schemeClr val="tx1"/>
              </a:solidFill>
            </a:rPr>
            <a:t>في الاغنام والابقار يقع على كروموسوم رقم      3 وفي الماعز رقم 7</a:t>
          </a:r>
          <a:endParaRPr lang="en-US" sz="2800" b="1" dirty="0">
            <a:solidFill>
              <a:schemeClr val="tx1"/>
            </a:solidFill>
          </a:endParaRPr>
        </a:p>
      </dgm:t>
    </dgm:pt>
    <dgm:pt modelId="{F57077A0-F6BF-4CC8-A51D-1BCF7C525D44}" type="parTrans" cxnId="{8043385A-3304-4E0F-AAE0-85E8F00ACC83}">
      <dgm:prSet/>
      <dgm:spPr/>
      <dgm:t>
        <a:bodyPr/>
        <a:lstStyle/>
        <a:p>
          <a:endParaRPr lang="en-US"/>
        </a:p>
      </dgm:t>
    </dgm:pt>
    <dgm:pt modelId="{43CD92B8-6A29-4544-817A-B111EDC2E450}" type="sibTrans" cxnId="{8043385A-3304-4E0F-AAE0-85E8F00ACC83}">
      <dgm:prSet/>
      <dgm:spPr/>
      <dgm:t>
        <a:bodyPr/>
        <a:lstStyle/>
        <a:p>
          <a:endParaRPr lang="en-US"/>
        </a:p>
      </dgm:t>
    </dgm:pt>
    <dgm:pt modelId="{E1F95638-4FF5-4266-8293-4EF010EA167C}" type="pres">
      <dgm:prSet presAssocID="{01315FDD-51C5-432E-AE54-E770EB721B4C}" presName="Name0" presStyleCnt="0">
        <dgm:presLayoutVars>
          <dgm:dir/>
          <dgm:resizeHandles val="exact"/>
        </dgm:presLayoutVars>
      </dgm:prSet>
      <dgm:spPr/>
      <dgm:t>
        <a:bodyPr/>
        <a:lstStyle/>
        <a:p>
          <a:endParaRPr lang="en-US"/>
        </a:p>
      </dgm:t>
    </dgm:pt>
    <dgm:pt modelId="{C5073D96-010F-4FC7-8AC8-C5F4ACAC768B}" type="pres">
      <dgm:prSet presAssocID="{7F3E52A0-EA8D-4475-A324-26B72350081F}" presName="node" presStyleLbl="node1" presStyleIdx="0" presStyleCnt="3" custScaleX="112299" custRadScaleRad="102062" custRadScaleInc="3015">
        <dgm:presLayoutVars>
          <dgm:bulletEnabled val="1"/>
        </dgm:presLayoutVars>
      </dgm:prSet>
      <dgm:spPr/>
      <dgm:t>
        <a:bodyPr/>
        <a:lstStyle/>
        <a:p>
          <a:endParaRPr lang="en-US"/>
        </a:p>
      </dgm:t>
    </dgm:pt>
    <dgm:pt modelId="{F05DB832-4391-40A1-B14E-364D1E9FDA50}" type="pres">
      <dgm:prSet presAssocID="{8CE4AF5A-8E06-4556-B946-3AB2125E85E4}" presName="sibTrans" presStyleLbl="sibTrans2D1" presStyleIdx="0" presStyleCnt="3" custScaleX="210814" custLinFactNeighborX="19640" custLinFactNeighborY="5440"/>
      <dgm:spPr/>
      <dgm:t>
        <a:bodyPr/>
        <a:lstStyle/>
        <a:p>
          <a:endParaRPr lang="en-US"/>
        </a:p>
      </dgm:t>
    </dgm:pt>
    <dgm:pt modelId="{57971DDD-C145-440B-9319-EAEDB07D00BA}" type="pres">
      <dgm:prSet presAssocID="{8CE4AF5A-8E06-4556-B946-3AB2125E85E4}" presName="connectorText" presStyleLbl="sibTrans2D1" presStyleIdx="0" presStyleCnt="3"/>
      <dgm:spPr/>
      <dgm:t>
        <a:bodyPr/>
        <a:lstStyle/>
        <a:p>
          <a:endParaRPr lang="en-US"/>
        </a:p>
      </dgm:t>
    </dgm:pt>
    <dgm:pt modelId="{B76872B2-CC68-4361-AE6B-E3BFFCDA32E8}" type="pres">
      <dgm:prSet presAssocID="{22A19735-0BE7-4A0F-9A8B-10D8D29CC71B}" presName="node" presStyleLbl="node1" presStyleIdx="1" presStyleCnt="3" custScaleX="133601" custRadScaleRad="86388" custRadScaleInc="-30825">
        <dgm:presLayoutVars>
          <dgm:bulletEnabled val="1"/>
        </dgm:presLayoutVars>
      </dgm:prSet>
      <dgm:spPr/>
      <dgm:t>
        <a:bodyPr/>
        <a:lstStyle/>
        <a:p>
          <a:endParaRPr lang="en-US"/>
        </a:p>
      </dgm:t>
    </dgm:pt>
    <dgm:pt modelId="{2F1D6517-367F-4E6D-BD4B-B66B4D9CBB59}" type="pres">
      <dgm:prSet presAssocID="{F07591A7-F946-4447-AD5A-2002840FAB67}" presName="sibTrans" presStyleLbl="sibTrans2D1" presStyleIdx="1" presStyleCnt="3"/>
      <dgm:spPr/>
      <dgm:t>
        <a:bodyPr/>
        <a:lstStyle/>
        <a:p>
          <a:endParaRPr lang="en-US"/>
        </a:p>
      </dgm:t>
    </dgm:pt>
    <dgm:pt modelId="{CF24E8DA-FCB5-4EDE-BC61-973D2ECF06F7}" type="pres">
      <dgm:prSet presAssocID="{F07591A7-F946-4447-AD5A-2002840FAB67}" presName="connectorText" presStyleLbl="sibTrans2D1" presStyleIdx="1" presStyleCnt="3"/>
      <dgm:spPr/>
      <dgm:t>
        <a:bodyPr/>
        <a:lstStyle/>
        <a:p>
          <a:endParaRPr lang="en-US"/>
        </a:p>
      </dgm:t>
    </dgm:pt>
    <dgm:pt modelId="{2CFDFE21-86B1-40AC-A7A1-6645B5AEF589}" type="pres">
      <dgm:prSet presAssocID="{AE9FFFD1-B3BC-4CD3-9AA4-9AB701F6759B}" presName="node" presStyleLbl="node1" presStyleIdx="2" presStyleCnt="3" custScaleX="124590" custRadScaleRad="88548" custRadScaleInc="27742">
        <dgm:presLayoutVars>
          <dgm:bulletEnabled val="1"/>
        </dgm:presLayoutVars>
      </dgm:prSet>
      <dgm:spPr/>
      <dgm:t>
        <a:bodyPr/>
        <a:lstStyle/>
        <a:p>
          <a:endParaRPr lang="en-US"/>
        </a:p>
      </dgm:t>
    </dgm:pt>
    <dgm:pt modelId="{B938055D-91A4-47D7-83B8-3796F21E6157}" type="pres">
      <dgm:prSet presAssocID="{43CD92B8-6A29-4544-817A-B111EDC2E450}" presName="sibTrans" presStyleLbl="sibTrans2D1" presStyleIdx="2" presStyleCnt="3" custScaleX="214342" custLinFactNeighborX="-39709" custLinFactNeighborY="-20414"/>
      <dgm:spPr/>
      <dgm:t>
        <a:bodyPr/>
        <a:lstStyle/>
        <a:p>
          <a:endParaRPr lang="en-US"/>
        </a:p>
      </dgm:t>
    </dgm:pt>
    <dgm:pt modelId="{505B416D-D930-4670-98E8-D4F99B821643}" type="pres">
      <dgm:prSet presAssocID="{43CD92B8-6A29-4544-817A-B111EDC2E450}" presName="connectorText" presStyleLbl="sibTrans2D1" presStyleIdx="2" presStyleCnt="3"/>
      <dgm:spPr/>
      <dgm:t>
        <a:bodyPr/>
        <a:lstStyle/>
        <a:p>
          <a:endParaRPr lang="en-US"/>
        </a:p>
      </dgm:t>
    </dgm:pt>
  </dgm:ptLst>
  <dgm:cxnLst>
    <dgm:cxn modelId="{1BD1C2F1-7316-41F0-AA80-3DAEB60B8EAD}" type="presOf" srcId="{22A19735-0BE7-4A0F-9A8B-10D8D29CC71B}" destId="{B76872B2-CC68-4361-AE6B-E3BFFCDA32E8}" srcOrd="0" destOrd="0" presId="urn:microsoft.com/office/officeart/2005/8/layout/cycle7"/>
    <dgm:cxn modelId="{64F35F41-E2A2-419D-BF99-6A0296DA4EC8}" type="presOf" srcId="{8CE4AF5A-8E06-4556-B946-3AB2125E85E4}" destId="{57971DDD-C145-440B-9319-EAEDB07D00BA}" srcOrd="1" destOrd="0" presId="urn:microsoft.com/office/officeart/2005/8/layout/cycle7"/>
    <dgm:cxn modelId="{09CF9BCB-CAF5-49AF-8468-FC242BB9622A}" srcId="{01315FDD-51C5-432E-AE54-E770EB721B4C}" destId="{7F3E52A0-EA8D-4475-A324-26B72350081F}" srcOrd="0" destOrd="0" parTransId="{A5CAB271-4203-4F50-AF5A-D7750923370F}" sibTransId="{8CE4AF5A-8E06-4556-B946-3AB2125E85E4}"/>
    <dgm:cxn modelId="{8FE343D1-CB13-47BE-B83F-CB6890343AF7}" type="presOf" srcId="{8CE4AF5A-8E06-4556-B946-3AB2125E85E4}" destId="{F05DB832-4391-40A1-B14E-364D1E9FDA50}" srcOrd="0" destOrd="0" presId="urn:microsoft.com/office/officeart/2005/8/layout/cycle7"/>
    <dgm:cxn modelId="{8576F290-E1D8-4CE7-BF8B-ED5D7F2D7779}" type="presOf" srcId="{43CD92B8-6A29-4544-817A-B111EDC2E450}" destId="{505B416D-D930-4670-98E8-D4F99B821643}" srcOrd="1" destOrd="0" presId="urn:microsoft.com/office/officeart/2005/8/layout/cycle7"/>
    <dgm:cxn modelId="{C06C4E1F-E4D8-4379-BC25-09D0CA82F8BC}" type="presOf" srcId="{AE9FFFD1-B3BC-4CD3-9AA4-9AB701F6759B}" destId="{2CFDFE21-86B1-40AC-A7A1-6645B5AEF589}" srcOrd="0" destOrd="0" presId="urn:microsoft.com/office/officeart/2005/8/layout/cycle7"/>
    <dgm:cxn modelId="{5191DE3E-4CCD-4296-8653-4C3F6F09FBA3}" type="presOf" srcId="{F07591A7-F946-4447-AD5A-2002840FAB67}" destId="{2F1D6517-367F-4E6D-BD4B-B66B4D9CBB59}" srcOrd="0" destOrd="0" presId="urn:microsoft.com/office/officeart/2005/8/layout/cycle7"/>
    <dgm:cxn modelId="{BA6E4154-1347-4A35-9AA7-B61A5C2C36A8}" type="presOf" srcId="{7F3E52A0-EA8D-4475-A324-26B72350081F}" destId="{C5073D96-010F-4FC7-8AC8-C5F4ACAC768B}" srcOrd="0" destOrd="0" presId="urn:microsoft.com/office/officeart/2005/8/layout/cycle7"/>
    <dgm:cxn modelId="{4EF5FA7E-AD3D-4CB1-946F-C5D974D6FD10}" type="presOf" srcId="{F07591A7-F946-4447-AD5A-2002840FAB67}" destId="{CF24E8DA-FCB5-4EDE-BC61-973D2ECF06F7}" srcOrd="1" destOrd="0" presId="urn:microsoft.com/office/officeart/2005/8/layout/cycle7"/>
    <dgm:cxn modelId="{6F2357AD-5917-4680-8E75-D69781C56A74}" type="presOf" srcId="{01315FDD-51C5-432E-AE54-E770EB721B4C}" destId="{E1F95638-4FF5-4266-8293-4EF010EA167C}" srcOrd="0" destOrd="0" presId="urn:microsoft.com/office/officeart/2005/8/layout/cycle7"/>
    <dgm:cxn modelId="{49A1565E-4871-4710-8276-F1BC9BF2E868}" type="presOf" srcId="{43CD92B8-6A29-4544-817A-B111EDC2E450}" destId="{B938055D-91A4-47D7-83B8-3796F21E6157}" srcOrd="0" destOrd="0" presId="urn:microsoft.com/office/officeart/2005/8/layout/cycle7"/>
    <dgm:cxn modelId="{80F38F1B-66FB-480F-B40C-8FE305B1DA53}" srcId="{01315FDD-51C5-432E-AE54-E770EB721B4C}" destId="{22A19735-0BE7-4A0F-9A8B-10D8D29CC71B}" srcOrd="1" destOrd="0" parTransId="{681ACC83-D943-4002-8461-30A5F723E03C}" sibTransId="{F07591A7-F946-4447-AD5A-2002840FAB67}"/>
    <dgm:cxn modelId="{8043385A-3304-4E0F-AAE0-85E8F00ACC83}" srcId="{01315FDD-51C5-432E-AE54-E770EB721B4C}" destId="{AE9FFFD1-B3BC-4CD3-9AA4-9AB701F6759B}" srcOrd="2" destOrd="0" parTransId="{F57077A0-F6BF-4CC8-A51D-1BCF7C525D44}" sibTransId="{43CD92B8-6A29-4544-817A-B111EDC2E450}"/>
    <dgm:cxn modelId="{B85C11C9-04A3-44EA-8BA3-F10E700E6DDF}" type="presParOf" srcId="{E1F95638-4FF5-4266-8293-4EF010EA167C}" destId="{C5073D96-010F-4FC7-8AC8-C5F4ACAC768B}" srcOrd="0" destOrd="0" presId="urn:microsoft.com/office/officeart/2005/8/layout/cycle7"/>
    <dgm:cxn modelId="{6912D6B7-A0E1-464B-8F71-5B7541C5BFAD}" type="presParOf" srcId="{E1F95638-4FF5-4266-8293-4EF010EA167C}" destId="{F05DB832-4391-40A1-B14E-364D1E9FDA50}" srcOrd="1" destOrd="0" presId="urn:microsoft.com/office/officeart/2005/8/layout/cycle7"/>
    <dgm:cxn modelId="{B3377E3F-4EA5-49B9-AA94-D05EF3744157}" type="presParOf" srcId="{F05DB832-4391-40A1-B14E-364D1E9FDA50}" destId="{57971DDD-C145-440B-9319-EAEDB07D00BA}" srcOrd="0" destOrd="0" presId="urn:microsoft.com/office/officeart/2005/8/layout/cycle7"/>
    <dgm:cxn modelId="{35ED3A02-C152-4910-B6F6-FA110695FB6D}" type="presParOf" srcId="{E1F95638-4FF5-4266-8293-4EF010EA167C}" destId="{B76872B2-CC68-4361-AE6B-E3BFFCDA32E8}" srcOrd="2" destOrd="0" presId="urn:microsoft.com/office/officeart/2005/8/layout/cycle7"/>
    <dgm:cxn modelId="{F11A0339-7DC4-4043-A4A7-CE2900E67AFD}" type="presParOf" srcId="{E1F95638-4FF5-4266-8293-4EF010EA167C}" destId="{2F1D6517-367F-4E6D-BD4B-B66B4D9CBB59}" srcOrd="3" destOrd="0" presId="urn:microsoft.com/office/officeart/2005/8/layout/cycle7"/>
    <dgm:cxn modelId="{C6F38269-9C32-4295-8DFA-6E180D579639}" type="presParOf" srcId="{2F1D6517-367F-4E6D-BD4B-B66B4D9CBB59}" destId="{CF24E8DA-FCB5-4EDE-BC61-973D2ECF06F7}" srcOrd="0" destOrd="0" presId="urn:microsoft.com/office/officeart/2005/8/layout/cycle7"/>
    <dgm:cxn modelId="{27037AEA-3F92-4372-BCBC-BF814F87E402}" type="presParOf" srcId="{E1F95638-4FF5-4266-8293-4EF010EA167C}" destId="{2CFDFE21-86B1-40AC-A7A1-6645B5AEF589}" srcOrd="4" destOrd="0" presId="urn:microsoft.com/office/officeart/2005/8/layout/cycle7"/>
    <dgm:cxn modelId="{9C6D00F8-7A0C-4C3C-8477-482D1428176A}" type="presParOf" srcId="{E1F95638-4FF5-4266-8293-4EF010EA167C}" destId="{B938055D-91A4-47D7-83B8-3796F21E6157}" srcOrd="5" destOrd="0" presId="urn:microsoft.com/office/officeart/2005/8/layout/cycle7"/>
    <dgm:cxn modelId="{6E380432-432A-4970-8892-188599B5AAD4}" type="presParOf" srcId="{B938055D-91A4-47D7-83B8-3796F21E6157}" destId="{505B416D-D930-4670-98E8-D4F99B82164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298EE-E4E8-437D-AFBE-CB6D76D48FEF}" type="doc">
      <dgm:prSet loTypeId="urn:microsoft.com/office/officeart/2005/8/layout/matrix3" loCatId="matrix" qsTypeId="urn:microsoft.com/office/officeart/2005/8/quickstyle/3d2" qsCatId="3D" csTypeId="urn:microsoft.com/office/officeart/2005/8/colors/colorful2" csCatId="colorful" phldr="1"/>
      <dgm:spPr/>
      <dgm:t>
        <a:bodyPr/>
        <a:lstStyle/>
        <a:p>
          <a:endParaRPr lang="en-US"/>
        </a:p>
      </dgm:t>
    </dgm:pt>
    <dgm:pt modelId="{1645D635-FD90-405F-B48F-C17BD3579FB5}">
      <dgm:prSe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rtl="1"/>
          <a:r>
            <a:rPr lang="ar-IQ" b="1" dirty="0" smtClean="0">
              <a:solidFill>
                <a:schemeClr val="tx1"/>
              </a:solidFill>
            </a:rPr>
            <a:t>بواسطة انترلوكين17 يتم تحفيز الافراز للخلايا البلعميه والخلايا الجذعيه </a:t>
          </a:r>
          <a:endParaRPr lang="en-US" b="1" dirty="0">
            <a:solidFill>
              <a:schemeClr val="tx1"/>
            </a:solidFill>
          </a:endParaRPr>
        </a:p>
      </dgm:t>
    </dgm:pt>
    <dgm:pt modelId="{FF159FB9-A024-490B-822E-20A9F65774CE}" type="parTrans" cxnId="{D90B7398-9FDC-47AD-A009-1C097676056A}">
      <dgm:prSet/>
      <dgm:spPr/>
      <dgm:t>
        <a:bodyPr/>
        <a:lstStyle/>
        <a:p>
          <a:endParaRPr lang="en-US"/>
        </a:p>
      </dgm:t>
    </dgm:pt>
    <dgm:pt modelId="{B11EAE84-8CD0-4378-BB75-3C6343C874A1}" type="sibTrans" cxnId="{D90B7398-9FDC-47AD-A009-1C097676056A}">
      <dgm:prSet/>
      <dgm:spPr/>
      <dgm:t>
        <a:bodyPr/>
        <a:lstStyle/>
        <a:p>
          <a:endParaRPr lang="en-US"/>
        </a:p>
      </dgm:t>
    </dgm:pt>
    <dgm:pt modelId="{6AD05D75-448D-4CC2-BBC7-507AF548C18C}">
      <dgm:prSet/>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rtl="1"/>
          <a:r>
            <a:rPr lang="ar-IQ" b="1" dirty="0" smtClean="0">
              <a:solidFill>
                <a:schemeClr val="tx1"/>
              </a:solidFill>
            </a:rPr>
            <a:t>له دورا دفاعيا في العديد من الامراض المعديه والمقاومة لعدد من الامراض </a:t>
          </a:r>
          <a:endParaRPr lang="en-US" b="1" dirty="0">
            <a:solidFill>
              <a:schemeClr val="tx1"/>
            </a:solidFill>
          </a:endParaRPr>
        </a:p>
      </dgm:t>
    </dgm:pt>
    <dgm:pt modelId="{CE959EDD-3AE1-4566-AD6D-A2C02DAA0B21}" type="parTrans" cxnId="{CF350E76-05D5-45E1-BF81-EE72E24D18CC}">
      <dgm:prSet/>
      <dgm:spPr/>
      <dgm:t>
        <a:bodyPr/>
        <a:lstStyle/>
        <a:p>
          <a:endParaRPr lang="en-US"/>
        </a:p>
      </dgm:t>
    </dgm:pt>
    <dgm:pt modelId="{8EBE4C68-1EA0-45D5-A486-260582EC2CA3}" type="sibTrans" cxnId="{CF350E76-05D5-45E1-BF81-EE72E24D18CC}">
      <dgm:prSet/>
      <dgm:spPr/>
      <dgm:t>
        <a:bodyPr/>
        <a:lstStyle/>
        <a:p>
          <a:endParaRPr lang="en-US"/>
        </a:p>
      </dgm:t>
    </dgm:pt>
    <dgm:pt modelId="{6B5BF205-8094-4EA1-B550-2022A4F16319}">
      <dgm:prSet/>
      <dgm:spPr>
        <a:gradFill rotWithShape="0">
          <a:gsLst>
            <a:gs pos="0">
              <a:srgbClr val="FFFF00"/>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gradFill>
      </dgm:spPr>
      <dgm:t>
        <a:bodyPr/>
        <a:lstStyle/>
        <a:p>
          <a:pPr rtl="1"/>
          <a:r>
            <a:rPr lang="ar-IQ" b="1" dirty="0" smtClean="0">
              <a:solidFill>
                <a:schemeClr val="tx1"/>
              </a:solidFill>
            </a:rPr>
            <a:t>يلعب دورا في المناعة الذاتيه في الامراض الالتهابية </a:t>
          </a:r>
          <a:endParaRPr lang="en-US" b="1" dirty="0">
            <a:solidFill>
              <a:schemeClr val="tx1"/>
            </a:solidFill>
          </a:endParaRPr>
        </a:p>
      </dgm:t>
    </dgm:pt>
    <dgm:pt modelId="{64F24009-0730-41FF-A2E5-01F215CC1487}" type="parTrans" cxnId="{2DD279B7-B1D2-4AAA-9A00-B5A848AF1EED}">
      <dgm:prSet/>
      <dgm:spPr/>
      <dgm:t>
        <a:bodyPr/>
        <a:lstStyle/>
        <a:p>
          <a:endParaRPr lang="en-US"/>
        </a:p>
      </dgm:t>
    </dgm:pt>
    <dgm:pt modelId="{B93C96A2-BBDB-4F9B-AA3C-C2EE791910D9}" type="sibTrans" cxnId="{2DD279B7-B1D2-4AAA-9A00-B5A848AF1EED}">
      <dgm:prSet/>
      <dgm:spPr/>
      <dgm:t>
        <a:bodyPr/>
        <a:lstStyle/>
        <a:p>
          <a:endParaRPr lang="en-US"/>
        </a:p>
      </dgm:t>
    </dgm:pt>
    <dgm:pt modelId="{07034867-DB10-430D-9AEB-6C4D60E9C37F}">
      <dgm:prSet/>
      <dgm:spPr>
        <a:gradFill rotWithShape="0">
          <a:gsLst>
            <a:gs pos="0">
              <a:schemeClr val="accent6">
                <a:lumMod val="40000"/>
                <a:lumOff val="6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gradFill>
      </dgm:spPr>
      <dgm:t>
        <a:bodyPr/>
        <a:lstStyle/>
        <a:p>
          <a:pPr rtl="1"/>
          <a:r>
            <a:rPr lang="ar-IQ" b="1" dirty="0" smtClean="0">
              <a:solidFill>
                <a:schemeClr val="tx1"/>
              </a:solidFill>
            </a:rPr>
            <a:t>يعتبر مثبط جيد  أذ يلعب دورا في العديد من الاضطرابات المناعية مثل التهاب المفاصل </a:t>
          </a:r>
          <a:endParaRPr lang="en-US" b="1" dirty="0">
            <a:solidFill>
              <a:schemeClr val="tx1"/>
            </a:solidFill>
          </a:endParaRPr>
        </a:p>
      </dgm:t>
    </dgm:pt>
    <dgm:pt modelId="{778D3692-15E8-4ADC-80BB-34F29E3BCFFD}" type="parTrans" cxnId="{07D7B7D2-F90E-40D0-A80C-35F29686948E}">
      <dgm:prSet/>
      <dgm:spPr/>
      <dgm:t>
        <a:bodyPr/>
        <a:lstStyle/>
        <a:p>
          <a:endParaRPr lang="en-US"/>
        </a:p>
      </dgm:t>
    </dgm:pt>
    <dgm:pt modelId="{73A62E15-792A-42A9-909E-0A27470F6D20}" type="sibTrans" cxnId="{07D7B7D2-F90E-40D0-A80C-35F29686948E}">
      <dgm:prSet/>
      <dgm:spPr/>
      <dgm:t>
        <a:bodyPr/>
        <a:lstStyle/>
        <a:p>
          <a:endParaRPr lang="en-US"/>
        </a:p>
      </dgm:t>
    </dgm:pt>
    <dgm:pt modelId="{E0289FFB-7478-4630-B4CF-6DB52EE18455}" type="pres">
      <dgm:prSet presAssocID="{607298EE-E4E8-437D-AFBE-CB6D76D48FEF}" presName="matrix" presStyleCnt="0">
        <dgm:presLayoutVars>
          <dgm:chMax val="1"/>
          <dgm:dir/>
          <dgm:resizeHandles val="exact"/>
        </dgm:presLayoutVars>
      </dgm:prSet>
      <dgm:spPr/>
      <dgm:t>
        <a:bodyPr/>
        <a:lstStyle/>
        <a:p>
          <a:endParaRPr lang="en-US"/>
        </a:p>
      </dgm:t>
    </dgm:pt>
    <dgm:pt modelId="{7F697905-C03A-4AA4-955D-3EDC1BF86568}" type="pres">
      <dgm:prSet presAssocID="{607298EE-E4E8-437D-AFBE-CB6D76D48FEF}" presName="diamond" presStyleLbl="bgShp" presStyleIdx="0" presStyleCnt="1" custScaleX="122231" custLinFactNeighborX="-757" custLinFactNeighborY="581"/>
      <dgm:spPr/>
    </dgm:pt>
    <dgm:pt modelId="{1611EACF-9939-4338-9B2C-444A173D1596}" type="pres">
      <dgm:prSet presAssocID="{607298EE-E4E8-437D-AFBE-CB6D76D48FEF}" presName="quad1" presStyleLbl="node1" presStyleIdx="0" presStyleCnt="4" custScaleX="210507" custLinFactNeighborX="-48283" custLinFactNeighborY="3372">
        <dgm:presLayoutVars>
          <dgm:chMax val="0"/>
          <dgm:chPref val="0"/>
          <dgm:bulletEnabled val="1"/>
        </dgm:presLayoutVars>
      </dgm:prSet>
      <dgm:spPr/>
      <dgm:t>
        <a:bodyPr/>
        <a:lstStyle/>
        <a:p>
          <a:endParaRPr lang="en-US"/>
        </a:p>
      </dgm:t>
    </dgm:pt>
    <dgm:pt modelId="{E0D0C646-A502-4223-8B73-4AF98A1FA53B}" type="pres">
      <dgm:prSet presAssocID="{607298EE-E4E8-437D-AFBE-CB6D76D48FEF}" presName="quad2" presStyleLbl="node1" presStyleIdx="1" presStyleCnt="4" custScaleX="195931" custLinFactNeighborX="65416" custLinFactNeighborY="3372">
        <dgm:presLayoutVars>
          <dgm:chMax val="0"/>
          <dgm:chPref val="0"/>
          <dgm:bulletEnabled val="1"/>
        </dgm:presLayoutVars>
      </dgm:prSet>
      <dgm:spPr/>
      <dgm:t>
        <a:bodyPr/>
        <a:lstStyle/>
        <a:p>
          <a:endParaRPr lang="en-US"/>
        </a:p>
      </dgm:t>
    </dgm:pt>
    <dgm:pt modelId="{964AF91F-86F2-464B-9DEA-C80BED7DE455}" type="pres">
      <dgm:prSet presAssocID="{607298EE-E4E8-437D-AFBE-CB6D76D48FEF}" presName="quad3" presStyleLbl="node1" presStyleIdx="2" presStyleCnt="4" custScaleX="207225" custLinFactNeighborX="-49924" custLinFactNeighborY="647">
        <dgm:presLayoutVars>
          <dgm:chMax val="0"/>
          <dgm:chPref val="0"/>
          <dgm:bulletEnabled val="1"/>
        </dgm:presLayoutVars>
      </dgm:prSet>
      <dgm:spPr/>
      <dgm:t>
        <a:bodyPr/>
        <a:lstStyle/>
        <a:p>
          <a:endParaRPr lang="en-US"/>
        </a:p>
      </dgm:t>
    </dgm:pt>
    <dgm:pt modelId="{5DD34EF5-1F34-414A-B12E-B3BB4D7CEA3C}" type="pres">
      <dgm:prSet presAssocID="{607298EE-E4E8-437D-AFBE-CB6D76D48FEF}" presName="quad4" presStyleLbl="node1" presStyleIdx="3" presStyleCnt="4" custScaleX="204090" custLinFactNeighborX="54754" custLinFactNeighborY="112">
        <dgm:presLayoutVars>
          <dgm:chMax val="0"/>
          <dgm:chPref val="0"/>
          <dgm:bulletEnabled val="1"/>
        </dgm:presLayoutVars>
      </dgm:prSet>
      <dgm:spPr/>
      <dgm:t>
        <a:bodyPr/>
        <a:lstStyle/>
        <a:p>
          <a:endParaRPr lang="en-US"/>
        </a:p>
      </dgm:t>
    </dgm:pt>
  </dgm:ptLst>
  <dgm:cxnLst>
    <dgm:cxn modelId="{CF350E76-05D5-45E1-BF81-EE72E24D18CC}" srcId="{607298EE-E4E8-437D-AFBE-CB6D76D48FEF}" destId="{6AD05D75-448D-4CC2-BBC7-507AF548C18C}" srcOrd="1" destOrd="0" parTransId="{CE959EDD-3AE1-4566-AD6D-A2C02DAA0B21}" sibTransId="{8EBE4C68-1EA0-45D5-A486-260582EC2CA3}"/>
    <dgm:cxn modelId="{073209FE-938A-437B-8346-2E78A2A7742E}" type="presOf" srcId="{1645D635-FD90-405F-B48F-C17BD3579FB5}" destId="{1611EACF-9939-4338-9B2C-444A173D1596}" srcOrd="0" destOrd="0" presId="urn:microsoft.com/office/officeart/2005/8/layout/matrix3"/>
    <dgm:cxn modelId="{260060E2-B6A2-4982-9D42-ACD627C72AD7}" type="presOf" srcId="{6AD05D75-448D-4CC2-BBC7-507AF548C18C}" destId="{E0D0C646-A502-4223-8B73-4AF98A1FA53B}" srcOrd="0" destOrd="0" presId="urn:microsoft.com/office/officeart/2005/8/layout/matrix3"/>
    <dgm:cxn modelId="{5F4F8779-3995-4ABA-9B8A-B85F31FD5E76}" type="presOf" srcId="{6B5BF205-8094-4EA1-B550-2022A4F16319}" destId="{964AF91F-86F2-464B-9DEA-C80BED7DE455}" srcOrd="0" destOrd="0" presId="urn:microsoft.com/office/officeart/2005/8/layout/matrix3"/>
    <dgm:cxn modelId="{2DD279B7-B1D2-4AAA-9A00-B5A848AF1EED}" srcId="{607298EE-E4E8-437D-AFBE-CB6D76D48FEF}" destId="{6B5BF205-8094-4EA1-B550-2022A4F16319}" srcOrd="2" destOrd="0" parTransId="{64F24009-0730-41FF-A2E5-01F215CC1487}" sibTransId="{B93C96A2-BBDB-4F9B-AA3C-C2EE791910D9}"/>
    <dgm:cxn modelId="{D90B7398-9FDC-47AD-A009-1C097676056A}" srcId="{607298EE-E4E8-437D-AFBE-CB6D76D48FEF}" destId="{1645D635-FD90-405F-B48F-C17BD3579FB5}" srcOrd="0" destOrd="0" parTransId="{FF159FB9-A024-490B-822E-20A9F65774CE}" sibTransId="{B11EAE84-8CD0-4378-BB75-3C6343C874A1}"/>
    <dgm:cxn modelId="{42A5A12F-65D9-49CB-B701-124BC9B60E18}" type="presOf" srcId="{07034867-DB10-430D-9AEB-6C4D60E9C37F}" destId="{5DD34EF5-1F34-414A-B12E-B3BB4D7CEA3C}" srcOrd="0" destOrd="0" presId="urn:microsoft.com/office/officeart/2005/8/layout/matrix3"/>
    <dgm:cxn modelId="{060431DE-8F58-48E1-883B-7CB4BDAA3892}" type="presOf" srcId="{607298EE-E4E8-437D-AFBE-CB6D76D48FEF}" destId="{E0289FFB-7478-4630-B4CF-6DB52EE18455}" srcOrd="0" destOrd="0" presId="urn:microsoft.com/office/officeart/2005/8/layout/matrix3"/>
    <dgm:cxn modelId="{07D7B7D2-F90E-40D0-A80C-35F29686948E}" srcId="{607298EE-E4E8-437D-AFBE-CB6D76D48FEF}" destId="{07034867-DB10-430D-9AEB-6C4D60E9C37F}" srcOrd="3" destOrd="0" parTransId="{778D3692-15E8-4ADC-80BB-34F29E3BCFFD}" sibTransId="{73A62E15-792A-42A9-909E-0A27470F6D20}"/>
    <dgm:cxn modelId="{6B542C79-C400-4313-9D44-2B070686C1A8}" type="presParOf" srcId="{E0289FFB-7478-4630-B4CF-6DB52EE18455}" destId="{7F697905-C03A-4AA4-955D-3EDC1BF86568}" srcOrd="0" destOrd="0" presId="urn:microsoft.com/office/officeart/2005/8/layout/matrix3"/>
    <dgm:cxn modelId="{3C46750A-3923-4C04-9251-17A03EF333A0}" type="presParOf" srcId="{E0289FFB-7478-4630-B4CF-6DB52EE18455}" destId="{1611EACF-9939-4338-9B2C-444A173D1596}" srcOrd="1" destOrd="0" presId="urn:microsoft.com/office/officeart/2005/8/layout/matrix3"/>
    <dgm:cxn modelId="{B85566FB-1B6C-412D-BA60-48B931C0F853}" type="presParOf" srcId="{E0289FFB-7478-4630-B4CF-6DB52EE18455}" destId="{E0D0C646-A502-4223-8B73-4AF98A1FA53B}" srcOrd="2" destOrd="0" presId="urn:microsoft.com/office/officeart/2005/8/layout/matrix3"/>
    <dgm:cxn modelId="{E89B6560-C37A-4E15-A370-D1F2635BACB7}" type="presParOf" srcId="{E0289FFB-7478-4630-B4CF-6DB52EE18455}" destId="{964AF91F-86F2-464B-9DEA-C80BED7DE455}" srcOrd="3" destOrd="0" presId="urn:microsoft.com/office/officeart/2005/8/layout/matrix3"/>
    <dgm:cxn modelId="{784CB27B-187B-4E3B-87A4-8246CBC1993B}" type="presParOf" srcId="{E0289FFB-7478-4630-B4CF-6DB52EE18455}" destId="{5DD34EF5-1F34-414A-B12E-B3BB4D7CEA3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59BDC-09BB-4A93-B21A-94C7EFF98F59}"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2272BC96-69C8-431E-BD07-53DA0350462A}">
      <dgm:prSet/>
      <dgm:spPr>
        <a:solidFill>
          <a:schemeClr val="accent2">
            <a:lumMod val="40000"/>
            <a:lumOff val="60000"/>
          </a:schemeClr>
        </a:solidFill>
      </dgm:spPr>
      <dgm:t>
        <a:bodyPr/>
        <a:lstStyle/>
        <a:p>
          <a:pPr rtl="1"/>
          <a:r>
            <a:rPr lang="ar-IQ" b="1" dirty="0" err="1" smtClean="0">
              <a:solidFill>
                <a:schemeClr val="tx1"/>
              </a:solidFill>
            </a:rPr>
            <a:t>انترلوكين</a:t>
          </a:r>
          <a:r>
            <a:rPr lang="ar-IQ" b="1" dirty="0" smtClean="0">
              <a:solidFill>
                <a:schemeClr val="tx1"/>
              </a:solidFill>
            </a:rPr>
            <a:t> 17 </a:t>
          </a:r>
          <a:r>
            <a:rPr lang="en-US" b="1" dirty="0" smtClean="0">
              <a:solidFill>
                <a:schemeClr val="tx1"/>
              </a:solidFill>
            </a:rPr>
            <a:t>A </a:t>
          </a:r>
          <a:endParaRPr lang="en-US" b="1" dirty="0">
            <a:solidFill>
              <a:schemeClr val="tx1"/>
            </a:solidFill>
          </a:endParaRPr>
        </a:p>
      </dgm:t>
    </dgm:pt>
    <dgm:pt modelId="{1C5659F0-D567-4485-B7C0-A64759A88516}" type="parTrans" cxnId="{DBA50727-2FE8-434C-9F02-3F03316D4077}">
      <dgm:prSet/>
      <dgm:spPr/>
      <dgm:t>
        <a:bodyPr/>
        <a:lstStyle/>
        <a:p>
          <a:endParaRPr lang="en-US"/>
        </a:p>
      </dgm:t>
    </dgm:pt>
    <dgm:pt modelId="{FD72C142-DEFE-4311-BBEC-FB8338AD2B61}" type="sibTrans" cxnId="{DBA50727-2FE8-434C-9F02-3F03316D4077}">
      <dgm:prSet/>
      <dgm:spPr/>
      <dgm:t>
        <a:bodyPr/>
        <a:lstStyle/>
        <a:p>
          <a:endParaRPr lang="en-US"/>
        </a:p>
      </dgm:t>
    </dgm:pt>
    <dgm:pt modelId="{B96B023F-A9EC-4E20-A17C-D2FB6DC37BBA}">
      <dgm:prSet/>
      <dgm:spPr>
        <a:solidFill>
          <a:srgbClr val="FFFF00"/>
        </a:solidFill>
      </dgm:spPr>
      <dgm:t>
        <a:bodyPr/>
        <a:lstStyle/>
        <a:p>
          <a:pPr rtl="1"/>
          <a:r>
            <a:rPr lang="ar-IQ" b="1" dirty="0" err="1" smtClean="0">
              <a:solidFill>
                <a:schemeClr val="tx1"/>
              </a:solidFill>
            </a:rPr>
            <a:t>انترلوكين</a:t>
          </a:r>
          <a:r>
            <a:rPr lang="ar-IQ" b="1" dirty="0" smtClean="0">
              <a:solidFill>
                <a:schemeClr val="tx1"/>
              </a:solidFill>
            </a:rPr>
            <a:t> 17</a:t>
          </a:r>
          <a:r>
            <a:rPr lang="en-US" b="1" dirty="0" smtClean="0">
              <a:solidFill>
                <a:schemeClr val="tx1"/>
              </a:solidFill>
            </a:rPr>
            <a:t>B </a:t>
          </a:r>
          <a:endParaRPr lang="en-US" b="1" dirty="0">
            <a:solidFill>
              <a:schemeClr val="tx1"/>
            </a:solidFill>
          </a:endParaRPr>
        </a:p>
      </dgm:t>
    </dgm:pt>
    <dgm:pt modelId="{AEC974A7-F605-428C-918A-80C75D5722DD}" type="parTrans" cxnId="{07798B43-CADC-4E07-8C5F-8235FBBC3A92}">
      <dgm:prSet/>
      <dgm:spPr/>
      <dgm:t>
        <a:bodyPr/>
        <a:lstStyle/>
        <a:p>
          <a:endParaRPr lang="en-US"/>
        </a:p>
      </dgm:t>
    </dgm:pt>
    <dgm:pt modelId="{1C18F5A7-CBB1-4C29-90A2-29525412F51F}" type="sibTrans" cxnId="{07798B43-CADC-4E07-8C5F-8235FBBC3A92}">
      <dgm:prSet/>
      <dgm:spPr/>
      <dgm:t>
        <a:bodyPr/>
        <a:lstStyle/>
        <a:p>
          <a:endParaRPr lang="en-US"/>
        </a:p>
      </dgm:t>
    </dgm:pt>
    <dgm:pt modelId="{72E075F1-E529-438B-9955-3281C7AC6244}">
      <dgm:prSet/>
      <dgm:spPr/>
      <dgm:t>
        <a:bodyPr/>
        <a:lstStyle/>
        <a:p>
          <a:pPr rtl="1"/>
          <a:r>
            <a:rPr lang="ar-IQ" b="1" dirty="0" err="1" smtClean="0">
              <a:solidFill>
                <a:schemeClr val="tx1"/>
              </a:solidFill>
            </a:rPr>
            <a:t>انترلوكين</a:t>
          </a:r>
          <a:r>
            <a:rPr lang="ar-IQ" b="1" dirty="0" smtClean="0">
              <a:solidFill>
                <a:schemeClr val="tx1"/>
              </a:solidFill>
            </a:rPr>
            <a:t> 17</a:t>
          </a:r>
          <a:r>
            <a:rPr lang="en-US" b="1" dirty="0" smtClean="0">
              <a:solidFill>
                <a:schemeClr val="tx1"/>
              </a:solidFill>
            </a:rPr>
            <a:t>C</a:t>
          </a:r>
          <a:endParaRPr lang="en-US" b="1" dirty="0">
            <a:solidFill>
              <a:schemeClr val="tx1"/>
            </a:solidFill>
          </a:endParaRPr>
        </a:p>
      </dgm:t>
    </dgm:pt>
    <dgm:pt modelId="{2B4179E3-1F21-4B3A-82A3-9E619CF3EBC2}" type="parTrans" cxnId="{E40A7D4D-B61F-4C1D-A6D1-D9480E84C452}">
      <dgm:prSet/>
      <dgm:spPr/>
      <dgm:t>
        <a:bodyPr/>
        <a:lstStyle/>
        <a:p>
          <a:endParaRPr lang="en-US"/>
        </a:p>
      </dgm:t>
    </dgm:pt>
    <dgm:pt modelId="{6B30BDAC-9810-447D-AF58-44BC9F73D0D9}" type="sibTrans" cxnId="{E40A7D4D-B61F-4C1D-A6D1-D9480E84C452}">
      <dgm:prSet/>
      <dgm:spPr/>
      <dgm:t>
        <a:bodyPr/>
        <a:lstStyle/>
        <a:p>
          <a:endParaRPr lang="en-US"/>
        </a:p>
      </dgm:t>
    </dgm:pt>
    <dgm:pt modelId="{B3FF9885-5572-4586-896C-396FB484F6B3}">
      <dgm:prSet/>
      <dgm:spPr>
        <a:solidFill>
          <a:srgbClr val="00B0F0"/>
        </a:solidFill>
      </dgm:spPr>
      <dgm:t>
        <a:bodyPr/>
        <a:lstStyle/>
        <a:p>
          <a:pPr rtl="1"/>
          <a:r>
            <a:rPr lang="ar-IQ" b="1" dirty="0" err="1" smtClean="0">
              <a:solidFill>
                <a:schemeClr val="tx1"/>
              </a:solidFill>
            </a:rPr>
            <a:t>انترلوكين</a:t>
          </a:r>
          <a:r>
            <a:rPr lang="ar-IQ" b="1" dirty="0" smtClean="0">
              <a:solidFill>
                <a:schemeClr val="tx1"/>
              </a:solidFill>
            </a:rPr>
            <a:t> 17</a:t>
          </a:r>
          <a:r>
            <a:rPr lang="en-US" b="1" dirty="0" smtClean="0">
              <a:solidFill>
                <a:schemeClr val="tx1"/>
              </a:solidFill>
            </a:rPr>
            <a:t>F </a:t>
          </a:r>
          <a:endParaRPr lang="en-US" b="1" dirty="0">
            <a:solidFill>
              <a:schemeClr val="tx1"/>
            </a:solidFill>
          </a:endParaRPr>
        </a:p>
      </dgm:t>
    </dgm:pt>
    <dgm:pt modelId="{7674B561-AC80-4F90-A318-0907D9C3EFDF}" type="parTrans" cxnId="{49AA01E3-20E4-4656-8365-46BB0B028254}">
      <dgm:prSet/>
      <dgm:spPr/>
      <dgm:t>
        <a:bodyPr/>
        <a:lstStyle/>
        <a:p>
          <a:endParaRPr lang="en-US"/>
        </a:p>
      </dgm:t>
    </dgm:pt>
    <dgm:pt modelId="{207427B1-3E58-4410-9079-E1F366EF55F6}" type="sibTrans" cxnId="{49AA01E3-20E4-4656-8365-46BB0B028254}">
      <dgm:prSet/>
      <dgm:spPr/>
      <dgm:t>
        <a:bodyPr/>
        <a:lstStyle/>
        <a:p>
          <a:endParaRPr lang="en-US"/>
        </a:p>
      </dgm:t>
    </dgm:pt>
    <dgm:pt modelId="{17FEBB49-2A56-4231-A356-ACA9C339757B}">
      <dgm:prSet/>
      <dgm:spPr>
        <a:solidFill>
          <a:srgbClr val="FF0000"/>
        </a:solidFill>
      </dgm:spPr>
      <dgm:t>
        <a:bodyPr/>
        <a:lstStyle/>
        <a:p>
          <a:pPr rtl="1"/>
          <a:r>
            <a:rPr lang="ar-IQ" b="1" dirty="0" err="1" smtClean="0">
              <a:solidFill>
                <a:schemeClr val="tx1"/>
              </a:solidFill>
            </a:rPr>
            <a:t>انترلوكين</a:t>
          </a:r>
          <a:r>
            <a:rPr lang="ar-IQ" b="1" dirty="0" smtClean="0">
              <a:solidFill>
                <a:schemeClr val="tx1"/>
              </a:solidFill>
            </a:rPr>
            <a:t> 17 </a:t>
          </a:r>
          <a:r>
            <a:rPr lang="en-US" b="1" dirty="0" smtClean="0">
              <a:solidFill>
                <a:schemeClr val="tx1"/>
              </a:solidFill>
            </a:rPr>
            <a:t>E</a:t>
          </a:r>
          <a:r>
            <a:rPr lang="en-US" dirty="0" smtClean="0"/>
            <a:t> </a:t>
          </a:r>
          <a:endParaRPr lang="en-US" dirty="0"/>
        </a:p>
      </dgm:t>
    </dgm:pt>
    <dgm:pt modelId="{B6E87706-16D0-4831-BD46-01D4D9A525CA}" type="parTrans" cxnId="{2611F4BE-1300-46E5-8677-B95A7415291C}">
      <dgm:prSet/>
      <dgm:spPr/>
      <dgm:t>
        <a:bodyPr/>
        <a:lstStyle/>
        <a:p>
          <a:endParaRPr lang="en-US"/>
        </a:p>
      </dgm:t>
    </dgm:pt>
    <dgm:pt modelId="{BC00A9C2-2126-4886-9EDD-528A1C6CDA21}" type="sibTrans" cxnId="{2611F4BE-1300-46E5-8677-B95A7415291C}">
      <dgm:prSet/>
      <dgm:spPr/>
      <dgm:t>
        <a:bodyPr/>
        <a:lstStyle/>
        <a:p>
          <a:endParaRPr lang="en-US"/>
        </a:p>
      </dgm:t>
    </dgm:pt>
    <dgm:pt modelId="{D50C77D7-5383-41C4-96B3-5D93331CF251}">
      <dgm:prSet/>
      <dgm:spPr/>
      <dgm:t>
        <a:bodyPr/>
        <a:lstStyle/>
        <a:p>
          <a:pPr rtl="1"/>
          <a:r>
            <a:rPr lang="ar-IQ" b="1" dirty="0" err="1" smtClean="0">
              <a:solidFill>
                <a:schemeClr val="tx1"/>
              </a:solidFill>
            </a:rPr>
            <a:t>انترلوكين</a:t>
          </a:r>
          <a:r>
            <a:rPr lang="en-US" b="1" dirty="0" smtClean="0">
              <a:solidFill>
                <a:schemeClr val="tx1"/>
              </a:solidFill>
            </a:rPr>
            <a:t> </a:t>
          </a:r>
          <a:r>
            <a:rPr lang="ar-IQ" b="1" dirty="0" smtClean="0">
              <a:solidFill>
                <a:schemeClr val="tx1"/>
              </a:solidFill>
            </a:rPr>
            <a:t>17 </a:t>
          </a:r>
          <a:r>
            <a:rPr lang="en-US" b="1" dirty="0" smtClean="0">
              <a:solidFill>
                <a:schemeClr val="tx1"/>
              </a:solidFill>
            </a:rPr>
            <a:t>D </a:t>
          </a:r>
          <a:endParaRPr lang="en-US" b="1" dirty="0">
            <a:solidFill>
              <a:schemeClr val="tx1"/>
            </a:solidFill>
          </a:endParaRPr>
        </a:p>
      </dgm:t>
    </dgm:pt>
    <dgm:pt modelId="{2CA3456F-E620-4B05-97B3-ADF2C2459CE3}" type="parTrans" cxnId="{D3720D9A-5746-4F4A-8A7C-03474D806A13}">
      <dgm:prSet/>
      <dgm:spPr/>
      <dgm:t>
        <a:bodyPr/>
        <a:lstStyle/>
        <a:p>
          <a:endParaRPr lang="en-US"/>
        </a:p>
      </dgm:t>
    </dgm:pt>
    <dgm:pt modelId="{C14661E3-71E5-46F4-B43A-F5BBB7D0962C}" type="sibTrans" cxnId="{D3720D9A-5746-4F4A-8A7C-03474D806A13}">
      <dgm:prSet/>
      <dgm:spPr/>
      <dgm:t>
        <a:bodyPr/>
        <a:lstStyle/>
        <a:p>
          <a:endParaRPr lang="en-US"/>
        </a:p>
      </dgm:t>
    </dgm:pt>
    <dgm:pt modelId="{A3E70A62-2DEC-4E95-B94A-1AFCA22B4EF2}">
      <dgm:prSet/>
      <dgm:spPr/>
      <dgm:t>
        <a:bodyPr/>
        <a:lstStyle/>
        <a:p>
          <a:pPr rtl="1"/>
          <a:r>
            <a:rPr lang="ar-IQ" b="1" dirty="0" err="1" smtClean="0">
              <a:solidFill>
                <a:schemeClr val="tx1"/>
              </a:solidFill>
            </a:rPr>
            <a:t>انتروكلين</a:t>
          </a:r>
          <a:r>
            <a:rPr lang="en-US" b="1" dirty="0" smtClean="0">
              <a:solidFill>
                <a:schemeClr val="tx1"/>
              </a:solidFill>
            </a:rPr>
            <a:t> </a:t>
          </a:r>
          <a:r>
            <a:rPr lang="ar-IQ" b="1" dirty="0" smtClean="0">
              <a:solidFill>
                <a:schemeClr val="tx1"/>
              </a:solidFill>
            </a:rPr>
            <a:t>17</a:t>
          </a:r>
          <a:r>
            <a:rPr lang="en-US" b="1" dirty="0" smtClean="0">
              <a:solidFill>
                <a:schemeClr val="tx1"/>
              </a:solidFill>
            </a:rPr>
            <a:t>G</a:t>
          </a:r>
          <a:endParaRPr lang="en-US" b="1" dirty="0">
            <a:solidFill>
              <a:schemeClr val="tx1"/>
            </a:solidFill>
          </a:endParaRPr>
        </a:p>
      </dgm:t>
    </dgm:pt>
    <dgm:pt modelId="{9945E8D3-9D7B-4C79-869E-2B7298CD5635}" type="parTrans" cxnId="{02E1D96F-FA53-49FF-833C-9C54D1F2FB4A}">
      <dgm:prSet/>
      <dgm:spPr/>
      <dgm:t>
        <a:bodyPr/>
        <a:lstStyle/>
        <a:p>
          <a:endParaRPr lang="en-US"/>
        </a:p>
      </dgm:t>
    </dgm:pt>
    <dgm:pt modelId="{260FAEAA-95CE-426E-8A43-AF4E7505C53F}" type="sibTrans" cxnId="{02E1D96F-FA53-49FF-833C-9C54D1F2FB4A}">
      <dgm:prSet/>
      <dgm:spPr/>
      <dgm:t>
        <a:bodyPr/>
        <a:lstStyle/>
        <a:p>
          <a:endParaRPr lang="en-US"/>
        </a:p>
      </dgm:t>
    </dgm:pt>
    <dgm:pt modelId="{6A71517E-DFE8-4B8B-A126-A0AE8CA1AFAE}" type="pres">
      <dgm:prSet presAssocID="{48659BDC-09BB-4A93-B21A-94C7EFF98F59}" presName="diagram" presStyleCnt="0">
        <dgm:presLayoutVars>
          <dgm:dir/>
          <dgm:resizeHandles val="exact"/>
        </dgm:presLayoutVars>
      </dgm:prSet>
      <dgm:spPr/>
      <dgm:t>
        <a:bodyPr/>
        <a:lstStyle/>
        <a:p>
          <a:endParaRPr lang="en-US"/>
        </a:p>
      </dgm:t>
    </dgm:pt>
    <dgm:pt modelId="{BE57B6F9-F7C6-4F44-A77B-A51CECF1B3BC}" type="pres">
      <dgm:prSet presAssocID="{2272BC96-69C8-431E-BD07-53DA0350462A}" presName="node" presStyleLbl="node1" presStyleIdx="0" presStyleCnt="7">
        <dgm:presLayoutVars>
          <dgm:bulletEnabled val="1"/>
        </dgm:presLayoutVars>
      </dgm:prSet>
      <dgm:spPr/>
      <dgm:t>
        <a:bodyPr/>
        <a:lstStyle/>
        <a:p>
          <a:endParaRPr lang="en-US"/>
        </a:p>
      </dgm:t>
    </dgm:pt>
    <dgm:pt modelId="{B4B04A93-969D-4779-87E1-788CD8C3B6A8}" type="pres">
      <dgm:prSet presAssocID="{FD72C142-DEFE-4311-BBEC-FB8338AD2B61}" presName="sibTrans" presStyleLbl="sibTrans2D1" presStyleIdx="0" presStyleCnt="6"/>
      <dgm:spPr/>
      <dgm:t>
        <a:bodyPr/>
        <a:lstStyle/>
        <a:p>
          <a:endParaRPr lang="en-US"/>
        </a:p>
      </dgm:t>
    </dgm:pt>
    <dgm:pt modelId="{18B48498-E13A-4F26-B707-9D9879403EE3}" type="pres">
      <dgm:prSet presAssocID="{FD72C142-DEFE-4311-BBEC-FB8338AD2B61}" presName="connectorText" presStyleLbl="sibTrans2D1" presStyleIdx="0" presStyleCnt="6"/>
      <dgm:spPr/>
      <dgm:t>
        <a:bodyPr/>
        <a:lstStyle/>
        <a:p>
          <a:endParaRPr lang="en-US"/>
        </a:p>
      </dgm:t>
    </dgm:pt>
    <dgm:pt modelId="{404C84E6-EE79-46B1-85C6-CF91EDF1A7A6}" type="pres">
      <dgm:prSet presAssocID="{B96B023F-A9EC-4E20-A17C-D2FB6DC37BBA}" presName="node" presStyleLbl="node1" presStyleIdx="1" presStyleCnt="7">
        <dgm:presLayoutVars>
          <dgm:bulletEnabled val="1"/>
        </dgm:presLayoutVars>
      </dgm:prSet>
      <dgm:spPr/>
      <dgm:t>
        <a:bodyPr/>
        <a:lstStyle/>
        <a:p>
          <a:endParaRPr lang="en-US"/>
        </a:p>
      </dgm:t>
    </dgm:pt>
    <dgm:pt modelId="{64946098-4EF0-4570-BDFA-C1676D6FCBC2}" type="pres">
      <dgm:prSet presAssocID="{1C18F5A7-CBB1-4C29-90A2-29525412F51F}" presName="sibTrans" presStyleLbl="sibTrans2D1" presStyleIdx="1" presStyleCnt="6"/>
      <dgm:spPr/>
      <dgm:t>
        <a:bodyPr/>
        <a:lstStyle/>
        <a:p>
          <a:endParaRPr lang="en-US"/>
        </a:p>
      </dgm:t>
    </dgm:pt>
    <dgm:pt modelId="{627AAD3B-20C8-4903-8C25-701E2F035E77}" type="pres">
      <dgm:prSet presAssocID="{1C18F5A7-CBB1-4C29-90A2-29525412F51F}" presName="connectorText" presStyleLbl="sibTrans2D1" presStyleIdx="1" presStyleCnt="6"/>
      <dgm:spPr/>
      <dgm:t>
        <a:bodyPr/>
        <a:lstStyle/>
        <a:p>
          <a:endParaRPr lang="en-US"/>
        </a:p>
      </dgm:t>
    </dgm:pt>
    <dgm:pt modelId="{7087EF9C-764B-492E-83BC-FFB3A74F5E8B}" type="pres">
      <dgm:prSet presAssocID="{72E075F1-E529-438B-9955-3281C7AC6244}" presName="node" presStyleLbl="node1" presStyleIdx="2" presStyleCnt="7" custLinFactNeighborX="1047" custLinFactNeighborY="2639">
        <dgm:presLayoutVars>
          <dgm:bulletEnabled val="1"/>
        </dgm:presLayoutVars>
      </dgm:prSet>
      <dgm:spPr/>
      <dgm:t>
        <a:bodyPr/>
        <a:lstStyle/>
        <a:p>
          <a:endParaRPr lang="en-US"/>
        </a:p>
      </dgm:t>
    </dgm:pt>
    <dgm:pt modelId="{0B2932CB-4CA5-408D-8A25-F3AC6E78E2F3}" type="pres">
      <dgm:prSet presAssocID="{6B30BDAC-9810-447D-AF58-44BC9F73D0D9}" presName="sibTrans" presStyleLbl="sibTrans2D1" presStyleIdx="2" presStyleCnt="6"/>
      <dgm:spPr/>
      <dgm:t>
        <a:bodyPr/>
        <a:lstStyle/>
        <a:p>
          <a:endParaRPr lang="en-US"/>
        </a:p>
      </dgm:t>
    </dgm:pt>
    <dgm:pt modelId="{B6ABADA9-B007-4092-8F63-60BE64E420FE}" type="pres">
      <dgm:prSet presAssocID="{6B30BDAC-9810-447D-AF58-44BC9F73D0D9}" presName="connectorText" presStyleLbl="sibTrans2D1" presStyleIdx="2" presStyleCnt="6"/>
      <dgm:spPr/>
      <dgm:t>
        <a:bodyPr/>
        <a:lstStyle/>
        <a:p>
          <a:endParaRPr lang="en-US"/>
        </a:p>
      </dgm:t>
    </dgm:pt>
    <dgm:pt modelId="{2748E59E-92BD-4D8A-89A3-7F4F442E54B3}" type="pres">
      <dgm:prSet presAssocID="{B3FF9885-5572-4586-896C-396FB484F6B3}" presName="node" presStyleLbl="node1" presStyleIdx="3" presStyleCnt="7">
        <dgm:presLayoutVars>
          <dgm:bulletEnabled val="1"/>
        </dgm:presLayoutVars>
      </dgm:prSet>
      <dgm:spPr/>
      <dgm:t>
        <a:bodyPr/>
        <a:lstStyle/>
        <a:p>
          <a:endParaRPr lang="en-US"/>
        </a:p>
      </dgm:t>
    </dgm:pt>
    <dgm:pt modelId="{915E59CD-32D0-4F82-B9F8-BB5ECFDA97FD}" type="pres">
      <dgm:prSet presAssocID="{207427B1-3E58-4410-9079-E1F366EF55F6}" presName="sibTrans" presStyleLbl="sibTrans2D1" presStyleIdx="3" presStyleCnt="6"/>
      <dgm:spPr/>
      <dgm:t>
        <a:bodyPr/>
        <a:lstStyle/>
        <a:p>
          <a:endParaRPr lang="en-US"/>
        </a:p>
      </dgm:t>
    </dgm:pt>
    <dgm:pt modelId="{7EB1C02D-53A6-47D7-92EB-9D7645818D91}" type="pres">
      <dgm:prSet presAssocID="{207427B1-3E58-4410-9079-E1F366EF55F6}" presName="connectorText" presStyleLbl="sibTrans2D1" presStyleIdx="3" presStyleCnt="6"/>
      <dgm:spPr/>
      <dgm:t>
        <a:bodyPr/>
        <a:lstStyle/>
        <a:p>
          <a:endParaRPr lang="en-US"/>
        </a:p>
      </dgm:t>
    </dgm:pt>
    <dgm:pt modelId="{57599AFA-D9FC-4BB2-927A-89F1B1947574}" type="pres">
      <dgm:prSet presAssocID="{17FEBB49-2A56-4231-A356-ACA9C339757B}" presName="node" presStyleLbl="node1" presStyleIdx="4" presStyleCnt="7">
        <dgm:presLayoutVars>
          <dgm:bulletEnabled val="1"/>
        </dgm:presLayoutVars>
      </dgm:prSet>
      <dgm:spPr/>
      <dgm:t>
        <a:bodyPr/>
        <a:lstStyle/>
        <a:p>
          <a:endParaRPr lang="en-US"/>
        </a:p>
      </dgm:t>
    </dgm:pt>
    <dgm:pt modelId="{4FCF6568-8484-4609-9702-5980F7D2467A}" type="pres">
      <dgm:prSet presAssocID="{BC00A9C2-2126-4886-9EDD-528A1C6CDA21}" presName="sibTrans" presStyleLbl="sibTrans2D1" presStyleIdx="4" presStyleCnt="6"/>
      <dgm:spPr/>
      <dgm:t>
        <a:bodyPr/>
        <a:lstStyle/>
        <a:p>
          <a:endParaRPr lang="en-US"/>
        </a:p>
      </dgm:t>
    </dgm:pt>
    <dgm:pt modelId="{E1E2B3B6-EE4C-4AAB-91EC-D5A08B987044}" type="pres">
      <dgm:prSet presAssocID="{BC00A9C2-2126-4886-9EDD-528A1C6CDA21}" presName="connectorText" presStyleLbl="sibTrans2D1" presStyleIdx="4" presStyleCnt="6"/>
      <dgm:spPr/>
      <dgm:t>
        <a:bodyPr/>
        <a:lstStyle/>
        <a:p>
          <a:endParaRPr lang="en-US"/>
        </a:p>
      </dgm:t>
    </dgm:pt>
    <dgm:pt modelId="{71AEC4BC-B9B7-4222-BEBF-D66CF00D32B5}" type="pres">
      <dgm:prSet presAssocID="{D50C77D7-5383-41C4-96B3-5D93331CF251}" presName="node" presStyleLbl="node1" presStyleIdx="5" presStyleCnt="7">
        <dgm:presLayoutVars>
          <dgm:bulletEnabled val="1"/>
        </dgm:presLayoutVars>
      </dgm:prSet>
      <dgm:spPr/>
      <dgm:t>
        <a:bodyPr/>
        <a:lstStyle/>
        <a:p>
          <a:endParaRPr lang="en-US"/>
        </a:p>
      </dgm:t>
    </dgm:pt>
    <dgm:pt modelId="{20A7B070-B1A9-4D08-9064-8F2858BBC31C}" type="pres">
      <dgm:prSet presAssocID="{C14661E3-71E5-46F4-B43A-F5BBB7D0962C}" presName="sibTrans" presStyleLbl="sibTrans2D1" presStyleIdx="5" presStyleCnt="6"/>
      <dgm:spPr/>
      <dgm:t>
        <a:bodyPr/>
        <a:lstStyle/>
        <a:p>
          <a:endParaRPr lang="en-US"/>
        </a:p>
      </dgm:t>
    </dgm:pt>
    <dgm:pt modelId="{609EB347-EFB3-4DA2-9CC9-5155D0F5DDDA}" type="pres">
      <dgm:prSet presAssocID="{C14661E3-71E5-46F4-B43A-F5BBB7D0962C}" presName="connectorText" presStyleLbl="sibTrans2D1" presStyleIdx="5" presStyleCnt="6"/>
      <dgm:spPr/>
      <dgm:t>
        <a:bodyPr/>
        <a:lstStyle/>
        <a:p>
          <a:endParaRPr lang="en-US"/>
        </a:p>
      </dgm:t>
    </dgm:pt>
    <dgm:pt modelId="{094A97FD-93E8-44A8-A0F8-196FBE1B3852}" type="pres">
      <dgm:prSet presAssocID="{A3E70A62-2DEC-4E95-B94A-1AFCA22B4EF2}" presName="node" presStyleLbl="node1" presStyleIdx="6" presStyleCnt="7" custLinFactNeighborX="-371" custLinFactNeighborY="387">
        <dgm:presLayoutVars>
          <dgm:bulletEnabled val="1"/>
        </dgm:presLayoutVars>
      </dgm:prSet>
      <dgm:spPr/>
      <dgm:t>
        <a:bodyPr/>
        <a:lstStyle/>
        <a:p>
          <a:endParaRPr lang="en-US"/>
        </a:p>
      </dgm:t>
    </dgm:pt>
  </dgm:ptLst>
  <dgm:cxnLst>
    <dgm:cxn modelId="{A393DFB9-6A6E-41F4-AD78-7FA749646F4F}" type="presOf" srcId="{BC00A9C2-2126-4886-9EDD-528A1C6CDA21}" destId="{4FCF6568-8484-4609-9702-5980F7D2467A}" srcOrd="0" destOrd="0" presId="urn:microsoft.com/office/officeart/2005/8/layout/process5"/>
    <dgm:cxn modelId="{BAF6B9C1-EDC5-4ED0-AEA9-96D6D30A5150}" type="presOf" srcId="{D50C77D7-5383-41C4-96B3-5D93331CF251}" destId="{71AEC4BC-B9B7-4222-BEBF-D66CF00D32B5}" srcOrd="0" destOrd="0" presId="urn:microsoft.com/office/officeart/2005/8/layout/process5"/>
    <dgm:cxn modelId="{02E1D96F-FA53-49FF-833C-9C54D1F2FB4A}" srcId="{48659BDC-09BB-4A93-B21A-94C7EFF98F59}" destId="{A3E70A62-2DEC-4E95-B94A-1AFCA22B4EF2}" srcOrd="6" destOrd="0" parTransId="{9945E8D3-9D7B-4C79-869E-2B7298CD5635}" sibTransId="{260FAEAA-95CE-426E-8A43-AF4E7505C53F}"/>
    <dgm:cxn modelId="{2611F4BE-1300-46E5-8677-B95A7415291C}" srcId="{48659BDC-09BB-4A93-B21A-94C7EFF98F59}" destId="{17FEBB49-2A56-4231-A356-ACA9C339757B}" srcOrd="4" destOrd="0" parTransId="{B6E87706-16D0-4831-BD46-01D4D9A525CA}" sibTransId="{BC00A9C2-2126-4886-9EDD-528A1C6CDA21}"/>
    <dgm:cxn modelId="{D3720D9A-5746-4F4A-8A7C-03474D806A13}" srcId="{48659BDC-09BB-4A93-B21A-94C7EFF98F59}" destId="{D50C77D7-5383-41C4-96B3-5D93331CF251}" srcOrd="5" destOrd="0" parTransId="{2CA3456F-E620-4B05-97B3-ADF2C2459CE3}" sibTransId="{C14661E3-71E5-46F4-B43A-F5BBB7D0962C}"/>
    <dgm:cxn modelId="{45EF8B79-BA58-4B22-B250-CED604D16771}" type="presOf" srcId="{C14661E3-71E5-46F4-B43A-F5BBB7D0962C}" destId="{20A7B070-B1A9-4D08-9064-8F2858BBC31C}" srcOrd="0" destOrd="0" presId="urn:microsoft.com/office/officeart/2005/8/layout/process5"/>
    <dgm:cxn modelId="{44DB7B4F-3179-47DC-B1D0-A2BFD031CA82}" type="presOf" srcId="{6B30BDAC-9810-447D-AF58-44BC9F73D0D9}" destId="{B6ABADA9-B007-4092-8F63-60BE64E420FE}" srcOrd="1" destOrd="0" presId="urn:microsoft.com/office/officeart/2005/8/layout/process5"/>
    <dgm:cxn modelId="{3F247338-2D6B-4E03-8AE9-469D47AF1F96}" type="presOf" srcId="{6B30BDAC-9810-447D-AF58-44BC9F73D0D9}" destId="{0B2932CB-4CA5-408D-8A25-F3AC6E78E2F3}" srcOrd="0" destOrd="0" presId="urn:microsoft.com/office/officeart/2005/8/layout/process5"/>
    <dgm:cxn modelId="{E40A7D4D-B61F-4C1D-A6D1-D9480E84C452}" srcId="{48659BDC-09BB-4A93-B21A-94C7EFF98F59}" destId="{72E075F1-E529-438B-9955-3281C7AC6244}" srcOrd="2" destOrd="0" parTransId="{2B4179E3-1F21-4B3A-82A3-9E619CF3EBC2}" sibTransId="{6B30BDAC-9810-447D-AF58-44BC9F73D0D9}"/>
    <dgm:cxn modelId="{C53CF766-B333-4C8B-AB92-8A5F83045A32}" type="presOf" srcId="{B3FF9885-5572-4586-896C-396FB484F6B3}" destId="{2748E59E-92BD-4D8A-89A3-7F4F442E54B3}" srcOrd="0" destOrd="0" presId="urn:microsoft.com/office/officeart/2005/8/layout/process5"/>
    <dgm:cxn modelId="{240B9448-BFFE-4F96-9AFE-F090078CB889}" type="presOf" srcId="{C14661E3-71E5-46F4-B43A-F5BBB7D0962C}" destId="{609EB347-EFB3-4DA2-9CC9-5155D0F5DDDA}" srcOrd="1" destOrd="0" presId="urn:microsoft.com/office/officeart/2005/8/layout/process5"/>
    <dgm:cxn modelId="{3CB3C1D9-C098-4ADF-B70E-43220302FC2E}" type="presOf" srcId="{B96B023F-A9EC-4E20-A17C-D2FB6DC37BBA}" destId="{404C84E6-EE79-46B1-85C6-CF91EDF1A7A6}" srcOrd="0" destOrd="0" presId="urn:microsoft.com/office/officeart/2005/8/layout/process5"/>
    <dgm:cxn modelId="{E45ADF65-FA0E-42FE-8551-F4B1B0414698}" type="presOf" srcId="{48659BDC-09BB-4A93-B21A-94C7EFF98F59}" destId="{6A71517E-DFE8-4B8B-A126-A0AE8CA1AFAE}" srcOrd="0" destOrd="0" presId="urn:microsoft.com/office/officeart/2005/8/layout/process5"/>
    <dgm:cxn modelId="{28260A57-2DBE-41FD-81AE-4F05BBA5B7D2}" type="presOf" srcId="{1C18F5A7-CBB1-4C29-90A2-29525412F51F}" destId="{627AAD3B-20C8-4903-8C25-701E2F035E77}" srcOrd="1" destOrd="0" presId="urn:microsoft.com/office/officeart/2005/8/layout/process5"/>
    <dgm:cxn modelId="{F6FAE871-0065-4CDA-AF9B-3698DCD546AF}" type="presOf" srcId="{BC00A9C2-2126-4886-9EDD-528A1C6CDA21}" destId="{E1E2B3B6-EE4C-4AAB-91EC-D5A08B987044}" srcOrd="1" destOrd="0" presId="urn:microsoft.com/office/officeart/2005/8/layout/process5"/>
    <dgm:cxn modelId="{49AA01E3-20E4-4656-8365-46BB0B028254}" srcId="{48659BDC-09BB-4A93-B21A-94C7EFF98F59}" destId="{B3FF9885-5572-4586-896C-396FB484F6B3}" srcOrd="3" destOrd="0" parTransId="{7674B561-AC80-4F90-A318-0907D9C3EFDF}" sibTransId="{207427B1-3E58-4410-9079-E1F366EF55F6}"/>
    <dgm:cxn modelId="{3EE5DA5C-8369-4515-99DE-D43FE6F41AAC}" type="presOf" srcId="{207427B1-3E58-4410-9079-E1F366EF55F6}" destId="{7EB1C02D-53A6-47D7-92EB-9D7645818D91}" srcOrd="1" destOrd="0" presId="urn:microsoft.com/office/officeart/2005/8/layout/process5"/>
    <dgm:cxn modelId="{DBA50727-2FE8-434C-9F02-3F03316D4077}" srcId="{48659BDC-09BB-4A93-B21A-94C7EFF98F59}" destId="{2272BC96-69C8-431E-BD07-53DA0350462A}" srcOrd="0" destOrd="0" parTransId="{1C5659F0-D567-4485-B7C0-A64759A88516}" sibTransId="{FD72C142-DEFE-4311-BBEC-FB8338AD2B61}"/>
    <dgm:cxn modelId="{CAC5FAD3-3828-4AA8-8124-F27EC2ACB982}" type="presOf" srcId="{FD72C142-DEFE-4311-BBEC-FB8338AD2B61}" destId="{18B48498-E13A-4F26-B707-9D9879403EE3}" srcOrd="1" destOrd="0" presId="urn:microsoft.com/office/officeart/2005/8/layout/process5"/>
    <dgm:cxn modelId="{5BF82F1F-6354-494E-9889-E0D347D4E936}" type="presOf" srcId="{FD72C142-DEFE-4311-BBEC-FB8338AD2B61}" destId="{B4B04A93-969D-4779-87E1-788CD8C3B6A8}" srcOrd="0" destOrd="0" presId="urn:microsoft.com/office/officeart/2005/8/layout/process5"/>
    <dgm:cxn modelId="{125560A3-4B44-4AB9-80DE-EE41F220F46C}" type="presOf" srcId="{1C18F5A7-CBB1-4C29-90A2-29525412F51F}" destId="{64946098-4EF0-4570-BDFA-C1676D6FCBC2}" srcOrd="0" destOrd="0" presId="urn:microsoft.com/office/officeart/2005/8/layout/process5"/>
    <dgm:cxn modelId="{CDF588FF-1F09-48A2-9D4B-ED2313F38B22}" type="presOf" srcId="{2272BC96-69C8-431E-BD07-53DA0350462A}" destId="{BE57B6F9-F7C6-4F44-A77B-A51CECF1B3BC}" srcOrd="0" destOrd="0" presId="urn:microsoft.com/office/officeart/2005/8/layout/process5"/>
    <dgm:cxn modelId="{6787D1A7-6EC1-458C-99A7-9FE2A2814FE7}" type="presOf" srcId="{17FEBB49-2A56-4231-A356-ACA9C339757B}" destId="{57599AFA-D9FC-4BB2-927A-89F1B1947574}" srcOrd="0" destOrd="0" presId="urn:microsoft.com/office/officeart/2005/8/layout/process5"/>
    <dgm:cxn modelId="{DDA2B72A-ED77-4CCF-B34D-7CFAFE21772C}" type="presOf" srcId="{72E075F1-E529-438B-9955-3281C7AC6244}" destId="{7087EF9C-764B-492E-83BC-FFB3A74F5E8B}" srcOrd="0" destOrd="0" presId="urn:microsoft.com/office/officeart/2005/8/layout/process5"/>
    <dgm:cxn modelId="{E806A171-A561-4A5F-86C6-4ABE45DE08A8}" type="presOf" srcId="{A3E70A62-2DEC-4E95-B94A-1AFCA22B4EF2}" destId="{094A97FD-93E8-44A8-A0F8-196FBE1B3852}" srcOrd="0" destOrd="0" presId="urn:microsoft.com/office/officeart/2005/8/layout/process5"/>
    <dgm:cxn modelId="{EB7325BB-82EB-4E05-BB18-82B02EAFDAE9}" type="presOf" srcId="{207427B1-3E58-4410-9079-E1F366EF55F6}" destId="{915E59CD-32D0-4F82-B9F8-BB5ECFDA97FD}" srcOrd="0" destOrd="0" presId="urn:microsoft.com/office/officeart/2005/8/layout/process5"/>
    <dgm:cxn modelId="{07798B43-CADC-4E07-8C5F-8235FBBC3A92}" srcId="{48659BDC-09BB-4A93-B21A-94C7EFF98F59}" destId="{B96B023F-A9EC-4E20-A17C-D2FB6DC37BBA}" srcOrd="1" destOrd="0" parTransId="{AEC974A7-F605-428C-918A-80C75D5722DD}" sibTransId="{1C18F5A7-CBB1-4C29-90A2-29525412F51F}"/>
    <dgm:cxn modelId="{CA15AA9D-3BA7-48D4-A4E7-513AA7F83EC6}" type="presParOf" srcId="{6A71517E-DFE8-4B8B-A126-A0AE8CA1AFAE}" destId="{BE57B6F9-F7C6-4F44-A77B-A51CECF1B3BC}" srcOrd="0" destOrd="0" presId="urn:microsoft.com/office/officeart/2005/8/layout/process5"/>
    <dgm:cxn modelId="{C9C08B85-C381-4C11-B4D0-3050048388E7}" type="presParOf" srcId="{6A71517E-DFE8-4B8B-A126-A0AE8CA1AFAE}" destId="{B4B04A93-969D-4779-87E1-788CD8C3B6A8}" srcOrd="1" destOrd="0" presId="urn:microsoft.com/office/officeart/2005/8/layout/process5"/>
    <dgm:cxn modelId="{0ADCF27B-CB57-43C8-A1CC-B0445DC88F61}" type="presParOf" srcId="{B4B04A93-969D-4779-87E1-788CD8C3B6A8}" destId="{18B48498-E13A-4F26-B707-9D9879403EE3}" srcOrd="0" destOrd="0" presId="urn:microsoft.com/office/officeart/2005/8/layout/process5"/>
    <dgm:cxn modelId="{8F7E4216-955D-464F-9E38-6793ECA55E5B}" type="presParOf" srcId="{6A71517E-DFE8-4B8B-A126-A0AE8CA1AFAE}" destId="{404C84E6-EE79-46B1-85C6-CF91EDF1A7A6}" srcOrd="2" destOrd="0" presId="urn:microsoft.com/office/officeart/2005/8/layout/process5"/>
    <dgm:cxn modelId="{603F0FBE-FB37-43A3-B0C5-2535121563A2}" type="presParOf" srcId="{6A71517E-DFE8-4B8B-A126-A0AE8CA1AFAE}" destId="{64946098-4EF0-4570-BDFA-C1676D6FCBC2}" srcOrd="3" destOrd="0" presId="urn:microsoft.com/office/officeart/2005/8/layout/process5"/>
    <dgm:cxn modelId="{AE478EA6-3D04-4158-B52A-FC3D7C8B74E6}" type="presParOf" srcId="{64946098-4EF0-4570-BDFA-C1676D6FCBC2}" destId="{627AAD3B-20C8-4903-8C25-701E2F035E77}" srcOrd="0" destOrd="0" presId="urn:microsoft.com/office/officeart/2005/8/layout/process5"/>
    <dgm:cxn modelId="{C83B69FF-1333-4853-ABDD-48BD51C4DA5C}" type="presParOf" srcId="{6A71517E-DFE8-4B8B-A126-A0AE8CA1AFAE}" destId="{7087EF9C-764B-492E-83BC-FFB3A74F5E8B}" srcOrd="4" destOrd="0" presId="urn:microsoft.com/office/officeart/2005/8/layout/process5"/>
    <dgm:cxn modelId="{F9C28581-4942-4D56-AB3D-15BDE261BC68}" type="presParOf" srcId="{6A71517E-DFE8-4B8B-A126-A0AE8CA1AFAE}" destId="{0B2932CB-4CA5-408D-8A25-F3AC6E78E2F3}" srcOrd="5" destOrd="0" presId="urn:microsoft.com/office/officeart/2005/8/layout/process5"/>
    <dgm:cxn modelId="{D62305F3-D127-4454-9AAD-62986EB23351}" type="presParOf" srcId="{0B2932CB-4CA5-408D-8A25-F3AC6E78E2F3}" destId="{B6ABADA9-B007-4092-8F63-60BE64E420FE}" srcOrd="0" destOrd="0" presId="urn:microsoft.com/office/officeart/2005/8/layout/process5"/>
    <dgm:cxn modelId="{F6C38A27-F695-4E09-9E28-885FCAB003D2}" type="presParOf" srcId="{6A71517E-DFE8-4B8B-A126-A0AE8CA1AFAE}" destId="{2748E59E-92BD-4D8A-89A3-7F4F442E54B3}" srcOrd="6" destOrd="0" presId="urn:microsoft.com/office/officeart/2005/8/layout/process5"/>
    <dgm:cxn modelId="{BE76C349-968A-4AC2-8DB1-589BAB5B3989}" type="presParOf" srcId="{6A71517E-DFE8-4B8B-A126-A0AE8CA1AFAE}" destId="{915E59CD-32D0-4F82-B9F8-BB5ECFDA97FD}" srcOrd="7" destOrd="0" presId="urn:microsoft.com/office/officeart/2005/8/layout/process5"/>
    <dgm:cxn modelId="{F51E3E87-A87A-4493-AD6A-2712254EE420}" type="presParOf" srcId="{915E59CD-32D0-4F82-B9F8-BB5ECFDA97FD}" destId="{7EB1C02D-53A6-47D7-92EB-9D7645818D91}" srcOrd="0" destOrd="0" presId="urn:microsoft.com/office/officeart/2005/8/layout/process5"/>
    <dgm:cxn modelId="{1F666AF9-282A-4B11-83E8-E2F239E61F8E}" type="presParOf" srcId="{6A71517E-DFE8-4B8B-A126-A0AE8CA1AFAE}" destId="{57599AFA-D9FC-4BB2-927A-89F1B1947574}" srcOrd="8" destOrd="0" presId="urn:microsoft.com/office/officeart/2005/8/layout/process5"/>
    <dgm:cxn modelId="{569A529B-A7F9-4C37-BF30-381F4AC7FFDD}" type="presParOf" srcId="{6A71517E-DFE8-4B8B-A126-A0AE8CA1AFAE}" destId="{4FCF6568-8484-4609-9702-5980F7D2467A}" srcOrd="9" destOrd="0" presId="urn:microsoft.com/office/officeart/2005/8/layout/process5"/>
    <dgm:cxn modelId="{E8DC6167-CA1A-447D-825A-5704F64C44F9}" type="presParOf" srcId="{4FCF6568-8484-4609-9702-5980F7D2467A}" destId="{E1E2B3B6-EE4C-4AAB-91EC-D5A08B987044}" srcOrd="0" destOrd="0" presId="urn:microsoft.com/office/officeart/2005/8/layout/process5"/>
    <dgm:cxn modelId="{220E4CDD-873E-437E-A352-09643C5A98E0}" type="presParOf" srcId="{6A71517E-DFE8-4B8B-A126-A0AE8CA1AFAE}" destId="{71AEC4BC-B9B7-4222-BEBF-D66CF00D32B5}" srcOrd="10" destOrd="0" presId="urn:microsoft.com/office/officeart/2005/8/layout/process5"/>
    <dgm:cxn modelId="{654EFBB1-150E-4DC2-8EDF-81C2518021A6}" type="presParOf" srcId="{6A71517E-DFE8-4B8B-A126-A0AE8CA1AFAE}" destId="{20A7B070-B1A9-4D08-9064-8F2858BBC31C}" srcOrd="11" destOrd="0" presId="urn:microsoft.com/office/officeart/2005/8/layout/process5"/>
    <dgm:cxn modelId="{9C0A8CDB-F4DC-4E3C-9B58-ED4DE7CDCA61}" type="presParOf" srcId="{20A7B070-B1A9-4D08-9064-8F2858BBC31C}" destId="{609EB347-EFB3-4DA2-9CC9-5155D0F5DDDA}" srcOrd="0" destOrd="0" presId="urn:microsoft.com/office/officeart/2005/8/layout/process5"/>
    <dgm:cxn modelId="{2CA324C2-BCF9-4D3F-91F6-D706C5CD41B8}" type="presParOf" srcId="{6A71517E-DFE8-4B8B-A126-A0AE8CA1AFAE}" destId="{094A97FD-93E8-44A8-A0F8-196FBE1B3852}"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E180-0B4C-496E-9DFA-AFD61735C46E}">
      <dsp:nvSpPr>
        <dsp:cNvPr id="0" name=""/>
        <dsp:cNvSpPr/>
      </dsp:nvSpPr>
      <dsp:spPr>
        <a:xfrm rot="16200000">
          <a:off x="133153" y="442929"/>
          <a:ext cx="4646893" cy="4049083"/>
        </a:xfrm>
        <a:prstGeom prst="downArrow">
          <a:avLst>
            <a:gd name="adj1" fmla="val 50000"/>
            <a:gd name="adj2" fmla="val 3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ar-IQ" sz="2900" b="1" kern="1200" dirty="0" smtClean="0">
              <a:solidFill>
                <a:schemeClr val="tx1"/>
              </a:solidFill>
            </a:rPr>
            <a:t>اهم الطفرات والتغايرات الوراثية وعلاقتها  في الاداء الانتاجي والتناسلي في المجترات.</a:t>
          </a:r>
          <a:endParaRPr lang="en-US" sz="2900" kern="1200" dirty="0">
            <a:solidFill>
              <a:schemeClr val="tx1"/>
            </a:solidFill>
          </a:endParaRPr>
        </a:p>
      </dsp:txBody>
      <dsp:txXfrm rot="5400000">
        <a:off x="432058" y="1305747"/>
        <a:ext cx="3340493" cy="2323447"/>
      </dsp:txXfrm>
    </dsp:sp>
    <dsp:sp modelId="{EBA4FED6-486B-4D4D-9589-25ADE35A7D4B}">
      <dsp:nvSpPr>
        <dsp:cNvPr id="0" name=""/>
        <dsp:cNvSpPr/>
      </dsp:nvSpPr>
      <dsp:spPr>
        <a:xfrm rot="5400000">
          <a:off x="4167438" y="478055"/>
          <a:ext cx="5040569" cy="4084449"/>
        </a:xfrm>
        <a:prstGeom prst="down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ar-SA" sz="2900" b="1" kern="1200" dirty="0" smtClean="0"/>
            <a:t>تسليط الضوء  على </a:t>
          </a:r>
          <a:endParaRPr lang="ar-IQ" sz="2900" b="1" kern="1200" dirty="0" smtClean="0"/>
        </a:p>
        <a:p>
          <a:pPr lvl="0" algn="ctr" defTabSz="1289050">
            <a:lnSpc>
              <a:spcPct val="90000"/>
            </a:lnSpc>
            <a:spcBef>
              <a:spcPct val="0"/>
            </a:spcBef>
            <a:spcAft>
              <a:spcPct val="35000"/>
            </a:spcAft>
          </a:pPr>
          <a:r>
            <a:rPr lang="en-US" sz="2900" b="1" kern="1200" dirty="0" smtClean="0"/>
            <a:t>EPO</a:t>
          </a:r>
          <a:r>
            <a:rPr lang="ar-IQ" sz="2900" b="1" kern="1200" dirty="0" smtClean="0"/>
            <a:t> و</a:t>
          </a:r>
          <a:r>
            <a:rPr lang="en-US" sz="2900" b="1" kern="1200" dirty="0" smtClean="0"/>
            <a:t>IL_17</a:t>
          </a:r>
          <a:r>
            <a:rPr lang="ar-IQ" sz="2900" b="1" kern="1200" dirty="0" smtClean="0"/>
            <a:t>    جيني موقع كل  منهما وتركيبهما ودورهما  وميكانيكيات تاثيرهما </a:t>
          </a:r>
          <a:endParaRPr lang="en-US" sz="2900" kern="1200" dirty="0"/>
        </a:p>
      </dsp:txBody>
      <dsp:txXfrm rot="-5400000">
        <a:off x="5360278" y="1260137"/>
        <a:ext cx="3369670" cy="252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73D96-010F-4FC7-8AC8-C5F4ACAC768B}">
      <dsp:nvSpPr>
        <dsp:cNvPr id="0" name=""/>
        <dsp:cNvSpPr/>
      </dsp:nvSpPr>
      <dsp:spPr>
        <a:xfrm>
          <a:off x="2818596" y="0"/>
          <a:ext cx="2630832" cy="117135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chemeClr val="tx1"/>
              </a:solidFill>
            </a:rPr>
            <a:t>EPO gene</a:t>
          </a:r>
          <a:endParaRPr lang="en-US" sz="4400" b="1" kern="1200" dirty="0">
            <a:solidFill>
              <a:schemeClr val="tx1"/>
            </a:solidFill>
          </a:endParaRPr>
        </a:p>
      </dsp:txBody>
      <dsp:txXfrm>
        <a:off x="2852904" y="34308"/>
        <a:ext cx="2562216" cy="1102735"/>
      </dsp:txXfrm>
    </dsp:sp>
    <dsp:sp modelId="{F05DB832-4391-40A1-B14E-364D1E9FDA50}">
      <dsp:nvSpPr>
        <dsp:cNvPr id="0" name=""/>
        <dsp:cNvSpPr/>
      </dsp:nvSpPr>
      <dsp:spPr>
        <a:xfrm rot="3313867">
          <a:off x="4500151" y="1713435"/>
          <a:ext cx="1336132" cy="40997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623143" y="1795430"/>
        <a:ext cx="1090148" cy="245983"/>
      </dsp:txXfrm>
    </dsp:sp>
    <dsp:sp modelId="{B76872B2-CC68-4361-AE6B-E3BFFCDA32E8}">
      <dsp:nvSpPr>
        <dsp:cNvPr id="0" name=""/>
        <dsp:cNvSpPr/>
      </dsp:nvSpPr>
      <dsp:spPr>
        <a:xfrm>
          <a:off x="4388529" y="2620888"/>
          <a:ext cx="3129875" cy="117135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smtClean="0">
              <a:solidFill>
                <a:schemeClr val="tx1"/>
              </a:solidFill>
            </a:rPr>
            <a:t>في الانسان يقع على كروموسوم رقم 7</a:t>
          </a:r>
          <a:endParaRPr lang="en-US" sz="2800" b="1" kern="1200" dirty="0">
            <a:solidFill>
              <a:schemeClr val="tx1"/>
            </a:solidFill>
          </a:endParaRPr>
        </a:p>
      </dsp:txBody>
      <dsp:txXfrm>
        <a:off x="4422837" y="2655196"/>
        <a:ext cx="3061259" cy="1102735"/>
      </dsp:txXfrm>
    </dsp:sp>
    <dsp:sp modelId="{2F1D6517-367F-4E6D-BD4B-B66B4D9CBB59}">
      <dsp:nvSpPr>
        <dsp:cNvPr id="0" name=""/>
        <dsp:cNvSpPr/>
      </dsp:nvSpPr>
      <dsp:spPr>
        <a:xfrm rot="10735150">
          <a:off x="3675578" y="3038573"/>
          <a:ext cx="633796" cy="40997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798570" y="3120568"/>
        <a:ext cx="387812" cy="245983"/>
      </dsp:txXfrm>
    </dsp:sp>
    <dsp:sp modelId="{2CFDFE21-86B1-40AC-A7A1-6645B5AEF589}">
      <dsp:nvSpPr>
        <dsp:cNvPr id="0" name=""/>
        <dsp:cNvSpPr/>
      </dsp:nvSpPr>
      <dsp:spPr>
        <a:xfrm>
          <a:off x="677650" y="2692889"/>
          <a:ext cx="2918774" cy="1171351"/>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smtClean="0">
              <a:solidFill>
                <a:schemeClr val="tx1"/>
              </a:solidFill>
            </a:rPr>
            <a:t>في الاغنام والابقار يقع على كروموسوم رقم      3 وفي الماعز رقم 7</a:t>
          </a:r>
          <a:endParaRPr lang="en-US" sz="2800" b="1" kern="1200" dirty="0">
            <a:solidFill>
              <a:schemeClr val="tx1"/>
            </a:solidFill>
          </a:endParaRPr>
        </a:p>
      </dsp:txBody>
      <dsp:txXfrm>
        <a:off x="711958" y="2727197"/>
        <a:ext cx="2850158" cy="1102735"/>
      </dsp:txXfrm>
    </dsp:sp>
    <dsp:sp modelId="{B938055D-91A4-47D7-83B8-3796F21E6157}">
      <dsp:nvSpPr>
        <dsp:cNvPr id="0" name=""/>
        <dsp:cNvSpPr/>
      </dsp:nvSpPr>
      <dsp:spPr>
        <a:xfrm rot="18393579">
          <a:off x="2204604" y="1643442"/>
          <a:ext cx="1358493" cy="40997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327596" y="1725437"/>
        <a:ext cx="1112509" cy="245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7905-C03A-4AA4-955D-3EDC1BF86568}">
      <dsp:nvSpPr>
        <dsp:cNvPr id="0" name=""/>
        <dsp:cNvSpPr/>
      </dsp:nvSpPr>
      <dsp:spPr>
        <a:xfrm>
          <a:off x="1090475" y="0"/>
          <a:ext cx="6020052" cy="4925144"/>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611EACF-9939-4338-9B2C-444A173D1596}">
      <dsp:nvSpPr>
        <dsp:cNvPr id="0" name=""/>
        <dsp:cNvSpPr/>
      </dsp:nvSpPr>
      <dsp:spPr>
        <a:xfrm>
          <a:off x="154365" y="532658"/>
          <a:ext cx="4043431" cy="1920806"/>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smtClean="0">
              <a:solidFill>
                <a:schemeClr val="tx1"/>
              </a:solidFill>
            </a:rPr>
            <a:t>بواسطة انترلوكين17 يتم تحفيز الافراز للخلايا البلعميه والخلايا الجذعيه </a:t>
          </a:r>
          <a:endParaRPr lang="en-US" sz="2700" b="1" kern="1200" dirty="0">
            <a:solidFill>
              <a:schemeClr val="tx1"/>
            </a:solidFill>
          </a:endParaRPr>
        </a:p>
      </dsp:txBody>
      <dsp:txXfrm>
        <a:off x="248131" y="626424"/>
        <a:ext cx="3855899" cy="1733274"/>
      </dsp:txXfrm>
    </dsp:sp>
    <dsp:sp modelId="{E0D0C646-A502-4223-8B73-4AF98A1FA53B}">
      <dsp:nvSpPr>
        <dsp:cNvPr id="0" name=""/>
        <dsp:cNvSpPr/>
      </dsp:nvSpPr>
      <dsp:spPr>
        <a:xfrm>
          <a:off x="4466145" y="532658"/>
          <a:ext cx="3763454" cy="1920806"/>
        </a:xfrm>
        <a:prstGeom prst="roundRect">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b="1" kern="1200" dirty="0" smtClean="0">
              <a:solidFill>
                <a:schemeClr val="tx1"/>
              </a:solidFill>
            </a:rPr>
            <a:t>له دورا دفاعيا في العديد من الامراض المعديه والمقاومة لعدد من الامراض </a:t>
          </a:r>
          <a:endParaRPr lang="en-US" sz="2600" b="1" kern="1200" dirty="0">
            <a:solidFill>
              <a:schemeClr val="tx1"/>
            </a:solidFill>
          </a:endParaRPr>
        </a:p>
      </dsp:txBody>
      <dsp:txXfrm>
        <a:off x="4559911" y="626424"/>
        <a:ext cx="3575922" cy="1733274"/>
      </dsp:txXfrm>
    </dsp:sp>
    <dsp:sp modelId="{964AF91F-86F2-464B-9DEA-C80BED7DE455}">
      <dsp:nvSpPr>
        <dsp:cNvPr id="0" name=""/>
        <dsp:cNvSpPr/>
      </dsp:nvSpPr>
      <dsp:spPr>
        <a:xfrm>
          <a:off x="154365" y="2548876"/>
          <a:ext cx="3980390" cy="1920806"/>
        </a:xfrm>
        <a:prstGeom prst="roundRect">
          <a:avLst/>
        </a:prstGeom>
        <a:gradFill rotWithShape="0">
          <a:gsLst>
            <a:gs pos="0">
              <a:srgbClr val="FFFF00"/>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b="1" kern="1200" dirty="0" smtClean="0">
              <a:solidFill>
                <a:schemeClr val="tx1"/>
              </a:solidFill>
            </a:rPr>
            <a:t>يلعب دورا في المناعة الذاتيه في الامراض الالتهابية </a:t>
          </a:r>
          <a:endParaRPr lang="en-US" sz="2600" b="1" kern="1200" dirty="0">
            <a:solidFill>
              <a:schemeClr val="tx1"/>
            </a:solidFill>
          </a:endParaRPr>
        </a:p>
      </dsp:txBody>
      <dsp:txXfrm>
        <a:off x="248131" y="2642642"/>
        <a:ext cx="3792858" cy="1733274"/>
      </dsp:txXfrm>
    </dsp:sp>
    <dsp:sp modelId="{5DD34EF5-1F34-414A-B12E-B3BB4D7CEA3C}">
      <dsp:nvSpPr>
        <dsp:cNvPr id="0" name=""/>
        <dsp:cNvSpPr/>
      </dsp:nvSpPr>
      <dsp:spPr>
        <a:xfrm>
          <a:off x="4263696" y="2538600"/>
          <a:ext cx="3920173" cy="1920806"/>
        </a:xfrm>
        <a:prstGeom prst="roundRect">
          <a:avLst/>
        </a:prstGeom>
        <a:gradFill rotWithShape="0">
          <a:gsLst>
            <a:gs pos="0">
              <a:schemeClr val="accent6">
                <a:lumMod val="40000"/>
                <a:lumOff val="6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b="1" kern="1200" dirty="0" smtClean="0">
              <a:solidFill>
                <a:schemeClr val="tx1"/>
              </a:solidFill>
            </a:rPr>
            <a:t>يعتبر مثبط جيد  أذ يلعب دورا في العديد من الاضطرابات المناعية مثل التهاب المفاصل </a:t>
          </a:r>
          <a:endParaRPr lang="en-US" sz="2600" b="1" kern="1200" dirty="0">
            <a:solidFill>
              <a:schemeClr val="tx1"/>
            </a:solidFill>
          </a:endParaRPr>
        </a:p>
      </dsp:txBody>
      <dsp:txXfrm>
        <a:off x="4357462" y="2632366"/>
        <a:ext cx="3732641" cy="1733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7B6F9-F7C6-4F44-A77B-A51CECF1B3BC}">
      <dsp:nvSpPr>
        <dsp:cNvPr id="0" name=""/>
        <dsp:cNvSpPr/>
      </dsp:nvSpPr>
      <dsp:spPr>
        <a:xfrm>
          <a:off x="808895" y="1047"/>
          <a:ext cx="1739949" cy="1043969"/>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ar-IQ" sz="2700" b="1" kern="1200" dirty="0" smtClean="0">
              <a:solidFill>
                <a:schemeClr val="tx1"/>
              </a:solidFill>
            </a:rPr>
            <a:t> 17 </a:t>
          </a:r>
          <a:r>
            <a:rPr lang="en-US" sz="2700" b="1" kern="1200" dirty="0" smtClean="0">
              <a:solidFill>
                <a:schemeClr val="tx1"/>
              </a:solidFill>
            </a:rPr>
            <a:t>A </a:t>
          </a:r>
          <a:endParaRPr lang="en-US" sz="2700" b="1" kern="1200" dirty="0">
            <a:solidFill>
              <a:schemeClr val="tx1"/>
            </a:solidFill>
          </a:endParaRPr>
        </a:p>
      </dsp:txBody>
      <dsp:txXfrm>
        <a:off x="839472" y="31624"/>
        <a:ext cx="1678795" cy="982815"/>
      </dsp:txXfrm>
    </dsp:sp>
    <dsp:sp modelId="{B4B04A93-969D-4779-87E1-788CD8C3B6A8}">
      <dsp:nvSpPr>
        <dsp:cNvPr id="0" name=""/>
        <dsp:cNvSpPr/>
      </dsp:nvSpPr>
      <dsp:spPr>
        <a:xfrm>
          <a:off x="2701960" y="307278"/>
          <a:ext cx="368869" cy="4315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01960" y="393579"/>
        <a:ext cx="258208" cy="258905"/>
      </dsp:txXfrm>
    </dsp:sp>
    <dsp:sp modelId="{404C84E6-EE79-46B1-85C6-CF91EDF1A7A6}">
      <dsp:nvSpPr>
        <dsp:cNvPr id="0" name=""/>
        <dsp:cNvSpPr/>
      </dsp:nvSpPr>
      <dsp:spPr>
        <a:xfrm>
          <a:off x="3244825" y="1047"/>
          <a:ext cx="1739949" cy="1043969"/>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ar-IQ" sz="2700" b="1" kern="1200" dirty="0" smtClean="0">
              <a:solidFill>
                <a:schemeClr val="tx1"/>
              </a:solidFill>
            </a:rPr>
            <a:t> 17</a:t>
          </a:r>
          <a:r>
            <a:rPr lang="en-US" sz="2700" b="1" kern="1200" dirty="0" smtClean="0">
              <a:solidFill>
                <a:schemeClr val="tx1"/>
              </a:solidFill>
            </a:rPr>
            <a:t>B </a:t>
          </a:r>
          <a:endParaRPr lang="en-US" sz="2700" b="1" kern="1200" dirty="0">
            <a:solidFill>
              <a:schemeClr val="tx1"/>
            </a:solidFill>
          </a:endParaRPr>
        </a:p>
      </dsp:txBody>
      <dsp:txXfrm>
        <a:off x="3275402" y="31624"/>
        <a:ext cx="1678795" cy="982815"/>
      </dsp:txXfrm>
    </dsp:sp>
    <dsp:sp modelId="{64946098-4EF0-4570-BDFA-C1676D6FCBC2}">
      <dsp:nvSpPr>
        <dsp:cNvPr id="0" name=""/>
        <dsp:cNvSpPr/>
      </dsp:nvSpPr>
      <dsp:spPr>
        <a:xfrm rot="38591">
          <a:off x="5141886" y="320933"/>
          <a:ext cx="378548" cy="431507"/>
        </a:xfrm>
        <a:prstGeom prst="rightArrow">
          <a:avLst>
            <a:gd name="adj1" fmla="val 600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141890" y="406597"/>
        <a:ext cx="264984" cy="258905"/>
      </dsp:txXfrm>
    </dsp:sp>
    <dsp:sp modelId="{7087EF9C-764B-492E-83BC-FFB3A74F5E8B}">
      <dsp:nvSpPr>
        <dsp:cNvPr id="0" name=""/>
        <dsp:cNvSpPr/>
      </dsp:nvSpPr>
      <dsp:spPr>
        <a:xfrm>
          <a:off x="5698971" y="28597"/>
          <a:ext cx="1739949" cy="1043969"/>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ar-IQ" sz="2700" b="1" kern="1200" dirty="0" smtClean="0">
              <a:solidFill>
                <a:schemeClr val="tx1"/>
              </a:solidFill>
            </a:rPr>
            <a:t> 17</a:t>
          </a:r>
          <a:r>
            <a:rPr lang="en-US" sz="2700" b="1" kern="1200" dirty="0" smtClean="0">
              <a:solidFill>
                <a:schemeClr val="tx1"/>
              </a:solidFill>
            </a:rPr>
            <a:t>C</a:t>
          </a:r>
          <a:endParaRPr lang="en-US" sz="2700" b="1" kern="1200" dirty="0">
            <a:solidFill>
              <a:schemeClr val="tx1"/>
            </a:solidFill>
          </a:endParaRPr>
        </a:p>
      </dsp:txBody>
      <dsp:txXfrm>
        <a:off x="5729548" y="59174"/>
        <a:ext cx="1678795" cy="982815"/>
      </dsp:txXfrm>
    </dsp:sp>
    <dsp:sp modelId="{0B2932CB-4CA5-408D-8A25-F3AC6E78E2F3}">
      <dsp:nvSpPr>
        <dsp:cNvPr id="0" name=""/>
        <dsp:cNvSpPr/>
      </dsp:nvSpPr>
      <dsp:spPr>
        <a:xfrm rot="5436571">
          <a:off x="6382800" y="1181001"/>
          <a:ext cx="354287" cy="431507"/>
        </a:xfrm>
        <a:prstGeom prst="rightArrow">
          <a:avLst>
            <a:gd name="adj1" fmla="val 600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6431056" y="1219614"/>
        <a:ext cx="258905" cy="248001"/>
      </dsp:txXfrm>
    </dsp:sp>
    <dsp:sp modelId="{2748E59E-92BD-4D8A-89A3-7F4F442E54B3}">
      <dsp:nvSpPr>
        <dsp:cNvPr id="0" name=""/>
        <dsp:cNvSpPr/>
      </dsp:nvSpPr>
      <dsp:spPr>
        <a:xfrm>
          <a:off x="5680754" y="1740996"/>
          <a:ext cx="1739949" cy="10439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ar-IQ" sz="2700" b="1" kern="1200" dirty="0" smtClean="0">
              <a:solidFill>
                <a:schemeClr val="tx1"/>
              </a:solidFill>
            </a:rPr>
            <a:t> 17</a:t>
          </a:r>
          <a:r>
            <a:rPr lang="en-US" sz="2700" b="1" kern="1200" dirty="0" smtClean="0">
              <a:solidFill>
                <a:schemeClr val="tx1"/>
              </a:solidFill>
            </a:rPr>
            <a:t>F </a:t>
          </a:r>
          <a:endParaRPr lang="en-US" sz="2700" b="1" kern="1200" dirty="0">
            <a:solidFill>
              <a:schemeClr val="tx1"/>
            </a:solidFill>
          </a:endParaRPr>
        </a:p>
      </dsp:txBody>
      <dsp:txXfrm>
        <a:off x="5711331" y="1771573"/>
        <a:ext cx="1678795" cy="982815"/>
      </dsp:txXfrm>
    </dsp:sp>
    <dsp:sp modelId="{915E59CD-32D0-4F82-B9F8-BB5ECFDA97FD}">
      <dsp:nvSpPr>
        <dsp:cNvPr id="0" name=""/>
        <dsp:cNvSpPr/>
      </dsp:nvSpPr>
      <dsp:spPr>
        <a:xfrm rot="10800000">
          <a:off x="5158769" y="2047227"/>
          <a:ext cx="368869" cy="431507"/>
        </a:xfrm>
        <a:prstGeom prst="rightArrow">
          <a:avLst>
            <a:gd name="adj1" fmla="val 600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269430" y="2133528"/>
        <a:ext cx="258208" cy="258905"/>
      </dsp:txXfrm>
    </dsp:sp>
    <dsp:sp modelId="{57599AFA-D9FC-4BB2-927A-89F1B1947574}">
      <dsp:nvSpPr>
        <dsp:cNvPr id="0" name=""/>
        <dsp:cNvSpPr/>
      </dsp:nvSpPr>
      <dsp:spPr>
        <a:xfrm>
          <a:off x="3244825" y="1740996"/>
          <a:ext cx="1739949" cy="104396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ar-IQ" sz="2700" b="1" kern="1200" dirty="0" smtClean="0">
              <a:solidFill>
                <a:schemeClr val="tx1"/>
              </a:solidFill>
            </a:rPr>
            <a:t> 17 </a:t>
          </a:r>
          <a:r>
            <a:rPr lang="en-US" sz="2700" b="1" kern="1200" dirty="0" smtClean="0">
              <a:solidFill>
                <a:schemeClr val="tx1"/>
              </a:solidFill>
            </a:rPr>
            <a:t>E</a:t>
          </a:r>
          <a:r>
            <a:rPr lang="en-US" sz="2700" kern="1200" dirty="0" smtClean="0"/>
            <a:t> </a:t>
          </a:r>
          <a:endParaRPr lang="en-US" sz="2700" kern="1200" dirty="0"/>
        </a:p>
      </dsp:txBody>
      <dsp:txXfrm>
        <a:off x="3275402" y="1771573"/>
        <a:ext cx="1678795" cy="982815"/>
      </dsp:txXfrm>
    </dsp:sp>
    <dsp:sp modelId="{4FCF6568-8484-4609-9702-5980F7D2467A}">
      <dsp:nvSpPr>
        <dsp:cNvPr id="0" name=""/>
        <dsp:cNvSpPr/>
      </dsp:nvSpPr>
      <dsp:spPr>
        <a:xfrm rot="10800000">
          <a:off x="2722840" y="2047227"/>
          <a:ext cx="368869" cy="431507"/>
        </a:xfrm>
        <a:prstGeom prst="rightArrow">
          <a:avLst>
            <a:gd name="adj1" fmla="val 600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833501" y="2133528"/>
        <a:ext cx="258208" cy="258905"/>
      </dsp:txXfrm>
    </dsp:sp>
    <dsp:sp modelId="{71AEC4BC-B9B7-4222-BEBF-D66CF00D32B5}">
      <dsp:nvSpPr>
        <dsp:cNvPr id="0" name=""/>
        <dsp:cNvSpPr/>
      </dsp:nvSpPr>
      <dsp:spPr>
        <a:xfrm>
          <a:off x="808895" y="1740996"/>
          <a:ext cx="1739949" cy="1043969"/>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انترلوكين</a:t>
          </a:r>
          <a:r>
            <a:rPr lang="en-US" sz="2700" b="1" kern="1200" dirty="0" smtClean="0">
              <a:solidFill>
                <a:schemeClr val="tx1"/>
              </a:solidFill>
            </a:rPr>
            <a:t> </a:t>
          </a:r>
          <a:r>
            <a:rPr lang="ar-IQ" sz="2700" b="1" kern="1200" dirty="0" smtClean="0">
              <a:solidFill>
                <a:schemeClr val="tx1"/>
              </a:solidFill>
            </a:rPr>
            <a:t>17 </a:t>
          </a:r>
          <a:r>
            <a:rPr lang="en-US" sz="2700" b="1" kern="1200" dirty="0" smtClean="0">
              <a:solidFill>
                <a:schemeClr val="tx1"/>
              </a:solidFill>
            </a:rPr>
            <a:t>D </a:t>
          </a:r>
          <a:endParaRPr lang="en-US" sz="2700" b="1" kern="1200" dirty="0">
            <a:solidFill>
              <a:schemeClr val="tx1"/>
            </a:solidFill>
          </a:endParaRPr>
        </a:p>
      </dsp:txBody>
      <dsp:txXfrm>
        <a:off x="839472" y="1771573"/>
        <a:ext cx="1678795" cy="982815"/>
      </dsp:txXfrm>
    </dsp:sp>
    <dsp:sp modelId="{20A7B070-B1A9-4D08-9064-8F2858BBC31C}">
      <dsp:nvSpPr>
        <dsp:cNvPr id="0" name=""/>
        <dsp:cNvSpPr/>
      </dsp:nvSpPr>
      <dsp:spPr>
        <a:xfrm rot="5412746">
          <a:off x="1490968" y="2907270"/>
          <a:ext cx="369426" cy="431507"/>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546434" y="2938310"/>
        <a:ext cx="258905" cy="258598"/>
      </dsp:txXfrm>
    </dsp:sp>
    <dsp:sp modelId="{094A97FD-93E8-44A8-A0F8-196FBE1B3852}">
      <dsp:nvSpPr>
        <dsp:cNvPr id="0" name=""/>
        <dsp:cNvSpPr/>
      </dsp:nvSpPr>
      <dsp:spPr>
        <a:xfrm>
          <a:off x="802440" y="3481993"/>
          <a:ext cx="1739949" cy="104396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IQ" sz="2700" b="1" kern="1200" dirty="0" err="1" smtClean="0">
              <a:solidFill>
                <a:schemeClr val="tx1"/>
              </a:solidFill>
            </a:rPr>
            <a:t>انتروكلين</a:t>
          </a:r>
          <a:r>
            <a:rPr lang="en-US" sz="2700" b="1" kern="1200" dirty="0" smtClean="0">
              <a:solidFill>
                <a:schemeClr val="tx1"/>
              </a:solidFill>
            </a:rPr>
            <a:t> </a:t>
          </a:r>
          <a:r>
            <a:rPr lang="ar-IQ" sz="2700" b="1" kern="1200" dirty="0" smtClean="0">
              <a:solidFill>
                <a:schemeClr val="tx1"/>
              </a:solidFill>
            </a:rPr>
            <a:t>17</a:t>
          </a:r>
          <a:r>
            <a:rPr lang="en-US" sz="2700" b="1" kern="1200" dirty="0" smtClean="0">
              <a:solidFill>
                <a:schemeClr val="tx1"/>
              </a:solidFill>
            </a:rPr>
            <a:t>G</a:t>
          </a:r>
          <a:endParaRPr lang="en-US" sz="2700" b="1" kern="1200" dirty="0">
            <a:solidFill>
              <a:schemeClr val="tx1"/>
            </a:solidFill>
          </a:endParaRPr>
        </a:p>
      </dsp:txBody>
      <dsp:txXfrm>
        <a:off x="833017" y="3512570"/>
        <a:ext cx="1678795" cy="98281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4F6C6-A5F8-43F6-AD6E-8B6DD35328B2}" type="datetimeFigureOut">
              <a:rPr lang="en-US" smtClean="0"/>
              <a:pPr/>
              <a:t>3/18/2024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0A184-D45D-4399-A405-0A1057B2C6E4}" type="slidenum">
              <a:rPr lang="en-US" smtClean="0"/>
              <a:pPr/>
              <a:t>‹#›</a:t>
            </a:fld>
            <a:endParaRPr lang="en-US"/>
          </a:p>
        </p:txBody>
      </p:sp>
    </p:spTree>
    <p:extLst>
      <p:ext uri="{BB962C8B-B14F-4D97-AF65-F5344CB8AC3E}">
        <p14:creationId xmlns:p14="http://schemas.microsoft.com/office/powerpoint/2010/main" val="30564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75231-E6DA-4E14-8BE1-1C0FDB4F8886}" type="slidenum">
              <a:rPr lang="ar-IQ" smtClean="0"/>
              <a:pPr/>
              <a:t>1</a:t>
            </a:fld>
            <a:endParaRPr lang="ar-IQ"/>
          </a:p>
        </p:txBody>
      </p:sp>
    </p:spTree>
    <p:extLst>
      <p:ext uri="{BB962C8B-B14F-4D97-AF65-F5344CB8AC3E}">
        <p14:creationId xmlns:p14="http://schemas.microsoft.com/office/powerpoint/2010/main" val="395413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09/09/1445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1043608" y="652729"/>
            <a:ext cx="7416824" cy="2985433"/>
          </a:xfrm>
          <a:prstGeom prst="rect">
            <a:avLst/>
          </a:prstGeom>
          <a:ln w="127000">
            <a:solidFill>
              <a:schemeClr val="accent4">
                <a:lumMod val="1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ar-IQ" sz="2800" b="1" dirty="0" smtClean="0"/>
          </a:p>
          <a:p>
            <a:pPr algn="ctr">
              <a:defRPr/>
            </a:pPr>
            <a:r>
              <a:rPr lang="ar-SA" sz="2800" b="1" dirty="0" smtClean="0"/>
              <a:t>علاق</a:t>
            </a:r>
            <a:r>
              <a:rPr lang="ar-IQ" sz="2800" b="1" dirty="0"/>
              <a:t>ة </a:t>
            </a:r>
            <a:r>
              <a:rPr lang="ar-SA" sz="2800" b="1" dirty="0"/>
              <a:t>جيني الارثروبويتين وانترلوكين </a:t>
            </a:r>
            <a:r>
              <a:rPr lang="ar-IQ" sz="2800" b="1" dirty="0"/>
              <a:t>17 بالأداء الانتاجي والتناسلي في المجترات</a:t>
            </a:r>
            <a:endParaRPr lang="ar-IQ" sz="2800" b="1" dirty="0" smtClean="0">
              <a:solidFill>
                <a:srgbClr val="FF0000"/>
              </a:solidFill>
              <a:ea typeface="Calibri"/>
              <a:cs typeface="Arial"/>
            </a:endParaRPr>
          </a:p>
          <a:p>
            <a:pPr algn="ctr">
              <a:defRPr/>
            </a:pPr>
            <a:endParaRPr lang="ar-IQ" sz="2000" b="1" dirty="0" smtClean="0">
              <a:solidFill>
                <a:srgbClr val="FF0000"/>
              </a:solidFill>
              <a:ea typeface="Calibri"/>
              <a:cs typeface="Arial"/>
            </a:endParaRPr>
          </a:p>
          <a:p>
            <a:pPr algn="ctr">
              <a:defRPr/>
            </a:pPr>
            <a:r>
              <a:rPr lang="en-US" sz="2800" b="1" dirty="0">
                <a:solidFill>
                  <a:srgbClr val="FF0000"/>
                </a:solidFill>
              </a:rPr>
              <a:t>Relationship between Erythropoietin and IL-17 genes to production and reproduction performance in ruminants</a:t>
            </a:r>
            <a:endParaRPr lang="en-US" sz="2800" b="1" dirty="0">
              <a:solidFill>
                <a:srgbClr val="FF0000"/>
              </a:solidFill>
              <a:latin typeface="Arial" pitchFamily="34" charset="0"/>
            </a:endParaRPr>
          </a:p>
        </p:txBody>
      </p:sp>
      <p:sp>
        <p:nvSpPr>
          <p:cNvPr id="163844" name="Rectangle 4"/>
          <p:cNvSpPr>
            <a:spLocks noChangeArrowheads="1"/>
          </p:cNvSpPr>
          <p:nvPr/>
        </p:nvSpPr>
        <p:spPr bwMode="auto">
          <a:xfrm>
            <a:off x="1043608" y="3850595"/>
            <a:ext cx="7416824" cy="2739211"/>
          </a:xfrm>
          <a:prstGeom prst="rect">
            <a:avLst/>
          </a:prstGeom>
          <a:ln w="127000">
            <a:solidFill>
              <a:schemeClr val="accent4">
                <a:lumMod val="10000"/>
              </a:schemeClr>
            </a:solidFill>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rtl="1" eaLnBrk="1" hangingPunct="1">
              <a:defRPr/>
            </a:pPr>
            <a:r>
              <a:rPr lang="ar-IQ" sz="3200" b="1" dirty="0" smtClean="0">
                <a:solidFill>
                  <a:srgbClr val="FC0E08"/>
                </a:solidFill>
                <a:latin typeface="Arial" pitchFamily="34" charset="0"/>
              </a:rPr>
              <a:t>اعداد طالبة الماجستير</a:t>
            </a:r>
          </a:p>
          <a:p>
            <a:pPr algn="ctr" rtl="1" eaLnBrk="1" hangingPunct="1">
              <a:defRPr/>
            </a:pPr>
            <a:r>
              <a:rPr lang="ar-IQ" sz="3200" b="1" dirty="0" smtClean="0">
                <a:solidFill>
                  <a:srgbClr val="FC0E08"/>
                </a:solidFill>
                <a:latin typeface="Arial" pitchFamily="34" charset="0"/>
              </a:rPr>
              <a:t>مريم ماجد حسين</a:t>
            </a:r>
          </a:p>
          <a:p>
            <a:pPr algn="ctr" rtl="1" eaLnBrk="1" hangingPunct="1">
              <a:defRPr/>
            </a:pPr>
            <a:endParaRPr lang="ar-IQ" sz="3600" b="1" dirty="0" smtClean="0">
              <a:solidFill>
                <a:srgbClr val="00B0F0"/>
              </a:solidFill>
              <a:latin typeface="Arial" pitchFamily="34" charset="0"/>
            </a:endParaRPr>
          </a:p>
          <a:p>
            <a:pPr algn="ctr" rtl="1" eaLnBrk="1" hangingPunct="1">
              <a:defRPr/>
            </a:pPr>
            <a:r>
              <a:rPr lang="ar-IQ" sz="3600" b="1" dirty="0" smtClean="0">
                <a:solidFill>
                  <a:srgbClr val="0070C0"/>
                </a:solidFill>
                <a:latin typeface="Arial" pitchFamily="34" charset="0"/>
              </a:rPr>
              <a:t>اشراف: ا</a:t>
            </a:r>
            <a:r>
              <a:rPr lang="ar-SA" sz="3600" b="1" dirty="0" err="1">
                <a:solidFill>
                  <a:srgbClr val="0070C0"/>
                </a:solidFill>
              </a:rPr>
              <a:t>.</a:t>
            </a:r>
            <a:r>
              <a:rPr lang="ar-IQ" sz="3600" b="1" dirty="0">
                <a:solidFill>
                  <a:srgbClr val="0070C0"/>
                </a:solidFill>
              </a:rPr>
              <a:t>د</a:t>
            </a:r>
            <a:r>
              <a:rPr lang="ar-SA" sz="3600" b="1" dirty="0" err="1">
                <a:solidFill>
                  <a:srgbClr val="0070C0"/>
                </a:solidFill>
              </a:rPr>
              <a:t>.</a:t>
            </a:r>
            <a:r>
              <a:rPr lang="ar-IQ" sz="3600" b="1" dirty="0">
                <a:solidFill>
                  <a:srgbClr val="0070C0"/>
                </a:solidFill>
              </a:rPr>
              <a:t> </a:t>
            </a:r>
            <a:r>
              <a:rPr lang="ar-IQ" sz="3600" b="1" dirty="0">
                <a:solidFill>
                  <a:srgbClr val="0070C0"/>
                </a:solidFill>
                <a:latin typeface="Arial" pitchFamily="34" charset="0"/>
              </a:rPr>
              <a:t>نصر نوري </a:t>
            </a:r>
            <a:r>
              <a:rPr lang="ar-IQ" sz="3600" b="1" dirty="0" smtClean="0">
                <a:solidFill>
                  <a:srgbClr val="0070C0"/>
                </a:solidFill>
                <a:latin typeface="Arial" pitchFamily="34" charset="0"/>
              </a:rPr>
              <a:t>الانباري</a:t>
            </a:r>
          </a:p>
          <a:p>
            <a:pPr algn="ctr" rtl="1" eaLnBrk="1" hangingPunct="1">
              <a:defRPr/>
            </a:pPr>
            <a:endParaRPr lang="ar-SA" sz="3600" b="1" dirty="0">
              <a:solidFill>
                <a:srgbClr val="FC0E08"/>
              </a:solidFill>
              <a:latin typeface="Arial" pitchFamily="34" charset="0"/>
            </a:endParaRPr>
          </a:p>
        </p:txBody>
      </p:sp>
      <p:sp>
        <p:nvSpPr>
          <p:cNvPr id="7173" name="Text Box 5"/>
          <p:cNvSpPr txBox="1">
            <a:spLocks noChangeArrowheads="1"/>
          </p:cNvSpPr>
          <p:nvPr/>
        </p:nvSpPr>
        <p:spPr bwMode="auto">
          <a:xfrm>
            <a:off x="6156325" y="5734050"/>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buClrTx/>
              <a:buSzTx/>
              <a:buFontTx/>
              <a:buNone/>
            </a:pPr>
            <a:endParaRPr lang="en-US" sz="1800">
              <a:latin typeface="Arial" panose="020B0604020202020204" pitchFamily="34" charset="0"/>
            </a:endParaRPr>
          </a:p>
        </p:txBody>
      </p:sp>
    </p:spTree>
    <p:extLst>
      <p:ext uri="{BB962C8B-B14F-4D97-AF65-F5344CB8AC3E}">
        <p14:creationId xmlns:p14="http://schemas.microsoft.com/office/powerpoint/2010/main" val="142200572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iterate type="lt">
                                    <p:tmPct val="0"/>
                                  </p:iterate>
                                  <p:childTnLst>
                                    <p:set>
                                      <p:cBhvr>
                                        <p:cTn id="6" dur="1" fill="hold">
                                          <p:stCondLst>
                                            <p:cond delay="0"/>
                                          </p:stCondLst>
                                        </p:cTn>
                                        <p:tgtEl>
                                          <p:spTgt spid="163843"/>
                                        </p:tgtEl>
                                        <p:attrNameLst>
                                          <p:attrName>style.visibility</p:attrName>
                                        </p:attrNameLst>
                                      </p:cBhvr>
                                      <p:to>
                                        <p:strVal val="visible"/>
                                      </p:to>
                                    </p:set>
                                    <p:animEffect transition="in" filter="wedge">
                                      <p:cBhvr>
                                        <p:cTn id="7" dur="2000"/>
                                        <p:tgtEl>
                                          <p:spTgt spid="1638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844"/>
                                        </p:tgtEl>
                                        <p:attrNameLst>
                                          <p:attrName>style.visibility</p:attrName>
                                        </p:attrNameLst>
                                      </p:cBhvr>
                                      <p:to>
                                        <p:strVal val="visible"/>
                                      </p:to>
                                    </p:set>
                                    <p:animEffect transition="in" filter="box(in)">
                                      <p:cBhvr>
                                        <p:cTn id="10" dur="500"/>
                                        <p:tgtEl>
                                          <p:spTgt spid="163844"/>
                                        </p:tgtEl>
                                      </p:cBhvr>
                                    </p:animEffect>
                                  </p:childTnLst>
                                </p:cTn>
                              </p:par>
                              <p:par>
                                <p:cTn id="11" presetID="36" presetClass="emph" presetSubtype="0" fill="hold" grpId="1" nodeType="withEffect">
                                  <p:stCondLst>
                                    <p:cond delay="0"/>
                                  </p:stCondLst>
                                  <p:iterate type="lt">
                                    <p:tmPct val="10000"/>
                                  </p:iterate>
                                  <p:childTnLst>
                                    <p:animScale>
                                      <p:cBhvr>
                                        <p:cTn id="12" dur="250" autoRev="1" fill="hold">
                                          <p:stCondLst>
                                            <p:cond delay="0"/>
                                          </p:stCondLst>
                                        </p:cTn>
                                        <p:tgtEl>
                                          <p:spTgt spid="163843"/>
                                        </p:tgtEl>
                                      </p:cBhvr>
                                      <p:to x="80000" y="100000"/>
                                    </p:animScale>
                                    <p:anim by="(#ppt_w*0.10)" calcmode="lin" valueType="num">
                                      <p:cBhvr>
                                        <p:cTn id="13" dur="250" autoRev="1" fill="hold">
                                          <p:stCondLst>
                                            <p:cond delay="0"/>
                                          </p:stCondLst>
                                        </p:cTn>
                                        <p:tgtEl>
                                          <p:spTgt spid="163843"/>
                                        </p:tgtEl>
                                        <p:attrNameLst>
                                          <p:attrName>ppt_x</p:attrName>
                                        </p:attrNameLst>
                                      </p:cBhvr>
                                    </p:anim>
                                    <p:anim by="(-#ppt_w*0.10)" calcmode="lin" valueType="num">
                                      <p:cBhvr>
                                        <p:cTn id="14" dur="250" autoRev="1" fill="hold">
                                          <p:stCondLst>
                                            <p:cond delay="0"/>
                                          </p:stCondLst>
                                        </p:cTn>
                                        <p:tgtEl>
                                          <p:spTgt spid="163843"/>
                                        </p:tgtEl>
                                        <p:attrNameLst>
                                          <p:attrName>ppt_y</p:attrName>
                                        </p:attrNameLst>
                                      </p:cBhvr>
                                    </p:anim>
                                    <p:animRot by="-480000">
                                      <p:cBhvr>
                                        <p:cTn id="15" dur="250" autoRev="1" fill="hold">
                                          <p:stCondLst>
                                            <p:cond delay="0"/>
                                          </p:stCondLst>
                                        </p:cTn>
                                        <p:tgtEl>
                                          <p:spTgt spid="1638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3" grpId="1" animBg="1"/>
      <p:bldP spid="1638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en-US" b="1" dirty="0" smtClean="0">
                <a:solidFill>
                  <a:schemeClr val="tx2">
                    <a:lumMod val="60000"/>
                    <a:lumOff val="40000"/>
                  </a:schemeClr>
                </a:solidFill>
              </a:rPr>
              <a:t>Interleukin-17 </a:t>
            </a:r>
            <a:endParaRPr lang="en-US" dirty="0">
              <a:solidFill>
                <a:schemeClr val="tx2">
                  <a:lumMod val="60000"/>
                  <a:lumOff val="40000"/>
                </a:schemeClr>
              </a:solidFill>
            </a:endParaRPr>
          </a:p>
        </p:txBody>
      </p:sp>
      <p:sp>
        <p:nvSpPr>
          <p:cNvPr id="3" name="عنصر نائب للمحتوى 2"/>
          <p:cNvSpPr>
            <a:spLocks noGrp="1"/>
          </p:cNvSpPr>
          <p:nvPr>
            <p:ph idx="1"/>
          </p:nvPr>
        </p:nvSpPr>
        <p:spPr>
          <a:solidFill>
            <a:schemeClr val="bg1"/>
          </a:solidFill>
        </p:spPr>
        <p:txBody>
          <a:bodyPr>
            <a:normAutofit fontScale="77500" lnSpcReduction="20000"/>
          </a:bodyPr>
          <a:lstStyle/>
          <a:p>
            <a:pPr algn="justLow">
              <a:buNone/>
            </a:pPr>
            <a:r>
              <a:rPr lang="ar-IQ" b="1" dirty="0" smtClean="0">
                <a:latin typeface="Simplified Arabic" panose="02020603050405020304" pitchFamily="18" charset="-78"/>
                <a:cs typeface="Simplified Arabic" panose="02020603050405020304" pitchFamily="18" charset="-78"/>
              </a:rPr>
              <a:t>   </a:t>
            </a:r>
          </a:p>
          <a:p>
            <a:pPr algn="justLow">
              <a:buNone/>
            </a:pPr>
            <a:r>
              <a:rPr lang="ar-IQ" b="1" dirty="0">
                <a:latin typeface="Simplified Arabic" panose="02020603050405020304" pitchFamily="18" charset="-78"/>
                <a:cs typeface="Simplified Arabic" panose="02020603050405020304" pitchFamily="18" charset="-78"/>
              </a:rPr>
              <a:t> </a:t>
            </a:r>
            <a:r>
              <a:rPr lang="ar-IQ"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هو بروتين </a:t>
            </a:r>
            <a:r>
              <a:rPr lang="ar-IQ" b="1" dirty="0" smtClean="0">
                <a:latin typeface="Simplified Arabic" panose="02020603050405020304" pitchFamily="18" charset="-78"/>
                <a:cs typeface="Simplified Arabic" panose="02020603050405020304" pitchFamily="18" charset="-78"/>
              </a:rPr>
              <a:t>ي</a:t>
            </a:r>
            <a:r>
              <a:rPr lang="ar-SA" b="1" dirty="0" smtClean="0">
                <a:latin typeface="Simplified Arabic" panose="02020603050405020304" pitchFamily="18" charset="-78"/>
                <a:cs typeface="Simplified Arabic" panose="02020603050405020304" pitchFamily="18" charset="-78"/>
              </a:rPr>
              <a:t>تكون من155 حامض اميني يفرز </a:t>
            </a:r>
            <a:r>
              <a:rPr lang="ar-IQ" b="1" dirty="0" smtClean="0">
                <a:latin typeface="Simplified Arabic" panose="02020603050405020304" pitchFamily="18" charset="-78"/>
                <a:cs typeface="Simplified Arabic" panose="02020603050405020304" pitchFamily="18" charset="-78"/>
              </a:rPr>
              <a:t>ك</a:t>
            </a:r>
            <a:r>
              <a:rPr lang="ar-SA" b="1" dirty="0" smtClean="0">
                <a:latin typeface="Simplified Arabic" panose="02020603050405020304" pitchFamily="18" charset="-78"/>
                <a:cs typeface="Simplified Arabic" panose="02020603050405020304" pitchFamily="18" charset="-78"/>
              </a:rPr>
              <a:t>بروتين سكري ذا</a:t>
            </a:r>
            <a:r>
              <a:rPr lang="ar-IQ" b="1" dirty="0" smtClean="0">
                <a:latin typeface="Simplified Arabic" panose="02020603050405020304" pitchFamily="18" charset="-78"/>
                <a:cs typeface="Simplified Arabic" panose="02020603050405020304" pitchFamily="18" charset="-78"/>
              </a:rPr>
              <a:t>ت</a:t>
            </a:r>
            <a:r>
              <a:rPr lang="ar-SA" b="1" dirty="0" smtClean="0">
                <a:latin typeface="Simplified Arabic" panose="02020603050405020304" pitchFamily="18" charset="-78"/>
                <a:cs typeface="Simplified Arabic" panose="02020603050405020304" pitchFamily="18" charset="-78"/>
              </a:rPr>
              <a:t> كتله جزيئيه حوالي 35 كيلو دالتون </a:t>
            </a:r>
            <a:r>
              <a:rPr lang="ar-IQ" b="1" dirty="0" smtClean="0">
                <a:latin typeface="Simplified Arabic" panose="02020603050405020304" pitchFamily="18" charset="-78"/>
                <a:cs typeface="Simplified Arabic" panose="02020603050405020304" pitchFamily="18" charset="-78"/>
              </a:rPr>
              <a:t>و</a:t>
            </a:r>
            <a:r>
              <a:rPr lang="ar-SA" b="1" dirty="0" smtClean="0">
                <a:latin typeface="Simplified Arabic" panose="02020603050405020304" pitchFamily="18" charset="-78"/>
                <a:cs typeface="Simplified Arabic" panose="02020603050405020304" pitchFamily="18" charset="-78"/>
              </a:rPr>
              <a:t>هو سيتوكين </a:t>
            </a:r>
            <a:r>
              <a:rPr lang="ar-IQ" b="1" dirty="0" smtClean="0">
                <a:latin typeface="Simplified Arabic" panose="02020603050405020304" pitchFamily="18" charset="-78"/>
                <a:cs typeface="Simplified Arabic" panose="02020603050405020304" pitchFamily="18" charset="-78"/>
              </a:rPr>
              <a:t>مضاد</a:t>
            </a:r>
            <a:r>
              <a:rPr lang="ar-SA" b="1" dirty="0" smtClean="0">
                <a:latin typeface="Simplified Arabic" panose="02020603050405020304" pitchFamily="18" charset="-78"/>
                <a:cs typeface="Simplified Arabic" panose="02020603050405020304" pitchFamily="18" charset="-78"/>
              </a:rPr>
              <a:t> للالتهابات تفرزه الخلايا التائية </a:t>
            </a:r>
            <a:r>
              <a:rPr lang="en-US" b="1" dirty="0" smtClean="0">
                <a:latin typeface="Simplified Arabic" panose="02020603050405020304" pitchFamily="18" charset="-78"/>
                <a:cs typeface="Simplified Arabic" panose="02020603050405020304" pitchFamily="18" charset="-78"/>
              </a:rPr>
              <a:t>T-cell</a:t>
            </a:r>
            <a:r>
              <a:rPr lang="ar-IQ" b="1" dirty="0" smtClean="0">
                <a:latin typeface="Simplified Arabic" panose="02020603050405020304" pitchFamily="18" charset="-78"/>
                <a:cs typeface="Simplified Arabic" panose="02020603050405020304" pitchFamily="18" charset="-78"/>
              </a:rPr>
              <a:t>.</a:t>
            </a:r>
          </a:p>
          <a:p>
            <a:pPr algn="justLow">
              <a:buNone/>
            </a:pPr>
            <a:endParaRPr lang="ar-IQ" b="1" dirty="0">
              <a:latin typeface="Simplified Arabic" panose="02020603050405020304" pitchFamily="18" charset="-78"/>
              <a:cs typeface="Simplified Arabic" panose="02020603050405020304" pitchFamily="18" charset="-78"/>
            </a:endParaRPr>
          </a:p>
          <a:p>
            <a:pPr algn="justLow">
              <a:buNone/>
            </a:pPr>
            <a:r>
              <a:rPr lang="ar-SA" b="1" dirty="0" smtClean="0">
                <a:latin typeface="Simplified Arabic" panose="02020603050405020304" pitchFamily="18" charset="-78"/>
                <a:cs typeface="Simplified Arabic" panose="02020603050405020304" pitchFamily="18" charset="-78"/>
              </a:rPr>
              <a:t>  تشكل الجزيئات ذات الصلة المكتشفة مؤخرًا من السيتوكينات، عائلة </a:t>
            </a:r>
            <a:r>
              <a:rPr lang="en-US" b="1" dirty="0" smtClean="0">
                <a:latin typeface="Simplified Arabic" panose="02020603050405020304" pitchFamily="18" charset="-78"/>
                <a:cs typeface="Simplified Arabic" panose="02020603050405020304" pitchFamily="18" charset="-78"/>
              </a:rPr>
              <a:t>IL-17</a:t>
            </a:r>
            <a:r>
              <a:rPr lang="ar-SA" b="1" dirty="0" smtClean="0">
                <a:latin typeface="Simplified Arabic" panose="02020603050405020304" pitchFamily="18" charset="-78"/>
                <a:cs typeface="Simplified Arabic" panose="02020603050405020304" pitchFamily="18" charset="-78"/>
              </a:rPr>
              <a:t>، </a:t>
            </a:r>
            <a:r>
              <a:rPr lang="ar-IQ" b="1" dirty="0">
                <a:latin typeface="Simplified Arabic" panose="02020603050405020304" pitchFamily="18" charset="-78"/>
                <a:cs typeface="Simplified Arabic" panose="02020603050405020304" pitchFamily="18" charset="-78"/>
              </a:rPr>
              <a:t>و</a:t>
            </a:r>
            <a:r>
              <a:rPr lang="ar-SA" b="1" dirty="0" smtClean="0">
                <a:latin typeface="Simplified Arabic" panose="02020603050405020304" pitchFamily="18" charset="-78"/>
                <a:cs typeface="Simplified Arabic" panose="02020603050405020304" pitchFamily="18" charset="-78"/>
              </a:rPr>
              <a:t>تم تسمية النموذج الأولي للعائلة </a:t>
            </a:r>
            <a:r>
              <a:rPr lang="en-US" b="1" dirty="0" smtClean="0">
                <a:latin typeface="Simplified Arabic" panose="02020603050405020304" pitchFamily="18" charset="-78"/>
                <a:cs typeface="Simplified Arabic" panose="02020603050405020304" pitchFamily="18" charset="-78"/>
              </a:rPr>
              <a:t>IL-17A</a:t>
            </a:r>
            <a:r>
              <a:rPr lang="ar-SA" b="1" dirty="0" err="1" smtClean="0">
                <a:latin typeface="Simplified Arabic" panose="02020603050405020304" pitchFamily="18" charset="-78"/>
                <a:cs typeface="Simplified Arabic" panose="02020603050405020304" pitchFamily="18" charset="-78"/>
              </a:rPr>
              <a:t>.</a:t>
            </a:r>
            <a:r>
              <a:rPr lang="ar-SA" b="1" dirty="0" smtClean="0">
                <a:latin typeface="Simplified Arabic" panose="02020603050405020304" pitchFamily="18" charset="-78"/>
                <a:cs typeface="Simplified Arabic" panose="02020603050405020304" pitchFamily="18" charset="-78"/>
              </a:rPr>
              <a:t>  نظرًا للتطورات الحديثة في تسلسل الجينوم البشري وعلم البروتينات</a:t>
            </a:r>
            <a:r>
              <a:rPr lang="ar-IQ" b="1" dirty="0">
                <a:latin typeface="Simplified Arabic" panose="02020603050405020304" pitchFamily="18" charset="-78"/>
                <a:cs typeface="Simplified Arabic" panose="02020603050405020304" pitchFamily="18" charset="-78"/>
              </a:rPr>
              <a:t>.</a:t>
            </a:r>
            <a:endParaRPr lang="ar-IQ" b="1" dirty="0" smtClean="0">
              <a:latin typeface="Simplified Arabic" panose="02020603050405020304" pitchFamily="18" charset="-78"/>
              <a:cs typeface="Simplified Arabic" panose="02020603050405020304" pitchFamily="18" charset="-78"/>
            </a:endParaRPr>
          </a:p>
          <a:p>
            <a:pPr algn="justLow">
              <a:buNone/>
            </a:pPr>
            <a:endParaRPr lang="ar-IQ" b="1" dirty="0">
              <a:latin typeface="Simplified Arabic" panose="02020603050405020304" pitchFamily="18" charset="-78"/>
              <a:cs typeface="Simplified Arabic" panose="02020603050405020304" pitchFamily="18" charset="-78"/>
            </a:endParaRPr>
          </a:p>
          <a:p>
            <a:pPr algn="justLow">
              <a:buNone/>
            </a:pPr>
            <a:r>
              <a:rPr lang="ar-IQ" b="1" dirty="0" smtClean="0">
                <a:latin typeface="Simplified Arabic" panose="02020603050405020304" pitchFamily="18" charset="-78"/>
                <a:cs typeface="Simplified Arabic" panose="02020603050405020304" pitchFamily="18" charset="-78"/>
              </a:rPr>
              <a:t>-لوحظ وجود ادوار تأزرية مشتركة بين </a:t>
            </a:r>
            <a:r>
              <a:rPr lang="en-US" b="1" dirty="0" smtClean="0">
                <a:latin typeface="Simplified Arabic" panose="02020603050405020304" pitchFamily="18" charset="-78"/>
                <a:cs typeface="Simplified Arabic" panose="02020603050405020304" pitchFamily="18" charset="-78"/>
              </a:rPr>
              <a:t>IL-17</a:t>
            </a:r>
            <a:r>
              <a:rPr lang="ar-IQ" b="1" dirty="0" smtClean="0">
                <a:latin typeface="Simplified Arabic" panose="02020603050405020304" pitchFamily="18" charset="-78"/>
                <a:cs typeface="Simplified Arabic" panose="02020603050405020304" pitchFamily="18" charset="-78"/>
              </a:rPr>
              <a:t> والارثروبويتين لاسيما في الادوار الدفاية وبعض المستقبلات المشتركة لهما </a:t>
            </a:r>
            <a:r>
              <a:rPr lang="ar-SA" b="1" dirty="0" smtClean="0">
                <a:latin typeface="Simplified Arabic" panose="02020603050405020304" pitchFamily="18" charset="-78"/>
                <a:cs typeface="Simplified Arabic" panose="02020603050405020304" pitchFamily="18" charset="-78"/>
              </a:rPr>
              <a:t>(</a:t>
            </a:r>
            <a:r>
              <a:rPr lang="en-US" b="1" dirty="0" err="1">
                <a:latin typeface="Simplified Arabic" panose="02020603050405020304" pitchFamily="18" charset="-78"/>
                <a:cs typeface="Simplified Arabic" panose="02020603050405020304" pitchFamily="18" charset="-78"/>
              </a:rPr>
              <a:t>Opdal</a:t>
            </a:r>
            <a:r>
              <a:rPr lang="ar-SA" b="1" dirty="0">
                <a:latin typeface="Simplified Arabic" panose="02020603050405020304" pitchFamily="18" charset="-78"/>
                <a:cs typeface="Simplified Arabic" panose="02020603050405020304" pitchFamily="18" charset="-78"/>
              </a:rPr>
              <a:t>، </a:t>
            </a:r>
            <a:r>
              <a:rPr lang="en-US" b="1" dirty="0">
                <a:latin typeface="Simplified Arabic" panose="02020603050405020304" pitchFamily="18" charset="-78"/>
                <a:cs typeface="Simplified Arabic" panose="02020603050405020304" pitchFamily="18" charset="-78"/>
              </a:rPr>
              <a:t>2020</a:t>
            </a:r>
            <a:r>
              <a:rPr lang="ar-SA" b="1" dirty="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a:p>
            <a:pPr>
              <a:buNone/>
            </a:pP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IQ" b="1" dirty="0" smtClean="0">
                <a:solidFill>
                  <a:schemeClr val="tx2">
                    <a:lumMod val="60000"/>
                    <a:lumOff val="40000"/>
                  </a:schemeClr>
                </a:solidFill>
              </a:rPr>
              <a:t>وظائف جين </a:t>
            </a:r>
            <a:r>
              <a:rPr lang="en-US" b="1" dirty="0" smtClean="0">
                <a:solidFill>
                  <a:schemeClr val="tx2">
                    <a:lumMod val="60000"/>
                    <a:lumOff val="40000"/>
                  </a:schemeClr>
                </a:solidFill>
              </a:rPr>
              <a:t>IL-17</a:t>
            </a:r>
            <a:endParaRPr lang="en-US" b="1" dirty="0">
              <a:solidFill>
                <a:schemeClr val="tx2">
                  <a:lumMod val="60000"/>
                  <a:lumOff val="4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35239027"/>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4211960" y="6156593"/>
            <a:ext cx="4474840" cy="523220"/>
          </a:xfrm>
          <a:prstGeom prst="rect">
            <a:avLst/>
          </a:prstGeom>
        </p:spPr>
        <p:txBody>
          <a:bodyPr wrap="square">
            <a:spAutoFit/>
          </a:bodyPr>
          <a:lstStyle/>
          <a:p>
            <a:r>
              <a:rPr lang="en-US" sz="2800" b="1" dirty="0" smtClean="0"/>
              <a:t>Burgess) </a:t>
            </a:r>
            <a:r>
              <a:rPr lang="ar-IQ" sz="2800" b="1" dirty="0"/>
              <a:t> </a:t>
            </a:r>
            <a:r>
              <a:rPr lang="ar-IQ" sz="2800" b="1" dirty="0" smtClean="0"/>
              <a:t>واخرون ,2015 ).</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IQ" b="1" dirty="0" smtClean="0">
                <a:solidFill>
                  <a:schemeClr val="tx2">
                    <a:lumMod val="60000"/>
                    <a:lumOff val="40000"/>
                  </a:schemeClr>
                </a:solidFill>
              </a:rPr>
              <a:t>موقع جين </a:t>
            </a:r>
            <a:r>
              <a:rPr lang="en-US" b="1" dirty="0" smtClean="0">
                <a:solidFill>
                  <a:schemeClr val="tx2">
                    <a:lumMod val="60000"/>
                    <a:lumOff val="40000"/>
                  </a:schemeClr>
                </a:solidFill>
              </a:rPr>
              <a:t>IL-17</a:t>
            </a:r>
            <a:endParaRPr lang="en-US" b="1" dirty="0">
              <a:solidFill>
                <a:schemeClr val="tx2">
                  <a:lumMod val="60000"/>
                  <a:lumOff val="40000"/>
                </a:schemeClr>
              </a:solidFill>
            </a:endParaRPr>
          </a:p>
        </p:txBody>
      </p:sp>
      <p:sp>
        <p:nvSpPr>
          <p:cNvPr id="3" name="عنصر نائب للمحتوى 2"/>
          <p:cNvSpPr>
            <a:spLocks noGrp="1"/>
          </p:cNvSpPr>
          <p:nvPr>
            <p:ph idx="1"/>
          </p:nvPr>
        </p:nvSpPr>
        <p:spPr>
          <a:solidFill>
            <a:schemeClr val="bg1"/>
          </a:solidFill>
        </p:spPr>
        <p:txBody>
          <a:bodyPr>
            <a:normAutofit fontScale="92500" lnSpcReduction="20000"/>
          </a:bodyPr>
          <a:lstStyle/>
          <a:p>
            <a:pPr algn="justLow">
              <a:buNone/>
            </a:pPr>
            <a:r>
              <a:rPr lang="en-US" b="1" dirty="0" smtClean="0"/>
              <a:t>   </a:t>
            </a:r>
            <a:r>
              <a:rPr lang="ar-IQ" b="1" dirty="0" smtClean="0"/>
              <a:t>توصلت </a:t>
            </a:r>
            <a:r>
              <a:rPr lang="ar-IQ" b="1" dirty="0" smtClean="0">
                <a:latin typeface="Simplified Arabic" panose="02020603050405020304" pitchFamily="18" charset="-78"/>
                <a:cs typeface="Simplified Arabic" panose="02020603050405020304" pitchFamily="18" charset="-78"/>
              </a:rPr>
              <a:t>الدراسات السابقة الى ان موقع جين</a:t>
            </a:r>
            <a:r>
              <a:rPr lang="en-US" b="1" dirty="0" smtClean="0">
                <a:latin typeface="Simplified Arabic" panose="02020603050405020304" pitchFamily="18" charset="-78"/>
                <a:cs typeface="Simplified Arabic" panose="02020603050405020304" pitchFamily="18" charset="-78"/>
              </a:rPr>
              <a:t>IL-17 </a:t>
            </a:r>
            <a:r>
              <a:rPr lang="ar-IQ" b="1" dirty="0" smtClean="0">
                <a:latin typeface="Simplified Arabic" panose="02020603050405020304" pitchFamily="18" charset="-78"/>
                <a:cs typeface="Simplified Arabic" panose="02020603050405020304" pitchFamily="18" charset="-78"/>
              </a:rPr>
              <a:t> </a:t>
            </a:r>
          </a:p>
          <a:p>
            <a:pPr algn="justLow">
              <a:buNone/>
            </a:pPr>
            <a:endParaRPr lang="ar-IQ" b="1" dirty="0">
              <a:latin typeface="Simplified Arabic" panose="02020603050405020304" pitchFamily="18" charset="-78"/>
              <a:cs typeface="Simplified Arabic" panose="02020603050405020304" pitchFamily="18" charset="-78"/>
            </a:endParaRPr>
          </a:p>
          <a:p>
            <a:pPr algn="justLow">
              <a:buNone/>
            </a:pPr>
            <a:r>
              <a:rPr lang="ar-IQ" b="1" dirty="0" smtClean="0">
                <a:latin typeface="Simplified Arabic" panose="02020603050405020304" pitchFamily="18" charset="-78"/>
                <a:cs typeface="Simplified Arabic" panose="02020603050405020304" pitchFamily="18" charset="-78"/>
              </a:rPr>
              <a:t>  -الابقار على كروموسوم رقم 23 الذراع القصير.</a:t>
            </a:r>
          </a:p>
          <a:p>
            <a:pPr algn="justLow">
              <a:buNone/>
            </a:pPr>
            <a:r>
              <a:rPr lang="ar-IQ" b="1" dirty="0" smtClean="0">
                <a:latin typeface="Simplified Arabic" panose="02020603050405020304" pitchFamily="18" charset="-78"/>
                <a:cs typeface="Simplified Arabic" panose="02020603050405020304" pitchFamily="18" charset="-78"/>
              </a:rPr>
              <a:t>  </a:t>
            </a:r>
          </a:p>
          <a:p>
            <a:pPr algn="justLow">
              <a:buNone/>
            </a:pPr>
            <a:r>
              <a:rPr lang="ar-IQ" b="1" dirty="0" smtClean="0">
                <a:latin typeface="Simplified Arabic" panose="02020603050405020304" pitchFamily="18" charset="-78"/>
                <a:cs typeface="Simplified Arabic" panose="02020603050405020304" pitchFamily="18" charset="-78"/>
              </a:rPr>
              <a:t> - الاغنام والماعز على كروموسوم رقم 6 الذراع الطويل.</a:t>
            </a:r>
          </a:p>
          <a:p>
            <a:pPr algn="justLow">
              <a:buNone/>
            </a:pPr>
            <a:r>
              <a:rPr lang="ar-IQ" b="1" dirty="0">
                <a:latin typeface="Simplified Arabic" panose="02020603050405020304" pitchFamily="18" charset="-78"/>
                <a:cs typeface="Simplified Arabic" panose="02020603050405020304" pitchFamily="18" charset="-78"/>
              </a:rPr>
              <a:t> </a:t>
            </a:r>
            <a:r>
              <a:rPr lang="ar-IQ" b="1" dirty="0" smtClean="0">
                <a:latin typeface="Simplified Arabic" panose="02020603050405020304" pitchFamily="18" charset="-78"/>
                <a:cs typeface="Simplified Arabic" panose="02020603050405020304" pitchFamily="18" charset="-78"/>
              </a:rPr>
              <a:t> </a:t>
            </a:r>
          </a:p>
          <a:p>
            <a:pPr algn="justLow">
              <a:buNone/>
            </a:pPr>
            <a:r>
              <a:rPr lang="ar-IQ" b="1" dirty="0" smtClean="0">
                <a:latin typeface="Simplified Arabic" panose="02020603050405020304" pitchFamily="18" charset="-78"/>
                <a:cs typeface="Simplified Arabic" panose="02020603050405020304" pitchFamily="18" charset="-78"/>
              </a:rPr>
              <a:t> - الانسان على كروموسوم رقم 6  الذراع الطويل.</a:t>
            </a:r>
          </a:p>
          <a:p>
            <a:pPr algn="justLow">
              <a:buNone/>
            </a:pPr>
            <a:endParaRPr lang="ar-IQ" b="1" dirty="0">
              <a:latin typeface="Simplified Arabic" panose="02020603050405020304" pitchFamily="18" charset="-78"/>
              <a:cs typeface="Simplified Arabic" panose="02020603050405020304" pitchFamily="18" charset="-78"/>
            </a:endParaRPr>
          </a:p>
          <a:p>
            <a:pPr algn="justLow">
              <a:buNone/>
            </a:pPr>
            <a:r>
              <a:rPr lang="ar-IQ" b="1" dirty="0" smtClean="0">
                <a:latin typeface="Simplified Arabic" panose="02020603050405020304" pitchFamily="18" charset="-78"/>
                <a:cs typeface="Simplified Arabic" panose="02020603050405020304" pitchFamily="18" charset="-78"/>
              </a:rPr>
              <a:t>         (</a:t>
            </a:r>
            <a:r>
              <a:rPr lang="en-US" b="1" dirty="0" err="1" smtClean="0">
                <a:latin typeface="Simplified Arabic" panose="02020603050405020304" pitchFamily="18" charset="-78"/>
                <a:cs typeface="Simplified Arabic" panose="02020603050405020304" pitchFamily="18" charset="-78"/>
              </a:rPr>
              <a:t>Zahoor</a:t>
            </a:r>
            <a:r>
              <a:rPr lang="en-US" b="1" dirty="0" smtClean="0">
                <a:latin typeface="Simplified Arabic" panose="02020603050405020304" pitchFamily="18" charset="-78"/>
                <a:cs typeface="Simplified Arabic" panose="02020603050405020304" pitchFamily="18" charset="-78"/>
              </a:rPr>
              <a:t> </a:t>
            </a:r>
            <a:r>
              <a:rPr lang="ar-IQ" b="1" dirty="0" smtClean="0">
                <a:latin typeface="Simplified Arabic" panose="02020603050405020304" pitchFamily="18" charset="-78"/>
                <a:cs typeface="Simplified Arabic" panose="02020603050405020304" pitchFamily="18" charset="-78"/>
              </a:rPr>
              <a:t> واخرون ,2023).</a:t>
            </a:r>
            <a:endParaRPr lang="en-US"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4890"/>
            <a:ext cx="8229600" cy="1143000"/>
          </a:xfrm>
          <a:solidFill>
            <a:srgbClr val="FFC000"/>
          </a:solidFill>
        </p:spPr>
        <p:txBody>
          <a:bodyPr/>
          <a:lstStyle/>
          <a:p>
            <a:r>
              <a:rPr lang="ar-IQ" b="1" dirty="0" smtClean="0">
                <a:solidFill>
                  <a:schemeClr val="tx2">
                    <a:lumMod val="60000"/>
                    <a:lumOff val="40000"/>
                  </a:schemeClr>
                </a:solidFill>
              </a:rPr>
              <a:t>افراد جين </a:t>
            </a:r>
            <a:r>
              <a:rPr lang="en-US" b="1" dirty="0" smtClean="0">
                <a:solidFill>
                  <a:schemeClr val="tx2">
                    <a:lumMod val="60000"/>
                    <a:lumOff val="40000"/>
                  </a:schemeClr>
                </a:solidFill>
              </a:rPr>
              <a:t>IL-17 </a:t>
            </a:r>
            <a:endParaRPr lang="en-US" b="1" dirty="0">
              <a:solidFill>
                <a:schemeClr val="tx2">
                  <a:lumMod val="60000"/>
                  <a:lumOff val="40000"/>
                </a:schemeClr>
              </a:solidFill>
            </a:endParaRPr>
          </a:p>
        </p:txBody>
      </p:sp>
      <p:graphicFrame>
        <p:nvGraphicFramePr>
          <p:cNvPr id="10" name="عنصر نائب للمحتوى 9"/>
          <p:cNvGraphicFramePr>
            <a:graphicFrameLocks noGrp="1"/>
          </p:cNvGraphicFramePr>
          <p:nvPr>
            <p:ph idx="1"/>
            <p:extLst>
              <p:ext uri="{D42A27DB-BD31-4B8C-83A1-F6EECF244321}">
                <p14:modId xmlns:p14="http://schemas.microsoft.com/office/powerpoint/2010/main" val="42933776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ستطيل 10"/>
          <p:cNvSpPr/>
          <p:nvPr/>
        </p:nvSpPr>
        <p:spPr>
          <a:xfrm>
            <a:off x="4355976" y="5661248"/>
            <a:ext cx="2915816" cy="738664"/>
          </a:xfrm>
          <a:prstGeom prst="rect">
            <a:avLst/>
          </a:prstGeom>
        </p:spPr>
        <p:txBody>
          <a:bodyPr wrap="square">
            <a:spAutoFit/>
          </a:bodyPr>
          <a:lstStyle/>
          <a:p>
            <a:endParaRPr lang="en-US" dirty="0" smtClean="0"/>
          </a:p>
          <a:p>
            <a:r>
              <a:rPr lang="en-US" sz="2400" b="1" dirty="0" smtClean="0"/>
              <a:t>)</a:t>
            </a:r>
            <a:r>
              <a:rPr lang="ar-IQ" sz="2400" b="1" dirty="0" smtClean="0"/>
              <a:t> </a:t>
            </a:r>
            <a:r>
              <a:rPr lang="en-US" sz="2400" b="1" dirty="0" smtClean="0"/>
              <a:t>( 2015 ,</a:t>
            </a:r>
            <a:r>
              <a:rPr lang="en-US" sz="2400" b="1" dirty="0" err="1" smtClean="0"/>
              <a:t>Boehnck</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ar-SA" sz="2800" b="1" dirty="0" smtClean="0"/>
              <a:t>الشكل 2: عائلة </a:t>
            </a:r>
            <a:r>
              <a:rPr lang="ar-SA" sz="2800" b="1" dirty="0" err="1" smtClean="0"/>
              <a:t>السيتوكينات</a:t>
            </a:r>
            <a:r>
              <a:rPr lang="ar-SA" sz="2800" b="1" dirty="0" smtClean="0"/>
              <a:t> </a:t>
            </a:r>
            <a:r>
              <a:rPr lang="en-US" sz="2800" b="1" dirty="0" smtClean="0"/>
              <a:t>IL-17</a:t>
            </a:r>
            <a:r>
              <a:rPr lang="ar-SA" sz="2800" b="1" dirty="0" err="1" smtClean="0"/>
              <a:t>(</a:t>
            </a:r>
            <a:r>
              <a:rPr lang="en-US" sz="2800" b="1" dirty="0" err="1" smtClean="0"/>
              <a:t>Boehnck</a:t>
            </a:r>
            <a:r>
              <a:rPr lang="ar-IQ" sz="2800" b="1" dirty="0" smtClean="0"/>
              <a:t>، 2015</a:t>
            </a:r>
            <a:r>
              <a:rPr lang="ar-IQ" sz="2800" b="1" dirty="0" err="1" smtClean="0"/>
              <a:t>)</a:t>
            </a:r>
            <a:r>
              <a:rPr lang="en-US" sz="2800" b="1" dirty="0" smtClean="0"/>
              <a:t>.</a:t>
            </a:r>
          </a:p>
          <a:p>
            <a:pPr>
              <a:buNone/>
            </a:pPr>
            <a:endParaRPr lang="en-US" dirty="0"/>
          </a:p>
        </p:txBody>
      </p:sp>
      <p:pic>
        <p:nvPicPr>
          <p:cNvPr id="4" name="صورة 3"/>
          <p:cNvPicPr/>
          <p:nvPr/>
        </p:nvPicPr>
        <p:blipFill>
          <a:blip r:embed="rId2" cstate="print">
            <a:extLst>
              <a:ext uri="{28A0092B-C50C-407E-A947-70E740481C1C}">
                <a14:useLocalDpi xmlns:a14="http://schemas.microsoft.com/office/drawing/2010/main" val="0"/>
              </a:ext>
            </a:extLst>
          </a:blip>
          <a:stretch>
            <a:fillRect/>
          </a:stretch>
        </p:blipFill>
        <p:spPr>
          <a:xfrm>
            <a:off x="755576" y="620688"/>
            <a:ext cx="7920880" cy="47202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ar-SA" sz="2200" b="1" dirty="0" smtClean="0"/>
              <a:t>الشكل </a:t>
            </a:r>
            <a:r>
              <a:rPr lang="ar-SA" sz="2200" b="1" dirty="0" err="1" smtClean="0"/>
              <a:t>3:</a:t>
            </a:r>
            <a:r>
              <a:rPr lang="ar-SA" sz="2200" b="1" dirty="0" smtClean="0"/>
              <a:t> </a:t>
            </a:r>
            <a:r>
              <a:rPr lang="ar-IQ" sz="2200" b="1" dirty="0" smtClean="0"/>
              <a:t>التحليل الوراثي لتسلسلات جين </a:t>
            </a:r>
            <a:r>
              <a:rPr lang="en-US" sz="2200" b="1" dirty="0" smtClean="0"/>
              <a:t>IL_17  </a:t>
            </a:r>
            <a:r>
              <a:rPr lang="ar-IQ" sz="2200" b="1" dirty="0" smtClean="0"/>
              <a:t> (المصدر </a:t>
            </a:r>
            <a:r>
              <a:rPr lang="en-US" sz="2200" b="1" dirty="0" err="1" smtClean="0"/>
              <a:t>Gerdol</a:t>
            </a:r>
            <a:r>
              <a:rPr lang="ar-IQ" sz="2200" b="1" dirty="0" smtClean="0"/>
              <a:t>، 2015</a:t>
            </a:r>
            <a:r>
              <a:rPr lang="ar-IQ" sz="2200" b="1" dirty="0" err="1" smtClean="0"/>
              <a:t>).</a:t>
            </a:r>
            <a:endParaRPr lang="en-US" sz="2200" b="1" dirty="0" smtClean="0"/>
          </a:p>
          <a:p>
            <a:pPr>
              <a:buNone/>
            </a:pPr>
            <a:endParaRPr lang="en-US" dirty="0" smtClean="0"/>
          </a:p>
        </p:txBody>
      </p:sp>
      <p:pic>
        <p:nvPicPr>
          <p:cNvPr id="4" name="صورة 3"/>
          <p:cNvPicPr/>
          <p:nvPr/>
        </p:nvPicPr>
        <p:blipFill>
          <a:blip r:embed="rId2" cstate="print">
            <a:extLst>
              <a:ext uri="{28A0092B-C50C-407E-A947-70E740481C1C}">
                <a14:useLocalDpi xmlns:a14="http://schemas.microsoft.com/office/drawing/2010/main" val="0"/>
              </a:ext>
            </a:extLst>
          </a:blip>
          <a:stretch>
            <a:fillRect/>
          </a:stretch>
        </p:blipFill>
        <p:spPr>
          <a:xfrm>
            <a:off x="611560" y="404664"/>
            <a:ext cx="7992888" cy="51303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1224136"/>
          </a:xfrm>
        </p:spPr>
        <p:txBody>
          <a:bodyPr>
            <a:normAutofit/>
          </a:bodyPr>
          <a:lstStyle/>
          <a:p>
            <a:r>
              <a:rPr lang="ar-SA" sz="2400" b="1" dirty="0" smtClean="0"/>
              <a:t>جدول </a:t>
            </a:r>
            <a:r>
              <a:rPr lang="ar-SA" sz="2400" b="1" dirty="0" err="1" smtClean="0"/>
              <a:t>1.</a:t>
            </a:r>
            <a:r>
              <a:rPr lang="ar-SA" sz="2400" b="1" dirty="0" smtClean="0"/>
              <a:t>  تاثير مستويات تركيز هرمون الارثروبيوتين في الصفات</a:t>
            </a:r>
            <a:r>
              <a:rPr lang="ar-IQ" sz="2400" b="1" dirty="0" smtClean="0"/>
              <a:t> التناسلية ونسبة الدهن في لحليب ل</a:t>
            </a:r>
            <a:r>
              <a:rPr lang="ar-SA" sz="2400" b="1" dirty="0" smtClean="0"/>
              <a:t>عينه من </a:t>
            </a:r>
            <a:r>
              <a:rPr lang="ar-IQ" sz="2400" b="1" dirty="0" smtClean="0"/>
              <a:t>الا</a:t>
            </a:r>
            <a:r>
              <a:rPr lang="ar-SA" sz="2400" b="1" dirty="0" smtClean="0"/>
              <a:t>غنام العواسي</a:t>
            </a:r>
            <a:endParaRPr lang="en-US" sz="24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40045401"/>
              </p:ext>
            </p:extLst>
          </p:nvPr>
        </p:nvGraphicFramePr>
        <p:xfrm>
          <a:off x="457200" y="1196975"/>
          <a:ext cx="8291265" cy="4946082"/>
        </p:xfrm>
        <a:graphic>
          <a:graphicData uri="http://schemas.openxmlformats.org/drawingml/2006/table">
            <a:tbl>
              <a:tblPr firstRow="1" bandRow="1">
                <a:tableStyleId>{5C22544A-7EE6-4342-B048-85BDC9FD1C3A}</a:tableStyleId>
              </a:tblPr>
              <a:tblGrid>
                <a:gridCol w="1658253"/>
                <a:gridCol w="1658253"/>
                <a:gridCol w="1658253"/>
                <a:gridCol w="1658253"/>
                <a:gridCol w="1658253"/>
              </a:tblGrid>
              <a:tr h="567035">
                <a:tc>
                  <a:txBody>
                    <a:bodyPr/>
                    <a:lstStyle/>
                    <a:p>
                      <a:pPr marL="0" marR="0" algn="ctr" rtl="0">
                        <a:lnSpc>
                          <a:spcPct val="107000"/>
                        </a:lnSpc>
                        <a:spcBef>
                          <a:spcPts val="0"/>
                        </a:spcBef>
                        <a:spcAft>
                          <a:spcPts val="0"/>
                        </a:spcAft>
                      </a:pPr>
                      <a:r>
                        <a:rPr lang="ar-SA" sz="1800" b="1" u="sng" kern="100" dirty="0">
                          <a:solidFill>
                            <a:srgbClr val="00B0F0"/>
                          </a:solidFill>
                          <a:latin typeface="Calibri"/>
                          <a:ea typeface="Calibri"/>
                          <a:cs typeface="Simplified Arabic"/>
                        </a:rPr>
                        <a:t>الصفات </a:t>
                      </a:r>
                      <a:endParaRPr lang="en-US" sz="1800" b="1" u="sng" kern="100" dirty="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u="sng" kern="100">
                          <a:solidFill>
                            <a:srgbClr val="00B0F0"/>
                          </a:solidFill>
                          <a:latin typeface="Calibri"/>
                          <a:ea typeface="Calibri"/>
                          <a:cs typeface="Simplified Arabic"/>
                        </a:rPr>
                        <a:t>مستوى منخفض  اقل </a:t>
                      </a:r>
                      <a:r>
                        <a:rPr lang="ar-SA" sz="1800" b="1" u="sng" kern="100" smtClean="0">
                          <a:solidFill>
                            <a:srgbClr val="00B0F0"/>
                          </a:solidFill>
                          <a:latin typeface="Calibri"/>
                          <a:ea typeface="Calibri"/>
                          <a:cs typeface="Simplified Arabic"/>
                        </a:rPr>
                        <a:t>من3</a:t>
                      </a:r>
                      <a:endParaRPr lang="en-US" sz="1800" b="1" u="sng" kern="10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u="sng" kern="100" dirty="0">
                          <a:solidFill>
                            <a:srgbClr val="00B0F0"/>
                          </a:solidFill>
                          <a:latin typeface="Calibri"/>
                          <a:ea typeface="Calibri"/>
                          <a:cs typeface="Simplified Arabic"/>
                        </a:rPr>
                        <a:t>مستوى متوسط </a:t>
                      </a:r>
                      <a:r>
                        <a:rPr lang="ar-SA" sz="1800" b="1" u="sng" kern="100" dirty="0" smtClean="0">
                          <a:solidFill>
                            <a:srgbClr val="00B0F0"/>
                          </a:solidFill>
                          <a:latin typeface="Calibri"/>
                          <a:ea typeface="Calibri"/>
                          <a:cs typeface="Simplified Arabic"/>
                        </a:rPr>
                        <a:t>من3_4</a:t>
                      </a:r>
                      <a:endParaRPr lang="en-US" sz="1800" b="1" u="sng" kern="100" dirty="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u="sng" kern="100" dirty="0">
                          <a:solidFill>
                            <a:srgbClr val="00B0F0"/>
                          </a:solidFill>
                          <a:latin typeface="Calibri"/>
                          <a:ea typeface="Calibri"/>
                          <a:cs typeface="Simplified Arabic"/>
                        </a:rPr>
                        <a:t>مستوى عالي اكثر </a:t>
                      </a:r>
                      <a:r>
                        <a:rPr lang="ar-SA" sz="1800" b="1" u="sng" kern="100" dirty="0" smtClean="0">
                          <a:solidFill>
                            <a:srgbClr val="00B0F0"/>
                          </a:solidFill>
                          <a:latin typeface="Calibri"/>
                          <a:ea typeface="Calibri"/>
                          <a:cs typeface="Simplified Arabic"/>
                        </a:rPr>
                        <a:t>من4</a:t>
                      </a:r>
                      <a:endParaRPr lang="en-US" sz="1800" b="1" u="sng" kern="100" dirty="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u="sng" kern="100" dirty="0" smtClean="0">
                          <a:solidFill>
                            <a:srgbClr val="00B0F0"/>
                          </a:solidFill>
                          <a:latin typeface="Calibri"/>
                          <a:ea typeface="Calibri"/>
                          <a:cs typeface="Simplified Arabic"/>
                        </a:rPr>
                        <a:t>المعنويه</a:t>
                      </a:r>
                      <a:endParaRPr lang="en-US" sz="1800" b="1" u="sng" kern="100" dirty="0">
                        <a:solidFill>
                          <a:srgbClr val="00B0F0"/>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1">
                        <a:lnSpc>
                          <a:spcPct val="107000"/>
                        </a:lnSpc>
                        <a:spcBef>
                          <a:spcPts val="0"/>
                        </a:spcBef>
                        <a:spcAft>
                          <a:spcPts val="0"/>
                        </a:spcAft>
                      </a:pPr>
                      <a:r>
                        <a:rPr lang="ar-SA" sz="1800" b="1" kern="100">
                          <a:solidFill>
                            <a:schemeClr val="tx1"/>
                          </a:solidFill>
                          <a:latin typeface="Calibri"/>
                          <a:ea typeface="Calibri"/>
                          <a:cs typeface="Simplified Arabic"/>
                        </a:rPr>
                        <a:t>نسبة الخصوبة%</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74.81%</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74.96%</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73.19%</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NS</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معدل الخصب (مولود/نعجة)</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1.17±0.06</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1.19±0.12</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1.14±0.09</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NS</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نسبه التوائم%</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18.2%</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19.16%</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14.75%</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NS</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0">
                        <a:lnSpc>
                          <a:spcPct val="107000"/>
                        </a:lnSpc>
                        <a:spcBef>
                          <a:spcPts val="0"/>
                        </a:spcBef>
                        <a:spcAft>
                          <a:spcPts val="0"/>
                        </a:spcAft>
                      </a:pPr>
                      <a:r>
                        <a:rPr lang="ar-SA" sz="1800" b="1" kern="100" dirty="0">
                          <a:solidFill>
                            <a:srgbClr val="FF0000"/>
                          </a:solidFill>
                          <a:latin typeface="Calibri"/>
                          <a:ea typeface="Calibri"/>
                          <a:cs typeface="Simplified Arabic"/>
                        </a:rPr>
                        <a:t>تركيز </a:t>
                      </a:r>
                      <a:r>
                        <a:rPr lang="ar-SA" sz="1800" b="1" kern="100" dirty="0" err="1">
                          <a:solidFill>
                            <a:srgbClr val="FF0000"/>
                          </a:solidFill>
                          <a:latin typeface="Calibri"/>
                          <a:ea typeface="Calibri"/>
                          <a:cs typeface="Simplified Arabic"/>
                        </a:rPr>
                        <a:t>البروجسترون</a:t>
                      </a:r>
                      <a:r>
                        <a:rPr lang="ar-SA" sz="1800" b="1" kern="100" dirty="0">
                          <a:solidFill>
                            <a:srgbClr val="FF0000"/>
                          </a:solidFill>
                          <a:latin typeface="Calibri"/>
                          <a:ea typeface="Calibri"/>
                          <a:cs typeface="Simplified Arabic"/>
                        </a:rPr>
                        <a:t> (</a:t>
                      </a:r>
                      <a:r>
                        <a:rPr lang="ar-SA" sz="1800" b="1" kern="100" dirty="0" err="1">
                          <a:solidFill>
                            <a:srgbClr val="FF0000"/>
                          </a:solidFill>
                          <a:latin typeface="Calibri"/>
                          <a:ea typeface="Calibri"/>
                          <a:cs typeface="Simplified Arabic"/>
                        </a:rPr>
                        <a:t>نانو</a:t>
                      </a:r>
                      <a:r>
                        <a:rPr lang="ar-SA" sz="1800" b="1" kern="100" dirty="0">
                          <a:solidFill>
                            <a:srgbClr val="FF0000"/>
                          </a:solidFill>
                          <a:latin typeface="Calibri"/>
                          <a:ea typeface="Calibri"/>
                          <a:cs typeface="Simplified Arabic"/>
                        </a:rPr>
                        <a:t> كرام/مل</a:t>
                      </a:r>
                      <a:r>
                        <a:rPr lang="ar-SA" sz="1800" b="1" kern="100" dirty="0" err="1">
                          <a:solidFill>
                            <a:srgbClr val="FF0000"/>
                          </a:solidFill>
                          <a:latin typeface="Calibri"/>
                          <a:ea typeface="Calibri"/>
                          <a:cs typeface="Simplified Arabic"/>
                        </a:rPr>
                        <a:t>)</a:t>
                      </a:r>
                      <a:endParaRPr lang="en-US" sz="1800" b="1" kern="100" dirty="0">
                        <a:solidFill>
                          <a:srgbClr val="FF000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8.09±0.50b</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8.51±0.29ab</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9.17±0.24a</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ar-SA" sz="1800" b="1" kern="100" dirty="0" err="1">
                          <a:solidFill>
                            <a:srgbClr val="FF0000"/>
                          </a:solidFill>
                          <a:latin typeface="Calibri"/>
                          <a:ea typeface="Calibri"/>
                          <a:cs typeface="Simplified Arabic"/>
                        </a:rPr>
                        <a:t>*</a:t>
                      </a:r>
                      <a:endParaRPr lang="en-US" sz="1800" b="1" kern="100" dirty="0">
                        <a:solidFill>
                          <a:srgbClr val="FF0000"/>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0">
                        <a:lnSpc>
                          <a:spcPct val="107000"/>
                        </a:lnSpc>
                        <a:spcBef>
                          <a:spcPts val="0"/>
                        </a:spcBef>
                        <a:spcAft>
                          <a:spcPts val="0"/>
                        </a:spcAft>
                      </a:pPr>
                      <a:r>
                        <a:rPr lang="ar-SA" sz="1800" b="1" kern="100">
                          <a:solidFill>
                            <a:schemeClr val="tx1"/>
                          </a:solidFill>
                          <a:latin typeface="Calibri"/>
                          <a:ea typeface="Calibri"/>
                          <a:cs typeface="Simplified Arabic"/>
                        </a:rPr>
                        <a:t>تركيز هرمون الاستروجين (نانو كرام/مل)</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2.61±0.12</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2.47±0.10</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Simplified Arabic"/>
                          <a:ea typeface="Calibri"/>
                          <a:cs typeface="Arial"/>
                        </a:rPr>
                        <a:t>2.30±0.12</a:t>
                      </a:r>
                      <a:endParaRPr lang="en-US" sz="1800" b="1" kern="10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NS</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r>
              <a:tr h="567035">
                <a:tc>
                  <a:txBody>
                    <a:bodyPr/>
                    <a:lstStyle/>
                    <a:p>
                      <a:pPr marL="0" marR="0" algn="ctr" rtl="0">
                        <a:lnSpc>
                          <a:spcPct val="107000"/>
                        </a:lnSpc>
                        <a:spcBef>
                          <a:spcPts val="0"/>
                        </a:spcBef>
                        <a:spcAft>
                          <a:spcPts val="0"/>
                        </a:spcAft>
                      </a:pPr>
                      <a:r>
                        <a:rPr lang="ar-IQ" sz="1800" b="1" kern="100" dirty="0">
                          <a:solidFill>
                            <a:srgbClr val="FF0000"/>
                          </a:solidFill>
                          <a:latin typeface="Calibri"/>
                          <a:ea typeface="Calibri"/>
                          <a:cs typeface="Simplified Arabic"/>
                        </a:rPr>
                        <a:t>نسبه دهن الحليب%</a:t>
                      </a:r>
                      <a:endParaRPr lang="en-US" sz="1800" b="1" kern="100" dirty="0">
                        <a:solidFill>
                          <a:srgbClr val="FF000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4.70±0.13a</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4.25±0.51ab</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Simplified Arabic"/>
                          <a:ea typeface="Calibri"/>
                          <a:cs typeface="Arial"/>
                        </a:rPr>
                        <a:t>3.92±0.20b</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1">
                        <a:lnSpc>
                          <a:spcPct val="107000"/>
                        </a:lnSpc>
                        <a:spcBef>
                          <a:spcPts val="0"/>
                        </a:spcBef>
                        <a:spcAft>
                          <a:spcPts val="0"/>
                        </a:spcAft>
                      </a:pPr>
                      <a:r>
                        <a:rPr lang="ar-SA" sz="1800" b="1" kern="100" dirty="0" err="1">
                          <a:solidFill>
                            <a:srgbClr val="FF0000"/>
                          </a:solidFill>
                          <a:latin typeface="Calibri"/>
                          <a:ea typeface="Calibri"/>
                          <a:cs typeface="Simplified Arabic"/>
                        </a:rPr>
                        <a:t>*</a:t>
                      </a:r>
                      <a:endParaRPr lang="en-US" sz="1800" b="1" kern="100" dirty="0">
                        <a:solidFill>
                          <a:srgbClr val="FF0000"/>
                        </a:solidFill>
                        <a:latin typeface="Calibri"/>
                        <a:ea typeface="Calibri"/>
                        <a:cs typeface="Arial"/>
                      </a:endParaRPr>
                    </a:p>
                  </a:txBody>
                  <a:tcPr marL="68580" marR="68580" marT="0" marB="0">
                    <a:pattFill prst="pct5">
                      <a:fgClr>
                        <a:srgbClr val="FFC000"/>
                      </a:fgClr>
                      <a:bgClr>
                        <a:schemeClr val="bg1"/>
                      </a:bgClr>
                    </a:pattFill>
                  </a:tcPr>
                </a:tc>
              </a:tr>
              <a:tr h="567035">
                <a:tc gridSpan="5">
                  <a:txBody>
                    <a:bodyPr/>
                    <a:lstStyle/>
                    <a:p>
                      <a:pPr marL="0" marR="0" algn="ctr" rtl="0">
                        <a:lnSpc>
                          <a:spcPct val="110000"/>
                        </a:lnSpc>
                        <a:spcBef>
                          <a:spcPts val="0"/>
                        </a:spcBef>
                        <a:spcAft>
                          <a:spcPts val="0"/>
                        </a:spcAft>
                      </a:pPr>
                      <a:r>
                        <a:rPr lang="ar-IQ" sz="1800" b="1" kern="100" dirty="0">
                          <a:solidFill>
                            <a:schemeClr val="tx1"/>
                          </a:solidFill>
                          <a:latin typeface="Calibri"/>
                          <a:ea typeface="Calibri"/>
                          <a:cs typeface="Simplified Arabic"/>
                        </a:rPr>
                        <a:t>المتوسطات التي تحمل حروف مختلفة ضمن الصف الواحد تختلف معنويا فيما بينها.</a:t>
                      </a:r>
                      <a:endParaRPr lang="en-US" sz="1800" b="1" kern="100" dirty="0">
                        <a:solidFill>
                          <a:schemeClr val="tx1"/>
                        </a:solidFill>
                        <a:latin typeface="Calibri"/>
                        <a:ea typeface="Calibri"/>
                        <a:cs typeface="Arial"/>
                      </a:endParaRPr>
                    </a:p>
                    <a:p>
                      <a:pPr marL="0" marR="0" algn="ctr" rtl="1">
                        <a:lnSpc>
                          <a:spcPct val="110000"/>
                        </a:lnSpc>
                        <a:spcBef>
                          <a:spcPts val="0"/>
                        </a:spcBef>
                        <a:spcAft>
                          <a:spcPts val="0"/>
                        </a:spcAft>
                      </a:pPr>
                      <a:r>
                        <a:rPr lang="ar-IQ" sz="1800" b="1" kern="100" dirty="0" err="1">
                          <a:solidFill>
                            <a:schemeClr val="tx1"/>
                          </a:solidFill>
                          <a:latin typeface="Calibri"/>
                          <a:ea typeface="Calibri"/>
                          <a:cs typeface="Simplified Arabic"/>
                        </a:rPr>
                        <a:t>* (</a:t>
                      </a:r>
                      <a:r>
                        <a:rPr lang="en-US" sz="1800" b="1" kern="100" dirty="0">
                          <a:solidFill>
                            <a:schemeClr val="tx1"/>
                          </a:solidFill>
                          <a:latin typeface="Simplified Arabic"/>
                          <a:ea typeface="Calibri"/>
                          <a:cs typeface="Arial"/>
                        </a:rPr>
                        <a:t>P</a:t>
                      </a:r>
                      <a:r>
                        <a:rPr lang="en-US" sz="1800" b="1" kern="100" dirty="0">
                          <a:solidFill>
                            <a:schemeClr val="tx1"/>
                          </a:solidFill>
                          <a:latin typeface="Times New Roman"/>
                          <a:ea typeface="Calibri"/>
                          <a:cs typeface="Arial"/>
                        </a:rPr>
                        <a:t>≤</a:t>
                      </a:r>
                      <a:r>
                        <a:rPr lang="en-US" sz="1800" b="1" kern="100" dirty="0">
                          <a:solidFill>
                            <a:schemeClr val="tx1"/>
                          </a:solidFill>
                          <a:latin typeface="Simplified Arabic"/>
                          <a:ea typeface="Calibri"/>
                          <a:cs typeface="Arial"/>
                        </a:rPr>
                        <a:t>0.05</a:t>
                      </a:r>
                      <a:r>
                        <a:rPr lang="ar-IQ" sz="1800" b="1" kern="100" dirty="0" err="1">
                          <a:solidFill>
                            <a:schemeClr val="tx1"/>
                          </a:solidFill>
                          <a:latin typeface="Calibri"/>
                          <a:ea typeface="Calibri"/>
                          <a:cs typeface="Simplified Arabic"/>
                        </a:rPr>
                        <a:t>),</a:t>
                      </a:r>
                      <a:r>
                        <a:rPr lang="ar-IQ" sz="1800" b="1" kern="100" dirty="0">
                          <a:solidFill>
                            <a:schemeClr val="tx1"/>
                          </a:solidFill>
                          <a:latin typeface="Calibri"/>
                          <a:ea typeface="Calibri"/>
                          <a:cs typeface="Simplified Arabic"/>
                        </a:rPr>
                        <a:t> </a:t>
                      </a:r>
                      <a:r>
                        <a:rPr lang="en-US" sz="1800" b="1" kern="100" dirty="0">
                          <a:solidFill>
                            <a:schemeClr val="tx1"/>
                          </a:solidFill>
                          <a:latin typeface="Simplified Arabic"/>
                          <a:ea typeface="Calibri"/>
                          <a:cs typeface="Arial"/>
                        </a:rPr>
                        <a:t>NS</a:t>
                      </a:r>
                      <a:r>
                        <a:rPr lang="ar-IQ" sz="1800" b="1" kern="100" dirty="0">
                          <a:solidFill>
                            <a:schemeClr val="tx1"/>
                          </a:solidFill>
                          <a:latin typeface="Calibri"/>
                          <a:ea typeface="Calibri"/>
                          <a:cs typeface="Simplified Arabic"/>
                        </a:rPr>
                        <a:t>: غير معنوي.</a:t>
                      </a:r>
                      <a:endParaRPr lang="en-US" sz="1800" b="1" kern="100" dirty="0">
                        <a:solidFill>
                          <a:schemeClr val="tx1"/>
                        </a:solidFill>
                        <a:latin typeface="Calibri"/>
                        <a:ea typeface="Calibri"/>
                        <a:cs typeface="Arial"/>
                      </a:endParaRPr>
                    </a:p>
                  </a:txBody>
                  <a:tcPr marL="68580" marR="68580" marT="0" marB="0">
                    <a:pattFill prst="pct5">
                      <a:fgClr>
                        <a:srgbClr val="FFC000"/>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مستطيل 4"/>
          <p:cNvSpPr/>
          <p:nvPr/>
        </p:nvSpPr>
        <p:spPr>
          <a:xfrm>
            <a:off x="2754034" y="6237312"/>
            <a:ext cx="3635932" cy="400110"/>
          </a:xfrm>
          <a:prstGeom prst="rect">
            <a:avLst/>
          </a:prstGeom>
        </p:spPr>
        <p:txBody>
          <a:bodyPr wrap="none">
            <a:spAutoFit/>
          </a:bodyPr>
          <a:lstStyle/>
          <a:p>
            <a:pPr algn="ctr"/>
            <a:r>
              <a:rPr lang="ar-IQ" sz="2000" b="1" dirty="0" err="1" smtClean="0"/>
              <a:t>المصدر :</a:t>
            </a:r>
            <a:r>
              <a:rPr lang="ar-SA" sz="2000" b="1" dirty="0" smtClean="0"/>
              <a:t> عبد الحسين </a:t>
            </a:r>
            <a:r>
              <a:rPr lang="ar-SA" sz="2000" b="1" dirty="0" err="1" smtClean="0"/>
              <a:t>واخرون</a:t>
            </a:r>
            <a:r>
              <a:rPr lang="ar-SA" sz="2000" b="1" dirty="0" smtClean="0"/>
              <a:t> (2023</a:t>
            </a:r>
            <a:r>
              <a:rPr lang="ar-SA" sz="2000" b="1" dirty="0" err="1" smtClean="0"/>
              <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404664"/>
            <a:ext cx="9144000" cy="792088"/>
          </a:xfrm>
        </p:spPr>
        <p:txBody>
          <a:bodyPr>
            <a:normAutofit/>
          </a:bodyPr>
          <a:lstStyle/>
          <a:p>
            <a:r>
              <a:rPr lang="ar-SA" sz="2400" b="1" dirty="0" smtClean="0"/>
              <a:t>جدول2:</a:t>
            </a:r>
            <a:r>
              <a:rPr lang="ar-IQ" sz="2400" b="1" dirty="0" smtClean="0"/>
              <a:t> </a:t>
            </a:r>
            <a:r>
              <a:rPr lang="ar-SA" sz="2400" b="1" dirty="0" smtClean="0"/>
              <a:t>علاقة</a:t>
            </a:r>
            <a:r>
              <a:rPr lang="ar-SA" sz="2800" b="1" dirty="0" smtClean="0"/>
              <a:t> النمط </a:t>
            </a:r>
            <a:r>
              <a:rPr lang="ar-SA" sz="2400" b="1" dirty="0" smtClean="0"/>
              <a:t>الفرداني</a:t>
            </a:r>
            <a:r>
              <a:rPr lang="ar-SA" sz="2800" b="1" dirty="0" smtClean="0"/>
              <a:t> لاعاد</a:t>
            </a:r>
            <a:r>
              <a:rPr lang="ar-IQ" sz="2800" b="1" dirty="0" smtClean="0"/>
              <a:t>ة</a:t>
            </a:r>
            <a:r>
              <a:rPr lang="ar-SA" sz="2800" b="1" dirty="0" smtClean="0"/>
              <a:t> تكوين جينات </a:t>
            </a:r>
            <a:r>
              <a:rPr lang="en-US" sz="2800" b="1" dirty="0" smtClean="0"/>
              <a:t>EPO</a:t>
            </a:r>
            <a:r>
              <a:rPr lang="ar-IQ" sz="2800" b="1" dirty="0" smtClean="0"/>
              <a:t>على غازات الدم </a:t>
            </a:r>
            <a:endParaRPr lang="en-US" sz="28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27702311"/>
              </p:ext>
            </p:extLst>
          </p:nvPr>
        </p:nvGraphicFramePr>
        <p:xfrm>
          <a:off x="457200" y="1412877"/>
          <a:ext cx="8363270" cy="4824433"/>
        </p:xfrm>
        <a:graphic>
          <a:graphicData uri="http://schemas.openxmlformats.org/drawingml/2006/table">
            <a:tbl>
              <a:tblPr firstRow="1" bandRow="1">
                <a:tableStyleId>{5C22544A-7EE6-4342-B048-85BDC9FD1C3A}</a:tableStyleId>
              </a:tblPr>
              <a:tblGrid>
                <a:gridCol w="1672654"/>
                <a:gridCol w="1672654"/>
                <a:gridCol w="1672654"/>
                <a:gridCol w="1672654"/>
                <a:gridCol w="1672654"/>
              </a:tblGrid>
              <a:tr h="502046">
                <a:tc>
                  <a:txBody>
                    <a:bodyPr/>
                    <a:lstStyle/>
                    <a:p>
                      <a:pPr marL="0" marR="0" algn="ctr" rtl="1">
                        <a:lnSpc>
                          <a:spcPct val="107000"/>
                        </a:lnSpc>
                        <a:spcBef>
                          <a:spcPts val="0"/>
                        </a:spcBef>
                        <a:spcAft>
                          <a:spcPts val="0"/>
                        </a:spcAft>
                      </a:pPr>
                      <a:r>
                        <a:rPr lang="ar-IQ" sz="1800" b="1" u="sng" kern="100" dirty="0">
                          <a:solidFill>
                            <a:schemeClr val="tx1"/>
                          </a:solidFill>
                          <a:latin typeface="Calibri"/>
                          <a:ea typeface="Calibri"/>
                          <a:cs typeface="Simplified Arabic"/>
                        </a:rPr>
                        <a:t>مزيج النمط الفردي</a:t>
                      </a:r>
                      <a:endParaRPr lang="en-US" sz="1800" b="1" u="sng"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sz="1800" b="1" kern="100" dirty="0">
                          <a:solidFill>
                            <a:schemeClr val="tx1"/>
                          </a:solidFill>
                          <a:latin typeface="Simplified Arabic"/>
                          <a:ea typeface="Calibri"/>
                          <a:cs typeface="Arial"/>
                        </a:rPr>
                        <a:t>PCO2</a:t>
                      </a:r>
                      <a:endParaRPr lang="en-US" sz="18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sz="1800" b="1" kern="100" dirty="0">
                          <a:solidFill>
                            <a:srgbClr val="FF0000"/>
                          </a:solidFill>
                          <a:latin typeface="Simplified Arabic"/>
                          <a:ea typeface="Calibri"/>
                          <a:cs typeface="Arial"/>
                        </a:rPr>
                        <a:t>PO2</a:t>
                      </a:r>
                      <a:endParaRPr lang="en-US" sz="18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sz="1800" b="1" kern="100" smtClean="0">
                          <a:solidFill>
                            <a:schemeClr val="tx1"/>
                          </a:solidFill>
                          <a:latin typeface="Simplified Arabic"/>
                          <a:ea typeface="Calibri"/>
                          <a:cs typeface="Arial"/>
                        </a:rPr>
                        <a:t>SO2</a:t>
                      </a:r>
                      <a:endParaRPr lang="en-US" sz="18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sz="1800" b="1" kern="100" dirty="0">
                          <a:solidFill>
                            <a:schemeClr val="tx1"/>
                          </a:solidFill>
                          <a:latin typeface="Simplified Arabic"/>
                          <a:ea typeface="Calibri"/>
                          <a:cs typeface="Arial"/>
                        </a:rPr>
                        <a:t>P50</a:t>
                      </a:r>
                      <a:endParaRPr lang="en-US" sz="18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a:solidFill>
                            <a:schemeClr val="tx1"/>
                          </a:solidFill>
                          <a:latin typeface="Simplified Arabic"/>
                          <a:ea typeface="Calibri"/>
                          <a:cs typeface="Arial"/>
                        </a:rPr>
                        <a:t>H1H1</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40.347 ± 0.640</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38.725 </a:t>
                      </a:r>
                      <a:r>
                        <a:rPr lang="ar-IQ" sz="1600" b="1" kern="100" dirty="0">
                          <a:solidFill>
                            <a:srgbClr val="FF0000"/>
                          </a:solidFill>
                          <a:latin typeface="Calibri"/>
                          <a:ea typeface="Calibri"/>
                          <a:cs typeface="Simplified Arabic"/>
                        </a:rPr>
                        <a:t>± 0.305 </a:t>
                      </a:r>
                      <a:r>
                        <a:rPr lang="en-US" sz="1600" b="1" kern="100" dirty="0" err="1">
                          <a:solidFill>
                            <a:srgbClr val="FF0000"/>
                          </a:solidFill>
                          <a:latin typeface="Simplified Arabic"/>
                          <a:ea typeface="Calibri"/>
                          <a:cs typeface="Arial"/>
                        </a:rPr>
                        <a:t>ab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70.621 ± 0.773</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26.484 ± 0.333</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dirty="0">
                          <a:solidFill>
                            <a:schemeClr val="tx1"/>
                          </a:solidFill>
                          <a:latin typeface="Simplified Arabic"/>
                          <a:ea typeface="Calibri"/>
                          <a:cs typeface="Arial"/>
                        </a:rPr>
                        <a:t>H1H2</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40.821 ± 1.063</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37.923 </a:t>
                      </a:r>
                      <a:r>
                        <a:rPr lang="ar-IQ" sz="1600" b="1" kern="100" dirty="0">
                          <a:solidFill>
                            <a:srgbClr val="FF0000"/>
                          </a:solidFill>
                          <a:latin typeface="Calibri"/>
                          <a:ea typeface="Calibri"/>
                          <a:cs typeface="Simplified Arabic"/>
                        </a:rPr>
                        <a:t>± 0.127 </a:t>
                      </a:r>
                      <a:r>
                        <a:rPr lang="en-US" sz="1600" b="1" kern="100" dirty="0" err="1">
                          <a:solidFill>
                            <a:srgbClr val="FF0000"/>
                          </a:solidFill>
                          <a:latin typeface="Simplified Arabic"/>
                          <a:ea typeface="Calibri"/>
                          <a:cs typeface="Arial"/>
                        </a:rPr>
                        <a:t>ab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70.081 ± 0.493</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26.880 ± 0.453</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a:solidFill>
                            <a:schemeClr val="tx1"/>
                          </a:solidFill>
                          <a:latin typeface="Simplified Arabic"/>
                          <a:ea typeface="Calibri"/>
                          <a:cs typeface="Arial"/>
                        </a:rPr>
                        <a:t>H1H3</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41.776 ± 0.902</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38.276 </a:t>
                      </a:r>
                      <a:r>
                        <a:rPr lang="ar-IQ" sz="1600" b="1" kern="100" dirty="0">
                          <a:solidFill>
                            <a:srgbClr val="FF0000"/>
                          </a:solidFill>
                          <a:latin typeface="Calibri"/>
                          <a:ea typeface="Calibri"/>
                          <a:cs typeface="Simplified Arabic"/>
                        </a:rPr>
                        <a:t>± 0.884 </a:t>
                      </a:r>
                      <a:r>
                        <a:rPr lang="en-US" sz="1600" b="1" kern="100" dirty="0" err="1">
                          <a:solidFill>
                            <a:srgbClr val="FF0000"/>
                          </a:solidFill>
                          <a:latin typeface="Simplified Arabic"/>
                          <a:ea typeface="Calibri"/>
                          <a:cs typeface="Arial"/>
                        </a:rPr>
                        <a:t>ab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69.796 ± 0.545</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26.633 ± 0.892</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a:solidFill>
                            <a:schemeClr val="tx1"/>
                          </a:solidFill>
                          <a:latin typeface="Simplified Arabic"/>
                          <a:ea typeface="Calibri"/>
                          <a:cs typeface="Arial"/>
                        </a:rPr>
                        <a:t>H1H4</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40.901 ± 0.258</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38.190 </a:t>
                      </a:r>
                      <a:r>
                        <a:rPr lang="ar-IQ" sz="1600" b="1" kern="100" dirty="0">
                          <a:solidFill>
                            <a:srgbClr val="FF0000"/>
                          </a:solidFill>
                          <a:latin typeface="Calibri"/>
                          <a:ea typeface="Calibri"/>
                          <a:cs typeface="Simplified Arabic"/>
                        </a:rPr>
                        <a:t>± 1.896 </a:t>
                      </a:r>
                      <a:r>
                        <a:rPr lang="en-US" sz="1600" b="1" kern="100" dirty="0" err="1">
                          <a:solidFill>
                            <a:srgbClr val="FF0000"/>
                          </a:solidFill>
                          <a:latin typeface="Simplified Arabic"/>
                          <a:ea typeface="Calibri"/>
                          <a:cs typeface="Arial"/>
                        </a:rPr>
                        <a:t>ab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70.278 ± 0.984</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26.043 ± 1.574</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a:solidFill>
                            <a:schemeClr val="tx1"/>
                          </a:solidFill>
                          <a:latin typeface="Simplified Arabic"/>
                          <a:ea typeface="Calibri"/>
                          <a:cs typeface="Arial"/>
                        </a:rPr>
                        <a:t>H2H2</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41.670 ± 0.515</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36.551 </a:t>
                      </a:r>
                      <a:r>
                        <a:rPr lang="ar-IQ" sz="1600" b="1" kern="100" dirty="0">
                          <a:solidFill>
                            <a:srgbClr val="FF0000"/>
                          </a:solidFill>
                          <a:latin typeface="Calibri"/>
                          <a:ea typeface="Calibri"/>
                          <a:cs typeface="Simplified Arabic"/>
                        </a:rPr>
                        <a:t>± 0.295 </a:t>
                      </a:r>
                      <a:r>
                        <a:rPr lang="en-US" sz="1600" b="1" kern="100" dirty="0">
                          <a:solidFill>
                            <a:srgbClr val="FF0000"/>
                          </a:solidFill>
                          <a:latin typeface="Simplified Arabic"/>
                          <a:ea typeface="Calibri"/>
                          <a:cs typeface="Arial"/>
                        </a:rPr>
                        <a:t>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70.683 ± 0.998</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26.499 ± 0.339</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dirty="0">
                          <a:solidFill>
                            <a:schemeClr val="tx1"/>
                          </a:solidFill>
                          <a:latin typeface="Simplified Arabic"/>
                          <a:ea typeface="Calibri"/>
                          <a:cs typeface="Arial"/>
                        </a:rPr>
                        <a:t>H2H3</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39.754 ± 0.862</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37.629 </a:t>
                      </a:r>
                      <a:r>
                        <a:rPr lang="ar-IQ" sz="1600" b="1" kern="100" dirty="0">
                          <a:solidFill>
                            <a:srgbClr val="FF0000"/>
                          </a:solidFill>
                          <a:latin typeface="Calibri"/>
                          <a:ea typeface="Calibri"/>
                          <a:cs typeface="Simplified Arabic"/>
                        </a:rPr>
                        <a:t>± 0.653 </a:t>
                      </a:r>
                      <a:r>
                        <a:rPr lang="en-US" sz="1600" b="1" kern="100" dirty="0">
                          <a:solidFill>
                            <a:srgbClr val="FF0000"/>
                          </a:solidFill>
                          <a:latin typeface="Simplified Arabic"/>
                          <a:ea typeface="Calibri"/>
                          <a:cs typeface="Arial"/>
                        </a:rPr>
                        <a:t>b</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69.850 ± 0.739</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25.971 ± 0.509</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45763">
                <a:tc>
                  <a:txBody>
                    <a:bodyPr/>
                    <a:lstStyle/>
                    <a:p>
                      <a:pPr marL="0" marR="0" algn="ctr" rtl="1">
                        <a:lnSpc>
                          <a:spcPct val="107000"/>
                        </a:lnSpc>
                        <a:spcBef>
                          <a:spcPts val="0"/>
                        </a:spcBef>
                        <a:spcAft>
                          <a:spcPts val="0"/>
                        </a:spcAft>
                      </a:pPr>
                      <a:r>
                        <a:rPr lang="en-US" sz="1600" b="1" kern="100" dirty="0">
                          <a:solidFill>
                            <a:srgbClr val="FF0000"/>
                          </a:solidFill>
                          <a:latin typeface="Simplified Arabic"/>
                          <a:ea typeface="Calibri"/>
                          <a:cs typeface="Arial"/>
                        </a:rPr>
                        <a:t>H2H4</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a:solidFill>
                            <a:schemeClr val="tx1"/>
                          </a:solidFill>
                          <a:latin typeface="Calibri"/>
                          <a:ea typeface="Calibri"/>
                          <a:cs typeface="Simplified Arabic"/>
                        </a:rPr>
                        <a:t>40.573 ± 0.163</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err="1">
                          <a:solidFill>
                            <a:srgbClr val="FF0000"/>
                          </a:solidFill>
                          <a:latin typeface="Calibri"/>
                          <a:ea typeface="Calibri"/>
                          <a:cs typeface="Simplified Arabic"/>
                        </a:rPr>
                        <a:t>40.304 </a:t>
                      </a:r>
                      <a:r>
                        <a:rPr lang="ar-IQ" sz="1600" b="1" kern="100" dirty="0">
                          <a:solidFill>
                            <a:srgbClr val="FF0000"/>
                          </a:solidFill>
                          <a:latin typeface="Calibri"/>
                          <a:ea typeface="Calibri"/>
                          <a:cs typeface="Simplified Arabic"/>
                        </a:rPr>
                        <a:t>± 0.796 </a:t>
                      </a:r>
                      <a:r>
                        <a:rPr lang="en-US" sz="1600" b="1" kern="100" dirty="0">
                          <a:solidFill>
                            <a:srgbClr val="FF0000"/>
                          </a:solidFill>
                          <a:latin typeface="Simplified Arabic"/>
                          <a:ea typeface="Calibri"/>
                          <a:cs typeface="Arial"/>
                        </a:rPr>
                        <a:t>a</a:t>
                      </a:r>
                      <a:endParaRPr lang="en-US" sz="1600" b="1" kern="100" dirty="0">
                        <a:solidFill>
                          <a:srgbClr val="FF0000"/>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smtClean="0">
                          <a:solidFill>
                            <a:schemeClr val="tx1"/>
                          </a:solidFill>
                          <a:latin typeface="Calibri"/>
                          <a:ea typeface="Calibri"/>
                          <a:cs typeface="Simplified Arabic"/>
                        </a:rPr>
                        <a:t>70.801 ± 1.473</a:t>
                      </a:r>
                      <a:endParaRPr lang="en-US" sz="1600" b="1" kern="10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ar-IQ" sz="1600" b="1" kern="100" dirty="0">
                          <a:solidFill>
                            <a:schemeClr val="tx1"/>
                          </a:solidFill>
                          <a:latin typeface="Calibri"/>
                          <a:ea typeface="Calibri"/>
                          <a:cs typeface="Simplified Arabic"/>
                        </a:rPr>
                        <a:t>26.302 ± 0.331</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r>
              <a:tr h="502046">
                <a:tc>
                  <a:txBody>
                    <a:bodyPr/>
                    <a:lstStyle/>
                    <a:p>
                      <a:pPr marL="0" marR="0" algn="ctr" rtl="1">
                        <a:lnSpc>
                          <a:spcPct val="107000"/>
                        </a:lnSpc>
                        <a:spcBef>
                          <a:spcPts val="0"/>
                        </a:spcBef>
                        <a:spcAft>
                          <a:spcPts val="0"/>
                        </a:spcAft>
                      </a:pPr>
                      <a:r>
                        <a:rPr lang="en-US" sz="1600" b="1" kern="100" dirty="0">
                          <a:solidFill>
                            <a:schemeClr val="tx1"/>
                          </a:solidFill>
                          <a:latin typeface="Simplified Arabic"/>
                          <a:ea typeface="Calibri"/>
                          <a:cs typeface="Arial"/>
                        </a:rPr>
                        <a:t>Sig.</a:t>
                      </a:r>
                      <a:endParaRPr lang="en-US" sz="1600" b="1" kern="100" dirty="0">
                        <a:solidFill>
                          <a:schemeClr val="tx1"/>
                        </a:solidFill>
                        <a:latin typeface="Calibri"/>
                        <a:ea typeface="Calibri"/>
                        <a:cs typeface="Aria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b="1" dirty="0">
                          <a:solidFill>
                            <a:schemeClr val="tx1"/>
                          </a:solidFill>
                        </a:rPr>
                        <a:t>NS</a:t>
                      </a:r>
                    </a:p>
                  </a:txBody>
                  <a:tcPr marL="68580" marR="68580" marT="0" marB="0">
                    <a:pattFill prst="pct5">
                      <a:fgClr>
                        <a:srgbClr val="FFFF00"/>
                      </a:fgClr>
                      <a:bgClr>
                        <a:schemeClr val="bg1"/>
                      </a:bgClr>
                    </a:pattFill>
                  </a:tcPr>
                </a:tc>
                <a:tc>
                  <a:txBody>
                    <a:bodyPr/>
                    <a:lstStyle/>
                    <a:p>
                      <a:pPr marL="0" marR="0" algn="ctr" rtl="0">
                        <a:lnSpc>
                          <a:spcPct val="107000"/>
                        </a:lnSpc>
                        <a:spcBef>
                          <a:spcPts val="0"/>
                        </a:spcBef>
                        <a:spcAft>
                          <a:spcPts val="0"/>
                        </a:spcAft>
                      </a:pPr>
                      <a:r>
                        <a:rPr lang="en-US" b="1" dirty="0">
                          <a:solidFill>
                            <a:srgbClr val="FF0000"/>
                          </a:solidFill>
                        </a:rPr>
                        <a:t>0.039 *</a:t>
                      </a: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b="1" dirty="0" smtClean="0">
                          <a:solidFill>
                            <a:schemeClr val="tx1"/>
                          </a:solidFill>
                        </a:rPr>
                        <a:t>NS</a:t>
                      </a:r>
                      <a:endParaRPr lang="en-US" b="1" dirty="0">
                        <a:solidFill>
                          <a:schemeClr val="tx1"/>
                        </a:solidFill>
                      </a:endParaRPr>
                    </a:p>
                  </a:txBody>
                  <a:tcPr marL="68580" marR="68580" marT="0" marB="0">
                    <a:pattFill prst="pct5">
                      <a:fgClr>
                        <a:srgbClr val="FFFF00"/>
                      </a:fgClr>
                      <a:bgClr>
                        <a:schemeClr val="bg1"/>
                      </a:bgClr>
                    </a:pattFill>
                  </a:tcPr>
                </a:tc>
                <a:tc>
                  <a:txBody>
                    <a:bodyPr/>
                    <a:lstStyle/>
                    <a:p>
                      <a:pPr marL="0" marR="0" algn="ctr" rtl="1">
                        <a:lnSpc>
                          <a:spcPct val="107000"/>
                        </a:lnSpc>
                        <a:spcBef>
                          <a:spcPts val="0"/>
                        </a:spcBef>
                        <a:spcAft>
                          <a:spcPts val="0"/>
                        </a:spcAft>
                      </a:pPr>
                      <a:r>
                        <a:rPr lang="en-US" b="1" dirty="0">
                          <a:solidFill>
                            <a:schemeClr val="tx1"/>
                          </a:solidFill>
                        </a:rPr>
                        <a:t>NS</a:t>
                      </a:r>
                    </a:p>
                  </a:txBody>
                  <a:tcPr marL="68580" marR="68580" marT="0" marB="0">
                    <a:pattFill prst="pct5">
                      <a:fgClr>
                        <a:srgbClr val="FFFF00"/>
                      </a:fgClr>
                      <a:bgClr>
                        <a:schemeClr val="bg1"/>
                      </a:bgClr>
                    </a:pattFill>
                  </a:tcPr>
                </a:tc>
              </a:tr>
            </a:tbl>
          </a:graphicData>
        </a:graphic>
      </p:graphicFrame>
      <p:sp>
        <p:nvSpPr>
          <p:cNvPr id="20482" name="Rectangle 2"/>
          <p:cNvSpPr>
            <a:spLocks noChangeArrowheads="1"/>
          </p:cNvSpPr>
          <p:nvPr/>
        </p:nvSpPr>
        <p:spPr bwMode="auto">
          <a:xfrm>
            <a:off x="467544" y="6246788"/>
            <a:ext cx="84969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الحروف المختلفة ضمن العمود إلى وجود فروقات معنويه</a:t>
            </a: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0.05) </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en-US"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Ren</a:t>
            </a: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lang="ar-IQ" sz="2000" b="1" dirty="0">
                <a:latin typeface="Simplified Arabic" pitchFamily="18" charset="-78"/>
                <a:ea typeface="Calibri" pitchFamily="34" charset="0"/>
                <a:cs typeface="Simplified Arabic" pitchFamily="18" charset="-78"/>
              </a:rPr>
              <a:t> </a:t>
            </a:r>
            <a:r>
              <a:rPr lang="ar-IQ" sz="2000" b="1" dirty="0" smtClean="0">
                <a:latin typeface="Simplified Arabic" pitchFamily="18" charset="-78"/>
                <a:ea typeface="Calibri" pitchFamily="34" charset="0"/>
                <a:cs typeface="Simplified Arabic" pitchFamily="18" charset="-78"/>
              </a:rPr>
              <a:t>و</a:t>
            </a: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اخرون 2024).</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r>
              <a:rPr lang="ar-IQ" sz="2800" b="1" dirty="0" smtClean="0">
                <a:latin typeface="Simplified Arabic" panose="02020603050405020304" pitchFamily="18" charset="-78"/>
                <a:cs typeface="Simplified Arabic" panose="02020603050405020304" pitchFamily="18" charset="-78"/>
              </a:rPr>
              <a:t>الجدول 3:التنبؤ بعدد من صفات النمو من خلال التعبير لجين </a:t>
            </a:r>
            <a:r>
              <a:rPr lang="ar-IQ" sz="2800" b="1" dirty="0" err="1" smtClean="0">
                <a:latin typeface="Simplified Arabic" panose="02020603050405020304" pitchFamily="18" charset="-78"/>
                <a:cs typeface="Simplified Arabic" panose="02020603050405020304" pitchFamily="18" charset="-78"/>
              </a:rPr>
              <a:t>الارثروبيوتين</a:t>
            </a:r>
            <a:r>
              <a:rPr lang="ar-IQ" sz="2800" b="1" dirty="0" smtClean="0">
                <a:latin typeface="Simplified Arabic" panose="02020603050405020304" pitchFamily="18" charset="-78"/>
                <a:cs typeface="Simplified Arabic" panose="02020603050405020304" pitchFamily="18" charset="-78"/>
              </a:rPr>
              <a:t> في اغنام </a:t>
            </a:r>
            <a:r>
              <a:rPr lang="ar-IQ" sz="2800" b="1" dirty="0" err="1" smtClean="0">
                <a:latin typeface="Simplified Arabic" panose="02020603050405020304" pitchFamily="18" charset="-78"/>
                <a:cs typeface="Simplified Arabic" panose="02020603050405020304" pitchFamily="18" charset="-78"/>
              </a:rPr>
              <a:t>العواسي</a:t>
            </a:r>
            <a:endParaRPr lang="en-US" sz="2800" b="1" dirty="0">
              <a:latin typeface="Simplified Arabic" panose="02020603050405020304" pitchFamily="18" charset="-78"/>
              <a:cs typeface="Simplified Arabic" panose="02020603050405020304"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75884215"/>
              </p:ext>
            </p:extLst>
          </p:nvPr>
        </p:nvGraphicFramePr>
        <p:xfrm>
          <a:off x="457200" y="1268760"/>
          <a:ext cx="7715200" cy="3967786"/>
        </p:xfrm>
        <a:graphic>
          <a:graphicData uri="http://schemas.openxmlformats.org/drawingml/2006/table">
            <a:tbl>
              <a:tblPr firstRow="1" bandRow="1">
                <a:tableStyleId>{5C22544A-7EE6-4342-B048-85BDC9FD1C3A}</a:tableStyleId>
              </a:tblPr>
              <a:tblGrid>
                <a:gridCol w="1162472"/>
                <a:gridCol w="1008112"/>
                <a:gridCol w="2952328"/>
                <a:gridCol w="1049248"/>
                <a:gridCol w="1543040"/>
              </a:tblGrid>
              <a:tr h="8803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u="sng" dirty="0" smtClean="0">
                          <a:solidFill>
                            <a:srgbClr val="00B0F0"/>
                          </a:solidFill>
                        </a:rPr>
                        <a:t>معامل التحديد-</a:t>
                      </a:r>
                      <a:r>
                        <a:rPr lang="en-US" sz="2000" b="1" u="sng" kern="1200" dirty="0" smtClean="0">
                          <a:solidFill>
                            <a:srgbClr val="00B0F0"/>
                          </a:solidFill>
                          <a:effectLst/>
                          <a:latin typeface="+mn-lt"/>
                          <a:ea typeface="+mn-ea"/>
                          <a:cs typeface="+mn-cs"/>
                        </a:rPr>
                        <a:t>R</a:t>
                      </a:r>
                      <a:r>
                        <a:rPr lang="en-US" sz="2000" b="1" u="sng" kern="1200" baseline="30000" dirty="0" smtClean="0">
                          <a:solidFill>
                            <a:srgbClr val="00B0F0"/>
                          </a:solidFill>
                          <a:effectLst/>
                          <a:latin typeface="+mn-lt"/>
                          <a:ea typeface="+mn-ea"/>
                          <a:cs typeface="+mn-cs"/>
                        </a:rPr>
                        <a:t>2</a:t>
                      </a:r>
                      <a:endParaRPr lang="en-US" sz="2000" b="1" u="sng" kern="1200" dirty="0" smtClean="0">
                        <a:solidFill>
                          <a:srgbClr val="00B0F0"/>
                        </a:solidFill>
                        <a:effectLst/>
                        <a:latin typeface="+mn-lt"/>
                        <a:ea typeface="+mn-ea"/>
                        <a:cs typeface="+mn-cs"/>
                      </a:endParaRPr>
                    </a:p>
                    <a:p>
                      <a:pPr algn="ctr"/>
                      <a:endParaRPr lang="en-US" sz="2000" b="1" u="sng" dirty="0">
                        <a:solidFill>
                          <a:srgbClr val="00B0F0"/>
                        </a:solidFill>
                      </a:endParaRPr>
                    </a:p>
                  </a:txBody>
                  <a:tcPr>
                    <a:pattFill prst="pct5">
                      <a:fgClr>
                        <a:srgbClr val="FFC000"/>
                      </a:fgClr>
                      <a:bgClr>
                        <a:schemeClr val="bg1"/>
                      </a:bgClr>
                    </a:pattFill>
                  </a:tcPr>
                </a:tc>
                <a:tc>
                  <a:txBody>
                    <a:bodyPr/>
                    <a:lstStyle/>
                    <a:p>
                      <a:pPr algn="ctr"/>
                      <a:r>
                        <a:rPr lang="ar-IQ" sz="2000" b="1" u="sng" dirty="0" smtClean="0">
                          <a:solidFill>
                            <a:srgbClr val="00B0F0"/>
                          </a:solidFill>
                        </a:rPr>
                        <a:t>مستوى المعنوية</a:t>
                      </a:r>
                      <a:endParaRPr lang="en-US" sz="2000" b="1" u="sng" dirty="0">
                        <a:solidFill>
                          <a:srgbClr val="00B0F0"/>
                        </a:solidFill>
                      </a:endParaRPr>
                    </a:p>
                  </a:txBody>
                  <a:tcPr>
                    <a:pattFill prst="pct5">
                      <a:fgClr>
                        <a:srgbClr val="FFC000"/>
                      </a:fgClr>
                      <a:bgClr>
                        <a:schemeClr val="bg1"/>
                      </a:bgClr>
                    </a:pattFill>
                  </a:tcPr>
                </a:tc>
                <a:tc>
                  <a:txBody>
                    <a:bodyPr/>
                    <a:lstStyle/>
                    <a:p>
                      <a:pPr algn="ctr"/>
                      <a:r>
                        <a:rPr lang="ar-IQ" sz="2000" b="1" u="sng" dirty="0" smtClean="0">
                          <a:solidFill>
                            <a:srgbClr val="00B0F0"/>
                          </a:solidFill>
                        </a:rPr>
                        <a:t>معادله التوقع (</a:t>
                      </a:r>
                      <a:r>
                        <a:rPr lang="en-US" sz="2000" b="1" u="sng" dirty="0" smtClean="0">
                          <a:solidFill>
                            <a:srgbClr val="00B0F0"/>
                          </a:solidFill>
                        </a:rPr>
                        <a:t>Prediction equation</a:t>
                      </a:r>
                      <a:r>
                        <a:rPr lang="ar-IQ" sz="2000" b="1" u="sng" dirty="0" smtClean="0">
                          <a:solidFill>
                            <a:srgbClr val="00B0F0"/>
                          </a:solidFill>
                        </a:rPr>
                        <a:t>)</a:t>
                      </a:r>
                      <a:endParaRPr lang="en-US" sz="2000" b="1" u="sng" dirty="0">
                        <a:solidFill>
                          <a:srgbClr val="00B0F0"/>
                        </a:solidFill>
                      </a:endParaRPr>
                    </a:p>
                  </a:txBody>
                  <a:tcPr>
                    <a:pattFill prst="pct5">
                      <a:fgClr>
                        <a:srgbClr val="FFC000"/>
                      </a:fgClr>
                      <a:bgClr>
                        <a:schemeClr val="bg1"/>
                      </a:bgClr>
                    </a:pattFill>
                  </a:tcPr>
                </a:tc>
                <a:tc>
                  <a:txBody>
                    <a:bodyPr/>
                    <a:lstStyle/>
                    <a:p>
                      <a:pPr algn="ctr"/>
                      <a:r>
                        <a:rPr lang="ar-IQ" sz="2000" b="1" u="sng" dirty="0" smtClean="0">
                          <a:solidFill>
                            <a:srgbClr val="00B0F0"/>
                          </a:solidFill>
                        </a:rPr>
                        <a:t>معدل</a:t>
                      </a:r>
                      <a:r>
                        <a:rPr lang="ar-IQ" sz="2000" b="1" u="sng" baseline="0" dirty="0" smtClean="0">
                          <a:solidFill>
                            <a:srgbClr val="00B0F0"/>
                          </a:solidFill>
                        </a:rPr>
                        <a:t> </a:t>
                      </a:r>
                      <a:r>
                        <a:rPr lang="ar-IQ" sz="2000" b="1" u="sng" baseline="0" dirty="0" err="1" smtClean="0">
                          <a:solidFill>
                            <a:srgbClr val="00B0F0"/>
                          </a:solidFill>
                        </a:rPr>
                        <a:t>الأنحدار</a:t>
                      </a:r>
                      <a:r>
                        <a:rPr lang="ar-IQ" sz="2000" b="1" u="sng" baseline="0" dirty="0" smtClean="0">
                          <a:solidFill>
                            <a:srgbClr val="00B0F0"/>
                          </a:solidFill>
                        </a:rPr>
                        <a:t> </a:t>
                      </a:r>
                      <a:r>
                        <a:rPr lang="ar-IQ" sz="2000" b="1" u="sng" baseline="0" dirty="0" err="1" smtClean="0">
                          <a:solidFill>
                            <a:srgbClr val="00B0F0"/>
                          </a:solidFill>
                        </a:rPr>
                        <a:t>(</a:t>
                      </a:r>
                      <a:r>
                        <a:rPr lang="en-US" sz="2000" b="1" u="sng" baseline="0" dirty="0" smtClean="0">
                          <a:solidFill>
                            <a:srgbClr val="00B0F0"/>
                          </a:solidFill>
                        </a:rPr>
                        <a:t>b</a:t>
                      </a:r>
                      <a:r>
                        <a:rPr lang="ar-IQ" sz="2000" b="1" u="sng" baseline="0" dirty="0" err="1" smtClean="0">
                          <a:solidFill>
                            <a:srgbClr val="00B0F0"/>
                          </a:solidFill>
                        </a:rPr>
                        <a:t>)</a:t>
                      </a:r>
                      <a:endParaRPr lang="en-US" sz="2000" b="1" u="sng" dirty="0">
                        <a:solidFill>
                          <a:srgbClr val="00B0F0"/>
                        </a:solidFill>
                      </a:endParaRPr>
                    </a:p>
                  </a:txBody>
                  <a:tcPr>
                    <a:pattFill prst="pct5">
                      <a:fgClr>
                        <a:srgbClr val="FFC000"/>
                      </a:fgClr>
                      <a:bgClr>
                        <a:schemeClr val="bg1"/>
                      </a:bgClr>
                    </a:pattFill>
                  </a:tcPr>
                </a:tc>
                <a:tc>
                  <a:txBody>
                    <a:bodyPr/>
                    <a:lstStyle/>
                    <a:p>
                      <a:pPr algn="ctr"/>
                      <a:r>
                        <a:rPr lang="ar-IQ" sz="2000" b="1" u="sng" dirty="0" smtClean="0">
                          <a:solidFill>
                            <a:srgbClr val="00B0F0"/>
                          </a:solidFill>
                        </a:rPr>
                        <a:t>الصفات </a:t>
                      </a:r>
                      <a:r>
                        <a:rPr lang="ar-IQ" sz="2000" b="1" u="sng" dirty="0" err="1" smtClean="0">
                          <a:solidFill>
                            <a:srgbClr val="00B0F0"/>
                          </a:solidFill>
                        </a:rPr>
                        <a:t>المنحدرة</a:t>
                      </a:r>
                      <a:r>
                        <a:rPr lang="ar-IQ" sz="2000" b="1" u="sng" baseline="0" dirty="0" err="1" smtClean="0">
                          <a:solidFill>
                            <a:srgbClr val="00B0F0"/>
                          </a:solidFill>
                        </a:rPr>
                        <a:t> </a:t>
                      </a:r>
                      <a:r>
                        <a:rPr lang="ar-IQ" sz="2000" b="1" u="sng" baseline="0" dirty="0" smtClean="0">
                          <a:solidFill>
                            <a:srgbClr val="00B0F0"/>
                          </a:solidFill>
                        </a:rPr>
                        <a:t>(كغم</a:t>
                      </a:r>
                      <a:r>
                        <a:rPr lang="ar-IQ" sz="2000" b="1" u="sng" baseline="0" dirty="0" err="1" smtClean="0">
                          <a:solidFill>
                            <a:srgbClr val="00B0F0"/>
                          </a:solidFill>
                        </a:rPr>
                        <a:t>)</a:t>
                      </a:r>
                      <a:r>
                        <a:rPr lang="en-US" sz="2000" b="1" u="sng" baseline="0" dirty="0" smtClean="0">
                          <a:solidFill>
                            <a:srgbClr val="00B0F0"/>
                          </a:solidFill>
                        </a:rPr>
                        <a:t> fold/ change </a:t>
                      </a:r>
                      <a:endParaRPr lang="en-US" sz="2000" b="1" u="sng" dirty="0">
                        <a:solidFill>
                          <a:srgbClr val="00B0F0"/>
                        </a:solidFill>
                      </a:endParaRPr>
                    </a:p>
                  </a:txBody>
                  <a:tcPr>
                    <a:pattFill prst="pct5">
                      <a:fgClr>
                        <a:srgbClr val="FFC000"/>
                      </a:fgClr>
                      <a:bgClr>
                        <a:schemeClr val="bg1"/>
                      </a:bgClr>
                    </a:pattFill>
                  </a:tcPr>
                </a:tc>
              </a:tr>
              <a:tr h="744804">
                <a:tc>
                  <a:txBody>
                    <a:bodyPr/>
                    <a:lstStyle/>
                    <a:p>
                      <a:pPr algn="ctr"/>
                      <a:r>
                        <a:rPr lang="en-US" sz="2000" b="1" dirty="0" smtClean="0"/>
                        <a:t>0.11</a:t>
                      </a:r>
                      <a:endParaRPr lang="en-US" sz="2000" b="1" dirty="0"/>
                    </a:p>
                  </a:txBody>
                  <a:tcPr>
                    <a:pattFill prst="pct5">
                      <a:fgClr>
                        <a:srgbClr val="FFC000"/>
                      </a:fgClr>
                      <a:bgClr>
                        <a:schemeClr val="bg1"/>
                      </a:bgClr>
                    </a:pattFill>
                  </a:tcPr>
                </a:tc>
                <a:tc>
                  <a:txBody>
                    <a:bodyPr/>
                    <a:lstStyle/>
                    <a:p>
                      <a:pPr algn="ctr"/>
                      <a:r>
                        <a:rPr lang="en-US" sz="2000" b="1" dirty="0" smtClean="0"/>
                        <a:t>N.S</a:t>
                      </a:r>
                      <a:endParaRPr lang="en-US" sz="2000" b="1" dirty="0"/>
                    </a:p>
                  </a:txBody>
                  <a:tcPr>
                    <a:pattFill prst="pct5">
                      <a:fgClr>
                        <a:srgbClr val="FFC000"/>
                      </a:fgClr>
                      <a:bgClr>
                        <a:schemeClr val="bg1"/>
                      </a:bgClr>
                    </a:pattFill>
                  </a:tcPr>
                </a:tc>
                <a:tc>
                  <a:txBody>
                    <a:bodyPr/>
                    <a:lstStyle/>
                    <a:p>
                      <a:pPr algn="ctr"/>
                      <a:r>
                        <a:rPr lang="en-US" sz="2000" b="1" dirty="0" smtClean="0"/>
                        <a:t>Y^=3.87+0.0154</a:t>
                      </a:r>
                      <a:r>
                        <a:rPr lang="en-US" sz="2000" b="1" baseline="0" dirty="0" smtClean="0"/>
                        <a:t> </a:t>
                      </a:r>
                      <a:r>
                        <a:rPr lang="en-US" sz="2000" b="1" dirty="0" smtClean="0"/>
                        <a:t>BWT</a:t>
                      </a:r>
                      <a:endParaRPr lang="en-US" sz="2000" b="1" dirty="0"/>
                    </a:p>
                  </a:txBody>
                  <a:tcPr>
                    <a:pattFill prst="pct5">
                      <a:fgClr>
                        <a:srgbClr val="FFC000"/>
                      </a:fgClr>
                      <a:bgClr>
                        <a:schemeClr val="bg1"/>
                      </a:bgClr>
                    </a:pattFill>
                  </a:tcPr>
                </a:tc>
                <a:tc>
                  <a:txBody>
                    <a:bodyPr/>
                    <a:lstStyle/>
                    <a:p>
                      <a:pPr algn="ctr"/>
                      <a:r>
                        <a:rPr lang="ar-IQ" sz="2000" b="1" dirty="0" smtClean="0"/>
                        <a:t>0.0154</a:t>
                      </a:r>
                      <a:endParaRPr lang="en-US" sz="2000" b="1" dirty="0"/>
                    </a:p>
                  </a:txBody>
                  <a:tcPr>
                    <a:pattFill prst="pct5">
                      <a:fgClr>
                        <a:srgbClr val="FFC000"/>
                      </a:fgClr>
                      <a:bgClr>
                        <a:schemeClr val="bg1"/>
                      </a:bgClr>
                    </a:pattFill>
                  </a:tcPr>
                </a:tc>
                <a:tc>
                  <a:txBody>
                    <a:bodyPr/>
                    <a:lstStyle/>
                    <a:p>
                      <a:pPr algn="ctr"/>
                      <a:r>
                        <a:rPr lang="ar-IQ" sz="2000" b="1" dirty="0" smtClean="0"/>
                        <a:t>الوزن عند الميلاد</a:t>
                      </a:r>
                      <a:endParaRPr lang="en-US" sz="2000" b="1" dirty="0"/>
                    </a:p>
                  </a:txBody>
                  <a:tcPr>
                    <a:pattFill prst="pct5">
                      <a:fgClr>
                        <a:srgbClr val="FFC000"/>
                      </a:fgClr>
                      <a:bgClr>
                        <a:schemeClr val="bg1"/>
                      </a:bgClr>
                    </a:pattFill>
                  </a:tcPr>
                </a:tc>
              </a:tr>
              <a:tr h="744804">
                <a:tc>
                  <a:txBody>
                    <a:bodyPr/>
                    <a:lstStyle/>
                    <a:p>
                      <a:pPr algn="ctr"/>
                      <a:r>
                        <a:rPr lang="en-US" sz="2000" b="1" dirty="0" smtClean="0"/>
                        <a:t>0.23</a:t>
                      </a:r>
                      <a:endParaRPr lang="en-US" sz="2000" b="1" dirty="0"/>
                    </a:p>
                  </a:txBody>
                  <a:tcPr>
                    <a:pattFill prst="pct5">
                      <a:fgClr>
                        <a:srgbClr val="FFC000"/>
                      </a:fgClr>
                      <a:bgClr>
                        <a:schemeClr val="bg1"/>
                      </a:bgClr>
                    </a:pattFill>
                  </a:tcPr>
                </a:tc>
                <a:tc>
                  <a:txBody>
                    <a:bodyPr/>
                    <a:lstStyle/>
                    <a:p>
                      <a:pPr algn="ctr"/>
                      <a:r>
                        <a:rPr lang="en-US" sz="2000" b="1" dirty="0" smtClean="0">
                          <a:solidFill>
                            <a:srgbClr val="FF0000"/>
                          </a:solidFill>
                        </a:rPr>
                        <a:t>*</a:t>
                      </a:r>
                      <a:endParaRPr lang="en-US" sz="2000" b="1" dirty="0">
                        <a:solidFill>
                          <a:srgbClr val="FF0000"/>
                        </a:solidFill>
                      </a:endParaRPr>
                    </a:p>
                  </a:txBody>
                  <a:tcPr>
                    <a:pattFill prst="pct5">
                      <a:fgClr>
                        <a:srgbClr val="FFC000"/>
                      </a:fgClr>
                      <a:bgClr>
                        <a:schemeClr val="bg1"/>
                      </a:bgClr>
                    </a:pattFill>
                  </a:tcPr>
                </a:tc>
                <a:tc>
                  <a:txBody>
                    <a:bodyPr/>
                    <a:lstStyle/>
                    <a:p>
                      <a:pPr algn="ctr"/>
                      <a:r>
                        <a:rPr lang="en-US" sz="2000" b="1" dirty="0" smtClean="0"/>
                        <a:t>Y^=19.74+0.1076 WWT</a:t>
                      </a:r>
                      <a:endParaRPr lang="en-US" sz="2000" b="1" dirty="0"/>
                    </a:p>
                  </a:txBody>
                  <a:tcPr>
                    <a:pattFill prst="pct5">
                      <a:fgClr>
                        <a:srgbClr val="FFC000"/>
                      </a:fgClr>
                      <a:bgClr>
                        <a:schemeClr val="bg1"/>
                      </a:bgClr>
                    </a:pattFill>
                  </a:tcPr>
                </a:tc>
                <a:tc>
                  <a:txBody>
                    <a:bodyPr/>
                    <a:lstStyle/>
                    <a:p>
                      <a:pPr algn="ctr"/>
                      <a:r>
                        <a:rPr lang="en-US" sz="2000" b="1" dirty="0" smtClean="0"/>
                        <a:t>0.1076</a:t>
                      </a:r>
                      <a:endParaRPr lang="en-US" sz="2000" b="1" dirty="0"/>
                    </a:p>
                  </a:txBody>
                  <a:tcPr>
                    <a:pattFill prst="pct5">
                      <a:fgClr>
                        <a:srgbClr val="FFC000"/>
                      </a:fgClr>
                      <a:bgClr>
                        <a:schemeClr val="bg1"/>
                      </a:bgClr>
                    </a:pattFill>
                  </a:tcPr>
                </a:tc>
                <a:tc>
                  <a:txBody>
                    <a:bodyPr/>
                    <a:lstStyle/>
                    <a:p>
                      <a:pPr algn="ctr"/>
                      <a:r>
                        <a:rPr lang="ar-IQ" sz="2000" b="1" dirty="0" smtClean="0">
                          <a:solidFill>
                            <a:srgbClr val="FF0000"/>
                          </a:solidFill>
                        </a:rPr>
                        <a:t>الوزن</a:t>
                      </a:r>
                      <a:r>
                        <a:rPr lang="ar-IQ" sz="2000" b="1" baseline="0" dirty="0" smtClean="0">
                          <a:solidFill>
                            <a:srgbClr val="FF0000"/>
                          </a:solidFill>
                        </a:rPr>
                        <a:t> عند الفطام</a:t>
                      </a:r>
                      <a:endParaRPr lang="en-US" sz="2000" b="1" dirty="0">
                        <a:solidFill>
                          <a:srgbClr val="FF0000"/>
                        </a:solidFill>
                      </a:endParaRPr>
                    </a:p>
                  </a:txBody>
                  <a:tcPr>
                    <a:pattFill prst="pct5">
                      <a:fgClr>
                        <a:srgbClr val="FFC000"/>
                      </a:fgClr>
                      <a:bgClr>
                        <a:schemeClr val="bg1"/>
                      </a:bgClr>
                    </a:pattFill>
                  </a:tcPr>
                </a:tc>
              </a:tr>
              <a:tr h="744804">
                <a:tc>
                  <a:txBody>
                    <a:bodyPr/>
                    <a:lstStyle/>
                    <a:p>
                      <a:pPr algn="ctr"/>
                      <a:r>
                        <a:rPr lang="en-US" sz="2000" b="1" dirty="0" smtClean="0"/>
                        <a:t>0.19</a:t>
                      </a:r>
                      <a:endParaRPr lang="en-US" sz="2000" b="1" dirty="0"/>
                    </a:p>
                  </a:txBody>
                  <a:tcPr>
                    <a:pattFill prst="pct5">
                      <a:fgClr>
                        <a:srgbClr val="FFC000"/>
                      </a:fgClr>
                      <a:bgClr>
                        <a:schemeClr val="bg1"/>
                      </a:bgClr>
                    </a:pattFill>
                  </a:tcPr>
                </a:tc>
                <a:tc>
                  <a:txBody>
                    <a:bodyPr/>
                    <a:lstStyle/>
                    <a:p>
                      <a:pPr algn="ctr"/>
                      <a:r>
                        <a:rPr lang="en-US" sz="2000" b="1" dirty="0" smtClean="0">
                          <a:solidFill>
                            <a:srgbClr val="FF0000"/>
                          </a:solidFill>
                        </a:rPr>
                        <a:t>*</a:t>
                      </a:r>
                      <a:endParaRPr lang="en-US" sz="2000" b="1" dirty="0">
                        <a:solidFill>
                          <a:srgbClr val="FF0000"/>
                        </a:solidFill>
                      </a:endParaRPr>
                    </a:p>
                  </a:txBody>
                  <a:tcPr>
                    <a:pattFill prst="pct5">
                      <a:fgClr>
                        <a:srgbClr val="FFC000"/>
                      </a:fgClr>
                      <a:bgClr>
                        <a:schemeClr val="bg1"/>
                      </a:bgClr>
                    </a:pattFill>
                  </a:tcPr>
                </a:tc>
                <a:tc>
                  <a:txBody>
                    <a:bodyPr/>
                    <a:lstStyle/>
                    <a:p>
                      <a:pPr algn="ctr"/>
                      <a:r>
                        <a:rPr lang="en-US" sz="2000" b="1" dirty="0" smtClean="0"/>
                        <a:t>Y^=18.69+0.0972 Gain</a:t>
                      </a:r>
                      <a:endParaRPr lang="en-US" sz="2000" b="1" dirty="0"/>
                    </a:p>
                  </a:txBody>
                  <a:tcPr>
                    <a:pattFill prst="pct5">
                      <a:fgClr>
                        <a:srgbClr val="FFC000"/>
                      </a:fgClr>
                      <a:bgClr>
                        <a:schemeClr val="bg1"/>
                      </a:bgClr>
                    </a:pattFill>
                  </a:tcPr>
                </a:tc>
                <a:tc>
                  <a:txBody>
                    <a:bodyPr/>
                    <a:lstStyle/>
                    <a:p>
                      <a:pPr algn="ctr"/>
                      <a:r>
                        <a:rPr lang="en-US" sz="2000" b="1" dirty="0" smtClean="0"/>
                        <a:t>0.0972</a:t>
                      </a:r>
                      <a:endParaRPr lang="en-US" sz="2000" b="1" dirty="0"/>
                    </a:p>
                  </a:txBody>
                  <a:tcPr>
                    <a:pattFill prst="pct5">
                      <a:fgClr>
                        <a:srgbClr val="FFC000"/>
                      </a:fgClr>
                      <a:bgClr>
                        <a:schemeClr val="bg1"/>
                      </a:bgClr>
                    </a:pattFill>
                  </a:tcPr>
                </a:tc>
                <a:tc>
                  <a:txBody>
                    <a:bodyPr/>
                    <a:lstStyle/>
                    <a:p>
                      <a:pPr algn="ctr"/>
                      <a:r>
                        <a:rPr lang="ar-IQ" sz="2000" b="1" dirty="0" smtClean="0">
                          <a:solidFill>
                            <a:srgbClr val="FF0000"/>
                          </a:solidFill>
                        </a:rPr>
                        <a:t>معدل الزيادة </a:t>
                      </a:r>
                      <a:r>
                        <a:rPr lang="ar-IQ" sz="2000" b="1" dirty="0" err="1" smtClean="0">
                          <a:solidFill>
                            <a:srgbClr val="FF0000"/>
                          </a:solidFill>
                        </a:rPr>
                        <a:t>الوزنية</a:t>
                      </a:r>
                      <a:endParaRPr lang="en-US" sz="2000" b="1" dirty="0">
                        <a:solidFill>
                          <a:srgbClr val="FF0000"/>
                        </a:solidFill>
                      </a:endParaRPr>
                    </a:p>
                  </a:txBody>
                  <a:tcPr>
                    <a:pattFill prst="pct5">
                      <a:fgClr>
                        <a:srgbClr val="FFC000"/>
                      </a:fgClr>
                      <a:bgClr>
                        <a:schemeClr val="bg1"/>
                      </a:bgClr>
                    </a:pattFill>
                  </a:tcPr>
                </a:tc>
              </a:tr>
              <a:tr h="422734">
                <a:tc gridSpan="5">
                  <a:txBody>
                    <a:bodyPr/>
                    <a:lstStyle/>
                    <a:p>
                      <a:pPr algn="ct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0.05) *</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lang="en-US" sz="2000" b="1" dirty="0"/>
                    </a:p>
                  </a:txBody>
                  <a:tcPr>
                    <a:pattFill prst="pct5">
                      <a:fgClr>
                        <a:srgbClr val="FFC000"/>
                      </a:fgClr>
                      <a:bgClr>
                        <a:schemeClr val="bg1"/>
                      </a:bgClr>
                    </a:pattFill>
                  </a:tcPr>
                </a:tc>
                <a:tc hMerge="1">
                  <a:txBody>
                    <a:bodyPr/>
                    <a:lstStyle/>
                    <a:p>
                      <a:pPr algn="ctr"/>
                      <a:endParaRPr lang="en-US" b="1" dirty="0"/>
                    </a:p>
                  </a:txBody>
                  <a:tcPr>
                    <a:solidFill>
                      <a:srgbClr val="FF0000"/>
                    </a:solidFill>
                  </a:tcPr>
                </a:tc>
                <a:tc hMerge="1">
                  <a:txBody>
                    <a:bodyPr/>
                    <a:lstStyle/>
                    <a:p>
                      <a:pPr algn="ctr"/>
                      <a:endParaRPr lang="en-US" b="1" dirty="0"/>
                    </a:p>
                  </a:txBody>
                  <a:tcPr/>
                </a:tc>
                <a:tc hMerge="1">
                  <a:txBody>
                    <a:bodyPr/>
                    <a:lstStyle/>
                    <a:p>
                      <a:pPr algn="ctr"/>
                      <a:endParaRPr lang="en-US" b="1" dirty="0"/>
                    </a:p>
                  </a:txBody>
                  <a:tcPr/>
                </a:tc>
                <a:tc hMerge="1">
                  <a:txBody>
                    <a:bodyPr/>
                    <a:lstStyle/>
                    <a:p>
                      <a:pPr algn="ctr"/>
                      <a:endParaRPr lang="en-US" b="1" dirty="0"/>
                    </a:p>
                  </a:txBody>
                  <a:tcPr/>
                </a:tc>
              </a:tr>
            </a:tbl>
          </a:graphicData>
        </a:graphic>
      </p:graphicFrame>
      <p:sp>
        <p:nvSpPr>
          <p:cNvPr id="5" name="مستطيل 4"/>
          <p:cNvSpPr/>
          <p:nvPr/>
        </p:nvSpPr>
        <p:spPr>
          <a:xfrm>
            <a:off x="3419872" y="5733256"/>
            <a:ext cx="2735043" cy="461665"/>
          </a:xfrm>
          <a:prstGeom prst="rect">
            <a:avLst/>
          </a:prstGeom>
        </p:spPr>
        <p:txBody>
          <a:bodyPr wrap="none">
            <a:spAutoFit/>
          </a:bodyPr>
          <a:lstStyle/>
          <a:p>
            <a:pPr algn="ctr"/>
            <a:r>
              <a:rPr lang="ar-IQ" sz="2200" b="1" dirty="0" smtClean="0"/>
              <a:t>المصدر:العزاوي</a:t>
            </a:r>
            <a:r>
              <a:rPr lang="ar-IQ" sz="2400" b="1" dirty="0" smtClean="0"/>
              <a:t> (2024)</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pattFill prst="pct5">
            <a:fgClr>
              <a:schemeClr val="accent1"/>
            </a:fgClr>
            <a:bgClr>
              <a:schemeClr val="bg1"/>
            </a:bgClr>
          </a:pattFill>
        </p:spPr>
        <p:txBody>
          <a:bodyPr>
            <a:noAutofit/>
          </a:bodyPr>
          <a:lstStyle/>
          <a:p>
            <a:r>
              <a:rPr lang="en-US" sz="2400" b="1" dirty="0" smtClean="0"/>
              <a:t/>
            </a:r>
            <a:br>
              <a:rPr lang="en-US" sz="2400" b="1" dirty="0" smtClean="0"/>
            </a:br>
            <a:r>
              <a:rPr lang="ar-IQ" sz="2400" b="1" dirty="0" smtClean="0"/>
              <a:t>جدول 4. </a:t>
            </a:r>
            <a:r>
              <a:rPr lang="ar-SA" sz="2400" b="1" dirty="0" smtClean="0"/>
              <a:t>التراكيب الوراثية والتكرار </a:t>
            </a:r>
            <a:r>
              <a:rPr lang="ar-SA" sz="2400" b="1" dirty="0" err="1" smtClean="0"/>
              <a:t>الاليلي</a:t>
            </a:r>
            <a:r>
              <a:rPr lang="ar-SA" sz="2400" b="1" dirty="0" smtClean="0"/>
              <a:t> للتغيرات في جين </a:t>
            </a:r>
            <a:r>
              <a:rPr lang="en-US" sz="2400" b="1" dirty="0" smtClean="0"/>
              <a:t>IL-17A  </a:t>
            </a:r>
            <a:r>
              <a:rPr lang="ar-IQ" sz="2400" b="1" dirty="0" smtClean="0"/>
              <a:t>  في ابقار </a:t>
            </a:r>
            <a:r>
              <a:rPr lang="ar-IQ" sz="2400" b="1" dirty="0" err="1" smtClean="0"/>
              <a:t>الهولشتاين</a:t>
            </a:r>
            <a:r>
              <a:rPr lang="en-US" sz="2800" b="1" dirty="0" smtClean="0"/>
              <a:t/>
            </a:r>
            <a:br>
              <a:rPr lang="en-US" sz="2800" b="1" dirty="0" smtClean="0"/>
            </a:br>
            <a:endParaRPr lang="en-US" sz="2800" b="1" dirty="0"/>
          </a:p>
        </p:txBody>
      </p:sp>
      <p:sp>
        <p:nvSpPr>
          <p:cNvPr id="3" name="عنصر نائب للمحتوى 2"/>
          <p:cNvSpPr>
            <a:spLocks noGrp="1"/>
          </p:cNvSpPr>
          <p:nvPr>
            <p:ph idx="1"/>
          </p:nvPr>
        </p:nvSpPr>
        <p:spPr>
          <a:xfrm>
            <a:off x="457200" y="1196752"/>
            <a:ext cx="8229600" cy="5328592"/>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endParaRPr lang="ar-IQ" sz="2000" b="1" dirty="0" smtClean="0"/>
          </a:p>
          <a:p>
            <a:pPr algn="ctr">
              <a:buNone/>
            </a:pPr>
            <a:endParaRPr lang="ar-IQ" sz="2000" b="1" dirty="0"/>
          </a:p>
          <a:p>
            <a:pPr algn="ctr">
              <a:buNone/>
            </a:pPr>
            <a:r>
              <a:rPr lang="ar-SA" sz="2000" b="1" dirty="0" smtClean="0"/>
              <a:t>المصدر : </a:t>
            </a:r>
            <a:r>
              <a:rPr lang="en-US" sz="2000" b="1" dirty="0" smtClean="0"/>
              <a:t>Browning</a:t>
            </a:r>
            <a:r>
              <a:rPr lang="ar-IQ" sz="2000" b="1" dirty="0" smtClean="0"/>
              <a:t> (2018</a:t>
            </a:r>
            <a:r>
              <a:rPr lang="ar-IQ" sz="2000" b="1" dirty="0" err="1" smtClean="0"/>
              <a:t>).</a:t>
            </a:r>
            <a:endParaRPr lang="en-US" sz="2000" dirty="0" smtClean="0"/>
          </a:p>
          <a:p>
            <a:pPr>
              <a:buNone/>
            </a:pPr>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3815661500"/>
              </p:ext>
            </p:extLst>
          </p:nvPr>
        </p:nvGraphicFramePr>
        <p:xfrm>
          <a:off x="179513" y="980728"/>
          <a:ext cx="8568952" cy="4880147"/>
        </p:xfrm>
        <a:graphic>
          <a:graphicData uri="http://schemas.openxmlformats.org/drawingml/2006/table">
            <a:tbl>
              <a:tblPr firstRow="1" bandRow="1">
                <a:tableStyleId>{5C22544A-7EE6-4342-B048-85BDC9FD1C3A}</a:tableStyleId>
              </a:tblPr>
              <a:tblGrid>
                <a:gridCol w="1296143"/>
                <a:gridCol w="1170131"/>
                <a:gridCol w="1017113"/>
                <a:gridCol w="1017113"/>
                <a:gridCol w="1017113"/>
                <a:gridCol w="1017113"/>
                <a:gridCol w="1017113"/>
                <a:gridCol w="1017113"/>
              </a:tblGrid>
              <a:tr h="864096">
                <a:tc>
                  <a:txBody>
                    <a:bodyPr/>
                    <a:lstStyle/>
                    <a:p>
                      <a:pPr marL="0" marR="0" algn="ctr" rtl="1">
                        <a:lnSpc>
                          <a:spcPct val="107000"/>
                        </a:lnSpc>
                        <a:spcBef>
                          <a:spcPts val="0"/>
                        </a:spcBef>
                        <a:spcAft>
                          <a:spcPts val="0"/>
                        </a:spcAft>
                      </a:pPr>
                      <a:r>
                        <a:rPr lang="en-US" sz="1800" b="1" u="sng" kern="100" dirty="0">
                          <a:solidFill>
                            <a:srgbClr val="00B0F0"/>
                          </a:solidFill>
                          <a:latin typeface="Arial"/>
                          <a:ea typeface="Calibri"/>
                          <a:cs typeface="Arial"/>
                        </a:rPr>
                        <a:t> </a:t>
                      </a:r>
                      <a:r>
                        <a:rPr lang="en-US" sz="1800" b="1" u="sng" kern="100" dirty="0" smtClean="0">
                          <a:solidFill>
                            <a:srgbClr val="00B0F0"/>
                          </a:solidFill>
                          <a:latin typeface="Calibri"/>
                          <a:ea typeface="Calibri"/>
                          <a:cs typeface="Arial"/>
                        </a:rPr>
                        <a:t>SNPs/</a:t>
                      </a:r>
                      <a:r>
                        <a:rPr lang="en-US" sz="1800" b="1" u="sng" kern="100" baseline="0" dirty="0" smtClean="0">
                          <a:solidFill>
                            <a:srgbClr val="00B0F0"/>
                          </a:solidFill>
                          <a:latin typeface="Calibri"/>
                          <a:ea typeface="Calibri"/>
                          <a:cs typeface="Arial"/>
                        </a:rPr>
                        <a:t> IL-17 A</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ar-IQ" sz="1800" b="1" u="sng" kern="100" dirty="0" smtClean="0">
                          <a:solidFill>
                            <a:srgbClr val="00B0F0"/>
                          </a:solidFill>
                          <a:latin typeface="Calibri"/>
                          <a:ea typeface="Calibri"/>
                          <a:cs typeface="Arial"/>
                        </a:rPr>
                        <a:t>التركيب الوراثي</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en-US" sz="1800" u="sng" kern="100" dirty="0" smtClean="0">
                          <a:solidFill>
                            <a:srgbClr val="00B0F0"/>
                          </a:solidFill>
                          <a:latin typeface="Calibri"/>
                          <a:ea typeface="Calibri"/>
                          <a:cs typeface="Arial"/>
                        </a:rPr>
                        <a:t>%</a:t>
                      </a:r>
                    </a:p>
                    <a:p>
                      <a:pPr marL="0" marR="0" algn="ctr" rtl="0">
                        <a:lnSpc>
                          <a:spcPct val="107000"/>
                        </a:lnSpc>
                        <a:spcBef>
                          <a:spcPts val="0"/>
                        </a:spcBef>
                        <a:spcAft>
                          <a:spcPts val="0"/>
                        </a:spcAft>
                      </a:pPr>
                      <a:r>
                        <a:rPr lang="ar-IQ" sz="1800" u="sng" kern="100" dirty="0" smtClean="0">
                          <a:solidFill>
                            <a:srgbClr val="00B0F0"/>
                          </a:solidFill>
                          <a:latin typeface="Calibri"/>
                          <a:ea typeface="Calibri"/>
                          <a:cs typeface="Arial"/>
                        </a:rPr>
                        <a:t>التركيب</a:t>
                      </a:r>
                      <a:r>
                        <a:rPr lang="ar-IQ" sz="1800" u="sng" kern="100" baseline="0" dirty="0" smtClean="0">
                          <a:solidFill>
                            <a:srgbClr val="00B0F0"/>
                          </a:solidFill>
                          <a:latin typeface="Calibri"/>
                          <a:ea typeface="Calibri"/>
                          <a:cs typeface="Arial"/>
                        </a:rPr>
                        <a:t> </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Arial"/>
                        </a:rPr>
                        <a:t>العدد</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ar-IQ" sz="1800" b="1" u="sng" kern="100" dirty="0" smtClean="0">
                          <a:solidFill>
                            <a:srgbClr val="00B0F0"/>
                          </a:solidFill>
                          <a:latin typeface="Calibri"/>
                          <a:ea typeface="Calibri"/>
                          <a:cs typeface="Arial"/>
                        </a:rPr>
                        <a:t>الاليل</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Arial"/>
                        </a:rPr>
                        <a:t>التكرار الاليلي</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ar-IQ" sz="1800" u="sng" kern="100" dirty="0" smtClean="0">
                          <a:solidFill>
                            <a:srgbClr val="00B0F0"/>
                          </a:solidFill>
                          <a:latin typeface="Calibri"/>
                          <a:ea typeface="Calibri"/>
                          <a:cs typeface="Arial"/>
                        </a:rPr>
                        <a:t>قيمة مربع</a:t>
                      </a:r>
                      <a:r>
                        <a:rPr lang="ar-IQ" sz="1800" u="sng" kern="100" baseline="0" dirty="0" smtClean="0">
                          <a:solidFill>
                            <a:srgbClr val="00B0F0"/>
                          </a:solidFill>
                          <a:latin typeface="Calibri"/>
                          <a:ea typeface="Calibri"/>
                          <a:cs typeface="Arial"/>
                        </a:rPr>
                        <a:t> كاي</a:t>
                      </a:r>
                      <a:endParaRPr lang="en-US" sz="1800" u="sng" kern="100" dirty="0">
                        <a:solidFill>
                          <a:srgbClr val="00B0F0"/>
                        </a:solidFill>
                        <a:latin typeface="Calibri"/>
                        <a:ea typeface="Calibri"/>
                        <a:cs typeface="Arial"/>
                      </a:endParaRPr>
                    </a:p>
                  </a:txBody>
                  <a:tcPr marL="68580" marR="68580" marT="0" marB="0">
                    <a:solidFill>
                      <a:schemeClr val="bg1"/>
                    </a:solidFill>
                  </a:tcPr>
                </a:tc>
                <a:tc>
                  <a:txBody>
                    <a:bodyPr/>
                    <a:lstStyle/>
                    <a:p>
                      <a:pPr marL="0" marR="0" algn="ctr" rtl="0">
                        <a:lnSpc>
                          <a:spcPct val="107000"/>
                        </a:lnSpc>
                        <a:spcBef>
                          <a:spcPts val="0"/>
                        </a:spcBef>
                        <a:spcAft>
                          <a:spcPts val="0"/>
                        </a:spcAft>
                      </a:pPr>
                      <a:r>
                        <a:rPr lang="en-US" sz="1800" b="1" u="sng" kern="100" dirty="0" smtClean="0">
                          <a:solidFill>
                            <a:srgbClr val="00B0F0"/>
                          </a:solidFill>
                          <a:latin typeface="Calibri"/>
                          <a:ea typeface="Calibri"/>
                          <a:cs typeface="Arial"/>
                        </a:rPr>
                        <a:t>P-value</a:t>
                      </a:r>
                      <a:endParaRPr lang="en-US" sz="1800" u="sng" kern="100" dirty="0">
                        <a:solidFill>
                          <a:srgbClr val="00B0F0"/>
                        </a:solidFill>
                        <a:latin typeface="Calibri"/>
                        <a:ea typeface="Calibri"/>
                        <a:cs typeface="Arial"/>
                      </a:endParaRPr>
                    </a:p>
                  </a:txBody>
                  <a:tcPr marL="68580" marR="68580" marT="0" marB="0">
                    <a:solidFill>
                      <a:schemeClr val="bg1"/>
                    </a:solidFill>
                  </a:tcPr>
                </a:tc>
              </a:tr>
              <a:tr h="864096">
                <a:tc>
                  <a:txBody>
                    <a:bodyPr/>
                    <a:lstStyle/>
                    <a:p>
                      <a:pPr marL="0" marR="0" algn="ctr" rtl="0">
                        <a:lnSpc>
                          <a:spcPct val="107000"/>
                        </a:lnSpc>
                        <a:spcBef>
                          <a:spcPts val="0"/>
                        </a:spcBef>
                        <a:spcAft>
                          <a:spcPts val="0"/>
                        </a:spcAft>
                      </a:pPr>
                      <a:r>
                        <a:rPr lang="en-US" sz="1800" b="1" i="1" kern="100" dirty="0">
                          <a:solidFill>
                            <a:srgbClr val="FF0000"/>
                          </a:solidFill>
                          <a:latin typeface="Calibri"/>
                          <a:ea typeface="Calibri"/>
                          <a:cs typeface="Calibri"/>
                        </a:rPr>
                        <a:t>IL17A </a:t>
                      </a:r>
                      <a:r>
                        <a:rPr lang="en-US" sz="1800" b="1" i="0" kern="100" dirty="0" smtClean="0">
                          <a:solidFill>
                            <a:srgbClr val="FF0000"/>
                          </a:solidFill>
                          <a:latin typeface="Calibri"/>
                          <a:ea typeface="Calibri"/>
                          <a:cs typeface="Calibri"/>
                        </a:rPr>
                        <a:t>(SNP1:</a:t>
                      </a:r>
                      <a:r>
                        <a:rPr lang="en-US" sz="1800" b="1" i="0" kern="100" baseline="0" dirty="0" smtClean="0">
                          <a:solidFill>
                            <a:srgbClr val="FF0000"/>
                          </a:solidFill>
                          <a:latin typeface="Calibri"/>
                          <a:ea typeface="Calibri"/>
                          <a:cs typeface="Calibri"/>
                        </a:rPr>
                        <a:t> A&gt;T</a:t>
                      </a:r>
                      <a:r>
                        <a:rPr lang="en-US" sz="1800" b="1" kern="100" dirty="0" smtClean="0">
                          <a:solidFill>
                            <a:srgbClr val="FF0000"/>
                          </a:solidFill>
                          <a:latin typeface="Calibri"/>
                          <a:ea typeface="Calibri"/>
                          <a:cs typeface="Calibri"/>
                        </a:rPr>
                        <a:t>)</a:t>
                      </a: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AT</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TT</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0.247</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0.534</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0.219</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239</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516</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212</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T</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0.51</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smtClean="0">
                          <a:latin typeface="Calibri"/>
                          <a:ea typeface="Calibri"/>
                          <a:cs typeface="Arial"/>
                        </a:rPr>
                        <a:t>0.49</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solidFill>
                            <a:srgbClr val="FF0000"/>
                          </a:solidFill>
                          <a:latin typeface="Calibri"/>
                          <a:ea typeface="Calibri"/>
                          <a:cs typeface="Arial"/>
                        </a:rPr>
                        <a:t>4.478 *</a:t>
                      </a: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0.034 </a:t>
                      </a:r>
                      <a:endParaRPr lang="en-US" sz="1800" kern="100" dirty="0">
                        <a:latin typeface="Calibri"/>
                        <a:ea typeface="Calibri"/>
                        <a:cs typeface="Arial"/>
                      </a:endParaRPr>
                    </a:p>
                  </a:txBody>
                  <a:tcPr marL="68580" marR="68580" marT="0" marB="0">
                    <a:pattFill prst="pct70">
                      <a:fgClr>
                        <a:schemeClr val="bg1"/>
                      </a:fgClr>
                      <a:bgClr>
                        <a:schemeClr val="bg1"/>
                      </a:bgClr>
                    </a:pattFill>
                  </a:tcPr>
                </a:tc>
              </a:tr>
              <a:tr h="86409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i="1" kern="100" dirty="0">
                          <a:solidFill>
                            <a:srgbClr val="FF0000"/>
                          </a:solidFill>
                          <a:latin typeface="Calibri"/>
                          <a:ea typeface="Calibri"/>
                          <a:cs typeface="Calibri"/>
                        </a:rPr>
                        <a:t>IL17A </a:t>
                      </a:r>
                      <a:r>
                        <a:rPr lang="en-US" sz="1800" b="1" i="0" kern="100" dirty="0" smtClean="0">
                          <a:solidFill>
                            <a:srgbClr val="FF0000"/>
                          </a:solidFill>
                          <a:latin typeface="+mn-lt"/>
                          <a:ea typeface="Calibri"/>
                          <a:cs typeface="Calibri"/>
                        </a:rPr>
                        <a:t>(SNP1:</a:t>
                      </a:r>
                      <a:r>
                        <a:rPr lang="en-US" sz="1800" b="1" i="0" kern="100" baseline="0" dirty="0" smtClean="0">
                          <a:solidFill>
                            <a:srgbClr val="FF0000"/>
                          </a:solidFill>
                          <a:latin typeface="+mn-lt"/>
                          <a:ea typeface="Calibri"/>
                          <a:cs typeface="Calibri"/>
                        </a:rPr>
                        <a:t> A&gt;G</a:t>
                      </a:r>
                      <a:r>
                        <a:rPr lang="en-US" sz="1800" b="1" kern="100" dirty="0" smtClean="0">
                          <a:solidFill>
                            <a:srgbClr val="FF0000"/>
                          </a:solidFill>
                          <a:latin typeface="+mn-lt"/>
                          <a:ea typeface="Calibri"/>
                          <a:cs typeface="Calibri"/>
                        </a:rPr>
                        <a:t>)</a:t>
                      </a:r>
                      <a:endParaRPr lang="en-US" sz="1800" kern="100" dirty="0" smtClean="0">
                        <a:solidFill>
                          <a:srgbClr val="FF0000"/>
                        </a:solidFill>
                        <a:latin typeface="+mn-lt"/>
                        <a:ea typeface="Calibri"/>
                        <a:cs typeface="Arial"/>
                      </a:endParaRPr>
                    </a:p>
                    <a:p>
                      <a:pPr marL="0" marR="0" algn="ctr" rtl="0">
                        <a:lnSpc>
                          <a:spcPct val="107000"/>
                        </a:lnSpc>
                        <a:spcBef>
                          <a:spcPts val="0"/>
                        </a:spcBef>
                        <a:spcAft>
                          <a:spcPts val="0"/>
                        </a:spcAft>
                      </a:pP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AG</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GG</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0.109</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0.529</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0.362</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89</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431</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295</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G</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0.37</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smtClean="0">
                          <a:latin typeface="Calibri"/>
                          <a:ea typeface="Calibri"/>
                          <a:cs typeface="Arial"/>
                        </a:rPr>
                        <a:t>0.63</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solidFill>
                            <a:srgbClr val="FF0000"/>
                          </a:solidFill>
                          <a:latin typeface="Calibri"/>
                          <a:ea typeface="Calibri"/>
                          <a:cs typeface="Arial"/>
                        </a:rPr>
                        <a:t>13.742 **</a:t>
                      </a: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0.0001</a:t>
                      </a:r>
                      <a:endParaRPr lang="en-US" sz="1800" kern="100" dirty="0">
                        <a:latin typeface="Calibri"/>
                        <a:ea typeface="Calibri"/>
                        <a:cs typeface="Arial"/>
                      </a:endParaRPr>
                    </a:p>
                  </a:txBody>
                  <a:tcPr marL="68580" marR="68580" marT="0" marB="0">
                    <a:pattFill prst="pct70">
                      <a:fgClr>
                        <a:schemeClr val="bg1"/>
                      </a:fgClr>
                      <a:bgClr>
                        <a:schemeClr val="bg1"/>
                      </a:bgClr>
                    </a:pattFill>
                  </a:tcPr>
                </a:tc>
              </a:tr>
              <a:tr h="864096">
                <a:tc>
                  <a:txBody>
                    <a:bodyPr/>
                    <a:lstStyle/>
                    <a:p>
                      <a:pPr marL="0" marR="0" algn="ctr" rtl="0">
                        <a:lnSpc>
                          <a:spcPct val="107000"/>
                        </a:lnSpc>
                        <a:spcBef>
                          <a:spcPts val="0"/>
                        </a:spcBef>
                        <a:spcAft>
                          <a:spcPts val="0"/>
                        </a:spcAft>
                      </a:pPr>
                      <a:r>
                        <a:rPr lang="en-US" sz="1800" b="1" i="1" kern="100" dirty="0">
                          <a:solidFill>
                            <a:srgbClr val="FF0000"/>
                          </a:solidFill>
                          <a:latin typeface="Calibri"/>
                          <a:ea typeface="Calibri"/>
                          <a:cs typeface="Calibri"/>
                        </a:rPr>
                        <a:t>IL17A </a:t>
                      </a:r>
                      <a:r>
                        <a:rPr lang="en-US" sz="1800" b="1" i="0" kern="100" dirty="0" smtClean="0">
                          <a:solidFill>
                            <a:srgbClr val="FF0000"/>
                          </a:solidFill>
                          <a:latin typeface="+mn-lt"/>
                          <a:ea typeface="Calibri"/>
                          <a:cs typeface="Calibri"/>
                        </a:rPr>
                        <a:t>(SNP1:</a:t>
                      </a:r>
                      <a:r>
                        <a:rPr lang="en-US" sz="1800" b="1" i="0" kern="100" baseline="0" dirty="0" smtClean="0">
                          <a:solidFill>
                            <a:srgbClr val="FF0000"/>
                          </a:solidFill>
                          <a:latin typeface="+mn-lt"/>
                          <a:ea typeface="Calibri"/>
                          <a:cs typeface="Calibri"/>
                        </a:rPr>
                        <a:t> A&gt;G</a:t>
                      </a:r>
                      <a:r>
                        <a:rPr lang="en-US" sz="1800" b="1" kern="100" dirty="0" smtClean="0">
                          <a:solidFill>
                            <a:srgbClr val="FF0000"/>
                          </a:solidFill>
                          <a:latin typeface="+mn-lt"/>
                          <a:ea typeface="Calibri"/>
                          <a:cs typeface="Calibri"/>
                        </a:rPr>
                        <a:t>)</a:t>
                      </a:r>
                      <a:endParaRPr lang="en-US" sz="1800" kern="100" dirty="0">
                        <a:solidFill>
                          <a:srgbClr val="FF0000"/>
                        </a:solidFill>
                        <a:latin typeface="+mn-lt"/>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AG</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GG</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0.026</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0.200</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0.774</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21</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162</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627</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a:latin typeface="Calibri"/>
                          <a:ea typeface="Calibri"/>
                          <a:cs typeface="Arial"/>
                        </a:rPr>
                        <a:t>A</a:t>
                      </a:r>
                      <a:endParaRPr lang="en-US" sz="1800" kern="100">
                        <a:latin typeface="Calibri"/>
                        <a:ea typeface="Calibri"/>
                        <a:cs typeface="Arial"/>
                      </a:endParaRPr>
                    </a:p>
                    <a:p>
                      <a:pPr marL="0" marR="0" algn="ctr" rtl="0">
                        <a:lnSpc>
                          <a:spcPct val="107000"/>
                        </a:lnSpc>
                        <a:spcBef>
                          <a:spcPts val="0"/>
                        </a:spcBef>
                        <a:spcAft>
                          <a:spcPts val="0"/>
                        </a:spcAft>
                      </a:pPr>
                      <a:r>
                        <a:rPr lang="en-US" sz="1800" b="1" kern="100">
                          <a:latin typeface="Calibri"/>
                          <a:ea typeface="Calibri"/>
                          <a:cs typeface="Arial"/>
                        </a:rPr>
                        <a:t>G</a:t>
                      </a:r>
                      <a:endParaRPr lang="en-US" sz="1800" kern="10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0.13</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smtClean="0">
                          <a:latin typeface="Calibri"/>
                          <a:ea typeface="Calibri"/>
                          <a:cs typeface="Arial"/>
                        </a:rPr>
                        <a:t>0.87</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solidFill>
                            <a:srgbClr val="FF0000"/>
                          </a:solidFill>
                          <a:latin typeface="Calibri"/>
                          <a:ea typeface="Calibri"/>
                          <a:cs typeface="Arial"/>
                        </a:rPr>
                        <a:t>6.778 **</a:t>
                      </a: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0.009</a:t>
                      </a:r>
                      <a:endParaRPr lang="en-US" sz="1800" kern="100" dirty="0">
                        <a:latin typeface="Calibri"/>
                        <a:ea typeface="Calibri"/>
                        <a:cs typeface="Arial"/>
                      </a:endParaRPr>
                    </a:p>
                  </a:txBody>
                  <a:tcPr marL="68580" marR="68580" marT="0" marB="0">
                    <a:pattFill prst="pct70">
                      <a:fgClr>
                        <a:schemeClr val="bg1"/>
                      </a:fgClr>
                      <a:bgClr>
                        <a:schemeClr val="bg1"/>
                      </a:bgClr>
                    </a:pattFill>
                  </a:tcPr>
                </a:tc>
              </a:tr>
              <a:tr h="87052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i="1" kern="100" dirty="0">
                          <a:solidFill>
                            <a:srgbClr val="FF0000"/>
                          </a:solidFill>
                          <a:latin typeface="Calibri"/>
                          <a:ea typeface="Calibri"/>
                          <a:cs typeface="Calibri"/>
                        </a:rPr>
                        <a:t>IL17A </a:t>
                      </a:r>
                      <a:r>
                        <a:rPr lang="en-US" sz="1800" b="1" i="0" kern="100" dirty="0" smtClean="0">
                          <a:solidFill>
                            <a:srgbClr val="FF0000"/>
                          </a:solidFill>
                          <a:latin typeface="+mn-lt"/>
                          <a:ea typeface="Calibri"/>
                          <a:cs typeface="Calibri"/>
                        </a:rPr>
                        <a:t>(SNP1:</a:t>
                      </a:r>
                      <a:r>
                        <a:rPr lang="en-US" sz="1800" b="1" i="0" kern="100" baseline="0" dirty="0" smtClean="0">
                          <a:solidFill>
                            <a:srgbClr val="FF0000"/>
                          </a:solidFill>
                          <a:latin typeface="+mn-lt"/>
                          <a:ea typeface="Calibri"/>
                          <a:cs typeface="Calibri"/>
                        </a:rPr>
                        <a:t> C&gt;T</a:t>
                      </a:r>
                      <a:r>
                        <a:rPr lang="en-US" sz="1800" b="1" kern="100" dirty="0" smtClean="0">
                          <a:solidFill>
                            <a:srgbClr val="FF0000"/>
                          </a:solidFill>
                          <a:latin typeface="+mn-lt"/>
                          <a:ea typeface="Calibri"/>
                          <a:cs typeface="Calibri"/>
                        </a:rPr>
                        <a:t>)</a:t>
                      </a:r>
                      <a:endParaRPr lang="en-US" sz="1800" kern="100" dirty="0" smtClean="0">
                        <a:solidFill>
                          <a:srgbClr val="FF0000"/>
                        </a:solidFill>
                        <a:latin typeface="+mn-lt"/>
                        <a:ea typeface="Calibri"/>
                        <a:cs typeface="Arial"/>
                      </a:endParaRPr>
                    </a:p>
                    <a:p>
                      <a:pPr marL="0" marR="0" algn="ctr" rtl="0">
                        <a:lnSpc>
                          <a:spcPct val="107000"/>
                        </a:lnSpc>
                        <a:spcBef>
                          <a:spcPts val="0"/>
                        </a:spcBef>
                        <a:spcAft>
                          <a:spcPts val="0"/>
                        </a:spcAft>
                      </a:pP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CC</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CT</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TT</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0.398</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0.479</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0.123</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364</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438</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113</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C</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a:latin typeface="Calibri"/>
                          <a:ea typeface="Calibri"/>
                          <a:cs typeface="Arial"/>
                        </a:rPr>
                        <a:t>T</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latin typeface="Calibri"/>
                          <a:ea typeface="Calibri"/>
                          <a:cs typeface="Arial"/>
                        </a:rPr>
                        <a:t>0.64</a:t>
                      </a:r>
                      <a:endParaRPr lang="en-US" sz="1800" kern="100" dirty="0">
                        <a:latin typeface="Calibri"/>
                        <a:ea typeface="Calibri"/>
                        <a:cs typeface="Arial"/>
                      </a:endParaRPr>
                    </a:p>
                    <a:p>
                      <a:pPr marL="0" marR="0" algn="ctr" rtl="0">
                        <a:lnSpc>
                          <a:spcPct val="107000"/>
                        </a:lnSpc>
                        <a:spcBef>
                          <a:spcPts val="0"/>
                        </a:spcBef>
                        <a:spcAft>
                          <a:spcPts val="0"/>
                        </a:spcAft>
                      </a:pPr>
                      <a:r>
                        <a:rPr lang="en-US" sz="1800" b="1" kern="100" dirty="0" smtClean="0">
                          <a:latin typeface="Calibri"/>
                          <a:ea typeface="Calibri"/>
                          <a:cs typeface="Arial"/>
                        </a:rPr>
                        <a:t>0.36</a:t>
                      </a:r>
                      <a:endParaRPr lang="en-US" sz="1800" kern="100" dirty="0">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smtClean="0">
                          <a:solidFill>
                            <a:srgbClr val="FF0000"/>
                          </a:solidFill>
                          <a:latin typeface="Calibri"/>
                          <a:ea typeface="Calibri"/>
                          <a:cs typeface="Arial"/>
                        </a:rPr>
                        <a:t>1.139 NS</a:t>
                      </a:r>
                      <a:endParaRPr lang="en-US" sz="1800" kern="100" dirty="0">
                        <a:solidFill>
                          <a:srgbClr val="FF0000"/>
                        </a:solidFill>
                        <a:latin typeface="Calibri"/>
                        <a:ea typeface="Calibri"/>
                        <a:cs typeface="Arial"/>
                      </a:endParaRPr>
                    </a:p>
                  </a:txBody>
                  <a:tcPr marL="68580" marR="68580" marT="0" marB="0">
                    <a:pattFill prst="pct70">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latin typeface="Calibri"/>
                          <a:ea typeface="Calibri"/>
                          <a:cs typeface="Arial"/>
                        </a:rPr>
                        <a:t>0.286</a:t>
                      </a:r>
                      <a:endParaRPr lang="en-US" sz="1800" kern="100" dirty="0">
                        <a:latin typeface="Calibri"/>
                        <a:ea typeface="Calibri"/>
                        <a:cs typeface="Arial"/>
                      </a:endParaRPr>
                    </a:p>
                  </a:txBody>
                  <a:tcPr marL="68580" marR="68580" marT="0" marB="0">
                    <a:pattFill prst="pct70">
                      <a:fgClr>
                        <a:schemeClr val="bg1"/>
                      </a:fgClr>
                      <a:bgClr>
                        <a:schemeClr val="bg1"/>
                      </a:bgClr>
                    </a:pattFill>
                  </a:tcPr>
                </a:tc>
              </a:tr>
              <a:tr h="494087">
                <a:tc gridSpan="8">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en-US"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0.01) *</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IQ" sz="1800" b="1" i="0" u="none" strike="noStrike" cap="none" normalizeH="0" baseline="0" dirty="0" smtClean="0">
                          <a:ln>
                            <a:noFill/>
                          </a:ln>
                          <a:solidFill>
                            <a:schemeClr val="dk1"/>
                          </a:solidFill>
                          <a:effectLst/>
                          <a:latin typeface="+mn-lt"/>
                          <a:ea typeface="+mn-ea"/>
                          <a:cs typeface="+mn-cs"/>
                        </a:rPr>
                        <a:t>   *</a:t>
                      </a:r>
                      <a:r>
                        <a:rPr kumimoji="0" lang="en-US"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(P</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0.05) *</a:t>
                      </a:r>
                      <a:endParaRPr lang="en-US" b="1" dirty="0" smtClean="0"/>
                    </a:p>
                  </a:txBody>
                  <a:tcPr marL="68580" marR="68580" marT="0" marB="0">
                    <a:pattFill prst="pct70">
                      <a:fgClr>
                        <a:schemeClr val="bg1"/>
                      </a:fgClr>
                      <a:bgClr>
                        <a:schemeClr val="bg1"/>
                      </a:bgClr>
                    </a:pattFill>
                  </a:tcPr>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solidFill>
                      <a:srgbClr val="FFFF00"/>
                    </a:solidFill>
                  </a:tcPr>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c hMerge="1">
                  <a:txBody>
                    <a:bodyPr/>
                    <a:lstStyle/>
                    <a:p>
                      <a:pPr marL="0" marR="0" algn="ctr" rtl="0">
                        <a:lnSpc>
                          <a:spcPct val="107000"/>
                        </a:lnSpc>
                        <a:spcBef>
                          <a:spcPts val="0"/>
                        </a:spcBef>
                        <a:spcAft>
                          <a:spcPts val="0"/>
                        </a:spcAft>
                      </a:pPr>
                      <a:endParaRPr lang="en-US" sz="1800" kern="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838200"/>
            <a:ext cx="8229600" cy="3429000"/>
          </a:xfrm>
        </p:spPr>
        <p:txBody>
          <a:bodyPr/>
          <a:lstStyle/>
          <a:p>
            <a:pPr marL="0" indent="0" algn="ctr" rtl="1" eaLnBrk="1" hangingPunct="1">
              <a:buFont typeface="Arial" panose="020B0604020202020204" pitchFamily="34" charset="0"/>
              <a:buNone/>
            </a:pPr>
            <a:r>
              <a:rPr lang="ar-SA" sz="6600" b="1" smtClean="0">
                <a:solidFill>
                  <a:srgbClr val="C00000"/>
                </a:solidFill>
                <a:ea typeface="Majalla UI"/>
                <a:cs typeface="Majalla UI"/>
              </a:rPr>
              <a:t>وَعَلَّمَكَ مَا لَمْ تَكُنْ تَعْلَمُ وَكَانَ فَضْلُ اللَّهِ عَلَيْكَ عَظِيمًا</a:t>
            </a:r>
            <a:endParaRPr lang="en-US" sz="6600" b="1" smtClean="0">
              <a:solidFill>
                <a:srgbClr val="C00000"/>
              </a:solidFill>
            </a:endParaRPr>
          </a:p>
        </p:txBody>
      </p:sp>
      <p:sp>
        <p:nvSpPr>
          <p:cNvPr id="7171" name="TextBox 3"/>
          <p:cNvSpPr txBox="1">
            <a:spLocks noChangeArrowheads="1"/>
          </p:cNvSpPr>
          <p:nvPr/>
        </p:nvSpPr>
        <p:spPr bwMode="auto">
          <a:xfrm>
            <a:off x="457200" y="5334000"/>
            <a:ext cx="3200400" cy="10779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ClrTx/>
              <a:buSzTx/>
              <a:buFontTx/>
              <a:buNone/>
            </a:pPr>
            <a:r>
              <a:rPr lang="ar-SA" sz="2400" b="1">
                <a:solidFill>
                  <a:srgbClr val="0000FF"/>
                </a:solidFill>
                <a:latin typeface="Calibri" panose="020F0502020204030204" pitchFamily="34" charset="0"/>
              </a:rPr>
              <a:t>صدق الله العلي العظيم</a:t>
            </a:r>
            <a:endParaRPr lang="en-US" sz="2400" b="1">
              <a:solidFill>
                <a:srgbClr val="0000FF"/>
              </a:solidFill>
              <a:latin typeface="Calibri" panose="020F0502020204030204" pitchFamily="34" charset="0"/>
            </a:endParaRPr>
          </a:p>
          <a:p>
            <a:pPr algn="ctr" eaLnBrk="1" hangingPunct="1">
              <a:spcBef>
                <a:spcPct val="0"/>
              </a:spcBef>
              <a:buClrTx/>
              <a:buSzTx/>
              <a:buFontTx/>
              <a:buNone/>
            </a:pPr>
            <a:r>
              <a:rPr lang="ar-SA" sz="2000" b="1">
                <a:solidFill>
                  <a:srgbClr val="0000FF"/>
                </a:solidFill>
                <a:latin typeface="Calibri" panose="020F0502020204030204" pitchFamily="34" charset="0"/>
              </a:rPr>
              <a:t>(سورة النساء – الآية 113)</a:t>
            </a:r>
            <a:endParaRPr lang="en-US" sz="1800" b="1">
              <a:solidFill>
                <a:srgbClr val="0000FF"/>
              </a:solidFill>
              <a:latin typeface="Calibri" panose="020F0502020204030204" pitchFamily="34" charset="0"/>
            </a:endParaRPr>
          </a:p>
          <a:p>
            <a:pPr eaLnBrk="1" hangingPunct="1">
              <a:spcBef>
                <a:spcPct val="0"/>
              </a:spcBef>
              <a:buClrTx/>
              <a:buSzTx/>
              <a:buFontTx/>
              <a:buNone/>
            </a:pPr>
            <a:endParaRPr lang="en-US" sz="2000">
              <a:solidFill>
                <a:srgbClr val="0000FF"/>
              </a:solidFill>
              <a:latin typeface="Calibri" panose="020F0502020204030204" pitchFamily="34" charset="0"/>
            </a:endParaRPr>
          </a:p>
        </p:txBody>
      </p:sp>
      <p:pic>
        <p:nvPicPr>
          <p:cNvPr id="7172" name="Picture 4" descr="C:\Users\uesr\Desktop\456.png"/>
          <p:cNvPicPr>
            <a:picLocks noChangeAspect="1" noChangeArrowheads="1"/>
          </p:cNvPicPr>
          <p:nvPr/>
        </p:nvPicPr>
        <p:blipFill>
          <a:blip r:embed="rId2" cstate="print"/>
          <a:srcRect/>
          <a:stretch>
            <a:fillRect/>
          </a:stretch>
        </p:blipFill>
        <p:spPr bwMode="auto">
          <a:xfrm>
            <a:off x="76200" y="609600"/>
            <a:ext cx="8991600" cy="4191000"/>
          </a:xfrm>
          <a:prstGeom prst="rect">
            <a:avLst/>
          </a:prstGeom>
          <a:ln>
            <a:noFill/>
          </a:ln>
          <a:effectLst>
            <a:softEdge rad="112500"/>
          </a:effectLst>
        </p:spPr>
      </p:pic>
    </p:spTree>
    <p:extLst>
      <p:ext uri="{BB962C8B-B14F-4D97-AF65-F5344CB8AC3E}">
        <p14:creationId xmlns:p14="http://schemas.microsoft.com/office/powerpoint/2010/main" val="3677273530"/>
      </p:ext>
    </p:extLst>
  </p:cSld>
  <p:clrMapOvr>
    <a:masterClrMapping/>
  </p:clrMapOvr>
  <p:transition spd="slow" advClick="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C000"/>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92696"/>
          </a:xfrm>
        </p:spPr>
        <p:txBody>
          <a:bodyPr>
            <a:noAutofit/>
          </a:bodyPr>
          <a:lstStyle/>
          <a:p>
            <a:r>
              <a:rPr lang="ar-SA" sz="2000" b="1" dirty="0" smtClean="0"/>
              <a:t>الجدول </a:t>
            </a:r>
            <a:r>
              <a:rPr lang="ar-IQ" sz="2000" b="1" dirty="0" smtClean="0"/>
              <a:t>5</a:t>
            </a:r>
            <a:r>
              <a:rPr lang="ar-SA" sz="2000" b="1" dirty="0" smtClean="0"/>
              <a:t>: علاقة المظاهر الوراثية في جين </a:t>
            </a:r>
            <a:r>
              <a:rPr lang="en-US" sz="2000" b="1" dirty="0" smtClean="0"/>
              <a:t>IL-17A</a:t>
            </a:r>
            <a:r>
              <a:rPr lang="ar-IQ" sz="2000" b="1" dirty="0" smtClean="0"/>
              <a:t> مع انتاج الحليب ونسبة الدهن ومحتوى الحليب من الخلايا الجسمية </a:t>
            </a:r>
            <a:r>
              <a:rPr lang="en-US" sz="2000" b="1" dirty="0" smtClean="0"/>
              <a:t>SCS</a:t>
            </a:r>
            <a:r>
              <a:rPr lang="ar-IQ" sz="2000" b="1" dirty="0" smtClean="0"/>
              <a:t> في الهولشتاين</a:t>
            </a:r>
            <a:endParaRPr lang="en-US" sz="2000" dirty="0"/>
          </a:p>
        </p:txBody>
      </p:sp>
      <p:sp>
        <p:nvSpPr>
          <p:cNvPr id="3" name="عنصر نائب للمحتوى 2"/>
          <p:cNvSpPr>
            <a:spLocks noGrp="1"/>
          </p:cNvSpPr>
          <p:nvPr>
            <p:ph idx="1"/>
          </p:nvPr>
        </p:nvSpPr>
        <p:spPr>
          <a:xfrm>
            <a:off x="179512" y="1124744"/>
            <a:ext cx="8712968" cy="5544616"/>
          </a:xfrm>
        </p:spPr>
        <p:txBody>
          <a:bodyPr>
            <a:normAutofit fontScale="92500" lnSpcReduction="20000"/>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pPr algn="ctr">
              <a:buNone/>
            </a:pPr>
            <a:endParaRPr lang="ar-IQ" sz="2400" b="1" dirty="0" smtClean="0"/>
          </a:p>
          <a:p>
            <a:pPr algn="ctr">
              <a:buNone/>
            </a:pPr>
            <a:endParaRPr lang="ar-IQ" sz="2400" b="1" dirty="0" smtClean="0"/>
          </a:p>
          <a:p>
            <a:pPr algn="ctr">
              <a:buNone/>
            </a:pPr>
            <a:endParaRPr lang="ar-IQ" sz="2400" b="1" dirty="0"/>
          </a:p>
          <a:p>
            <a:pPr algn="ctr">
              <a:buNone/>
            </a:pPr>
            <a:r>
              <a:rPr lang="ar-IQ" sz="2400" b="1" dirty="0" smtClean="0"/>
              <a:t>المصدر:  </a:t>
            </a:r>
            <a:r>
              <a:rPr lang="en-US" sz="2400" b="1" dirty="0" smtClean="0"/>
              <a:t>Romero</a:t>
            </a:r>
            <a:r>
              <a:rPr lang="ar-IQ" sz="2400" b="1" dirty="0" smtClean="0"/>
              <a:t> (2018</a:t>
            </a:r>
            <a:r>
              <a:rPr lang="ar-IQ" sz="2400" b="1" dirty="0" err="1" smtClean="0"/>
              <a:t>).</a:t>
            </a:r>
            <a:endParaRPr lang="en-US" sz="2400" b="1" dirty="0" smtClean="0"/>
          </a:p>
        </p:txBody>
      </p:sp>
      <p:graphicFrame>
        <p:nvGraphicFramePr>
          <p:cNvPr id="4" name="جدول 3"/>
          <p:cNvGraphicFramePr>
            <a:graphicFrameLocks noGrp="1"/>
          </p:cNvGraphicFramePr>
          <p:nvPr>
            <p:extLst>
              <p:ext uri="{D42A27DB-BD31-4B8C-83A1-F6EECF244321}">
                <p14:modId xmlns:p14="http://schemas.microsoft.com/office/powerpoint/2010/main" val="771432322"/>
              </p:ext>
            </p:extLst>
          </p:nvPr>
        </p:nvGraphicFramePr>
        <p:xfrm>
          <a:off x="457200" y="874439"/>
          <a:ext cx="8147249" cy="5218857"/>
        </p:xfrm>
        <a:graphic>
          <a:graphicData uri="http://schemas.openxmlformats.org/drawingml/2006/table">
            <a:tbl>
              <a:tblPr firstRow="1" bandRow="1">
                <a:tableStyleId>{5C22544A-7EE6-4342-B048-85BDC9FD1C3A}</a:tableStyleId>
              </a:tblPr>
              <a:tblGrid>
                <a:gridCol w="1236244"/>
                <a:gridCol w="1758508"/>
                <a:gridCol w="1508623"/>
                <a:gridCol w="1123593"/>
                <a:gridCol w="1284037"/>
                <a:gridCol w="1236244"/>
              </a:tblGrid>
              <a:tr h="978536">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Times New Roman"/>
                        </a:rPr>
                        <a:t>درجه الخلايا الجسمية في الحليب</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Times New Roman"/>
                        </a:rPr>
                        <a:t>نسبه دهن </a:t>
                      </a:r>
                      <a:r>
                        <a:rPr lang="ar-IQ" sz="1800" b="1" u="sng" kern="100" dirty="0" err="1">
                          <a:solidFill>
                            <a:srgbClr val="00B0F0"/>
                          </a:solidFill>
                          <a:latin typeface="Calibri"/>
                          <a:ea typeface="Calibri"/>
                          <a:cs typeface="Times New Roman"/>
                        </a:rPr>
                        <a:t>الحليب (%)</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Times New Roman"/>
                        </a:rPr>
                        <a:t>انتاج الحليب اليومي (</a:t>
                      </a:r>
                      <a:r>
                        <a:rPr lang="ar-IQ" sz="1800" b="1" u="sng" kern="100" dirty="0" smtClean="0">
                          <a:solidFill>
                            <a:srgbClr val="00B0F0"/>
                          </a:solidFill>
                          <a:latin typeface="Calibri"/>
                          <a:ea typeface="Calibri"/>
                          <a:cs typeface="Times New Roman"/>
                        </a:rPr>
                        <a:t>كغم</a:t>
                      </a:r>
                      <a:r>
                        <a:rPr lang="ar-IQ" sz="1800" b="1" u="sng" kern="100" dirty="0">
                          <a:solidFill>
                            <a:srgbClr val="00B0F0"/>
                          </a:solidFill>
                          <a:latin typeface="Calibri"/>
                          <a:ea typeface="Calibri"/>
                          <a:cs typeface="Times New Roman"/>
                        </a:rPr>
                        <a:t>)</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ar-IQ" sz="1800" b="1" u="sng" kern="100" dirty="0">
                          <a:solidFill>
                            <a:srgbClr val="00B0F0"/>
                          </a:solidFill>
                          <a:latin typeface="Calibri"/>
                          <a:ea typeface="Calibri"/>
                          <a:cs typeface="Times New Roman"/>
                        </a:rPr>
                        <a:t>العدد</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ar-IQ" sz="1800" b="1" u="sng" kern="100" dirty="0" smtClean="0">
                          <a:solidFill>
                            <a:srgbClr val="00B0F0"/>
                          </a:solidFill>
                          <a:latin typeface="Calibri"/>
                          <a:ea typeface="Calibri"/>
                          <a:cs typeface="Times New Roman"/>
                        </a:rPr>
                        <a:t>التركيب </a:t>
                      </a:r>
                      <a:r>
                        <a:rPr lang="ar-IQ" sz="1800" b="1" u="sng" kern="100" dirty="0">
                          <a:solidFill>
                            <a:srgbClr val="00B0F0"/>
                          </a:solidFill>
                          <a:latin typeface="Calibri"/>
                          <a:ea typeface="Calibri"/>
                          <a:cs typeface="Times New Roman"/>
                        </a:rPr>
                        <a:t>الوراثي</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u="sng" kern="100" dirty="0">
                          <a:solidFill>
                            <a:srgbClr val="00B0F0"/>
                          </a:solidFill>
                          <a:latin typeface="Times New Roman"/>
                          <a:ea typeface="Calibri"/>
                          <a:cs typeface="Arial"/>
                        </a:rPr>
                        <a:t>SNP</a:t>
                      </a:r>
                      <a:endParaRPr lang="en-US" sz="18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r>
              <a:tr h="1630893">
                <a:tc>
                  <a:txBody>
                    <a:bodyPr/>
                    <a:lstStyle/>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2.91±0.08ᵃ</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2.75±0.03ᵇ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2.69±0.04ᵇ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2.76±0.02</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3.486*</a:t>
                      </a:r>
                      <a:endParaRPr lang="en-US" sz="18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3.57±0.03</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3.65±0.01</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3.67±0.02</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3.64±0.01</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1.622 NS</a:t>
                      </a:r>
                      <a:endParaRPr lang="en-US" sz="18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34.35±0.73ᵇ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35.03±0.17ᵃ</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34.82±0.21ᵃᵇ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34.97±0.11</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5.583**</a:t>
                      </a:r>
                      <a:endParaRPr lang="en-US" sz="18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827</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3984</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2661</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7472</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AA</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GA</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GG</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Total</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F Value</a:t>
                      </a:r>
                      <a:endParaRPr lang="en-US" sz="18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IL17A-1578A&gt;G</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r h="1304714">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2.71±0.04</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2.80±0.03</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2.73±0.05</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0.188 NS</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3.63±0.02</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3.63±0.01</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3.69±0.02</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1.988 NS</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35.36±0.24̴ᵃ</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35.01±0.15ᵃᵇ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34.62±0.25ᵇ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5.692**</a:t>
                      </a:r>
                      <a:endParaRPr lang="en-US" sz="18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2247</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4839</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1813</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AA</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TA</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TT</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F value</a:t>
                      </a:r>
                      <a:endParaRPr lang="en-US" sz="18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IL17A-398T&gt;A</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r h="1304714">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2.71±0.04</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2.84±0.03</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2.74±0.06</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0.199 NS</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3.62±0.02</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3.63±0.01</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3.67±0.03</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0.592 NS</a:t>
                      </a:r>
                      <a:endParaRPr lang="en-US" sz="18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35.40±0.19ᵃ</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35.37±0.17ᵃ</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34.37±0.34ᵇ</a:t>
                      </a:r>
                      <a:endParaRPr lang="en-US" sz="1800" kern="100" dirty="0">
                        <a:solidFill>
                          <a:srgbClr val="FF0000"/>
                        </a:solidFill>
                        <a:latin typeface="Calibri"/>
                        <a:ea typeface="Calibri"/>
                        <a:cs typeface="Arial"/>
                      </a:endParaRPr>
                    </a:p>
                    <a:p>
                      <a:pPr marL="0" marR="0" algn="ctr" rtl="0">
                        <a:lnSpc>
                          <a:spcPct val="107000"/>
                        </a:lnSpc>
                        <a:spcBef>
                          <a:spcPts val="0"/>
                        </a:spcBef>
                        <a:spcAft>
                          <a:spcPts val="0"/>
                        </a:spcAft>
                      </a:pPr>
                      <a:r>
                        <a:rPr lang="en-US" sz="1800" b="1" kern="100" dirty="0">
                          <a:solidFill>
                            <a:srgbClr val="FF0000"/>
                          </a:solidFill>
                          <a:latin typeface="Times New Roman"/>
                          <a:ea typeface="Calibri"/>
                          <a:cs typeface="Arial"/>
                        </a:rPr>
                        <a:t>3.948**</a:t>
                      </a:r>
                      <a:endParaRPr lang="en-US" sz="18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3487</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4041</a:t>
                      </a:r>
                      <a:endParaRPr lang="en-US" sz="1800" kern="100" dirty="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986</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CC</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TC</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TT</a:t>
                      </a:r>
                      <a:endParaRPr lang="en-US" sz="1800" kern="100">
                        <a:solidFill>
                          <a:schemeClr val="tx1"/>
                        </a:solidFill>
                        <a:latin typeface="Calibri"/>
                        <a:ea typeface="Calibri"/>
                        <a:cs typeface="Arial"/>
                      </a:endParaRPr>
                    </a:p>
                    <a:p>
                      <a:pPr marL="0" marR="0" algn="ctr" rtl="0">
                        <a:lnSpc>
                          <a:spcPct val="107000"/>
                        </a:lnSpc>
                        <a:spcBef>
                          <a:spcPts val="0"/>
                        </a:spcBef>
                        <a:spcAft>
                          <a:spcPts val="0"/>
                        </a:spcAft>
                      </a:pPr>
                      <a:r>
                        <a:rPr lang="en-US" sz="1800" b="1" kern="100">
                          <a:solidFill>
                            <a:schemeClr val="tx1"/>
                          </a:solidFill>
                          <a:latin typeface="Times New Roman"/>
                          <a:ea typeface="Calibri"/>
                          <a:cs typeface="Arial"/>
                        </a:rPr>
                        <a:t>F value</a:t>
                      </a:r>
                      <a:endParaRPr lang="en-US" sz="18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1800" b="1" kern="100" dirty="0">
                          <a:solidFill>
                            <a:schemeClr val="tx1"/>
                          </a:solidFill>
                          <a:latin typeface="Times New Roman"/>
                          <a:ea typeface="Calibri"/>
                          <a:cs typeface="Arial"/>
                        </a:rPr>
                        <a:t>IL17A3164T&gt;C</a:t>
                      </a:r>
                      <a:endParaRPr lang="en-US" sz="18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8229600" cy="720080"/>
          </a:xfrm>
        </p:spPr>
        <p:txBody>
          <a:bodyPr>
            <a:normAutofit fontScale="90000"/>
          </a:bodyPr>
          <a:lstStyle/>
          <a:p>
            <a:r>
              <a:rPr lang="en-US" sz="2700" b="1" dirty="0" smtClean="0"/>
              <a:t/>
            </a:r>
            <a:br>
              <a:rPr lang="en-US" sz="2700" b="1" dirty="0" smtClean="0"/>
            </a:br>
            <a:r>
              <a:rPr lang="en-US" sz="2700" b="1" dirty="0"/>
              <a:t/>
            </a:r>
            <a:br>
              <a:rPr lang="en-US" sz="2700" b="1" dirty="0"/>
            </a:br>
            <a:r>
              <a:rPr lang="ar-IQ" sz="2700" b="1" dirty="0" smtClean="0"/>
              <a:t>جدول 6. علاقة التراكيب الورثية في جين </a:t>
            </a:r>
            <a:r>
              <a:rPr lang="en-US" sz="2700" b="1" dirty="0" smtClean="0"/>
              <a:t>IL-17A</a:t>
            </a:r>
            <a:r>
              <a:rPr lang="ar-IQ" sz="2700" b="1" dirty="0" smtClean="0"/>
              <a:t> بالتهاب الضرع في ابقار الحليب خلال اول ولادتين من خلال اختبار كاليفورنيا - </a:t>
            </a:r>
            <a:r>
              <a:rPr lang="en-US" sz="2700" b="1" dirty="0" smtClean="0"/>
              <a:t>CMT</a:t>
            </a:r>
            <a:r>
              <a:rPr lang="en-US" dirty="0" smtClean="0"/>
              <a:t/>
            </a:r>
            <a:br>
              <a:rPr lang="en-US" dirty="0" smtClean="0"/>
            </a:b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51351584"/>
              </p:ext>
            </p:extLst>
          </p:nvPr>
        </p:nvGraphicFramePr>
        <p:xfrm>
          <a:off x="539552" y="1484784"/>
          <a:ext cx="8003232" cy="4431662"/>
        </p:xfrm>
        <a:graphic>
          <a:graphicData uri="http://schemas.openxmlformats.org/drawingml/2006/table">
            <a:tbl>
              <a:tblPr firstRow="1" bandRow="1">
                <a:tableStyleId>{5C22544A-7EE6-4342-B048-85BDC9FD1C3A}</a:tableStyleId>
              </a:tblPr>
              <a:tblGrid>
                <a:gridCol w="2667744"/>
                <a:gridCol w="2667744"/>
                <a:gridCol w="2667744"/>
              </a:tblGrid>
              <a:tr h="978720">
                <a:tc>
                  <a:txBody>
                    <a:bodyPr/>
                    <a:lstStyle/>
                    <a:p>
                      <a:pPr marL="0" marR="0" algn="ctr" rtl="1">
                        <a:lnSpc>
                          <a:spcPct val="107000"/>
                        </a:lnSpc>
                        <a:spcBef>
                          <a:spcPts val="0"/>
                        </a:spcBef>
                        <a:spcAft>
                          <a:spcPts val="0"/>
                        </a:spcAft>
                      </a:pPr>
                      <a:r>
                        <a:rPr lang="ar-IQ" sz="2500" b="1" u="sng" kern="100" dirty="0" smtClean="0">
                          <a:solidFill>
                            <a:srgbClr val="00B0F0"/>
                          </a:solidFill>
                          <a:latin typeface="+mn-lt"/>
                          <a:ea typeface="Calibri"/>
                          <a:cs typeface="Arial"/>
                        </a:rPr>
                        <a:t>متوسط عدد حلقات </a:t>
                      </a:r>
                      <a:r>
                        <a:rPr lang="en-US" sz="2500" b="1" u="sng" kern="100" dirty="0" smtClean="0">
                          <a:solidFill>
                            <a:srgbClr val="00B0F0"/>
                          </a:solidFill>
                          <a:latin typeface="+mn-lt"/>
                          <a:ea typeface="Calibri"/>
                          <a:cs typeface="Arial"/>
                        </a:rPr>
                        <a:t>CMT</a:t>
                      </a:r>
                      <a:r>
                        <a:rPr lang="ar-IQ" sz="2500" b="1" u="sng" kern="100" dirty="0" smtClean="0">
                          <a:solidFill>
                            <a:srgbClr val="00B0F0"/>
                          </a:solidFill>
                          <a:latin typeface="+mn-lt"/>
                          <a:ea typeface="Calibri"/>
                          <a:cs typeface="Arial"/>
                        </a:rPr>
                        <a:t> (شدة الاصابة)</a:t>
                      </a:r>
                      <a:endParaRPr lang="en-US" sz="2500" u="sng" kern="100" dirty="0">
                        <a:solidFill>
                          <a:srgbClr val="00B0F0"/>
                        </a:solidFill>
                        <a:latin typeface="+mn-lt"/>
                        <a:ea typeface="Calibri"/>
                        <a:cs typeface="Arial"/>
                      </a:endParaRPr>
                    </a:p>
                  </a:txBody>
                  <a:tcPr marL="68580" marR="68580" marT="0" marB="0">
                    <a:pattFill prst="pct5">
                      <a:fgClr>
                        <a:schemeClr val="bg1"/>
                      </a:fgClr>
                      <a:bgClr>
                        <a:schemeClr val="bg1"/>
                      </a:bgClr>
                    </a:pattFill>
                  </a:tcPr>
                </a:tc>
                <a:tc>
                  <a:txBody>
                    <a:bodyPr/>
                    <a:lstStyle/>
                    <a:p>
                      <a:pPr marL="0" marR="0" algn="ctr" rtl="1">
                        <a:lnSpc>
                          <a:spcPct val="107000"/>
                        </a:lnSpc>
                        <a:spcBef>
                          <a:spcPts val="0"/>
                        </a:spcBef>
                        <a:spcAft>
                          <a:spcPts val="0"/>
                        </a:spcAft>
                      </a:pPr>
                      <a:r>
                        <a:rPr lang="en-US" sz="2500" b="1" u="sng" kern="100">
                          <a:solidFill>
                            <a:srgbClr val="00B0F0"/>
                          </a:solidFill>
                          <a:latin typeface="Calibri"/>
                          <a:ea typeface="Calibri"/>
                          <a:cs typeface="Arial"/>
                        </a:rPr>
                        <a:t>N</a:t>
                      </a:r>
                      <a:endParaRPr lang="en-US" sz="2500" u="sng" kern="100">
                        <a:solidFill>
                          <a:srgbClr val="00B0F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1">
                        <a:lnSpc>
                          <a:spcPct val="107000"/>
                        </a:lnSpc>
                        <a:spcBef>
                          <a:spcPts val="0"/>
                        </a:spcBef>
                        <a:spcAft>
                          <a:spcPts val="0"/>
                        </a:spcAft>
                      </a:pPr>
                      <a:r>
                        <a:rPr lang="ar-IQ" sz="2500" b="1" u="sng" kern="100" dirty="0" smtClean="0">
                          <a:solidFill>
                            <a:srgbClr val="00B0F0"/>
                          </a:solidFill>
                          <a:latin typeface="Calibri"/>
                          <a:ea typeface="Calibri"/>
                          <a:cs typeface="Arial"/>
                        </a:rPr>
                        <a:t>التركيب</a:t>
                      </a:r>
                      <a:r>
                        <a:rPr lang="ar-IQ" sz="2500" b="1" u="sng" kern="100" baseline="0" dirty="0" smtClean="0">
                          <a:solidFill>
                            <a:srgbClr val="00B0F0"/>
                          </a:solidFill>
                          <a:latin typeface="Calibri"/>
                          <a:ea typeface="Calibri"/>
                          <a:cs typeface="Arial"/>
                        </a:rPr>
                        <a:t> الوراثي / جين </a:t>
                      </a:r>
                      <a:r>
                        <a:rPr lang="en-US" sz="2500" b="1" u="sng" kern="100" baseline="0" dirty="0" smtClean="0">
                          <a:solidFill>
                            <a:srgbClr val="00B0F0"/>
                          </a:solidFill>
                          <a:latin typeface="Calibri"/>
                          <a:ea typeface="Calibri"/>
                          <a:cs typeface="Arial"/>
                        </a:rPr>
                        <a:t>IL-17</a:t>
                      </a:r>
                      <a:endParaRPr lang="en-US" sz="2500" u="sng" kern="100" dirty="0">
                        <a:solidFill>
                          <a:srgbClr val="00B0F0"/>
                        </a:solidFill>
                        <a:latin typeface="Calibri"/>
                        <a:ea typeface="Calibri"/>
                        <a:cs typeface="Arial"/>
                      </a:endParaRPr>
                    </a:p>
                  </a:txBody>
                  <a:tcPr marL="68580" marR="68580" marT="0" marB="0">
                    <a:pattFill prst="pct5">
                      <a:fgClr>
                        <a:schemeClr val="bg1"/>
                      </a:fgClr>
                      <a:bgClr>
                        <a:schemeClr val="bg1"/>
                      </a:bgClr>
                    </a:pattFill>
                  </a:tcPr>
                </a:tc>
              </a:tr>
              <a:tr h="608898">
                <a:tc>
                  <a:txBody>
                    <a:bodyPr/>
                    <a:lstStyle/>
                    <a:p>
                      <a:pPr marL="0" marR="0" algn="ctr" rtl="1">
                        <a:lnSpc>
                          <a:spcPct val="107000"/>
                        </a:lnSpc>
                        <a:spcBef>
                          <a:spcPts val="0"/>
                        </a:spcBef>
                        <a:spcAft>
                          <a:spcPts val="0"/>
                        </a:spcAft>
                      </a:pPr>
                      <a:r>
                        <a:rPr lang="en-US" sz="2500" b="1" kern="100">
                          <a:solidFill>
                            <a:schemeClr val="tx1"/>
                          </a:solidFill>
                          <a:latin typeface="Calibri"/>
                          <a:ea typeface="Calibri"/>
                          <a:cs typeface="Arial"/>
                        </a:rPr>
                        <a:t>AA</a:t>
                      </a:r>
                      <a:endParaRPr lang="en-US" sz="25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a:solidFill>
                            <a:schemeClr val="tx1"/>
                          </a:solidFill>
                          <a:latin typeface="Calibri"/>
                          <a:ea typeface="Calibri"/>
                          <a:cs typeface="Arial"/>
                        </a:rPr>
                        <a:t>47</a:t>
                      </a:r>
                      <a:endParaRPr lang="en-US" sz="25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dirty="0">
                          <a:solidFill>
                            <a:schemeClr val="tx1"/>
                          </a:solidFill>
                          <a:latin typeface="Calibri"/>
                          <a:ea typeface="Calibri"/>
                          <a:cs typeface="Arial"/>
                        </a:rPr>
                        <a:t>1.28 a</a:t>
                      </a:r>
                      <a:endParaRPr lang="en-US" sz="25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r h="608898">
                <a:tc>
                  <a:txBody>
                    <a:bodyPr/>
                    <a:lstStyle/>
                    <a:p>
                      <a:pPr marL="0" marR="0" algn="ctr" rtl="1">
                        <a:lnSpc>
                          <a:spcPct val="107000"/>
                        </a:lnSpc>
                        <a:spcBef>
                          <a:spcPts val="0"/>
                        </a:spcBef>
                        <a:spcAft>
                          <a:spcPts val="0"/>
                        </a:spcAft>
                      </a:pPr>
                      <a:r>
                        <a:rPr lang="en-US" sz="2500" b="1" kern="100" dirty="0">
                          <a:solidFill>
                            <a:srgbClr val="FF0000"/>
                          </a:solidFill>
                          <a:latin typeface="Calibri"/>
                          <a:ea typeface="Calibri"/>
                          <a:cs typeface="Arial"/>
                        </a:rPr>
                        <a:t>AG</a:t>
                      </a:r>
                      <a:endParaRPr lang="en-US" sz="25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dirty="0">
                          <a:solidFill>
                            <a:srgbClr val="FF0000"/>
                          </a:solidFill>
                          <a:latin typeface="Calibri"/>
                          <a:ea typeface="Calibri"/>
                          <a:cs typeface="Arial"/>
                        </a:rPr>
                        <a:t>98</a:t>
                      </a:r>
                      <a:endParaRPr lang="en-US" sz="25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dirty="0">
                          <a:solidFill>
                            <a:srgbClr val="FF0000"/>
                          </a:solidFill>
                          <a:latin typeface="Calibri"/>
                          <a:ea typeface="Calibri"/>
                          <a:cs typeface="Arial"/>
                        </a:rPr>
                        <a:t>1.12 b</a:t>
                      </a:r>
                      <a:endParaRPr lang="en-US" sz="2500" kern="100" dirty="0">
                        <a:solidFill>
                          <a:srgbClr val="FF0000"/>
                        </a:solidFill>
                        <a:latin typeface="Calibri"/>
                        <a:ea typeface="Calibri"/>
                        <a:cs typeface="Arial"/>
                      </a:endParaRPr>
                    </a:p>
                  </a:txBody>
                  <a:tcPr marL="68580" marR="68580" marT="0" marB="0">
                    <a:pattFill prst="pct5">
                      <a:fgClr>
                        <a:schemeClr val="bg1"/>
                      </a:fgClr>
                      <a:bgClr>
                        <a:schemeClr val="bg1"/>
                      </a:bgClr>
                    </a:pattFill>
                  </a:tcPr>
                </a:tc>
              </a:tr>
              <a:tr h="608898">
                <a:tc>
                  <a:txBody>
                    <a:bodyPr/>
                    <a:lstStyle/>
                    <a:p>
                      <a:pPr marL="0" marR="0" algn="ctr" rtl="1">
                        <a:lnSpc>
                          <a:spcPct val="107000"/>
                        </a:lnSpc>
                        <a:spcBef>
                          <a:spcPts val="0"/>
                        </a:spcBef>
                        <a:spcAft>
                          <a:spcPts val="0"/>
                        </a:spcAft>
                      </a:pPr>
                      <a:r>
                        <a:rPr lang="en-US" sz="2500" b="1" kern="100">
                          <a:solidFill>
                            <a:schemeClr val="tx1"/>
                          </a:solidFill>
                          <a:latin typeface="Calibri"/>
                          <a:ea typeface="Calibri"/>
                          <a:cs typeface="Arial"/>
                        </a:rPr>
                        <a:t>GG</a:t>
                      </a:r>
                      <a:endParaRPr lang="en-US" sz="25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a:solidFill>
                            <a:schemeClr val="tx1"/>
                          </a:solidFill>
                          <a:latin typeface="Calibri"/>
                          <a:ea typeface="Calibri"/>
                          <a:cs typeface="Arial"/>
                        </a:rPr>
                        <a:t>26</a:t>
                      </a:r>
                      <a:endParaRPr lang="en-US" sz="2500" kern="10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0">
                        <a:lnSpc>
                          <a:spcPct val="107000"/>
                        </a:lnSpc>
                        <a:spcBef>
                          <a:spcPts val="0"/>
                        </a:spcBef>
                        <a:spcAft>
                          <a:spcPts val="0"/>
                        </a:spcAft>
                      </a:pPr>
                      <a:r>
                        <a:rPr lang="en-US" sz="2500" b="1" kern="100" dirty="0">
                          <a:solidFill>
                            <a:schemeClr val="tx1"/>
                          </a:solidFill>
                          <a:latin typeface="Calibri"/>
                          <a:ea typeface="Calibri"/>
                          <a:cs typeface="Arial"/>
                        </a:rPr>
                        <a:t>1.19 </a:t>
                      </a:r>
                      <a:r>
                        <a:rPr lang="en-US" sz="2500" b="1" kern="100" dirty="0" err="1">
                          <a:solidFill>
                            <a:schemeClr val="tx1"/>
                          </a:solidFill>
                          <a:latin typeface="Calibri"/>
                          <a:ea typeface="Calibri"/>
                          <a:cs typeface="Arial"/>
                        </a:rPr>
                        <a:t>ab</a:t>
                      </a:r>
                      <a:endParaRPr lang="en-US" sz="25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r h="608898">
                <a:tc>
                  <a:txBody>
                    <a:bodyPr/>
                    <a:lstStyle/>
                    <a:p>
                      <a:pPr marL="0" marR="0" algn="ctr" rtl="1">
                        <a:lnSpc>
                          <a:spcPct val="107000"/>
                        </a:lnSpc>
                        <a:spcBef>
                          <a:spcPts val="0"/>
                        </a:spcBef>
                        <a:spcAft>
                          <a:spcPts val="0"/>
                        </a:spcAft>
                      </a:pPr>
                      <a:r>
                        <a:rPr lang="en-US" sz="2500" b="1" kern="100" dirty="0">
                          <a:solidFill>
                            <a:schemeClr val="tx1"/>
                          </a:solidFill>
                          <a:latin typeface="Calibri"/>
                          <a:ea typeface="Calibri"/>
                          <a:cs typeface="Arial"/>
                        </a:rPr>
                        <a:t>P-value</a:t>
                      </a:r>
                      <a:endParaRPr lang="en-US" sz="25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1">
                        <a:lnSpc>
                          <a:spcPct val="107000"/>
                        </a:lnSpc>
                        <a:spcBef>
                          <a:spcPts val="0"/>
                        </a:spcBef>
                        <a:spcAft>
                          <a:spcPts val="0"/>
                        </a:spcAft>
                      </a:pPr>
                      <a:r>
                        <a:rPr lang="en-US" sz="2500" b="1" kern="100" dirty="0">
                          <a:solidFill>
                            <a:schemeClr val="tx1"/>
                          </a:solidFill>
                          <a:latin typeface="Calibri"/>
                          <a:ea typeface="Calibri"/>
                          <a:cs typeface="Arial"/>
                        </a:rPr>
                        <a:t>---</a:t>
                      </a:r>
                      <a:endParaRPr lang="en-US" sz="25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a:txBody>
                    <a:bodyPr/>
                    <a:lstStyle/>
                    <a:p>
                      <a:pPr marL="0" marR="0" algn="ctr" rtl="1">
                        <a:lnSpc>
                          <a:spcPct val="107000"/>
                        </a:lnSpc>
                        <a:spcBef>
                          <a:spcPts val="0"/>
                        </a:spcBef>
                        <a:spcAft>
                          <a:spcPts val="0"/>
                        </a:spcAft>
                      </a:pPr>
                      <a:r>
                        <a:rPr lang="en-US" sz="2500" b="1" kern="100" dirty="0">
                          <a:solidFill>
                            <a:schemeClr val="tx1"/>
                          </a:solidFill>
                          <a:latin typeface="Calibri"/>
                          <a:ea typeface="Calibri"/>
                          <a:cs typeface="Arial"/>
                        </a:rPr>
                        <a:t>0.0419 *</a:t>
                      </a:r>
                      <a:endParaRPr lang="en-US" sz="25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r>
              <a:tr h="1017350">
                <a:tc gridSpan="3">
                  <a:txBody>
                    <a:bodyPr/>
                    <a:lstStyle/>
                    <a:p>
                      <a:pPr marL="0" marR="0" algn="ctr" rtl="1">
                        <a:lnSpc>
                          <a:spcPct val="110000"/>
                        </a:lnSpc>
                        <a:spcBef>
                          <a:spcPts val="0"/>
                        </a:spcBef>
                        <a:spcAft>
                          <a:spcPts val="0"/>
                        </a:spcAft>
                      </a:pPr>
                      <a:r>
                        <a:rPr lang="ar-IQ" sz="2400" b="1" kern="100" dirty="0">
                          <a:solidFill>
                            <a:schemeClr val="tx1"/>
                          </a:solidFill>
                          <a:latin typeface="Calibri"/>
                          <a:ea typeface="Calibri"/>
                          <a:cs typeface="Simplified Arabic"/>
                        </a:rPr>
                        <a:t>المتوسطات التي تحمل حروف مختلفة تختلف معنويا فيما بينها.  </a:t>
                      </a:r>
                      <a:endParaRPr lang="ar-IQ" sz="2400" b="1" kern="100" dirty="0" smtClean="0">
                        <a:solidFill>
                          <a:schemeClr val="tx1"/>
                        </a:solidFill>
                        <a:latin typeface="Calibri"/>
                        <a:ea typeface="Calibri"/>
                        <a:cs typeface="Simplified Arabic"/>
                      </a:endParaRPr>
                    </a:p>
                    <a:p>
                      <a:pPr marL="0" marR="0" algn="ctr" rtl="1">
                        <a:lnSpc>
                          <a:spcPct val="110000"/>
                        </a:lnSpc>
                        <a:spcBef>
                          <a:spcPts val="0"/>
                        </a:spcBef>
                        <a:spcAft>
                          <a:spcPts val="0"/>
                        </a:spcAft>
                      </a:pPr>
                      <a:r>
                        <a:rPr lang="ar-IQ" sz="2400" b="1" kern="100" dirty="0" smtClean="0">
                          <a:solidFill>
                            <a:schemeClr val="tx1"/>
                          </a:solidFill>
                          <a:latin typeface="Calibri"/>
                          <a:ea typeface="Calibri"/>
                          <a:cs typeface="Simplified Arabic"/>
                        </a:rPr>
                        <a:t> </a:t>
                      </a:r>
                      <a:r>
                        <a:rPr lang="ar-IQ" sz="2400" b="1" kern="100" dirty="0">
                          <a:solidFill>
                            <a:schemeClr val="tx1"/>
                          </a:solidFill>
                          <a:latin typeface="Calibri"/>
                          <a:ea typeface="Calibri"/>
                          <a:cs typeface="Simplified Arabic"/>
                        </a:rPr>
                        <a:t>* (</a:t>
                      </a:r>
                      <a:r>
                        <a:rPr lang="en-US" sz="2400" b="1" kern="100" dirty="0">
                          <a:solidFill>
                            <a:schemeClr val="tx1"/>
                          </a:solidFill>
                          <a:latin typeface="Simplified Arabic"/>
                          <a:ea typeface="Calibri"/>
                          <a:cs typeface="Arial"/>
                        </a:rPr>
                        <a:t>P&lt;0.05</a:t>
                      </a:r>
                      <a:r>
                        <a:rPr lang="ar-IQ" sz="2400" b="1" kern="100" dirty="0" smtClean="0">
                          <a:solidFill>
                            <a:schemeClr val="tx1"/>
                          </a:solidFill>
                          <a:latin typeface="Calibri"/>
                          <a:ea typeface="Calibri"/>
                          <a:cs typeface="Simplified Arabic"/>
                        </a:rPr>
                        <a:t>). المصدر: </a:t>
                      </a:r>
                      <a:r>
                        <a:rPr lang="en-US" sz="2400" b="1" kern="100" dirty="0" err="1" smtClean="0">
                          <a:solidFill>
                            <a:schemeClr val="tx1"/>
                          </a:solidFill>
                          <a:latin typeface="Calibri"/>
                          <a:ea typeface="Calibri"/>
                          <a:cs typeface="Simplified Arabic"/>
                        </a:rPr>
                        <a:t>Renard</a:t>
                      </a:r>
                      <a:r>
                        <a:rPr lang="ar-IQ" sz="2400" b="1" kern="100" baseline="0" dirty="0" smtClean="0">
                          <a:solidFill>
                            <a:schemeClr val="tx1"/>
                          </a:solidFill>
                          <a:latin typeface="Calibri"/>
                          <a:ea typeface="Calibri"/>
                          <a:cs typeface="Simplified Arabic"/>
                        </a:rPr>
                        <a:t> واخرون (2010).</a:t>
                      </a:r>
                      <a:endParaRPr lang="en-US" sz="2400" kern="100" dirty="0">
                        <a:solidFill>
                          <a:schemeClr val="tx1"/>
                        </a:solidFill>
                        <a:latin typeface="Calibri"/>
                        <a:ea typeface="Calibri"/>
                        <a:cs typeface="Arial"/>
                      </a:endParaRPr>
                    </a:p>
                  </a:txBody>
                  <a:tcPr marL="68580" marR="68580" marT="0" marB="0">
                    <a:pattFill prst="pct5">
                      <a:fgClr>
                        <a:schemeClr val="bg1"/>
                      </a:fgClr>
                      <a:bgClr>
                        <a:schemeClr val="bg1"/>
                      </a:bgClr>
                    </a:patt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796950"/>
          </a:xfrm>
        </p:spPr>
        <p:txBody>
          <a:bodyPr>
            <a:normAutofit fontScale="90000"/>
          </a:bodyPr>
          <a:lstStyle/>
          <a:p>
            <a:r>
              <a:rPr lang="ar-IQ" sz="2700" b="1" dirty="0" smtClean="0"/>
              <a:t/>
            </a:r>
            <a:br>
              <a:rPr lang="ar-IQ" sz="2700" b="1" dirty="0" smtClean="0"/>
            </a:br>
            <a:r>
              <a:rPr lang="ar-IQ" sz="2700" b="1" dirty="0"/>
              <a:t/>
            </a:r>
            <a:br>
              <a:rPr lang="ar-IQ" sz="2700" b="1" dirty="0"/>
            </a:br>
            <a:r>
              <a:rPr lang="ar-IQ" sz="2700" b="1" dirty="0" smtClean="0"/>
              <a:t>الجدول 7: علاقة التراكيب الوراثية في جين </a:t>
            </a:r>
            <a:r>
              <a:rPr lang="en-US" sz="2700" b="1" dirty="0" smtClean="0"/>
              <a:t>IL-17</a:t>
            </a:r>
            <a:r>
              <a:rPr lang="ar-IQ" sz="2700" b="1" dirty="0" smtClean="0"/>
              <a:t> مع الخلايا الجسمية في الحليب وتركيز </a:t>
            </a:r>
            <a:r>
              <a:rPr lang="en-US" sz="2700" b="1" dirty="0" smtClean="0"/>
              <a:t>IL-17</a:t>
            </a:r>
            <a:r>
              <a:rPr lang="ar-IQ" sz="2700" b="1" dirty="0" smtClean="0"/>
              <a:t> في الدم </a:t>
            </a:r>
            <a:r>
              <a:rPr lang="ar-IQ" sz="2700" b="1" dirty="0" err="1" smtClean="0"/>
              <a:t>لابقار</a:t>
            </a:r>
            <a:r>
              <a:rPr lang="ar-IQ" sz="2700" b="1" dirty="0" smtClean="0"/>
              <a:t> </a:t>
            </a:r>
            <a:r>
              <a:rPr lang="en-US" sz="2700" b="1" dirty="0" smtClean="0"/>
              <a:t>Holstein</a:t>
            </a:r>
            <a:r>
              <a:rPr lang="ar-SA" sz="2700" b="1" dirty="0" smtClean="0"/>
              <a:t> و </a:t>
            </a:r>
            <a:r>
              <a:rPr lang="en-US" sz="2700" b="1" dirty="0" err="1" smtClean="0"/>
              <a:t>Sanhe</a:t>
            </a:r>
            <a:r>
              <a:rPr lang="en-US" dirty="0" smtClean="0"/>
              <a:t/>
            </a:r>
            <a:br>
              <a:rPr lang="en-US" dirty="0" smtClean="0"/>
            </a:b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06555887"/>
              </p:ext>
            </p:extLst>
          </p:nvPr>
        </p:nvGraphicFramePr>
        <p:xfrm>
          <a:off x="457200" y="1268760"/>
          <a:ext cx="8229600" cy="5569980"/>
        </p:xfrm>
        <a:graphic>
          <a:graphicData uri="http://schemas.openxmlformats.org/drawingml/2006/table">
            <a:tbl>
              <a:tblPr firstRow="1" bandRow="1">
                <a:tableStyleId>{5C22544A-7EE6-4342-B048-85BDC9FD1C3A}</a:tableStyleId>
              </a:tblPr>
              <a:tblGrid>
                <a:gridCol w="1645920"/>
                <a:gridCol w="1645920"/>
                <a:gridCol w="1903080"/>
                <a:gridCol w="1388760"/>
                <a:gridCol w="1645920"/>
              </a:tblGrid>
              <a:tr h="983308">
                <a:tc>
                  <a:txBody>
                    <a:bodyPr/>
                    <a:lstStyle/>
                    <a:p>
                      <a:pPr marL="0" marR="0" algn="ctr">
                        <a:lnSpc>
                          <a:spcPct val="107000"/>
                        </a:lnSpc>
                        <a:spcBef>
                          <a:spcPts val="0"/>
                        </a:spcBef>
                        <a:spcAft>
                          <a:spcPts val="0"/>
                        </a:spcAft>
                      </a:pPr>
                      <a:r>
                        <a:rPr lang="en-US" sz="2000" b="1" u="sng" dirty="0">
                          <a:solidFill>
                            <a:srgbClr val="00B0F0"/>
                          </a:solidFill>
                          <a:latin typeface="Times New Roman"/>
                          <a:ea typeface="Calibri"/>
                          <a:cs typeface="Arial"/>
                        </a:rPr>
                        <a:t>IL-17 Conc.</a:t>
                      </a:r>
                      <a:endParaRPr lang="en-US" sz="2000" b="1" u="sng" dirty="0">
                        <a:solidFill>
                          <a:srgbClr val="00B0F0"/>
                        </a:solidFill>
                        <a:latin typeface="Calibri"/>
                        <a:ea typeface="Calibri"/>
                        <a:cs typeface="Arial"/>
                      </a:endParaRPr>
                    </a:p>
                    <a:p>
                      <a:pPr marL="0" marR="0" algn="ctr">
                        <a:lnSpc>
                          <a:spcPct val="107000"/>
                        </a:lnSpc>
                        <a:spcBef>
                          <a:spcPts val="0"/>
                        </a:spcBef>
                        <a:spcAft>
                          <a:spcPts val="0"/>
                        </a:spcAft>
                      </a:pPr>
                      <a:r>
                        <a:rPr lang="en-US" sz="2000" b="1" u="sng" dirty="0">
                          <a:solidFill>
                            <a:srgbClr val="00B0F0"/>
                          </a:solidFill>
                          <a:latin typeface="Times New Roman"/>
                          <a:ea typeface="Calibri"/>
                          <a:cs typeface="Arial"/>
                        </a:rPr>
                        <a:t>(pg/ml)</a:t>
                      </a:r>
                      <a:endParaRPr lang="en-US" sz="2000" b="1" u="sng" dirty="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u="sng">
                          <a:solidFill>
                            <a:srgbClr val="00B0F0"/>
                          </a:solidFill>
                          <a:latin typeface="Times New Roman"/>
                          <a:ea typeface="Calibri"/>
                          <a:cs typeface="Arial"/>
                        </a:rPr>
                        <a:t>SCS </a:t>
                      </a:r>
                      <a:endParaRPr lang="en-US" sz="2000" b="1" u="sng">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u="sng" dirty="0">
                          <a:solidFill>
                            <a:srgbClr val="00B0F0"/>
                          </a:solidFill>
                          <a:latin typeface="Times New Roman"/>
                          <a:ea typeface="Calibri"/>
                          <a:cs typeface="Arial"/>
                        </a:rPr>
                        <a:t>Genotype/IL-17 </a:t>
                      </a:r>
                      <a:r>
                        <a:rPr lang="en-US" sz="2000" b="1" u="sng" dirty="0" smtClean="0">
                          <a:solidFill>
                            <a:srgbClr val="00B0F0"/>
                          </a:solidFill>
                          <a:latin typeface="Times New Roman"/>
                          <a:ea typeface="Calibri"/>
                          <a:cs typeface="Arial"/>
                        </a:rPr>
                        <a:t>gene (No)</a:t>
                      </a:r>
                      <a:endParaRPr lang="en-US" sz="2000" b="1" u="sng" dirty="0">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rtl="1">
                        <a:lnSpc>
                          <a:spcPct val="107000"/>
                        </a:lnSpc>
                        <a:spcBef>
                          <a:spcPts val="0"/>
                        </a:spcBef>
                        <a:spcAft>
                          <a:spcPts val="0"/>
                        </a:spcAft>
                      </a:pPr>
                      <a:endParaRPr lang="ar-SA" sz="2000" b="1" u="sng">
                        <a:solidFill>
                          <a:srgbClr val="00B0F0"/>
                        </a:solidFill>
                        <a:latin typeface="Calibri"/>
                        <a:ea typeface="Calibri"/>
                        <a:cs typeface="Times New Roman"/>
                      </a:endParaRPr>
                    </a:p>
                    <a:p>
                      <a:pPr marL="0" marR="0" algn="ctr">
                        <a:lnSpc>
                          <a:spcPct val="107000"/>
                        </a:lnSpc>
                        <a:spcBef>
                          <a:spcPts val="0"/>
                        </a:spcBef>
                        <a:spcAft>
                          <a:spcPts val="0"/>
                        </a:spcAft>
                      </a:pPr>
                      <a:r>
                        <a:rPr lang="ar-SA" sz="2000" b="1" u="sng">
                          <a:solidFill>
                            <a:srgbClr val="00B0F0"/>
                          </a:solidFill>
                          <a:latin typeface="Calibri"/>
                          <a:ea typeface="Calibri"/>
                          <a:cs typeface="Times New Roman"/>
                        </a:rPr>
                        <a:t>السلالة</a:t>
                      </a:r>
                      <a:endParaRPr lang="en-US" sz="2000" b="1" u="sng">
                        <a:solidFill>
                          <a:srgbClr val="00B0F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u="sng" dirty="0">
                          <a:solidFill>
                            <a:srgbClr val="00B0F0"/>
                          </a:solidFill>
                          <a:latin typeface="Times New Roman"/>
                          <a:ea typeface="Calibri"/>
                          <a:cs typeface="Arial"/>
                        </a:rPr>
                        <a:t>SNP</a:t>
                      </a:r>
                      <a:endParaRPr lang="en-US" sz="2000" b="1" u="sng" dirty="0">
                        <a:solidFill>
                          <a:srgbClr val="00B0F0"/>
                        </a:solidFill>
                        <a:latin typeface="Calibri"/>
                        <a:ea typeface="Calibri"/>
                        <a:cs typeface="Arial"/>
                      </a:endParaRPr>
                    </a:p>
                  </a:txBody>
                  <a:tcPr marL="68580" marR="68580" marT="0" marB="0">
                    <a:pattFill prst="pct5">
                      <a:fgClr>
                        <a:srgbClr val="FFC000"/>
                      </a:fgClr>
                      <a:bgClr>
                        <a:schemeClr val="bg1"/>
                      </a:bgClr>
                    </a:pattFill>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14.44 ±0.82 b</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1.93 ±0.47 a</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a:solidFill>
                            <a:schemeClr val="tx1"/>
                          </a:solidFill>
                          <a:latin typeface="Times New Roman"/>
                          <a:ea typeface="Calibri"/>
                          <a:cs typeface="Arial"/>
                        </a:rPr>
                        <a:t>CC (228)</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rowSpan="4">
                  <a:txBody>
                    <a:bodyPr/>
                    <a:lstStyle/>
                    <a:p>
                      <a:pPr marL="0" marR="0" algn="ctr">
                        <a:lnSpc>
                          <a:spcPct val="107000"/>
                        </a:lnSpc>
                        <a:spcBef>
                          <a:spcPts val="0"/>
                        </a:spcBef>
                        <a:spcAft>
                          <a:spcPts val="0"/>
                        </a:spcAft>
                      </a:pPr>
                      <a:endParaRPr lang="en-US" sz="2000" b="1">
                        <a:solidFill>
                          <a:schemeClr val="tx1"/>
                        </a:solidFill>
                        <a:latin typeface="Times New Roman"/>
                        <a:ea typeface="Calibri"/>
                        <a:cs typeface="Arial"/>
                      </a:endParaRPr>
                    </a:p>
                    <a:p>
                      <a:pPr marL="0" marR="0" algn="ctr">
                        <a:lnSpc>
                          <a:spcPct val="107000"/>
                        </a:lnSpc>
                        <a:spcBef>
                          <a:spcPts val="0"/>
                        </a:spcBef>
                        <a:spcAft>
                          <a:spcPts val="0"/>
                        </a:spcAft>
                      </a:pPr>
                      <a:r>
                        <a:rPr lang="en-US" sz="2000" b="1">
                          <a:solidFill>
                            <a:schemeClr val="tx1"/>
                          </a:solidFill>
                          <a:latin typeface="Times New Roman"/>
                          <a:ea typeface="Calibri"/>
                          <a:cs typeface="Arial"/>
                        </a:rPr>
                        <a:t>Holstein</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rowSpan="8">
                  <a:txBody>
                    <a:bodyPr/>
                    <a:lstStyle/>
                    <a:p>
                      <a:pPr marL="0" marR="0" algn="ctr">
                        <a:lnSpc>
                          <a:spcPct val="107000"/>
                        </a:lnSpc>
                        <a:spcBef>
                          <a:spcPts val="0"/>
                        </a:spcBef>
                        <a:spcAft>
                          <a:spcPts val="0"/>
                        </a:spcAft>
                      </a:pPr>
                      <a:endParaRPr lang="en-US" sz="2000" b="1" dirty="0">
                        <a:solidFill>
                          <a:schemeClr val="tx1"/>
                        </a:solidFill>
                        <a:latin typeface="Times New Roman"/>
                        <a:ea typeface="Calibri"/>
                        <a:cs typeface="Arial"/>
                      </a:endParaRPr>
                    </a:p>
                    <a:p>
                      <a:pPr marL="0" marR="0" algn="ctr">
                        <a:lnSpc>
                          <a:spcPct val="107000"/>
                        </a:lnSpc>
                        <a:spcBef>
                          <a:spcPts val="0"/>
                        </a:spcBef>
                        <a:spcAft>
                          <a:spcPts val="0"/>
                        </a:spcAft>
                      </a:pPr>
                      <a:r>
                        <a:rPr lang="en-US" sz="2000" b="1" dirty="0">
                          <a:solidFill>
                            <a:schemeClr val="tx1"/>
                          </a:solidFill>
                          <a:latin typeface="Times New Roman"/>
                          <a:ea typeface="Calibri"/>
                          <a:cs typeface="Arial"/>
                        </a:rPr>
                        <a:t>C&gt;T</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14.47 ±0.91 b</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1.86 ±0.55 a</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CT (91)</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17.09 ±0.48 a</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0.981 ±0.22 b</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TT (16)</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378944">
                <a:tc>
                  <a:txBody>
                    <a:bodyPr/>
                    <a:lstStyle/>
                    <a:p>
                      <a:pPr marL="0" marR="0" algn="ctr">
                        <a:lnSpc>
                          <a:spcPct val="107000"/>
                        </a:lnSpc>
                        <a:spcBef>
                          <a:spcPts val="0"/>
                        </a:spcBef>
                        <a:spcAft>
                          <a:spcPts val="0"/>
                        </a:spcAft>
                      </a:pPr>
                      <a:r>
                        <a:rPr lang="en-US" sz="2000" b="1" dirty="0">
                          <a:solidFill>
                            <a:srgbClr val="FF0000"/>
                          </a:solidFill>
                          <a:latin typeface="Times New Roman"/>
                          <a:ea typeface="Calibri"/>
                          <a:cs typeface="Arial"/>
                        </a:rPr>
                        <a:t>0.0478 </a:t>
                      </a:r>
                      <a:r>
                        <a:rPr lang="en-US" sz="2000" b="1" dirty="0" smtClean="0">
                          <a:solidFill>
                            <a:srgbClr val="FF0000"/>
                          </a:solidFill>
                          <a:latin typeface="Times New Roman"/>
                          <a:ea typeface="Calibri"/>
                          <a:cs typeface="Arial"/>
                        </a:rPr>
                        <a:t>*</a:t>
                      </a:r>
                      <a:endParaRPr lang="ar-IQ" sz="2000" b="1" dirty="0" smtClean="0">
                        <a:solidFill>
                          <a:srgbClr val="FF0000"/>
                        </a:solidFill>
                        <a:latin typeface="Times New Roman"/>
                        <a:ea typeface="Calibri"/>
                        <a:cs typeface="Arial"/>
                      </a:endParaRPr>
                    </a:p>
                    <a:p>
                      <a:pPr marL="0" marR="0" algn="ctr">
                        <a:lnSpc>
                          <a:spcPct val="107000"/>
                        </a:lnSpc>
                        <a:spcBef>
                          <a:spcPts val="0"/>
                        </a:spcBef>
                        <a:spcAft>
                          <a:spcPts val="0"/>
                        </a:spcAft>
                      </a:pPr>
                      <a:endParaRPr lang="en-US" sz="2000" b="1" dirty="0">
                        <a:solidFill>
                          <a:srgbClr val="FF000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rgbClr val="FF0000"/>
                          </a:solidFill>
                          <a:latin typeface="Times New Roman"/>
                          <a:ea typeface="Calibri"/>
                          <a:cs typeface="Arial"/>
                        </a:rPr>
                        <a:t>0.0392 *</a:t>
                      </a:r>
                      <a:endParaRPr lang="en-US" sz="2000" b="1" dirty="0">
                        <a:solidFill>
                          <a:srgbClr val="FF000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P-value</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12.38 ±2.10 b</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a:solidFill>
                            <a:schemeClr val="tx1"/>
                          </a:solidFill>
                          <a:latin typeface="Times New Roman"/>
                          <a:ea typeface="Calibri"/>
                          <a:cs typeface="Arial"/>
                        </a:rPr>
                        <a:t>1.14 ±0.81</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a:solidFill>
                            <a:schemeClr val="tx1"/>
                          </a:solidFill>
                          <a:latin typeface="Times New Roman"/>
                          <a:ea typeface="Calibri"/>
                          <a:cs typeface="Arial"/>
                        </a:rPr>
                        <a:t>CC (76)</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rowSpan="4">
                  <a:txBody>
                    <a:bodyPr/>
                    <a:lstStyle/>
                    <a:p>
                      <a:pPr marL="0" marR="0" algn="ctr" rtl="1">
                        <a:lnSpc>
                          <a:spcPct val="107000"/>
                        </a:lnSpc>
                        <a:spcBef>
                          <a:spcPts val="0"/>
                        </a:spcBef>
                        <a:spcAft>
                          <a:spcPts val="0"/>
                        </a:spcAft>
                      </a:pPr>
                      <a:endParaRPr lang="ar-SA" sz="2000" b="1" dirty="0">
                        <a:solidFill>
                          <a:schemeClr val="tx1"/>
                        </a:solidFill>
                        <a:latin typeface="Calibri"/>
                        <a:ea typeface="Calibri"/>
                        <a:cs typeface="Times New Roman"/>
                      </a:endParaRPr>
                    </a:p>
                    <a:p>
                      <a:pPr marL="0" marR="0" algn="ctr">
                        <a:lnSpc>
                          <a:spcPct val="107000"/>
                        </a:lnSpc>
                        <a:spcBef>
                          <a:spcPts val="0"/>
                        </a:spcBef>
                        <a:spcAft>
                          <a:spcPts val="0"/>
                        </a:spcAft>
                      </a:pPr>
                      <a:r>
                        <a:rPr lang="en-US" sz="2000" b="1" dirty="0" err="1">
                          <a:solidFill>
                            <a:schemeClr val="tx1"/>
                          </a:solidFill>
                          <a:latin typeface="Times New Roman"/>
                          <a:ea typeface="Calibri"/>
                          <a:cs typeface="Arial"/>
                        </a:rPr>
                        <a:t>Sanhe</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10.99 ±2.24 b</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a:solidFill>
                            <a:schemeClr val="tx1"/>
                          </a:solidFill>
                          <a:latin typeface="Times New Roman"/>
                          <a:ea typeface="Calibri"/>
                          <a:cs typeface="Arial"/>
                        </a:rPr>
                        <a:t>1.31 ±0.86</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CT (38)</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378944">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17.68 ±2.87 a</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a:solidFill>
                            <a:schemeClr val="tx1"/>
                          </a:solidFill>
                          <a:latin typeface="Times New Roman"/>
                          <a:ea typeface="Calibri"/>
                          <a:cs typeface="Arial"/>
                        </a:rPr>
                        <a:t>1.10 ±1.08</a:t>
                      </a:r>
                      <a:endParaRPr lang="en-US" sz="2000" b="1">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TT (9)</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650045">
                <a:tc>
                  <a:txBody>
                    <a:bodyPr/>
                    <a:lstStyle/>
                    <a:p>
                      <a:pPr marL="0" marR="0" algn="ctr">
                        <a:lnSpc>
                          <a:spcPct val="107000"/>
                        </a:lnSpc>
                        <a:spcBef>
                          <a:spcPts val="0"/>
                        </a:spcBef>
                        <a:spcAft>
                          <a:spcPts val="0"/>
                        </a:spcAft>
                      </a:pPr>
                      <a:r>
                        <a:rPr lang="en-US" sz="2000" b="1" dirty="0">
                          <a:solidFill>
                            <a:srgbClr val="FF0000"/>
                          </a:solidFill>
                          <a:latin typeface="Times New Roman"/>
                          <a:ea typeface="Calibri"/>
                          <a:cs typeface="Arial"/>
                        </a:rPr>
                        <a:t>0.0266 *</a:t>
                      </a:r>
                      <a:endParaRPr lang="en-US" sz="2000" b="1" dirty="0">
                        <a:solidFill>
                          <a:srgbClr val="FF0000"/>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pPr>
                      <a:r>
                        <a:rPr lang="en-US" sz="2000" b="1" dirty="0">
                          <a:solidFill>
                            <a:schemeClr val="tx1"/>
                          </a:solidFill>
                          <a:latin typeface="Times New Roman"/>
                          <a:ea typeface="Calibri"/>
                          <a:cs typeface="Arial"/>
                        </a:rPr>
                        <a:t>0.902 NS</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a:txBody>
                    <a:bodyPr/>
                    <a:lstStyle/>
                    <a:p>
                      <a:pPr marL="0" marR="0" algn="ctr">
                        <a:lnSpc>
                          <a:spcPct val="107000"/>
                        </a:lnSpc>
                        <a:spcBef>
                          <a:spcPts val="0"/>
                        </a:spcBef>
                        <a:spcAft>
                          <a:spcPts val="0"/>
                        </a:spcAft>
                        <a:tabLst>
                          <a:tab pos="781050" algn="ctr"/>
                          <a:tab pos="1562735" algn="r"/>
                        </a:tabLst>
                      </a:pPr>
                      <a:r>
                        <a:rPr lang="en-US" sz="2000" b="1" dirty="0" smtClean="0">
                          <a:solidFill>
                            <a:schemeClr val="tx1"/>
                          </a:solidFill>
                          <a:latin typeface="Times New Roman"/>
                          <a:ea typeface="Calibri"/>
                          <a:cs typeface="Arial"/>
                        </a:rPr>
                        <a:t>P-value</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vMerge="1">
                  <a:txBody>
                    <a:bodyPr/>
                    <a:lstStyle/>
                    <a:p>
                      <a:endParaRPr lang="en-US"/>
                    </a:p>
                  </a:txBody>
                  <a:tcPr/>
                </a:tc>
                <a:tc vMerge="1">
                  <a:txBody>
                    <a:bodyPr/>
                    <a:lstStyle/>
                    <a:p>
                      <a:endParaRPr lang="en-US"/>
                    </a:p>
                  </a:txBody>
                  <a:tcPr/>
                </a:tc>
              </a:tr>
              <a:tr h="1010691">
                <a:tc gridSpan="5">
                  <a:txBody>
                    <a:bodyPr/>
                    <a:lstStyle/>
                    <a:p>
                      <a:pPr marL="0" marR="0" algn="ctr" rtl="1">
                        <a:lnSpc>
                          <a:spcPct val="107000"/>
                        </a:lnSpc>
                        <a:spcBef>
                          <a:spcPts val="0"/>
                        </a:spcBef>
                        <a:spcAft>
                          <a:spcPts val="0"/>
                        </a:spcAft>
                      </a:pPr>
                      <a:r>
                        <a:rPr lang="en-US" sz="2000" b="1" dirty="0" smtClean="0">
                          <a:solidFill>
                            <a:schemeClr val="tx1"/>
                          </a:solidFill>
                          <a:latin typeface="Calibri"/>
                          <a:ea typeface="Calibri"/>
                          <a:cs typeface="Times New Roman"/>
                        </a:rPr>
                        <a:t>: Somatic cell score .</a:t>
                      </a:r>
                      <a:r>
                        <a:rPr lang="ar-IQ" sz="2000" b="1" dirty="0" smtClean="0">
                          <a:solidFill>
                            <a:schemeClr val="tx1"/>
                          </a:solidFill>
                          <a:latin typeface="Calibri"/>
                          <a:ea typeface="Calibri"/>
                          <a:cs typeface="Times New Roman"/>
                        </a:rPr>
                        <a:t> </a:t>
                      </a:r>
                      <a:r>
                        <a:rPr lang="ar-IQ" sz="2000" b="1" dirty="0">
                          <a:solidFill>
                            <a:schemeClr val="tx1"/>
                          </a:solidFill>
                          <a:latin typeface="Calibri"/>
                          <a:ea typeface="Calibri"/>
                          <a:cs typeface="Times New Roman"/>
                        </a:rPr>
                        <a:t>.</a:t>
                      </a:r>
                      <a:r>
                        <a:rPr lang="en-US" sz="2000" b="1" dirty="0">
                          <a:solidFill>
                            <a:schemeClr val="tx1"/>
                          </a:solidFill>
                          <a:latin typeface="Times New Roman"/>
                          <a:ea typeface="Calibri"/>
                          <a:cs typeface="Arial"/>
                        </a:rPr>
                        <a:t>SCS</a:t>
                      </a:r>
                      <a:endParaRPr lang="en-US" sz="2000" b="1" dirty="0">
                        <a:solidFill>
                          <a:schemeClr val="tx1"/>
                        </a:solidFill>
                        <a:latin typeface="Calibri"/>
                        <a:ea typeface="Calibri"/>
                        <a:cs typeface="Arial"/>
                      </a:endParaRPr>
                    </a:p>
                    <a:p>
                      <a:pPr marL="0" marR="0" algn="ctr">
                        <a:lnSpc>
                          <a:spcPct val="110000"/>
                        </a:lnSpc>
                        <a:spcBef>
                          <a:spcPts val="0"/>
                        </a:spcBef>
                        <a:spcAft>
                          <a:spcPts val="0"/>
                        </a:spcAft>
                      </a:pPr>
                      <a:r>
                        <a:rPr lang="ar-IQ" sz="2000" b="1" dirty="0">
                          <a:solidFill>
                            <a:schemeClr val="tx1"/>
                          </a:solidFill>
                          <a:latin typeface="Calibri"/>
                          <a:ea typeface="Calibri"/>
                          <a:cs typeface="Simplified Arabic"/>
                        </a:rPr>
                        <a:t>المتوسطات التي تحمل حروف مختلفة ضمن العمود الواحد تختلف معنويا فيما بينها.</a:t>
                      </a:r>
                      <a:endParaRPr lang="en-US" sz="2000" b="1" dirty="0">
                        <a:solidFill>
                          <a:schemeClr val="tx1"/>
                        </a:solidFill>
                        <a:latin typeface="Calibri"/>
                        <a:ea typeface="Calibri"/>
                        <a:cs typeface="Arial"/>
                      </a:endParaRPr>
                    </a:p>
                    <a:p>
                      <a:pPr marL="0" marR="0" algn="ctr" rtl="1">
                        <a:lnSpc>
                          <a:spcPct val="110000"/>
                        </a:lnSpc>
                        <a:spcBef>
                          <a:spcPts val="0"/>
                        </a:spcBef>
                        <a:spcAft>
                          <a:spcPts val="0"/>
                        </a:spcAft>
                      </a:pPr>
                      <a:r>
                        <a:rPr lang="ar-IQ" sz="2000" b="1" dirty="0" err="1">
                          <a:solidFill>
                            <a:schemeClr val="tx1"/>
                          </a:solidFill>
                          <a:latin typeface="Calibri"/>
                          <a:ea typeface="Calibri"/>
                          <a:cs typeface="Simplified Arabic"/>
                        </a:rPr>
                        <a:t>* (</a:t>
                      </a:r>
                      <a:r>
                        <a:rPr lang="en-US" sz="2000" b="1" dirty="0">
                          <a:solidFill>
                            <a:schemeClr val="tx1"/>
                          </a:solidFill>
                          <a:latin typeface="Simplified Arabic"/>
                          <a:ea typeface="Calibri"/>
                          <a:cs typeface="Arial"/>
                        </a:rPr>
                        <a:t>P&lt;0.05</a:t>
                      </a:r>
                      <a:r>
                        <a:rPr lang="ar-IQ" sz="2000" b="1" dirty="0" err="1">
                          <a:solidFill>
                            <a:schemeClr val="tx1"/>
                          </a:solidFill>
                          <a:latin typeface="Calibri"/>
                          <a:ea typeface="Calibri"/>
                          <a:cs typeface="Simplified Arabic"/>
                        </a:rPr>
                        <a:t>),</a:t>
                      </a:r>
                      <a:r>
                        <a:rPr lang="ar-IQ" sz="2000" b="1" dirty="0">
                          <a:solidFill>
                            <a:schemeClr val="tx1"/>
                          </a:solidFill>
                          <a:latin typeface="Calibri"/>
                          <a:ea typeface="Calibri"/>
                          <a:cs typeface="Simplified Arabic"/>
                        </a:rPr>
                        <a:t> </a:t>
                      </a:r>
                      <a:r>
                        <a:rPr lang="en-US" sz="2000" b="1" dirty="0">
                          <a:solidFill>
                            <a:schemeClr val="tx1"/>
                          </a:solidFill>
                          <a:latin typeface="Simplified Arabic"/>
                          <a:ea typeface="Calibri"/>
                          <a:cs typeface="Arial"/>
                        </a:rPr>
                        <a:t>NS</a:t>
                      </a:r>
                      <a:r>
                        <a:rPr lang="ar-IQ" sz="2000" b="1" dirty="0">
                          <a:solidFill>
                            <a:schemeClr val="tx1"/>
                          </a:solidFill>
                          <a:latin typeface="Calibri"/>
                          <a:ea typeface="Calibri"/>
                          <a:cs typeface="Simplified Arabic"/>
                        </a:rPr>
                        <a:t>: غير معنوي</a:t>
                      </a:r>
                      <a:r>
                        <a:rPr lang="ar-IQ" sz="2000" b="1" dirty="0" smtClean="0">
                          <a:solidFill>
                            <a:schemeClr val="tx1"/>
                          </a:solidFill>
                          <a:latin typeface="Calibri"/>
                          <a:ea typeface="Calibri"/>
                          <a:cs typeface="Simplified Arabic"/>
                        </a:rPr>
                        <a:t>.  </a:t>
                      </a:r>
                      <a:r>
                        <a:rPr lang="en-US" sz="2000" b="1" dirty="0" smtClean="0">
                          <a:solidFill>
                            <a:schemeClr val="tx1"/>
                          </a:solidFill>
                          <a:latin typeface="Calibri"/>
                          <a:ea typeface="Calibri"/>
                          <a:cs typeface="Simplified Arabic"/>
                        </a:rPr>
                        <a:t>Usman</a:t>
                      </a:r>
                      <a:r>
                        <a:rPr lang="ar-IQ" sz="2000" b="1" baseline="0" dirty="0" smtClean="0">
                          <a:solidFill>
                            <a:schemeClr val="tx1"/>
                          </a:solidFill>
                          <a:latin typeface="Calibri"/>
                          <a:ea typeface="Calibri"/>
                          <a:cs typeface="Simplified Arabic"/>
                        </a:rPr>
                        <a:t> واخرون (2017).</a:t>
                      </a:r>
                      <a:endParaRPr lang="en-US" sz="2000" b="1" dirty="0">
                        <a:solidFill>
                          <a:schemeClr val="tx1"/>
                        </a:solidFill>
                        <a:latin typeface="Calibri"/>
                        <a:ea typeface="Calibri"/>
                        <a:cs typeface="Arial"/>
                      </a:endParaRPr>
                    </a:p>
                  </a:txBody>
                  <a:tcPr marL="68580" marR="68580" marT="0" marB="0">
                    <a:pattFill prst="pct5">
                      <a:fgClr>
                        <a:srgbClr val="FFC000"/>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dna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دبوس زينة 13"/>
          <p:cNvSpPr/>
          <p:nvPr/>
        </p:nvSpPr>
        <p:spPr>
          <a:xfrm>
            <a:off x="91225" y="533400"/>
            <a:ext cx="8915400" cy="5791200"/>
          </a:xfrm>
          <a:prstGeom prst="plaqu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 name="Rectangle 3"/>
          <p:cNvSpPr>
            <a:spLocks noChangeArrowheads="1"/>
          </p:cNvSpPr>
          <p:nvPr/>
        </p:nvSpPr>
        <p:spPr bwMode="auto">
          <a:xfrm>
            <a:off x="228600" y="107706"/>
            <a:ext cx="8686800" cy="6617196"/>
          </a:xfrm>
          <a:prstGeom prst="rect">
            <a:avLst/>
          </a:prstGeom>
          <a:solidFill>
            <a:schemeClr val="bg1"/>
          </a:solidFill>
          <a:ln w="9525">
            <a:noFill/>
            <a:miter lim="800000"/>
            <a:headEnd/>
            <a:tailEnd/>
          </a:ln>
        </p:spPr>
        <p:txBody>
          <a:bodyPr anchor="ctr">
            <a:spAutoFit/>
          </a:bodyPr>
          <a:lstStyle/>
          <a:p>
            <a:pPr algn="ctr" rtl="1" eaLnBrk="1" hangingPunct="1">
              <a:defRPr/>
            </a:pPr>
            <a:r>
              <a:rPr lang="ar-IQ" sz="40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الاستنتاجات</a:t>
            </a:r>
            <a:endParaRPr lang="ar-SA" sz="4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lgn="just">
              <a:defRPr/>
            </a:pPr>
            <a:r>
              <a:rPr lang="ar-IQ" sz="2400" b="1" dirty="0" smtClean="0"/>
              <a:t>* ان </a:t>
            </a:r>
            <a:r>
              <a:rPr lang="ar-IQ" sz="2400" b="1" dirty="0"/>
              <a:t>جين الارثروبيوتين من الجينات المهمه ذات تاثير </a:t>
            </a:r>
            <a:r>
              <a:rPr lang="ar-IQ" sz="2400" b="1" dirty="0" smtClean="0"/>
              <a:t>في مستوى هرمون    </a:t>
            </a:r>
            <a:r>
              <a:rPr lang="ar-IQ" sz="2400" b="1" dirty="0"/>
              <a:t>البروجسترون </a:t>
            </a:r>
            <a:r>
              <a:rPr lang="ar-IQ" sz="2400" b="1" dirty="0" smtClean="0"/>
              <a:t>والاستروجين وبالتالي في الاداء التناسلي للمجترات.</a:t>
            </a:r>
          </a:p>
          <a:p>
            <a:pPr lvl="0" algn="just">
              <a:defRPr/>
            </a:pPr>
            <a:endParaRPr lang="ar-IQ" sz="2400" b="1" dirty="0" smtClean="0"/>
          </a:p>
          <a:p>
            <a:pPr algn="just">
              <a:defRPr/>
            </a:pPr>
            <a:r>
              <a:rPr lang="ar-IQ" sz="2400" b="1" dirty="0"/>
              <a:t> </a:t>
            </a:r>
            <a:r>
              <a:rPr lang="ar-IQ" sz="2400" b="1" dirty="0" smtClean="0"/>
              <a:t>*  الارثروبيوتين </a:t>
            </a:r>
            <a:r>
              <a:rPr lang="ar-IQ" sz="2400" b="1" dirty="0"/>
              <a:t>يرفع مستوى كريات الدم الحمر التي تحمل الاوكسجين </a:t>
            </a:r>
            <a:r>
              <a:rPr lang="ar-IQ" sz="2400" b="1" dirty="0" smtClean="0"/>
              <a:t>مما ينعكس</a:t>
            </a:r>
          </a:p>
          <a:p>
            <a:pPr algn="just">
              <a:defRPr/>
            </a:pPr>
            <a:r>
              <a:rPr lang="ar-IQ" sz="2400" b="1" dirty="0"/>
              <a:t> </a:t>
            </a:r>
            <a:r>
              <a:rPr lang="ar-IQ" sz="2400" b="1" dirty="0" smtClean="0"/>
              <a:t>  على بعض الصفات الاقتصادية.</a:t>
            </a:r>
          </a:p>
          <a:p>
            <a:pPr algn="just">
              <a:defRPr/>
            </a:pPr>
            <a:endParaRPr lang="ar-IQ" sz="2400" b="1" dirty="0" smtClean="0"/>
          </a:p>
          <a:p>
            <a:pPr lvl="0" algn="just">
              <a:defRPr/>
            </a:pPr>
            <a:r>
              <a:rPr lang="ar-IQ" sz="2400" b="1" dirty="0" smtClean="0"/>
              <a:t>  * ان </a:t>
            </a:r>
            <a:r>
              <a:rPr lang="ar-IQ" sz="2400" b="1" dirty="0"/>
              <a:t>الطفرات الموجوده في جين الارثروبيوتين ذات تأثير كبير على تكيف الاغنام </a:t>
            </a:r>
            <a:endParaRPr lang="ar-IQ" sz="2400" b="1" dirty="0" smtClean="0"/>
          </a:p>
          <a:p>
            <a:pPr lvl="0" algn="just">
              <a:defRPr/>
            </a:pPr>
            <a:r>
              <a:rPr lang="ar-IQ" sz="2400" b="1" dirty="0"/>
              <a:t> </a:t>
            </a:r>
            <a:r>
              <a:rPr lang="ar-IQ" sz="2400" b="1" dirty="0" smtClean="0"/>
              <a:t>   التبتية لاسيما من خلال نقص </a:t>
            </a:r>
            <a:r>
              <a:rPr lang="ar-IQ" sz="2400" b="1" dirty="0"/>
              <a:t>الاكسجه </a:t>
            </a:r>
            <a:r>
              <a:rPr lang="ar-IQ" sz="2400" b="1" dirty="0" smtClean="0"/>
              <a:t>والاجهاد مع بعض الطفرات في </a:t>
            </a:r>
            <a:r>
              <a:rPr lang="ar-IQ" sz="2400" b="1" dirty="0"/>
              <a:t>اكسون 4</a:t>
            </a:r>
            <a:r>
              <a:rPr lang="ar-IQ" sz="2400" dirty="0" smtClean="0"/>
              <a:t>.</a:t>
            </a:r>
          </a:p>
          <a:p>
            <a:pPr lvl="0" algn="just">
              <a:defRPr/>
            </a:pPr>
            <a:endParaRPr lang="ar-IQ" sz="2400" dirty="0" smtClean="0"/>
          </a:p>
          <a:p>
            <a:pPr algn="just">
              <a:defRPr/>
            </a:pPr>
            <a:r>
              <a:rPr lang="ar-IQ" sz="2400" b="1" dirty="0" smtClean="0"/>
              <a:t>  * اظهرت </a:t>
            </a:r>
            <a:r>
              <a:rPr lang="ar-IQ" sz="2400" b="1" dirty="0"/>
              <a:t>الدراسات ان الارثروبيوتين له تأثير كبير على دهن الحليب في الحيوانات </a:t>
            </a:r>
            <a:endParaRPr lang="ar-IQ" sz="2400" b="1" dirty="0" smtClean="0"/>
          </a:p>
          <a:p>
            <a:pPr algn="just">
              <a:defRPr/>
            </a:pPr>
            <a:r>
              <a:rPr lang="ar-IQ" sz="2400" b="1" dirty="0"/>
              <a:t> </a:t>
            </a:r>
            <a:r>
              <a:rPr lang="ar-IQ" sz="2400" b="1" dirty="0" smtClean="0"/>
              <a:t>     المجترة ومنها الابقار</a:t>
            </a:r>
            <a:r>
              <a:rPr lang="ar-IQ" sz="2400" dirty="0" smtClean="0"/>
              <a:t>.</a:t>
            </a:r>
          </a:p>
          <a:p>
            <a:pPr algn="just">
              <a:defRPr/>
            </a:pPr>
            <a:r>
              <a:rPr lang="ar-IQ" sz="2400" b="1" dirty="0" smtClean="0"/>
              <a:t>  * اظهرت </a:t>
            </a:r>
            <a:r>
              <a:rPr lang="ar-IQ" sz="2400" b="1" dirty="0"/>
              <a:t>الدراسات انه جين </a:t>
            </a:r>
            <a:r>
              <a:rPr lang="en-US" sz="2400" b="1" dirty="0"/>
              <a:t>IL-17 </a:t>
            </a:r>
            <a:r>
              <a:rPr lang="ar-IQ" sz="2400" b="1" dirty="0"/>
              <a:t> </a:t>
            </a:r>
            <a:r>
              <a:rPr lang="ar-IQ" sz="2400" b="1" dirty="0" smtClean="0"/>
              <a:t>ذات دور في المساهمة في </a:t>
            </a:r>
            <a:r>
              <a:rPr lang="ar-IQ" sz="2400" b="1" dirty="0"/>
              <a:t>تفاعلات المضيف ومسببات الامراض اثناء التهاب </a:t>
            </a:r>
            <a:r>
              <a:rPr lang="ar-IQ" sz="2400" b="1" dirty="0" smtClean="0"/>
              <a:t>الضرع وبالتالي كمؤشر للمقاومة .</a:t>
            </a:r>
          </a:p>
          <a:p>
            <a:pPr algn="just">
              <a:defRPr/>
            </a:pPr>
            <a:endParaRPr lang="ar-IQ" sz="2400" b="1" dirty="0" smtClean="0"/>
          </a:p>
          <a:p>
            <a:pPr algn="just">
              <a:defRPr/>
            </a:pPr>
            <a:r>
              <a:rPr lang="ar-IQ" sz="2400" b="1" dirty="0" smtClean="0"/>
              <a:t>*  بعض التراكيب في جين </a:t>
            </a:r>
            <a:r>
              <a:rPr lang="en-US" sz="2400" b="1" dirty="0" smtClean="0"/>
              <a:t>IL-17</a:t>
            </a:r>
            <a:r>
              <a:rPr lang="ar-IQ" sz="2400" b="1" dirty="0" smtClean="0"/>
              <a:t> ذات علاقة معنوية بانتاج </a:t>
            </a:r>
            <a:r>
              <a:rPr lang="ar-IQ" sz="2400" b="1" dirty="0"/>
              <a:t>الحليب في ابقار </a:t>
            </a:r>
            <a:r>
              <a:rPr lang="ar-IQ" sz="2400" b="1" dirty="0" smtClean="0"/>
              <a:t>الهولشتاين.</a:t>
            </a:r>
            <a:endParaRPr lang="en-US" sz="4400" b="1" dirty="0">
              <a:solidFill>
                <a:schemeClr val="accent4">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معين 7"/>
          <p:cNvSpPr/>
          <p:nvPr/>
        </p:nvSpPr>
        <p:spPr>
          <a:xfrm>
            <a:off x="8678214" y="764704"/>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9" name="معين 8"/>
          <p:cNvSpPr/>
          <p:nvPr/>
        </p:nvSpPr>
        <p:spPr>
          <a:xfrm>
            <a:off x="8551572" y="1844824"/>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0" name="معين 9"/>
          <p:cNvSpPr/>
          <p:nvPr/>
        </p:nvSpPr>
        <p:spPr>
          <a:xfrm>
            <a:off x="8551572" y="4005064"/>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0" name="معين 19"/>
          <p:cNvSpPr/>
          <p:nvPr/>
        </p:nvSpPr>
        <p:spPr>
          <a:xfrm>
            <a:off x="8542986" y="2924944"/>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1" name="معين 9"/>
          <p:cNvSpPr/>
          <p:nvPr/>
        </p:nvSpPr>
        <p:spPr>
          <a:xfrm>
            <a:off x="8534400" y="4693568"/>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معين 9"/>
          <p:cNvSpPr/>
          <p:nvPr/>
        </p:nvSpPr>
        <p:spPr>
          <a:xfrm>
            <a:off x="8560695" y="5766983"/>
            <a:ext cx="381000" cy="457200"/>
          </a:xfrm>
          <a:prstGeom prst="diamon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Tree>
    <p:extLst>
      <p:ext uri="{BB962C8B-B14F-4D97-AF65-F5344CB8AC3E}">
        <p14:creationId xmlns:p14="http://schemas.microsoft.com/office/powerpoint/2010/main" val="125119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1043608" y="1484784"/>
            <a:ext cx="712879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46819" y="188640"/>
            <a:ext cx="8229600" cy="706090"/>
          </a:xfrm>
          <a:solidFill>
            <a:srgbClr val="FFC000"/>
          </a:solidFill>
        </p:spPr>
        <p:txBody>
          <a:bodyPr>
            <a:normAutofit fontScale="90000"/>
          </a:bodyPr>
          <a:lstStyle/>
          <a:p>
            <a:r>
              <a:rPr lang="ar-IQ" b="1" dirty="0" smtClean="0">
                <a:solidFill>
                  <a:schemeClr val="tx2">
                    <a:lumMod val="60000"/>
                    <a:lumOff val="40000"/>
                  </a:schemeClr>
                </a:solidFill>
              </a:rPr>
              <a:t>المقدمة</a:t>
            </a:r>
            <a:endParaRPr lang="en-US" dirty="0">
              <a:solidFill>
                <a:schemeClr val="tx2">
                  <a:lumMod val="60000"/>
                  <a:lumOff val="40000"/>
                </a:schemeClr>
              </a:solidFill>
            </a:endParaRPr>
          </a:p>
        </p:txBody>
      </p:sp>
      <p:sp>
        <p:nvSpPr>
          <p:cNvPr id="3" name="عنصر نائب للمحتوى 2"/>
          <p:cNvSpPr>
            <a:spLocks noGrp="1"/>
          </p:cNvSpPr>
          <p:nvPr>
            <p:ph idx="1"/>
          </p:nvPr>
        </p:nvSpPr>
        <p:spPr>
          <a:xfrm>
            <a:off x="447238" y="1268760"/>
            <a:ext cx="8229600" cy="4525963"/>
          </a:xfrm>
          <a:solidFill>
            <a:schemeClr val="bg1"/>
          </a:solidFill>
        </p:spPr>
        <p:txBody>
          <a:bodyPr>
            <a:normAutofit fontScale="40000" lnSpcReduction="20000"/>
          </a:bodyPr>
          <a:lstStyle/>
          <a:p>
            <a:pPr algn="justLow">
              <a:buNone/>
            </a:pPr>
            <a:r>
              <a:rPr lang="en-US" b="1" u="sng" dirty="0" smtClean="0">
                <a:solidFill>
                  <a:srgbClr val="FF0000"/>
                </a:solidFill>
                <a:latin typeface="Simplified Arabic" panose="02020603050405020304" pitchFamily="18" charset="-78"/>
                <a:cs typeface="Simplified Arabic" panose="02020603050405020304" pitchFamily="18" charset="-78"/>
              </a:rPr>
              <a:t>     </a:t>
            </a:r>
            <a:r>
              <a:rPr lang="ar-SA" sz="5100" b="1" u="sng" dirty="0" err="1" smtClean="0">
                <a:solidFill>
                  <a:srgbClr val="FF0000"/>
                </a:solidFill>
                <a:latin typeface="Simplified Arabic" panose="02020603050405020304" pitchFamily="18" charset="-78"/>
                <a:cs typeface="Simplified Arabic" panose="02020603050405020304" pitchFamily="18" charset="-78"/>
              </a:rPr>
              <a:t>الإرثروبويتين</a:t>
            </a:r>
            <a:r>
              <a:rPr lang="ar-SA" sz="5100" b="1" u="sng" dirty="0" smtClean="0">
                <a:solidFill>
                  <a:srgbClr val="FF0000"/>
                </a:solidFill>
                <a:latin typeface="Simplified Arabic" panose="02020603050405020304" pitchFamily="18" charset="-78"/>
                <a:cs typeface="Simplified Arabic" panose="02020603050405020304" pitchFamily="18" charset="-78"/>
              </a:rPr>
              <a:t> </a:t>
            </a:r>
            <a:r>
              <a:rPr lang="ar-SA" sz="5100" b="1" u="sng" dirty="0" err="1" smtClean="0">
                <a:solidFill>
                  <a:srgbClr val="FF0000"/>
                </a:solidFill>
                <a:latin typeface="Simplified Arabic" panose="02020603050405020304" pitchFamily="18" charset="-78"/>
                <a:cs typeface="Simplified Arabic" panose="02020603050405020304" pitchFamily="18" charset="-78"/>
              </a:rPr>
              <a:t>(</a:t>
            </a:r>
            <a:r>
              <a:rPr lang="en-US" sz="5100" b="1" u="sng" dirty="0" smtClean="0">
                <a:solidFill>
                  <a:srgbClr val="FF0000"/>
                </a:solidFill>
                <a:latin typeface="Simplified Arabic" panose="02020603050405020304" pitchFamily="18" charset="-78"/>
                <a:cs typeface="Simplified Arabic" panose="02020603050405020304" pitchFamily="18" charset="-78"/>
              </a:rPr>
              <a:t>EPO</a:t>
            </a:r>
            <a:r>
              <a:rPr lang="ar-SA" sz="5100" b="1" u="sng" dirty="0" smtClean="0">
                <a:solidFill>
                  <a:srgbClr val="FF0000"/>
                </a:solidFill>
                <a:latin typeface="Simplified Arabic" panose="02020603050405020304" pitchFamily="18" charset="-78"/>
                <a:cs typeface="Simplified Arabic" panose="02020603050405020304" pitchFamily="18" charset="-78"/>
              </a:rPr>
              <a:t>)</a:t>
            </a:r>
            <a:r>
              <a:rPr lang="ar-IQ" sz="5100" b="1" u="sng" dirty="0" smtClean="0">
                <a:solidFill>
                  <a:srgbClr val="FF0000"/>
                </a:solidFill>
                <a:latin typeface="Simplified Arabic" panose="02020603050405020304" pitchFamily="18" charset="-78"/>
                <a:cs typeface="Simplified Arabic" panose="02020603050405020304" pitchFamily="18" charset="-78"/>
              </a:rPr>
              <a:t>:</a:t>
            </a:r>
          </a:p>
          <a:p>
            <a:pPr algn="justLow">
              <a:buFont typeface="Wingdings" panose="05000000000000000000" pitchFamily="2" charset="2"/>
              <a:buChar char="q"/>
            </a:pPr>
            <a:r>
              <a:rPr lang="ar-IQ" sz="5100" b="1" dirty="0">
                <a:latin typeface="Simplified Arabic" panose="02020603050405020304" pitchFamily="18" charset="-78"/>
                <a:cs typeface="Simplified Arabic" panose="02020603050405020304" pitchFamily="18" charset="-78"/>
              </a:rPr>
              <a:t> </a:t>
            </a:r>
            <a:r>
              <a:rPr lang="ar-IQ" sz="5100" b="1" dirty="0" smtClean="0">
                <a:latin typeface="Simplified Arabic" panose="02020603050405020304" pitchFamily="18" charset="-78"/>
                <a:cs typeface="Simplified Arabic" panose="02020603050405020304" pitchFamily="18" charset="-78"/>
              </a:rPr>
              <a:t> </a:t>
            </a:r>
            <a:r>
              <a:rPr lang="ar-SA" sz="5100" b="1" dirty="0" smtClean="0">
                <a:latin typeface="Simplified Arabic" panose="02020603050405020304" pitchFamily="18" charset="-78"/>
                <a:cs typeface="Simplified Arabic" panose="02020603050405020304" pitchFamily="18" charset="-78"/>
              </a:rPr>
              <a:t> هو هرمون بروتين سكري يقدر 35 كيلو دالتون تنتجه الخلايا المحيطة بالكلية استجابةً لحاجة الأكسجين يعرف بأنه عامل نمو إلزامي لتطوير خلايا الدم الحمر، وتتمثل وظيفته الأساسية في تنظيم إنتاج كرات الدم الحمر عن طريق منع موت الخلايا المبرمج وتحفيز تكاثر الخلايا السلفية للكريات الحمر (</a:t>
            </a:r>
            <a:r>
              <a:rPr lang="en-US" sz="5100" b="1" dirty="0" smtClean="0">
                <a:latin typeface="Simplified Arabic" panose="02020603050405020304" pitchFamily="18" charset="-78"/>
                <a:cs typeface="Simplified Arabic" panose="02020603050405020304" pitchFamily="18" charset="-78"/>
              </a:rPr>
              <a:t>BFU-Es</a:t>
            </a:r>
            <a:r>
              <a:rPr lang="ar-SA" sz="5100" b="1" dirty="0" smtClean="0">
                <a:latin typeface="Simplified Arabic" panose="02020603050405020304" pitchFamily="18" charset="-78"/>
                <a:cs typeface="Simplified Arabic" panose="02020603050405020304" pitchFamily="18" charset="-78"/>
              </a:rPr>
              <a:t> و</a:t>
            </a:r>
            <a:r>
              <a:rPr lang="en-US" sz="5100" b="1" dirty="0" smtClean="0">
                <a:latin typeface="Simplified Arabic" panose="02020603050405020304" pitchFamily="18" charset="-78"/>
                <a:cs typeface="Simplified Arabic" panose="02020603050405020304" pitchFamily="18" charset="-78"/>
              </a:rPr>
              <a:t>CFU-Es) (1</a:t>
            </a:r>
            <a:r>
              <a:rPr lang="ar-SA" sz="5100" b="1" dirty="0" err="1" smtClean="0">
                <a:latin typeface="Simplified Arabic" panose="02020603050405020304" pitchFamily="18" charset="-78"/>
                <a:cs typeface="Simplified Arabic" panose="02020603050405020304" pitchFamily="18" charset="-78"/>
              </a:rPr>
              <a:t>،</a:t>
            </a:r>
            <a:r>
              <a:rPr lang="en-US" sz="5100" b="1" dirty="0" smtClean="0">
                <a:latin typeface="Simplified Arabic" panose="02020603050405020304" pitchFamily="18" charset="-78"/>
                <a:cs typeface="Simplified Arabic" panose="02020603050405020304" pitchFamily="18" charset="-78"/>
              </a:rPr>
              <a:t>2</a:t>
            </a:r>
            <a:r>
              <a:rPr lang="ar-SA" sz="5100" b="1" dirty="0" smtClean="0">
                <a:latin typeface="Simplified Arabic" panose="02020603050405020304" pitchFamily="18" charset="-78"/>
                <a:cs typeface="Simplified Arabic" panose="02020603050405020304" pitchFamily="18" charset="-78"/>
              </a:rPr>
              <a:t>)</a:t>
            </a:r>
            <a:r>
              <a:rPr lang="ar-IQ" sz="5100" b="1" dirty="0" smtClean="0">
                <a:latin typeface="Simplified Arabic" panose="02020603050405020304" pitchFamily="18" charset="-78"/>
                <a:cs typeface="Simplified Arabic" panose="02020603050405020304" pitchFamily="18" charset="-78"/>
              </a:rPr>
              <a:t>.</a:t>
            </a:r>
          </a:p>
          <a:p>
            <a:pPr algn="justLow">
              <a:buFont typeface="Wingdings" panose="05000000000000000000" pitchFamily="2" charset="2"/>
              <a:buChar char="q"/>
            </a:pPr>
            <a:endParaRPr lang="ar-IQ" sz="5100" b="1" dirty="0">
              <a:latin typeface="Simplified Arabic" panose="02020603050405020304" pitchFamily="18" charset="-78"/>
              <a:cs typeface="Simplified Arabic" panose="02020603050405020304" pitchFamily="18" charset="-78"/>
            </a:endParaRPr>
          </a:p>
          <a:p>
            <a:pPr algn="justLow">
              <a:buFont typeface="Wingdings" panose="05000000000000000000" pitchFamily="2" charset="2"/>
              <a:buChar char="q"/>
            </a:pPr>
            <a:r>
              <a:rPr lang="ar-IQ" sz="5100" b="1" dirty="0" smtClean="0">
                <a:latin typeface="Simplified Arabic" panose="02020603050405020304" pitchFamily="18" charset="-78"/>
                <a:cs typeface="Simplified Arabic" panose="02020603050405020304" pitchFamily="18" charset="-78"/>
              </a:rPr>
              <a:t>     </a:t>
            </a:r>
            <a:r>
              <a:rPr lang="ar-SA" sz="5100" b="1" dirty="0" smtClean="0">
                <a:latin typeface="Simplified Arabic" panose="02020603050405020304" pitchFamily="18" charset="-78"/>
                <a:cs typeface="Simplified Arabic" panose="02020603050405020304" pitchFamily="18" charset="-78"/>
              </a:rPr>
              <a:t>يمارس </a:t>
            </a:r>
            <a:r>
              <a:rPr lang="en-US" sz="5100" b="1" dirty="0" smtClean="0">
                <a:latin typeface="Simplified Arabic" panose="02020603050405020304" pitchFamily="18" charset="-78"/>
                <a:cs typeface="Simplified Arabic" panose="02020603050405020304" pitchFamily="18" charset="-78"/>
              </a:rPr>
              <a:t>EPO</a:t>
            </a:r>
            <a:r>
              <a:rPr lang="ar-SA" sz="5100" b="1" dirty="0" smtClean="0">
                <a:latin typeface="Simplified Arabic" panose="02020603050405020304" pitchFamily="18" charset="-78"/>
                <a:cs typeface="Simplified Arabic" panose="02020603050405020304" pitchFamily="18" charset="-78"/>
              </a:rPr>
              <a:t> تأثيراته في تكوين الكريات الحمر عن طريق الارتباط بمستقبلات </a:t>
            </a:r>
            <a:r>
              <a:rPr lang="ar-SA" sz="5100" b="1" dirty="0" err="1" smtClean="0">
                <a:latin typeface="Simplified Arabic" panose="02020603050405020304" pitchFamily="18" charset="-78"/>
                <a:cs typeface="Simplified Arabic" panose="02020603050405020304" pitchFamily="18" charset="-78"/>
              </a:rPr>
              <a:t>إريثروبويتين</a:t>
            </a:r>
            <a:r>
              <a:rPr lang="ar-SA" sz="5100" b="1" dirty="0" smtClean="0">
                <a:latin typeface="Simplified Arabic" panose="02020603050405020304" pitchFamily="18" charset="-78"/>
                <a:cs typeface="Simplified Arabic" panose="02020603050405020304" pitchFamily="18" charset="-78"/>
              </a:rPr>
              <a:t> محددة على سطح </a:t>
            </a:r>
            <a:r>
              <a:rPr lang="ar-SA" sz="5100" b="1" dirty="0" err="1" smtClean="0">
                <a:latin typeface="Simplified Arabic" panose="02020603050405020304" pitchFamily="18" charset="-78"/>
                <a:cs typeface="Simplified Arabic" panose="02020603050405020304" pitchFamily="18" charset="-78"/>
              </a:rPr>
              <a:t>الخلية (</a:t>
            </a:r>
            <a:r>
              <a:rPr lang="en-US" sz="5100" b="1" dirty="0" smtClean="0">
                <a:latin typeface="Simplified Arabic" panose="02020603050405020304" pitchFamily="18" charset="-78"/>
                <a:cs typeface="Simplified Arabic" panose="02020603050405020304" pitchFamily="18" charset="-78"/>
              </a:rPr>
              <a:t>EPO-R</a:t>
            </a:r>
            <a:r>
              <a:rPr lang="ar-SA" sz="5100" b="1" dirty="0" smtClean="0">
                <a:latin typeface="Simplified Arabic" panose="02020603050405020304" pitchFamily="18" charset="-78"/>
                <a:cs typeface="Simplified Arabic" panose="02020603050405020304" pitchFamily="18" charset="-78"/>
              </a:rPr>
              <a:t>) على الخلايا السلفية للكريات الحمر الموجودة بشكل أساسي في نخاع العظم تم أيضًا تحديد </a:t>
            </a:r>
            <a:r>
              <a:rPr lang="en-US" sz="5100" b="1" dirty="0" smtClean="0">
                <a:latin typeface="Simplified Arabic" panose="02020603050405020304" pitchFamily="18" charset="-78"/>
                <a:cs typeface="Simplified Arabic" panose="02020603050405020304" pitchFamily="18" charset="-78"/>
              </a:rPr>
              <a:t>EPO-Rs</a:t>
            </a:r>
            <a:r>
              <a:rPr lang="ar-SA" sz="5100" b="1" dirty="0" smtClean="0">
                <a:latin typeface="Simplified Arabic" panose="02020603050405020304" pitchFamily="18" charset="-78"/>
                <a:cs typeface="Simplified Arabic" panose="02020603050405020304" pitchFamily="18" charset="-78"/>
              </a:rPr>
              <a:t> في العديد من الأنسجة الأخرى، ولكن بكثافة مستقبلات أقل بكثير من تلك التي لوحظت في </a:t>
            </a:r>
            <a:r>
              <a:rPr lang="ar-SA" sz="5100" b="1" dirty="0" err="1" smtClean="0">
                <a:latin typeface="Simplified Arabic" panose="02020603050405020304" pitchFamily="18" charset="-78"/>
                <a:cs typeface="Simplified Arabic" panose="02020603050405020304" pitchFamily="18" charset="-78"/>
              </a:rPr>
              <a:t>خلايا (</a:t>
            </a:r>
            <a:r>
              <a:rPr lang="en-US" sz="5100" b="1" dirty="0" smtClean="0">
                <a:latin typeface="Simplified Arabic" panose="02020603050405020304" pitchFamily="18" charset="-78"/>
                <a:cs typeface="Simplified Arabic" panose="02020603050405020304" pitchFamily="18" charset="-78"/>
              </a:rPr>
              <a:t>BFU-E</a:t>
            </a:r>
            <a:r>
              <a:rPr lang="ar-SA" sz="5100" b="1" dirty="0" smtClean="0">
                <a:latin typeface="Simplified Arabic" panose="02020603050405020304" pitchFamily="18" charset="-78"/>
                <a:cs typeface="Simplified Arabic" panose="02020603050405020304" pitchFamily="18" charset="-78"/>
              </a:rPr>
              <a:t> و</a:t>
            </a:r>
            <a:r>
              <a:rPr lang="en-US" sz="5100" b="1" dirty="0" smtClean="0">
                <a:latin typeface="Simplified Arabic" panose="02020603050405020304" pitchFamily="18" charset="-78"/>
                <a:cs typeface="Simplified Arabic" panose="02020603050405020304" pitchFamily="18" charset="-78"/>
              </a:rPr>
              <a:t>CFU-E 3</a:t>
            </a:r>
            <a:r>
              <a:rPr lang="ar-SA" sz="5100" b="1" dirty="0" smtClean="0">
                <a:latin typeface="Simplified Arabic" panose="02020603050405020304" pitchFamily="18" charset="-78"/>
                <a:cs typeface="Simplified Arabic" panose="02020603050405020304" pitchFamily="18" charset="-78"/>
              </a:rPr>
              <a:t>)، وفي الخلايا غير الحمر على سبيل المثال، الدماغ</a:t>
            </a:r>
            <a:r>
              <a:rPr lang="ar-IQ" sz="5100" b="1" dirty="0" smtClean="0">
                <a:latin typeface="Simplified Arabic" panose="02020603050405020304" pitchFamily="18" charset="-78"/>
                <a:cs typeface="Simplified Arabic" panose="02020603050405020304" pitchFamily="18" charset="-78"/>
              </a:rPr>
              <a:t> و</a:t>
            </a:r>
            <a:r>
              <a:rPr lang="ar-SA" sz="5100" b="1" dirty="0" smtClean="0">
                <a:latin typeface="Simplified Arabic" panose="02020603050405020304" pitchFamily="18" charset="-78"/>
                <a:cs typeface="Simplified Arabic" panose="02020603050405020304" pitchFamily="18" charset="-78"/>
              </a:rPr>
              <a:t>القلب</a:t>
            </a:r>
            <a:r>
              <a:rPr lang="ar-IQ" sz="5100" b="1" dirty="0" smtClean="0">
                <a:latin typeface="Simplified Arabic" panose="02020603050405020304" pitchFamily="18" charset="-78"/>
                <a:cs typeface="Simplified Arabic" panose="02020603050405020304" pitchFamily="18" charset="-78"/>
              </a:rPr>
              <a:t>.</a:t>
            </a:r>
            <a:r>
              <a:rPr lang="ar-SA" sz="5100" b="1" dirty="0" smtClean="0">
                <a:latin typeface="Simplified Arabic" panose="02020603050405020304" pitchFamily="18" charset="-78"/>
                <a:cs typeface="Simplified Arabic" panose="02020603050405020304" pitchFamily="18" charset="-78"/>
              </a:rPr>
              <a:t> </a:t>
            </a:r>
            <a:endParaRPr lang="ar-IQ" sz="5100" b="1" dirty="0" smtClean="0">
              <a:latin typeface="Simplified Arabic" panose="02020603050405020304" pitchFamily="18" charset="-78"/>
              <a:cs typeface="Simplified Arabic" panose="02020603050405020304" pitchFamily="18" charset="-78"/>
            </a:endParaRPr>
          </a:p>
          <a:p>
            <a:pPr marL="0" indent="0" algn="justLow">
              <a:buNone/>
            </a:pPr>
            <a:endParaRPr lang="ar-IQ" sz="5100" b="1" dirty="0" smtClean="0">
              <a:latin typeface="Simplified Arabic" panose="02020603050405020304" pitchFamily="18" charset="-78"/>
              <a:cs typeface="Simplified Arabic" panose="02020603050405020304" pitchFamily="18" charset="-78"/>
            </a:endParaRPr>
          </a:p>
          <a:p>
            <a:pPr algn="justLow">
              <a:buFont typeface="Wingdings" panose="05000000000000000000" pitchFamily="2" charset="2"/>
              <a:buChar char="q"/>
            </a:pPr>
            <a:r>
              <a:rPr lang="ar-IQ" sz="5100" b="1" dirty="0" smtClean="0">
                <a:latin typeface="Simplified Arabic" panose="02020603050405020304" pitchFamily="18" charset="-78"/>
                <a:cs typeface="Simplified Arabic" panose="02020603050405020304" pitchFamily="18" charset="-78"/>
              </a:rPr>
              <a:t>    </a:t>
            </a:r>
            <a:r>
              <a:rPr lang="ar-SA" sz="5100" b="1" dirty="0" smtClean="0">
                <a:latin typeface="Simplified Arabic" panose="02020603050405020304" pitchFamily="18" charset="-78"/>
                <a:cs typeface="Simplified Arabic" panose="02020603050405020304" pitchFamily="18" charset="-78"/>
              </a:rPr>
              <a:t>كذلك يحافظ هرمون الاريثروبويتين على كتله خلايا الدم الحمر من خلال تعزيز بقاء وانتشار وتمايز  اسلاف كرات الدم الحمر ينشاء </a:t>
            </a:r>
            <a:r>
              <a:rPr lang="en-US" sz="5100" b="1" dirty="0" smtClean="0">
                <a:latin typeface="Simplified Arabic" panose="02020603050405020304" pitchFamily="18" charset="-78"/>
                <a:cs typeface="Simplified Arabic" panose="02020603050405020304" pitchFamily="18" charset="-78"/>
              </a:rPr>
              <a:t>EPO</a:t>
            </a:r>
            <a:r>
              <a:rPr lang="ar-IQ" sz="5100" b="1" dirty="0" smtClean="0">
                <a:latin typeface="Simplified Arabic" panose="02020603050405020304" pitchFamily="18" charset="-78"/>
                <a:cs typeface="Simplified Arabic" panose="02020603050405020304" pitchFamily="18" charset="-78"/>
              </a:rPr>
              <a:t> بشكل </a:t>
            </a:r>
            <a:r>
              <a:rPr lang="ar-IQ" sz="5100" b="1" dirty="0" err="1" smtClean="0">
                <a:latin typeface="Simplified Arabic" panose="02020603050405020304" pitchFamily="18" charset="-78"/>
                <a:cs typeface="Simplified Arabic" panose="02020603050405020304" pitchFamily="18" charset="-78"/>
              </a:rPr>
              <a:t>رئيسيمن</a:t>
            </a:r>
            <a:r>
              <a:rPr lang="ar-IQ" sz="5100" b="1" dirty="0" smtClean="0">
                <a:latin typeface="Simplified Arabic" panose="02020603050405020304" pitchFamily="18" charset="-78"/>
                <a:cs typeface="Simplified Arabic" panose="02020603050405020304" pitchFamily="18" charset="-78"/>
              </a:rPr>
              <a:t> الخلايا الليفيه  في القشره </a:t>
            </a:r>
            <a:r>
              <a:rPr lang="ar-IQ" sz="5100" b="1" dirty="0" err="1" smtClean="0">
                <a:latin typeface="Simplified Arabic" panose="02020603050405020304" pitchFamily="18" charset="-78"/>
                <a:cs typeface="Simplified Arabic" panose="02020603050405020304" pitchFamily="18" charset="-78"/>
              </a:rPr>
              <a:t>الكلويه</a:t>
            </a:r>
            <a:r>
              <a:rPr lang="ar-IQ" sz="5100" b="1" dirty="0" smtClean="0">
                <a:latin typeface="Simplified Arabic" panose="02020603050405020304" pitchFamily="18" charset="-78"/>
                <a:cs typeface="Simplified Arabic" panose="02020603050405020304" pitchFamily="18" charset="-78"/>
              </a:rPr>
              <a:t> </a:t>
            </a:r>
            <a:r>
              <a:rPr lang="ar-IQ" sz="5100" b="1" dirty="0" err="1" smtClean="0">
                <a:latin typeface="Simplified Arabic" panose="02020603050405020304" pitchFamily="18" charset="-78"/>
                <a:cs typeface="Simplified Arabic" panose="02020603050405020304" pitchFamily="18" charset="-78"/>
              </a:rPr>
              <a:t>(</a:t>
            </a:r>
            <a:r>
              <a:rPr lang="en-US" sz="5100" b="1" dirty="0" smtClean="0">
                <a:latin typeface="Simplified Arabic" panose="02020603050405020304" pitchFamily="18" charset="-78"/>
                <a:cs typeface="Simplified Arabic" panose="02020603050405020304" pitchFamily="18" charset="-78"/>
              </a:rPr>
              <a:t>Browning</a:t>
            </a:r>
            <a:r>
              <a:rPr lang="ar-IQ" sz="5100" b="1" dirty="0" smtClean="0">
                <a:latin typeface="Simplified Arabic" panose="02020603050405020304" pitchFamily="18" charset="-78"/>
                <a:cs typeface="Simplified Arabic" panose="02020603050405020304" pitchFamily="18" charset="-78"/>
              </a:rPr>
              <a:t>، 2018</a:t>
            </a:r>
            <a:r>
              <a:rPr lang="ar-IQ" sz="5100" b="1" dirty="0" err="1" smtClean="0">
                <a:latin typeface="Simplified Arabic" panose="02020603050405020304" pitchFamily="18" charset="-78"/>
                <a:cs typeface="Simplified Arabic" panose="02020603050405020304" pitchFamily="18" charset="-78"/>
              </a:rPr>
              <a:t>).</a:t>
            </a:r>
            <a:endParaRPr lang="en-US" sz="5100"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76672"/>
            <a:ext cx="8503920" cy="5760640"/>
          </a:xfrm>
          <a:solidFill>
            <a:schemeClr val="bg1"/>
          </a:solidFill>
        </p:spPr>
        <p:txBody>
          <a:bodyPr>
            <a:noAutofit/>
          </a:bodyPr>
          <a:lstStyle/>
          <a:p>
            <a:pPr algn="justLow">
              <a:buNone/>
            </a:pPr>
            <a:r>
              <a:rPr lang="en-US" sz="2000" b="1" dirty="0" smtClean="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   </a:t>
            </a:r>
            <a:r>
              <a:rPr lang="en-US" sz="2000" b="1" dirty="0" smtClean="0">
                <a:latin typeface="Simplified Arabic" panose="02020603050405020304" pitchFamily="18" charset="-78"/>
                <a:cs typeface="Simplified Arabic" panose="02020603050405020304" pitchFamily="18" charset="-78"/>
              </a:rPr>
              <a:t> </a:t>
            </a:r>
            <a:r>
              <a:rPr lang="ar-SA" sz="2000" b="1" u="sng" dirty="0" smtClean="0">
                <a:solidFill>
                  <a:srgbClr val="FF0000"/>
                </a:solidFill>
                <a:latin typeface="Simplified Arabic" panose="02020603050405020304" pitchFamily="18" charset="-78"/>
                <a:cs typeface="Simplified Arabic" panose="02020603050405020304" pitchFamily="18" charset="-78"/>
              </a:rPr>
              <a:t>السيتوكينات</a:t>
            </a:r>
            <a:r>
              <a:rPr lang="ar-IQ" sz="2000" b="1" u="sng" dirty="0" smtClean="0">
                <a:solidFill>
                  <a:srgbClr val="FF0000"/>
                </a:solidFill>
                <a:latin typeface="Simplified Arabic" panose="02020603050405020304" pitchFamily="18" charset="-78"/>
                <a:cs typeface="Simplified Arabic" panose="02020603050405020304" pitchFamily="18" charset="-78"/>
              </a:rPr>
              <a:t>:</a:t>
            </a:r>
          </a:p>
          <a:p>
            <a:pPr algn="justLow">
              <a:buFont typeface="Wingdings" panose="05000000000000000000" pitchFamily="2" charset="2"/>
              <a:buChar char="v"/>
            </a:pPr>
            <a:r>
              <a:rPr lang="ar-IQ" sz="2000" b="1" dirty="0" smtClean="0">
                <a:latin typeface="Simplified Arabic" panose="02020603050405020304" pitchFamily="18" charset="-78"/>
                <a:cs typeface="Simplified Arabic" panose="02020603050405020304" pitchFamily="18" charset="-78"/>
              </a:rPr>
              <a:t>هي</a:t>
            </a:r>
            <a:r>
              <a:rPr lang="ar-SA" sz="2000" b="1" dirty="0" smtClean="0">
                <a:latin typeface="Simplified Arabic" panose="02020603050405020304" pitchFamily="18" charset="-78"/>
                <a:cs typeface="Simplified Arabic" panose="02020603050405020304" pitchFamily="18" charset="-78"/>
              </a:rPr>
              <a:t> إشارات كيميائية شبيهة بالهرمونات والنواقل العصبية، تستخدم للسماح </a:t>
            </a:r>
            <a:r>
              <a:rPr lang="ar-IQ" sz="2000" b="1" dirty="0" smtClean="0">
                <a:latin typeface="Simplified Arabic" panose="02020603050405020304" pitchFamily="18" charset="-78"/>
                <a:cs typeface="Simplified Arabic" panose="02020603050405020304" pitchFamily="18" charset="-78"/>
              </a:rPr>
              <a:t>ل</a:t>
            </a:r>
            <a:r>
              <a:rPr lang="ar-SA" sz="2000" b="1" dirty="0" smtClean="0">
                <a:latin typeface="Simplified Arabic" panose="02020603050405020304" pitchFamily="18" charset="-78"/>
                <a:cs typeface="Simplified Arabic" panose="02020603050405020304" pitchFamily="18" charset="-78"/>
              </a:rPr>
              <a:t>لخلية بالتواصل مع الخلايا الأخرى وتتألف عائلة السيتوكينات من مجموعة بروتينات ذائبة في الماء والبروتينات السكرية ذات كتل 5000 إلى 20000 دالتون</a:t>
            </a:r>
            <a:r>
              <a:rPr lang="ar-IQ" sz="2000" b="1" dirty="0" smtClean="0">
                <a:latin typeface="Simplified Arabic" panose="02020603050405020304" pitchFamily="18" charset="-78"/>
                <a:cs typeface="Simplified Arabic" panose="02020603050405020304" pitchFamily="18" charset="-78"/>
              </a:rPr>
              <a:t>.</a:t>
            </a:r>
          </a:p>
          <a:p>
            <a:pPr marL="0" indent="0" algn="justLow">
              <a:buNone/>
            </a:pPr>
            <a:endParaRPr lang="ar-IQ" sz="2000" b="1" dirty="0" smtClean="0">
              <a:latin typeface="Simplified Arabic" panose="02020603050405020304" pitchFamily="18" charset="-78"/>
              <a:cs typeface="Simplified Arabic" panose="02020603050405020304" pitchFamily="18" charset="-78"/>
            </a:endParaRPr>
          </a:p>
          <a:p>
            <a:pPr marL="0" indent="0" algn="justLow">
              <a:buNone/>
            </a:pPr>
            <a:r>
              <a:rPr lang="ar-IQ" sz="2000" b="1" dirty="0" smtClean="0">
                <a:latin typeface="Simplified Arabic" panose="02020603050405020304" pitchFamily="18" charset="-78"/>
                <a:cs typeface="Simplified Arabic" panose="02020603050405020304" pitchFamily="18" charset="-78"/>
              </a:rPr>
              <a:t>  </a:t>
            </a:r>
          </a:p>
          <a:p>
            <a:pPr algn="justLow">
              <a:buFont typeface="Wingdings" panose="05000000000000000000" pitchFamily="2" charset="2"/>
              <a:buChar char="v"/>
            </a:pPr>
            <a:r>
              <a:rPr lang="ar-IQ" sz="2000" b="1" dirty="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يتم انتاجها</a:t>
            </a:r>
            <a:r>
              <a:rPr lang="ar-SA" sz="2000" b="1" dirty="0" smtClean="0">
                <a:latin typeface="Simplified Arabic" panose="02020603050405020304" pitchFamily="18" charset="-78"/>
                <a:cs typeface="Simplified Arabic" panose="02020603050405020304" pitchFamily="18" charset="-78"/>
              </a:rPr>
              <a:t> من قبل أنواع مختلفة من الخلايا وتبرز أهميتها في أنواع المناعة الطبيعية والمكتسبة، إذ تتدخل في العديد من الأمراض المعدية والالتهابية والخمجية وتسمم الدم، لكن مهمتها لا تنحصر في الجهاز المناعي فقط ، فدورها في التواصل بين الخلايا خلال التطور الجنيني كبير</a:t>
            </a:r>
            <a:r>
              <a:rPr lang="ar-IQ" sz="2000" b="1" dirty="0" smtClean="0">
                <a:latin typeface="Simplified Arabic" panose="02020603050405020304" pitchFamily="18" charset="-78"/>
                <a:cs typeface="Simplified Arabic" panose="02020603050405020304" pitchFamily="18" charset="-78"/>
              </a:rPr>
              <a:t>. </a:t>
            </a:r>
          </a:p>
          <a:p>
            <a:pPr marL="0" indent="0" algn="justLow">
              <a:buNone/>
            </a:pPr>
            <a:endParaRPr lang="ar-IQ" sz="2000" b="1" dirty="0" smtClean="0">
              <a:latin typeface="Simplified Arabic" panose="02020603050405020304" pitchFamily="18" charset="-78"/>
              <a:cs typeface="Simplified Arabic" panose="02020603050405020304" pitchFamily="18" charset="-78"/>
            </a:endParaRPr>
          </a:p>
          <a:p>
            <a:pPr marL="0" indent="0" algn="justLow">
              <a:buNone/>
            </a:pPr>
            <a:endParaRPr lang="ar-IQ" sz="2000" b="1" dirty="0" smtClean="0">
              <a:latin typeface="Simplified Arabic" panose="02020603050405020304" pitchFamily="18" charset="-78"/>
              <a:cs typeface="Simplified Arabic" panose="02020603050405020304" pitchFamily="18" charset="-78"/>
            </a:endParaRPr>
          </a:p>
          <a:p>
            <a:pPr algn="justLow">
              <a:buFont typeface="Wingdings" panose="05000000000000000000" pitchFamily="2" charset="2"/>
              <a:buChar char="v"/>
            </a:pPr>
            <a:r>
              <a:rPr lang="ar-SA" sz="2000" b="1" dirty="0" smtClean="0">
                <a:latin typeface="Simplified Arabic" panose="02020603050405020304" pitchFamily="18" charset="-78"/>
                <a:cs typeface="Simplified Arabic" panose="02020603050405020304" pitchFamily="18" charset="-78"/>
              </a:rPr>
              <a:t> تُوجد أنواع مختلفة من الإنترلوكينات في الأنماط المختلفة لخلايا الدم البيض وهنالك ثلاثة أنواع من الإنترلوكينات اشارت لها وتناولتها بحوث عديدة، وهي: إنترلوكين 1،  2، و 3 (</a:t>
            </a:r>
            <a:r>
              <a:rPr lang="en-US" sz="2000" b="1" dirty="0" smtClean="0">
                <a:latin typeface="Simplified Arabic" panose="02020603050405020304" pitchFamily="18" charset="-78"/>
                <a:cs typeface="Simplified Arabic" panose="02020603050405020304" pitchFamily="18" charset="-78"/>
              </a:rPr>
              <a:t>IL-1</a:t>
            </a:r>
            <a:r>
              <a:rPr lang="ar-SA" sz="2000" b="1" dirty="0" smtClean="0">
                <a:latin typeface="Simplified Arabic" panose="02020603050405020304" pitchFamily="18" charset="-78"/>
                <a:cs typeface="Simplified Arabic" panose="02020603050405020304" pitchFamily="18" charset="-78"/>
              </a:rPr>
              <a:t> و </a:t>
            </a:r>
            <a:r>
              <a:rPr lang="en-US" sz="2000" b="1" dirty="0" smtClean="0">
                <a:latin typeface="Simplified Arabic" panose="02020603050405020304" pitchFamily="18" charset="-78"/>
                <a:cs typeface="Simplified Arabic" panose="02020603050405020304" pitchFamily="18" charset="-78"/>
              </a:rPr>
              <a:t>IL-2</a:t>
            </a:r>
            <a:r>
              <a:rPr lang="ar-SA" sz="2000" b="1" dirty="0" smtClean="0">
                <a:latin typeface="Simplified Arabic" panose="02020603050405020304" pitchFamily="18" charset="-78"/>
                <a:cs typeface="Simplified Arabic" panose="02020603050405020304" pitchFamily="18" charset="-78"/>
              </a:rPr>
              <a:t> و </a:t>
            </a:r>
            <a:r>
              <a:rPr lang="en-US" sz="2000" b="1" dirty="0" smtClean="0">
                <a:latin typeface="Simplified Arabic" panose="02020603050405020304" pitchFamily="18" charset="-78"/>
                <a:cs typeface="Simplified Arabic" panose="02020603050405020304" pitchFamily="18" charset="-78"/>
              </a:rPr>
              <a:t>IL-3</a:t>
            </a:r>
            <a:r>
              <a:rPr lang="ar-SA" sz="2000" b="1" dirty="0" smtClean="0">
                <a:latin typeface="Simplified Arabic" panose="02020603050405020304" pitchFamily="18" charset="-78"/>
                <a:cs typeface="Simplified Arabic" panose="02020603050405020304" pitchFamily="18" charset="-78"/>
              </a:rPr>
              <a:t>) وتصل إلى </a:t>
            </a:r>
            <a:r>
              <a:rPr lang="en-US" sz="2000" b="1" dirty="0" smtClean="0">
                <a:latin typeface="Simplified Arabic" panose="02020603050405020304" pitchFamily="18" charset="-78"/>
                <a:cs typeface="Simplified Arabic" panose="02020603050405020304" pitchFamily="18" charset="-78"/>
              </a:rPr>
              <a:t>IL-37</a:t>
            </a:r>
            <a:r>
              <a:rPr lang="ar-IQ" sz="2000" b="1" dirty="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و</a:t>
            </a:r>
            <a:r>
              <a:rPr lang="ar-SA" sz="2000" b="1" dirty="0" smtClean="0">
                <a:latin typeface="Simplified Arabic" panose="02020603050405020304" pitchFamily="18" charset="-78"/>
                <a:cs typeface="Simplified Arabic" panose="02020603050405020304" pitchFamily="18" charset="-78"/>
              </a:rPr>
              <a:t>تعمل هذه الإنترلوكينات معا وتُحدث سلسلة من ردود الأفعال التي من شأنها أن ت</a:t>
            </a:r>
            <a:r>
              <a:rPr lang="ar-IQ" sz="2000" b="1" dirty="0" smtClean="0">
                <a:latin typeface="Simplified Arabic" panose="02020603050405020304" pitchFamily="18" charset="-78"/>
                <a:cs typeface="Simplified Arabic" panose="02020603050405020304" pitchFamily="18" charset="-78"/>
              </a:rPr>
              <a:t>دعم</a:t>
            </a:r>
            <a:r>
              <a:rPr lang="ar-SA" sz="2000" b="1" dirty="0" smtClean="0">
                <a:latin typeface="Simplified Arabic" panose="02020603050405020304" pitchFamily="18" charset="-78"/>
                <a:cs typeface="Simplified Arabic" panose="02020603050405020304" pitchFamily="18" charset="-78"/>
              </a:rPr>
              <a:t> خلايا الدم البيض في الجسم ضد المرض (</a:t>
            </a:r>
            <a:r>
              <a:rPr lang="en-US" sz="2000" b="1" dirty="0" err="1" smtClean="0">
                <a:latin typeface="Simplified Arabic" panose="02020603050405020304" pitchFamily="18" charset="-78"/>
                <a:cs typeface="Simplified Arabic" panose="02020603050405020304" pitchFamily="18" charset="-78"/>
              </a:rPr>
              <a:t>Opdal</a:t>
            </a:r>
            <a:r>
              <a:rPr lang="ar-SA" sz="2000" b="1" dirty="0" err="1" smtClean="0">
                <a:latin typeface="Simplified Arabic" panose="02020603050405020304" pitchFamily="18" charset="-78"/>
                <a:cs typeface="Simplified Arabic" panose="02020603050405020304" pitchFamily="18" charset="-78"/>
              </a:rPr>
              <a:t>،</a:t>
            </a:r>
            <a:r>
              <a:rPr lang="ar-SA" sz="2000" b="1" dirty="0" smtClean="0">
                <a:latin typeface="Simplified Arabic" panose="02020603050405020304" pitchFamily="18" charset="-78"/>
                <a:cs typeface="Simplified Arabic" panose="02020603050405020304" pitchFamily="18" charset="-78"/>
              </a:rPr>
              <a:t> </a:t>
            </a:r>
            <a:r>
              <a:rPr lang="en-US" sz="2000" b="1" dirty="0" smtClean="0">
                <a:latin typeface="Simplified Arabic" panose="02020603050405020304" pitchFamily="18" charset="-78"/>
                <a:cs typeface="Simplified Arabic" panose="02020603050405020304" pitchFamily="18" charset="-78"/>
              </a:rPr>
              <a:t>2020</a:t>
            </a:r>
            <a:r>
              <a:rPr lang="ar-SA" sz="2000" b="1" dirty="0" err="1" smtClean="0">
                <a:latin typeface="Simplified Arabic" panose="02020603050405020304" pitchFamily="18" charset="-78"/>
                <a:cs typeface="Simplified Arabic" panose="02020603050405020304" pitchFamily="18" charset="-78"/>
              </a:rPr>
              <a:t>).</a:t>
            </a:r>
            <a:r>
              <a:rPr lang="ar-SA" sz="2000" b="1" dirty="0" smtClean="0">
                <a:latin typeface="Simplified Arabic" panose="02020603050405020304" pitchFamily="18" charset="-78"/>
                <a:cs typeface="Simplified Arabic" panose="02020603050405020304" pitchFamily="18" charset="-78"/>
              </a:rPr>
              <a:t> </a:t>
            </a:r>
            <a:endParaRPr lang="en-US" sz="2000" b="1" dirty="0" smtClean="0">
              <a:latin typeface="Simplified Arabic" panose="02020603050405020304" pitchFamily="18" charset="-78"/>
              <a:cs typeface="Simplified Arabic" panose="02020603050405020304" pitchFamily="18" charset="-78"/>
            </a:endParaRPr>
          </a:p>
          <a:p>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990"/>
            <a:ext cx="8229600" cy="1143000"/>
          </a:xfrm>
          <a:solidFill>
            <a:srgbClr val="FFFF00"/>
          </a:solidFill>
        </p:spPr>
        <p:txBody>
          <a:bodyPr/>
          <a:lstStyle/>
          <a:p>
            <a:r>
              <a:rPr lang="ar-SA" b="1" dirty="0" smtClean="0">
                <a:solidFill>
                  <a:schemeClr val="tx2">
                    <a:lumMod val="60000"/>
                    <a:lumOff val="40000"/>
                  </a:schemeClr>
                </a:solidFill>
              </a:rPr>
              <a:t>الهدف من الحلق</a:t>
            </a:r>
            <a:r>
              <a:rPr lang="ar-IQ" b="1" dirty="0" smtClean="0">
                <a:solidFill>
                  <a:schemeClr val="tx2">
                    <a:lumMod val="60000"/>
                    <a:lumOff val="40000"/>
                  </a:schemeClr>
                </a:solidFill>
              </a:rPr>
              <a:t>ة</a:t>
            </a:r>
            <a:r>
              <a:rPr lang="ar-SA" b="1" dirty="0" smtClean="0">
                <a:solidFill>
                  <a:schemeClr val="tx2">
                    <a:lumMod val="60000"/>
                    <a:lumOff val="40000"/>
                  </a:schemeClr>
                </a:solidFill>
              </a:rPr>
              <a:t> الدراسي</a:t>
            </a:r>
            <a:r>
              <a:rPr lang="ar-IQ" b="1" dirty="0">
                <a:solidFill>
                  <a:schemeClr val="tx2">
                    <a:lumMod val="60000"/>
                    <a:lumOff val="40000"/>
                  </a:schemeClr>
                </a:solidFill>
              </a:rPr>
              <a:t>ة</a:t>
            </a:r>
            <a:endParaRPr lang="en-US" dirty="0">
              <a:solidFill>
                <a:schemeClr val="tx2">
                  <a:lumMod val="60000"/>
                  <a:lumOff val="40000"/>
                </a:schemeClr>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1633063469"/>
              </p:ext>
            </p:extLst>
          </p:nvPr>
        </p:nvGraphicFramePr>
        <p:xfrm>
          <a:off x="179512" y="1628800"/>
          <a:ext cx="89644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A" b="1" dirty="0" smtClean="0">
                <a:solidFill>
                  <a:schemeClr val="tx2">
                    <a:lumMod val="60000"/>
                    <a:lumOff val="40000"/>
                  </a:schemeClr>
                </a:solidFill>
              </a:rPr>
              <a:t>مراجعة المصادر</a:t>
            </a:r>
            <a:endParaRPr lang="en-US" dirty="0">
              <a:solidFill>
                <a:schemeClr val="tx2">
                  <a:lumMod val="60000"/>
                  <a:lumOff val="40000"/>
                </a:schemeClr>
              </a:solidFill>
            </a:endParaRPr>
          </a:p>
        </p:txBody>
      </p:sp>
      <p:sp>
        <p:nvSpPr>
          <p:cNvPr id="3" name="عنصر نائب للمحتوى 2"/>
          <p:cNvSpPr>
            <a:spLocks noGrp="1"/>
          </p:cNvSpPr>
          <p:nvPr>
            <p:ph idx="1"/>
          </p:nvPr>
        </p:nvSpPr>
        <p:spPr>
          <a:xfrm>
            <a:off x="457200" y="1600200"/>
            <a:ext cx="8229600" cy="5141168"/>
          </a:xfrm>
          <a:solidFill>
            <a:schemeClr val="bg1"/>
          </a:solidFill>
        </p:spPr>
        <p:txBody>
          <a:bodyPr>
            <a:normAutofit/>
          </a:bodyPr>
          <a:lstStyle/>
          <a:p>
            <a:pPr algn="justLow">
              <a:buNone/>
            </a:pPr>
            <a:r>
              <a:rPr lang="en-US" sz="2800" b="1" dirty="0" smtClean="0"/>
              <a:t>	</a:t>
            </a:r>
            <a:r>
              <a:rPr lang="ar-SA" sz="2800" b="1" dirty="0" smtClean="0"/>
              <a:t>يعمل الإريثروبويتين (</a:t>
            </a:r>
            <a:r>
              <a:rPr lang="en-US" sz="2800" b="1" dirty="0" err="1" smtClean="0"/>
              <a:t>Epo</a:t>
            </a:r>
            <a:r>
              <a:rPr lang="ar-SA" sz="2800" b="1" dirty="0" smtClean="0"/>
              <a:t>)، الذي تنتجه الكلى عند البالغين والكبد عند الجنين، على زيادة كريات الدم الحمر عن طريق دعم بقاء الخلايا السلفية للكريات الحمر وتحفيز تمايزها وانتشارها عبر الارتباط بمستقبلات </a:t>
            </a:r>
            <a:r>
              <a:rPr lang="en-US" sz="2800" b="1" dirty="0" err="1" smtClean="0"/>
              <a:t>EpoR</a:t>
            </a:r>
            <a:r>
              <a:rPr lang="ar-SA" sz="2800" b="1" dirty="0" smtClean="0"/>
              <a:t>، والإشارة الرئيسة في التحكم في إنتاج </a:t>
            </a:r>
            <a:r>
              <a:rPr lang="en-US" sz="2800" b="1" dirty="0" err="1" smtClean="0"/>
              <a:t>Epo</a:t>
            </a:r>
            <a:r>
              <a:rPr lang="ar-SA" sz="2800" b="1" dirty="0" smtClean="0"/>
              <a:t> هي الأوكسجين؛ نقص </a:t>
            </a:r>
            <a:r>
              <a:rPr lang="ar-SA" sz="2800" b="1" dirty="0" err="1" smtClean="0"/>
              <a:t>الأكسجة</a:t>
            </a:r>
            <a:r>
              <a:rPr lang="ar-SA" sz="2800" b="1" dirty="0" smtClean="0"/>
              <a:t> يحفز إنتاج </a:t>
            </a:r>
            <a:r>
              <a:rPr lang="en-US" sz="2800" b="1" dirty="0" err="1" smtClean="0"/>
              <a:t>Epo</a:t>
            </a:r>
            <a:r>
              <a:rPr lang="ar-SA" sz="2800" b="1" dirty="0" smtClean="0"/>
              <a:t> من خلال تنشيط النسخ الجيني </a:t>
            </a:r>
            <a:r>
              <a:rPr lang="en-US" sz="2800" b="1" dirty="0" err="1" smtClean="0"/>
              <a:t>Epo</a:t>
            </a:r>
            <a:r>
              <a:rPr lang="en-US" sz="2800" b="1" dirty="0" smtClean="0"/>
              <a:t> </a:t>
            </a:r>
            <a:r>
              <a:rPr lang="ar-IQ" sz="2800" b="1" dirty="0" smtClean="0"/>
              <a:t>(</a:t>
            </a:r>
            <a:r>
              <a:rPr lang="en-US" sz="2800" b="1" dirty="0" err="1" smtClean="0"/>
              <a:t>Jelkmann</a:t>
            </a:r>
            <a:r>
              <a:rPr lang="ar-IQ" sz="2800" b="1" dirty="0" smtClean="0"/>
              <a:t> </a:t>
            </a:r>
            <a:r>
              <a:rPr lang="en-US" sz="2800" b="1" dirty="0" smtClean="0"/>
              <a:t>2012</a:t>
            </a:r>
            <a:r>
              <a:rPr lang="ar-IQ" sz="2800" b="1" dirty="0" smtClean="0"/>
              <a:t>).</a:t>
            </a:r>
          </a:p>
          <a:p>
            <a:pPr algn="justLow">
              <a:buNone/>
            </a:pPr>
            <a:endParaRPr lang="ar-IQ" sz="2400" b="1" dirty="0" smtClean="0"/>
          </a:p>
          <a:p>
            <a:pPr algn="justLow">
              <a:buNone/>
            </a:pPr>
            <a:r>
              <a:rPr lang="ar-IQ" sz="2800" b="1" dirty="0" smtClean="0"/>
              <a:t>          إن العمر النصفي للارثروبيوتين يتراوح ما بين 5-11 ساعة ومن الجدير بالذكر أن هذه الاختلافات هي بسبب الظروف البيئية والحالة الفسلجية للجسم كما أن العمر قد يلعب دورا في هذا التذبذب (</a:t>
            </a:r>
            <a:r>
              <a:rPr lang="en-US" sz="2800" b="1" dirty="0" err="1" smtClean="0"/>
              <a:t>Heatherington</a:t>
            </a:r>
            <a:r>
              <a:rPr lang="en-US" sz="2800" b="1" dirty="0" smtClean="0"/>
              <a:t> </a:t>
            </a:r>
            <a:r>
              <a:rPr lang="ar-IQ" sz="2800" b="1" dirty="0"/>
              <a:t> </a:t>
            </a:r>
            <a:r>
              <a:rPr lang="ar-IQ" sz="2800" b="1" dirty="0" smtClean="0"/>
              <a:t>وأخرون، 2003).</a:t>
            </a:r>
            <a:endParaRPr lang="en-US" sz="2800" b="1" dirty="0" smtClean="0"/>
          </a:p>
          <a:p>
            <a:pPr algn="justLow">
              <a:buNone/>
            </a:pP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20000"/>
              <a:lumOff val="80000"/>
            </a:schemeClr>
          </a:solidFill>
        </p:spPr>
        <p:txBody>
          <a:bodyPr/>
          <a:lstStyle/>
          <a:p>
            <a:r>
              <a:rPr lang="ar-IQ" b="1" dirty="0" smtClean="0">
                <a:solidFill>
                  <a:schemeClr val="tx2">
                    <a:lumMod val="60000"/>
                    <a:lumOff val="40000"/>
                  </a:schemeClr>
                </a:solidFill>
              </a:rPr>
              <a:t>التغاير في جين الارثروبويتين</a:t>
            </a:r>
            <a:endParaRPr lang="en-US" b="1" dirty="0">
              <a:solidFill>
                <a:schemeClr val="tx2">
                  <a:lumMod val="60000"/>
                  <a:lumOff val="40000"/>
                </a:schemeClr>
              </a:solidFill>
            </a:endParaRPr>
          </a:p>
        </p:txBody>
      </p:sp>
      <p:sp>
        <p:nvSpPr>
          <p:cNvPr id="3" name="عنصر نائب للمحتوى 2"/>
          <p:cNvSpPr>
            <a:spLocks noGrp="1"/>
          </p:cNvSpPr>
          <p:nvPr>
            <p:ph idx="1"/>
          </p:nvPr>
        </p:nvSpPr>
        <p:spPr>
          <a:solidFill>
            <a:schemeClr val="bg1"/>
          </a:solidFill>
        </p:spPr>
        <p:txBody>
          <a:bodyPr>
            <a:normAutofit fontScale="92500" lnSpcReduction="10000"/>
          </a:bodyPr>
          <a:lstStyle/>
          <a:p>
            <a:pPr algn="just">
              <a:buNone/>
            </a:pPr>
            <a:r>
              <a:rPr lang="ar-IQ" b="1" dirty="0" smtClean="0">
                <a:latin typeface="Simplified Arabic" panose="02020603050405020304" pitchFamily="18" charset="-78"/>
                <a:cs typeface="Simplified Arabic" panose="02020603050405020304" pitchFamily="18" charset="-78"/>
              </a:rPr>
              <a:t>   </a:t>
            </a:r>
            <a:r>
              <a:rPr lang="ar-IQ" sz="3000" b="1" dirty="0" smtClean="0">
                <a:latin typeface="Simplified Arabic" panose="02020603050405020304" pitchFamily="18" charset="-78"/>
                <a:cs typeface="Simplified Arabic" panose="02020603050405020304" pitchFamily="18" charset="-78"/>
              </a:rPr>
              <a:t>-</a:t>
            </a:r>
            <a:r>
              <a:rPr lang="ar-SA" sz="3000" b="1" dirty="0" smtClean="0">
                <a:latin typeface="Simplified Arabic" panose="02020603050405020304" pitchFamily="18" charset="-78"/>
                <a:cs typeface="Simplified Arabic" panose="02020603050405020304" pitchFamily="18" charset="-78"/>
              </a:rPr>
              <a:t>اشار </a:t>
            </a:r>
            <a:r>
              <a:rPr lang="en-US" sz="3000" b="1" dirty="0" err="1" smtClean="0">
                <a:latin typeface="Simplified Arabic" panose="02020603050405020304" pitchFamily="18" charset="-78"/>
                <a:cs typeface="Simplified Arabic" panose="02020603050405020304" pitchFamily="18" charset="-78"/>
              </a:rPr>
              <a:t>Ren</a:t>
            </a:r>
            <a:r>
              <a:rPr lang="ar-IQ" sz="3000" b="1" dirty="0">
                <a:latin typeface="Simplified Arabic" panose="02020603050405020304" pitchFamily="18" charset="-78"/>
                <a:cs typeface="Simplified Arabic" panose="02020603050405020304" pitchFamily="18" charset="-78"/>
              </a:rPr>
              <a:t> </a:t>
            </a:r>
            <a:r>
              <a:rPr lang="ar-IQ" sz="3000" b="1" dirty="0" smtClean="0">
                <a:latin typeface="Simplified Arabic" panose="02020603050405020304" pitchFamily="18" charset="-78"/>
                <a:cs typeface="Simplified Arabic" panose="02020603050405020304" pitchFamily="18" charset="-78"/>
              </a:rPr>
              <a:t>و</a:t>
            </a:r>
            <a:r>
              <a:rPr lang="ar-SA" sz="3000" b="1" dirty="0" smtClean="0">
                <a:latin typeface="Simplified Arabic" panose="02020603050405020304" pitchFamily="18" charset="-78"/>
                <a:cs typeface="Simplified Arabic" panose="02020603050405020304" pitchFamily="18" charset="-78"/>
              </a:rPr>
              <a:t>اخرون( 2024 ) عند دراستهم على الاغنام التبتيه الى</a:t>
            </a:r>
            <a:r>
              <a:rPr lang="ar-IQ" sz="3000" b="1" dirty="0" smtClean="0">
                <a:latin typeface="Simplified Arabic" panose="02020603050405020304" pitchFamily="18" charset="-78"/>
                <a:cs typeface="Simplified Arabic" panose="02020603050405020304" pitchFamily="18" charset="-78"/>
              </a:rPr>
              <a:t>:</a:t>
            </a:r>
          </a:p>
          <a:p>
            <a:pPr algn="just">
              <a:buNone/>
            </a:pPr>
            <a:r>
              <a:rPr lang="ar-IQ" sz="3000" b="1" dirty="0">
                <a:latin typeface="Simplified Arabic" panose="02020603050405020304" pitchFamily="18" charset="-78"/>
                <a:cs typeface="Simplified Arabic" panose="02020603050405020304" pitchFamily="18" charset="-78"/>
              </a:rPr>
              <a:t> </a:t>
            </a:r>
            <a:r>
              <a:rPr lang="ar-IQ" sz="3000" b="1" dirty="0" smtClean="0">
                <a:latin typeface="Simplified Arabic" panose="02020603050405020304" pitchFamily="18" charset="-78"/>
                <a:cs typeface="Simplified Arabic" panose="02020603050405020304" pitchFamily="18" charset="-78"/>
              </a:rPr>
              <a:t> *</a:t>
            </a:r>
            <a:r>
              <a:rPr lang="ar-SA" sz="3000" b="1" dirty="0" smtClean="0">
                <a:latin typeface="Simplified Arabic" panose="02020603050405020304" pitchFamily="18" charset="-78"/>
                <a:cs typeface="Simplified Arabic" panose="02020603050405020304" pitchFamily="18" charset="-78"/>
              </a:rPr>
              <a:t> وجود ثلاث طفرات في جين </a:t>
            </a:r>
            <a:r>
              <a:rPr lang="en-US" sz="3000" b="1" dirty="0" smtClean="0">
                <a:latin typeface="Simplified Arabic" panose="02020603050405020304" pitchFamily="18" charset="-78"/>
                <a:cs typeface="Simplified Arabic" panose="02020603050405020304" pitchFamily="18" charset="-78"/>
              </a:rPr>
              <a:t>EPO</a:t>
            </a:r>
            <a:r>
              <a:rPr lang="ar-SA" sz="3000" b="1" dirty="0" err="1" smtClean="0">
                <a:latin typeface="Simplified Arabic" panose="02020603050405020304" pitchFamily="18" charset="-78"/>
                <a:cs typeface="Simplified Arabic" panose="02020603050405020304" pitchFamily="18" charset="-78"/>
              </a:rPr>
              <a:t>،</a:t>
            </a:r>
            <a:r>
              <a:rPr lang="ar-SA" sz="3000" b="1" dirty="0" smtClean="0">
                <a:latin typeface="Simplified Arabic" panose="02020603050405020304" pitchFamily="18" charset="-78"/>
                <a:cs typeface="Simplified Arabic" panose="02020603050405020304" pitchFamily="18" charset="-78"/>
              </a:rPr>
              <a:t> </a:t>
            </a:r>
            <a:r>
              <a:rPr lang="en-US" sz="3000" b="1" dirty="0" smtClean="0">
                <a:latin typeface="Simplified Arabic" panose="02020603050405020304" pitchFamily="18" charset="-78"/>
                <a:cs typeface="Simplified Arabic" panose="02020603050405020304" pitchFamily="18" charset="-78"/>
              </a:rPr>
              <a:t>SNPs</a:t>
            </a:r>
            <a:r>
              <a:rPr lang="ar-SA" sz="3000" b="1" dirty="0" err="1" smtClean="0">
                <a:latin typeface="Simplified Arabic" panose="02020603050405020304" pitchFamily="18" charset="-78"/>
                <a:cs typeface="Simplified Arabic" panose="02020603050405020304" pitchFamily="18" charset="-78"/>
              </a:rPr>
              <a:t>(</a:t>
            </a:r>
            <a:r>
              <a:rPr lang="en-US" sz="3000" b="1" dirty="0" smtClean="0">
                <a:latin typeface="Simplified Arabic" panose="02020603050405020304" pitchFamily="18" charset="-78"/>
                <a:cs typeface="Simplified Arabic" panose="02020603050405020304" pitchFamily="18" charset="-78"/>
              </a:rPr>
              <a:t> (g.855 A &gt; C</a:t>
            </a:r>
            <a:r>
              <a:rPr lang="ar-SA" sz="3000" b="1" dirty="0" smtClean="0">
                <a:latin typeface="Simplified Arabic" panose="02020603050405020304" pitchFamily="18" charset="-78"/>
                <a:cs typeface="Simplified Arabic" panose="02020603050405020304" pitchFamily="18" charset="-78"/>
              </a:rPr>
              <a:t> في</a:t>
            </a:r>
            <a:r>
              <a:rPr lang="en-US" sz="3000" b="1" dirty="0" smtClean="0">
                <a:latin typeface="Simplified Arabic" panose="02020603050405020304" pitchFamily="18" charset="-78"/>
                <a:cs typeface="Simplified Arabic" panose="02020603050405020304" pitchFamily="18" charset="-78"/>
              </a:rPr>
              <a:t> </a:t>
            </a:r>
            <a:r>
              <a:rPr lang="en-US" sz="3000" b="1" dirty="0" err="1" smtClean="0">
                <a:latin typeface="Simplified Arabic" panose="02020603050405020304" pitchFamily="18" charset="-78"/>
                <a:cs typeface="Simplified Arabic" panose="02020603050405020304" pitchFamily="18" charset="-78"/>
              </a:rPr>
              <a:t>exon</a:t>
            </a:r>
            <a:r>
              <a:rPr lang="ar-SA" sz="3000" b="1" dirty="0" smtClean="0">
                <a:latin typeface="Simplified Arabic" panose="02020603050405020304" pitchFamily="18" charset="-78"/>
                <a:cs typeface="Simplified Arabic" panose="02020603050405020304" pitchFamily="18" charset="-78"/>
              </a:rPr>
              <a:t> 1 و</a:t>
            </a:r>
            <a:r>
              <a:rPr lang="ar-SA" sz="3000" b="1" dirty="0" err="1" smtClean="0">
                <a:latin typeface="Simplified Arabic" panose="02020603050405020304" pitchFamily="18" charset="-78"/>
                <a:cs typeface="Simplified Arabic" panose="02020603050405020304" pitchFamily="18" charset="-78"/>
              </a:rPr>
              <a:t>(</a:t>
            </a:r>
            <a:r>
              <a:rPr lang="en-US" sz="3000" b="1" dirty="0" smtClean="0">
                <a:latin typeface="Simplified Arabic" panose="02020603050405020304" pitchFamily="18" charset="-78"/>
                <a:cs typeface="Simplified Arabic" panose="02020603050405020304" pitchFamily="18" charset="-78"/>
              </a:rPr>
              <a:t>SNPs (g.1985 T &gt; G</a:t>
            </a:r>
            <a:r>
              <a:rPr lang="ar-SA" sz="3000" b="1" dirty="0" smtClean="0">
                <a:latin typeface="Simplified Arabic" panose="02020603050405020304" pitchFamily="18" charset="-78"/>
                <a:cs typeface="Simplified Arabic" panose="02020603050405020304" pitchFamily="18" charset="-78"/>
              </a:rPr>
              <a:t> و</a:t>
            </a:r>
            <a:r>
              <a:rPr lang="ar-SA" sz="3000" b="1" dirty="0" err="1" smtClean="0">
                <a:latin typeface="Simplified Arabic" panose="02020603050405020304" pitchFamily="18" charset="-78"/>
                <a:cs typeface="Simplified Arabic" panose="02020603050405020304" pitchFamily="18" charset="-78"/>
              </a:rPr>
              <a:t>(</a:t>
            </a:r>
            <a:r>
              <a:rPr lang="en-US" sz="3000" b="1" dirty="0" smtClean="0">
                <a:latin typeface="Simplified Arabic" panose="02020603050405020304" pitchFamily="18" charset="-78"/>
                <a:cs typeface="Simplified Arabic" panose="02020603050405020304" pitchFamily="18" charset="-78"/>
              </a:rPr>
              <a:t>g.2115 G &gt; C</a:t>
            </a:r>
            <a:r>
              <a:rPr lang="ar-SA" sz="3000" b="1" dirty="0" smtClean="0">
                <a:latin typeface="Simplified Arabic" panose="02020603050405020304" pitchFamily="18" charset="-78"/>
                <a:cs typeface="Simplified Arabic" panose="02020603050405020304" pitchFamily="18" charset="-78"/>
              </a:rPr>
              <a:t>) في </a:t>
            </a:r>
            <a:r>
              <a:rPr lang="en-US" sz="3000" b="1" dirty="0" err="1" smtClean="0">
                <a:latin typeface="Simplified Arabic" panose="02020603050405020304" pitchFamily="18" charset="-78"/>
                <a:cs typeface="Simplified Arabic" panose="02020603050405020304" pitchFamily="18" charset="-78"/>
              </a:rPr>
              <a:t>exon</a:t>
            </a:r>
            <a:r>
              <a:rPr lang="en-US" sz="3000" b="1" dirty="0" smtClean="0">
                <a:latin typeface="Simplified Arabic" panose="02020603050405020304" pitchFamily="18" charset="-78"/>
                <a:cs typeface="Simplified Arabic" panose="02020603050405020304" pitchFamily="18" charset="-78"/>
              </a:rPr>
              <a:t> </a:t>
            </a:r>
            <a:r>
              <a:rPr lang="ar-SA" sz="3000" b="1" dirty="0" smtClean="0">
                <a:latin typeface="Simplified Arabic" panose="02020603050405020304" pitchFamily="18" charset="-78"/>
                <a:cs typeface="Simplified Arabic" panose="02020603050405020304" pitchFamily="18" charset="-78"/>
              </a:rPr>
              <a:t> 4، والتي سُميت </a:t>
            </a:r>
            <a:r>
              <a:rPr lang="en-US" sz="3000" b="1" dirty="0" smtClean="0">
                <a:latin typeface="Simplified Arabic" panose="02020603050405020304" pitchFamily="18" charset="-78"/>
                <a:cs typeface="Simplified Arabic" panose="02020603050405020304" pitchFamily="18" charset="-78"/>
              </a:rPr>
              <a:t>EPO-SNP1</a:t>
            </a:r>
            <a:r>
              <a:rPr lang="ar-SA" sz="3000" b="1" dirty="0" smtClean="0">
                <a:latin typeface="Simplified Arabic" panose="02020603050405020304" pitchFamily="18" charset="-78"/>
                <a:cs typeface="Simplified Arabic" panose="02020603050405020304" pitchFamily="18" charset="-78"/>
              </a:rPr>
              <a:t> و </a:t>
            </a:r>
            <a:r>
              <a:rPr lang="en-US" sz="3000" b="1" dirty="0" smtClean="0">
                <a:latin typeface="Simplified Arabic" panose="02020603050405020304" pitchFamily="18" charset="-78"/>
                <a:cs typeface="Simplified Arabic" panose="02020603050405020304" pitchFamily="18" charset="-78"/>
              </a:rPr>
              <a:t>EPO-SNP2</a:t>
            </a:r>
            <a:r>
              <a:rPr lang="ar-SA" sz="3000" b="1" dirty="0" smtClean="0">
                <a:latin typeface="Simplified Arabic" panose="02020603050405020304" pitchFamily="18" charset="-78"/>
                <a:cs typeface="Simplified Arabic" panose="02020603050405020304" pitchFamily="18" charset="-78"/>
              </a:rPr>
              <a:t> و</a:t>
            </a:r>
            <a:r>
              <a:rPr lang="en-US" sz="3000" b="1" dirty="0" smtClean="0">
                <a:latin typeface="Simplified Arabic" panose="02020603050405020304" pitchFamily="18" charset="-78"/>
                <a:cs typeface="Simplified Arabic" panose="02020603050405020304" pitchFamily="18" charset="-78"/>
              </a:rPr>
              <a:t>EPO-SNP3</a:t>
            </a:r>
            <a:r>
              <a:rPr lang="ar-IQ" sz="3000" b="1" dirty="0" smtClean="0">
                <a:latin typeface="Simplified Arabic" panose="02020603050405020304" pitchFamily="18" charset="-78"/>
                <a:cs typeface="Simplified Arabic" panose="02020603050405020304" pitchFamily="18" charset="-78"/>
              </a:rPr>
              <a:t> .</a:t>
            </a:r>
          </a:p>
          <a:p>
            <a:pPr algn="just">
              <a:buNone/>
            </a:pPr>
            <a:endParaRPr lang="ar-IQ" sz="3000" b="1" dirty="0" smtClean="0">
              <a:latin typeface="Simplified Arabic" panose="02020603050405020304" pitchFamily="18" charset="-78"/>
              <a:cs typeface="Simplified Arabic" panose="02020603050405020304" pitchFamily="18" charset="-78"/>
            </a:endParaRPr>
          </a:p>
          <a:p>
            <a:pPr algn="just">
              <a:buNone/>
            </a:pPr>
            <a:r>
              <a:rPr lang="ar-IQ" sz="3000" b="1" dirty="0" smtClean="0">
                <a:latin typeface="Simplified Arabic" panose="02020603050405020304" pitchFamily="18" charset="-78"/>
                <a:cs typeface="Simplified Arabic" panose="02020603050405020304" pitchFamily="18" charset="-78"/>
              </a:rPr>
              <a:t>  *</a:t>
            </a:r>
            <a:r>
              <a:rPr lang="ar-SA" sz="3000" b="1" dirty="0" smtClean="0">
                <a:latin typeface="Simplified Arabic" panose="02020603050405020304" pitchFamily="18" charset="-78"/>
                <a:cs typeface="Simplified Arabic" panose="02020603050405020304" pitchFamily="18" charset="-78"/>
              </a:rPr>
              <a:t>أظهرت جميعها تعدد الأشكال بثلاثة أنماط وراثية لكل منها، وتبين ان جميعها ذات علاقة معنوية بـ </a:t>
            </a:r>
            <a:r>
              <a:rPr lang="en-US" sz="3000" b="1" dirty="0" smtClean="0">
                <a:latin typeface="Simplified Arabic" panose="02020603050405020304" pitchFamily="18" charset="-78"/>
                <a:cs typeface="Simplified Arabic" panose="02020603050405020304" pitchFamily="18" charset="-78"/>
              </a:rPr>
              <a:t>PO2 </a:t>
            </a:r>
            <a:r>
              <a:rPr lang="ar-IQ" sz="3000" b="1" dirty="0" err="1" smtClean="0">
                <a:latin typeface="Simplified Arabic" panose="02020603050405020304" pitchFamily="18" charset="-78"/>
                <a:cs typeface="Simplified Arabic" panose="02020603050405020304" pitchFamily="18" charset="-78"/>
              </a:rPr>
              <a:t>(</a:t>
            </a:r>
            <a:r>
              <a:rPr lang="en-US" sz="3000" b="1" dirty="0" smtClean="0">
                <a:latin typeface="Simplified Arabic" panose="02020603050405020304" pitchFamily="18" charset="-78"/>
                <a:cs typeface="Simplified Arabic" panose="02020603050405020304" pitchFamily="18" charset="-78"/>
              </a:rPr>
              <a:t>P≤0.05</a:t>
            </a:r>
            <a:r>
              <a:rPr lang="ar-IQ" sz="3000" b="1" dirty="0" smtClean="0">
                <a:latin typeface="Simplified Arabic" panose="02020603050405020304" pitchFamily="18" charset="-78"/>
                <a:cs typeface="Simplified Arabic" panose="02020603050405020304" pitchFamily="18" charset="-78"/>
              </a:rPr>
              <a:t>) وبالتالي فهي </a:t>
            </a:r>
            <a:r>
              <a:rPr lang="ar-SA" sz="3000" b="1" dirty="0" smtClean="0">
                <a:latin typeface="Simplified Arabic" panose="02020603050405020304" pitchFamily="18" charset="-78"/>
                <a:cs typeface="Simplified Arabic" panose="02020603050405020304" pitchFamily="18" charset="-78"/>
              </a:rPr>
              <a:t>مفيدة في تكيف الأغنام التبتية مع إجهاد نقص </a:t>
            </a:r>
            <a:r>
              <a:rPr lang="ar-SA" sz="3000" b="1" dirty="0" err="1" smtClean="0">
                <a:latin typeface="Simplified Arabic" panose="02020603050405020304" pitchFamily="18" charset="-78"/>
                <a:cs typeface="Simplified Arabic" panose="02020603050405020304" pitchFamily="18" charset="-78"/>
              </a:rPr>
              <a:t>الأكسجة.</a:t>
            </a:r>
            <a:endParaRPr lang="en-US" sz="3000" dirty="0" smtClean="0">
              <a:latin typeface="Simplified Arabic" panose="02020603050405020304" pitchFamily="18" charset="-78"/>
              <a:cs typeface="Simplified Arabic" panose="02020603050405020304" pitchFamily="18" charset="-78"/>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990"/>
            <a:ext cx="8229600" cy="1143000"/>
          </a:xfrm>
          <a:solidFill>
            <a:srgbClr val="FFC000"/>
          </a:solidFill>
        </p:spPr>
        <p:txBody>
          <a:bodyPr/>
          <a:lstStyle/>
          <a:p>
            <a:r>
              <a:rPr lang="ar-IQ" b="1" dirty="0" smtClean="0">
                <a:solidFill>
                  <a:schemeClr val="tx2">
                    <a:lumMod val="60000"/>
                    <a:lumOff val="40000"/>
                  </a:schemeClr>
                </a:solidFill>
              </a:rPr>
              <a:t>موقع جين </a:t>
            </a:r>
            <a:r>
              <a:rPr lang="ar-IQ" b="1" dirty="0" err="1" smtClean="0">
                <a:solidFill>
                  <a:schemeClr val="tx2">
                    <a:lumMod val="60000"/>
                    <a:lumOff val="40000"/>
                  </a:schemeClr>
                </a:solidFill>
              </a:rPr>
              <a:t>الارثروبويتين</a:t>
            </a:r>
            <a:endParaRPr lang="en-US" b="1" dirty="0">
              <a:solidFill>
                <a:schemeClr val="tx2">
                  <a:lumMod val="60000"/>
                  <a:lumOff val="40000"/>
                </a:schemeClr>
              </a:solidFill>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41434792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3186621" y="6021288"/>
            <a:ext cx="2770759" cy="461665"/>
          </a:xfrm>
          <a:prstGeom prst="rect">
            <a:avLst/>
          </a:prstGeom>
        </p:spPr>
        <p:txBody>
          <a:bodyPr wrap="none">
            <a:spAutoFit/>
          </a:bodyPr>
          <a:lstStyle/>
          <a:p>
            <a:r>
              <a:rPr lang="en-US" sz="2400" b="1" dirty="0" smtClean="0"/>
              <a:t>Davie </a:t>
            </a:r>
            <a:r>
              <a:rPr lang="ar-IQ" sz="2400" b="1" dirty="0" smtClean="0"/>
              <a:t>واخرون </a:t>
            </a:r>
            <a:r>
              <a:rPr lang="en-US" sz="2400" b="1" dirty="0" smtClean="0"/>
              <a:t>2014)</a:t>
            </a:r>
            <a:r>
              <a:rPr lang="ar-IQ" sz="2400" b="1" dirty="0" smtClean="0"/>
              <a:t>).</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None/>
            </a:pPr>
            <a:endParaRPr lang="ar-IQ" dirty="0" smtClean="0"/>
          </a:p>
          <a:p>
            <a:pPr>
              <a:buNone/>
            </a:pPr>
            <a:endParaRPr lang="ar-IQ" dirty="0" smtClean="0"/>
          </a:p>
          <a:p>
            <a:endParaRPr lang="ar-IQ" dirty="0" smtClean="0"/>
          </a:p>
          <a:p>
            <a:endParaRPr lang="ar-IQ" dirty="0" smtClean="0"/>
          </a:p>
          <a:p>
            <a:endParaRPr lang="ar-IQ" dirty="0" smtClean="0"/>
          </a:p>
          <a:p>
            <a:endParaRPr lang="ar-IQ" dirty="0" smtClean="0"/>
          </a:p>
          <a:p>
            <a:endParaRPr lang="ar-IQ" dirty="0" smtClean="0"/>
          </a:p>
          <a:p>
            <a:pPr>
              <a:buNone/>
            </a:pPr>
            <a:r>
              <a:rPr lang="ar-SA" sz="2200" b="1" dirty="0" smtClean="0"/>
              <a:t>الشكل 1:</a:t>
            </a:r>
            <a:r>
              <a:rPr lang="ar-IQ" sz="2200" b="1" dirty="0" smtClean="0"/>
              <a:t> </a:t>
            </a:r>
            <a:r>
              <a:rPr lang="ar-SA" sz="2200" b="1" dirty="0" smtClean="0"/>
              <a:t> </a:t>
            </a:r>
            <a:r>
              <a:rPr lang="en-US" sz="2200" b="1" dirty="0" smtClean="0"/>
              <a:t>EPO</a:t>
            </a:r>
            <a:r>
              <a:rPr lang="ar-SA" sz="2200" b="1" dirty="0" smtClean="0"/>
              <a:t> و </a:t>
            </a:r>
            <a:r>
              <a:rPr lang="en-US" sz="2200" b="1" dirty="0" err="1" smtClean="0"/>
              <a:t>rhEPO</a:t>
            </a:r>
            <a:r>
              <a:rPr lang="ar-SA" sz="2200" b="1" dirty="0" smtClean="0"/>
              <a:t> والاختلافات </a:t>
            </a:r>
            <a:r>
              <a:rPr lang="ar-SA" sz="2200" b="1" dirty="0" err="1" smtClean="0"/>
              <a:t>بينهما (</a:t>
            </a:r>
            <a:r>
              <a:rPr lang="en-US" sz="2200" b="1" dirty="0" smtClean="0"/>
              <a:t>Elliot</a:t>
            </a:r>
            <a:r>
              <a:rPr lang="ar-SA" sz="2200" b="1" dirty="0" smtClean="0"/>
              <a:t> </a:t>
            </a:r>
            <a:r>
              <a:rPr lang="ar-SA" sz="2200" b="1" dirty="0" err="1" smtClean="0"/>
              <a:t>وأخرون</a:t>
            </a:r>
            <a:r>
              <a:rPr lang="ar-SA" sz="2200" b="1" dirty="0" smtClean="0"/>
              <a:t>, 2018</a:t>
            </a:r>
            <a:r>
              <a:rPr lang="ar-SA" sz="2200" b="1" dirty="0" err="1" smtClean="0"/>
              <a:t>).</a:t>
            </a:r>
            <a:endParaRPr lang="en-US" sz="2200" dirty="0" smtClean="0"/>
          </a:p>
          <a:p>
            <a:pPr>
              <a:buNone/>
            </a:pPr>
            <a:endParaRPr lang="en-US" dirty="0"/>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560839" cy="388843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440</TotalTime>
  <Words>1706</Words>
  <Application>Microsoft Office PowerPoint</Application>
  <PresentationFormat>On-screen Show (4:3)</PresentationFormat>
  <Paragraphs>457</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Majalla UI</vt:lpstr>
      <vt:lpstr>Simplified Arabic</vt:lpstr>
      <vt:lpstr>Times New Roman</vt:lpstr>
      <vt:lpstr>Wingdings</vt:lpstr>
      <vt:lpstr>سمة Office</vt:lpstr>
      <vt:lpstr>PowerPoint Presentation</vt:lpstr>
      <vt:lpstr>PowerPoint Presentation</vt:lpstr>
      <vt:lpstr>المقدمة</vt:lpstr>
      <vt:lpstr>PowerPoint Presentation</vt:lpstr>
      <vt:lpstr>الهدف من الحلقة الدراسية</vt:lpstr>
      <vt:lpstr>مراجعة المصادر</vt:lpstr>
      <vt:lpstr>التغاير في جين الارثروبويتين</vt:lpstr>
      <vt:lpstr>موقع جين الارثروبويتين</vt:lpstr>
      <vt:lpstr>PowerPoint Presentation</vt:lpstr>
      <vt:lpstr>Interleukin-17 </vt:lpstr>
      <vt:lpstr>وظائف جين IL-17</vt:lpstr>
      <vt:lpstr>موقع جين IL-17</vt:lpstr>
      <vt:lpstr>افراد جين IL-17 </vt:lpstr>
      <vt:lpstr>PowerPoint Presentation</vt:lpstr>
      <vt:lpstr>PowerPoint Presentation</vt:lpstr>
      <vt:lpstr>جدول 1.  تاثير مستويات تركيز هرمون الارثروبيوتين في الصفات التناسلية ونسبة الدهن في لحليب لعينه من الاغنام العواسي</vt:lpstr>
      <vt:lpstr>جدول2: علاقة النمط الفرداني لاعادة تكوين جينات EPOعلى غازات الدم </vt:lpstr>
      <vt:lpstr>الجدول 3:التنبؤ بعدد من صفات النمو من خلال التعبير لجين الارثروبيوتين في اغنام العواسي</vt:lpstr>
      <vt:lpstr> جدول 4. التراكيب الوراثية والتكرار الاليلي للتغيرات في جين IL-17A    في ابقار الهولشتاين </vt:lpstr>
      <vt:lpstr>الجدول 5: علاقة المظاهر الوراثية في جين IL-17A مع انتاج الحليب ونسبة الدهن ومحتوى الحليب من الخلايا الجسمية SCS في الهولشتاين</vt:lpstr>
      <vt:lpstr>  جدول 6. علاقة التراكيب الورثية في جين IL-17A بالتهاب الضرع في ابقار الحليب خلال اول ولادتين من خلال اختبار كاليفورنيا - CMT </vt:lpstr>
      <vt:lpstr>  الجدول 7: علاقة التراكيب الوراثية في جين IL-17 مع الخلايا الجسمية في الحليب وتركيز IL-17 في الدم لابقار Holstein و Sanhe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علاقه جيني الارثروبويتين وانترلوكين 17 بالأداء الانتاجي والتناسلي في المجترات Relationship between Erythropoietin and IL-17 genes to production and reproduction performance in ruminants</dc:title>
  <dc:creator>MHM</dc:creator>
  <cp:lastModifiedBy>user</cp:lastModifiedBy>
  <cp:revision>55</cp:revision>
  <dcterms:created xsi:type="dcterms:W3CDTF">2024-03-06T03:22:51Z</dcterms:created>
  <dcterms:modified xsi:type="dcterms:W3CDTF">2024-03-18T13:02:20Z</dcterms:modified>
</cp:coreProperties>
</file>