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4" r:id="rId4"/>
    <p:sldId id="280" r:id="rId5"/>
    <p:sldId id="281" r:id="rId6"/>
    <p:sldId id="266" r:id="rId7"/>
    <p:sldId id="261" r:id="rId8"/>
    <p:sldId id="262" r:id="rId9"/>
    <p:sldId id="283" r:id="rId10"/>
    <p:sldId id="284" r:id="rId11"/>
    <p:sldId id="258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68" r:id="rId22"/>
    <p:sldId id="269" r:id="rId23"/>
    <p:sldId id="285" r:id="rId24"/>
  </p:sldIdLst>
  <p:sldSz cx="12192000" cy="6858000"/>
  <p:notesSz cx="6858000" cy="9144000"/>
  <p:defaultTextStyle>
    <a:defPPr>
      <a:defRPr lang="ar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282" autoAdjust="0"/>
  </p:normalViewPr>
  <p:slideViewPr>
    <p:cSldViewPr snapToGrid="0">
      <p:cViewPr>
        <p:scale>
          <a:sx n="66" d="100"/>
          <a:sy n="66" d="100"/>
        </p:scale>
        <p:origin x="-402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3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635875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627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56169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426437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7038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79069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874227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331882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07857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243601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IQ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121695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IQ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IQ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2FC6A-37CF-4D97-82BA-BA066F73C9DE}" type="datetimeFigureOut">
              <a:rPr lang="ar-IQ" smtClean="0"/>
              <a:t>07/09/1445</a:t>
            </a:fld>
            <a:endParaRPr lang="ar-IQ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2CD76-5D1E-4AC6-93EC-AAD5E0588AF2}" type="slidenum">
              <a:rPr lang="ar-IQ" smtClean="0"/>
              <a:t>‹#›</a:t>
            </a:fld>
            <a:endParaRPr lang="ar-IQ"/>
          </a:p>
        </p:txBody>
      </p:sp>
    </p:spTree>
    <p:extLst>
      <p:ext uri="{BB962C8B-B14F-4D97-AF65-F5344CB8AC3E}">
        <p14:creationId xmlns:p14="http://schemas.microsoft.com/office/powerpoint/2010/main" val="79870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435" y="189889"/>
            <a:ext cx="11513128" cy="1775292"/>
          </a:xfrm>
          <a:solidFill>
            <a:schemeClr val="accent4">
              <a:lumMod val="60000"/>
              <a:lumOff val="40000"/>
              <a:alpha val="67000"/>
            </a:schemeClr>
          </a:solidFill>
        </p:spPr>
        <p:txBody>
          <a:bodyPr/>
          <a:lstStyle/>
          <a:p>
            <a:pPr algn="ctr"/>
            <a:r>
              <a:rPr lang="ar-IQ" b="1" dirty="0" smtClean="0">
                <a:solidFill>
                  <a:srgbClr val="002060"/>
                </a:solidFill>
              </a:rPr>
              <a:t>انتاج واستعمالات البيض الخالي من المسببات المرضية</a:t>
            </a:r>
            <a:endParaRPr lang="ar-IQ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5370" y="3482041"/>
            <a:ext cx="5141259" cy="1292691"/>
          </a:xfrm>
          <a:solidFill>
            <a:schemeClr val="accent1">
              <a:lumMod val="75000"/>
              <a:alpha val="70000"/>
            </a:schemeClr>
          </a:solidFill>
        </p:spPr>
        <p:txBody>
          <a:bodyPr>
            <a:noAutofit/>
          </a:bodyPr>
          <a:lstStyle/>
          <a:p>
            <a:pPr algn="ctr" rtl="1"/>
            <a:r>
              <a:rPr lang="ar-IQ" sz="3600" b="1" dirty="0" smtClean="0">
                <a:solidFill>
                  <a:srgbClr val="FFFF00"/>
                </a:solidFill>
              </a:rPr>
              <a:t>طالب الماجستير</a:t>
            </a:r>
          </a:p>
          <a:p>
            <a:pPr algn="ctr" rtl="1"/>
            <a:r>
              <a:rPr lang="ar-IQ" sz="3600" b="1" dirty="0" smtClean="0">
                <a:solidFill>
                  <a:srgbClr val="FFFF00"/>
                </a:solidFill>
              </a:rPr>
              <a:t>مروان حسين مرح</a:t>
            </a:r>
          </a:p>
        </p:txBody>
      </p:sp>
      <p:sp>
        <p:nvSpPr>
          <p:cNvPr id="4" name="Rectangle 3"/>
          <p:cNvSpPr/>
          <p:nvPr/>
        </p:nvSpPr>
        <p:spPr>
          <a:xfrm>
            <a:off x="124690" y="5371083"/>
            <a:ext cx="4287653" cy="1384995"/>
          </a:xfrm>
          <a:prstGeom prst="rect">
            <a:avLst/>
          </a:prstGeom>
          <a:solidFill>
            <a:schemeClr val="accent6">
              <a:lumMod val="75000"/>
              <a:alpha val="52000"/>
            </a:schemeClr>
          </a:solidFill>
        </p:spPr>
        <p:txBody>
          <a:bodyPr wrap="square">
            <a:spAutoFit/>
          </a:bodyPr>
          <a:lstStyle/>
          <a:p>
            <a:pPr algn="ctr" rtl="1"/>
            <a:r>
              <a:rPr lang="ar-IQ" sz="2800" b="1" dirty="0"/>
              <a:t>باشراف </a:t>
            </a:r>
          </a:p>
          <a:p>
            <a:pPr algn="ctr" rtl="1"/>
            <a:r>
              <a:rPr lang="ar-IQ" sz="2800" b="1" dirty="0"/>
              <a:t>الاستاذ الدكتور </a:t>
            </a:r>
          </a:p>
          <a:p>
            <a:pPr algn="ctr" rtl="1"/>
            <a:r>
              <a:rPr lang="ar-IQ" sz="2800" b="1" dirty="0"/>
              <a:t>زياد طارق محمد </a:t>
            </a:r>
            <a:r>
              <a:rPr lang="ar-IQ" sz="2800" b="1" dirty="0" smtClean="0"/>
              <a:t>الضنكي</a:t>
            </a:r>
            <a:endParaRPr lang="ar-IQ" sz="2800" b="1" dirty="0"/>
          </a:p>
        </p:txBody>
      </p:sp>
    </p:spTree>
    <p:extLst>
      <p:ext uri="{BB962C8B-B14F-4D97-AF65-F5344CB8AC3E}">
        <p14:creationId xmlns:p14="http://schemas.microsoft.com/office/powerpoint/2010/main" val="30149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228" y="333828"/>
            <a:ext cx="10842171" cy="1083809"/>
          </a:xfr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ar-IQ" sz="6000" dirty="0"/>
              <a:t>طريقة انتاج وتربية دجاج </a:t>
            </a:r>
            <a:r>
              <a:rPr lang="en-US" sz="6000" dirty="0"/>
              <a:t>(SPF)</a:t>
            </a:r>
            <a:r>
              <a:rPr lang="ar-IQ" sz="6000" dirty="0" smtClean="0"/>
              <a:t> </a:t>
            </a:r>
            <a:r>
              <a:rPr lang="ar-IQ" sz="6000" dirty="0"/>
              <a:t>في </a:t>
            </a:r>
            <a:r>
              <a:rPr lang="ar-IQ" sz="6000" dirty="0" smtClean="0"/>
              <a:t>مصر</a:t>
            </a:r>
            <a:endParaRPr lang="ar-IQ" sz="6000" dirty="0"/>
          </a:p>
        </p:txBody>
      </p:sp>
      <p:pic>
        <p:nvPicPr>
          <p:cNvPr id="4" name="VID-20240313-WA0014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13" y="1600200"/>
            <a:ext cx="11945257" cy="4525963"/>
          </a:xfrm>
        </p:spPr>
      </p:pic>
    </p:spTree>
    <p:extLst>
      <p:ext uri="{BB962C8B-B14F-4D97-AF65-F5344CB8AC3E}">
        <p14:creationId xmlns:p14="http://schemas.microsoft.com/office/powerpoint/2010/main" val="11191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>
            <a:off x="4586514" y="110837"/>
            <a:ext cx="7383814" cy="786856"/>
          </a:xfrm>
          <a:prstGeom prst="snip2Diag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IQ" sz="3200" b="1" dirty="0" smtClean="0"/>
              <a:t>تطبيقات البيض الخالي من الجراثيم (</a:t>
            </a:r>
            <a:r>
              <a:rPr lang="en-US" sz="3200" b="1" dirty="0" smtClean="0"/>
              <a:t>SPF</a:t>
            </a:r>
            <a:r>
              <a:rPr lang="ar-IQ" sz="3200" b="1" dirty="0" smtClean="0"/>
              <a:t>)</a:t>
            </a:r>
            <a:endParaRPr lang="ar-IQ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27252" y="1056346"/>
            <a:ext cx="83430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/>
              <a:t>1.انتاج لقاح الكمبورو بتقنية  </a:t>
            </a:r>
            <a:r>
              <a:rPr lang="en-US" sz="3200" b="1" dirty="0" smtClean="0"/>
              <a:t>Tangential flow filtration</a:t>
            </a:r>
            <a:endParaRPr lang="ar-IQ" sz="3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71657" y="1713690"/>
            <a:ext cx="469867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2800" b="1" dirty="0" smtClean="0">
                <a:solidFill>
                  <a:srgbClr val="002060"/>
                </a:solidFill>
              </a:rPr>
              <a:t>في هذه التقنية تدمج طريقة تنقية اللقاح باستعمال حصاد خلايا الفايروس مع التنقية باستعمال الاغشية والتخلص من الشوائب في الزرع النسيجي والوسط الزرعي.</a:t>
            </a:r>
            <a:endParaRPr lang="ar-IQ" sz="2800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93" y="1713690"/>
            <a:ext cx="6876230" cy="41645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59658" y="6059805"/>
            <a:ext cx="647337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2000" b="1" dirty="0" smtClean="0"/>
              <a:t>شكل 1. معيار الاجسام المضادة لفايروس الكمبورو باستعمال </a:t>
            </a:r>
            <a:r>
              <a:rPr lang="en-US" sz="2000" b="1" dirty="0" smtClean="0"/>
              <a:t>ELISA</a:t>
            </a:r>
            <a:endParaRPr lang="ar-IQ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07005" y="6080732"/>
            <a:ext cx="42633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Shahsavandi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2024)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3180" y="3960459"/>
            <a:ext cx="469867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2800" b="1" dirty="0" smtClean="0">
                <a:solidFill>
                  <a:srgbClr val="FF0000"/>
                </a:solidFill>
              </a:rPr>
              <a:t>استعمال دجاج </a:t>
            </a:r>
            <a:r>
              <a:rPr lang="en-US" sz="2800" b="1" dirty="0" smtClean="0">
                <a:solidFill>
                  <a:srgbClr val="FF0000"/>
                </a:solidFill>
              </a:rPr>
              <a:t>SPF</a:t>
            </a:r>
            <a:r>
              <a:rPr lang="ar-IQ" sz="2800" b="1" dirty="0" smtClean="0">
                <a:solidFill>
                  <a:srgbClr val="FF0000"/>
                </a:solidFill>
              </a:rPr>
              <a:t> يعطي نتائج واضحة جدا بسبب نقاوته وعدم وجود اجسام مضادة سابقة سواءا من عملية التلقيح او من المناعة الامية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379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8678" y="6167818"/>
            <a:ext cx="42633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Shahsavandi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2024)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571" y="4412343"/>
            <a:ext cx="12046857" cy="17554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IQ" sz="2000" b="1" dirty="0" smtClean="0"/>
              <a:t>شكل المظهر النسيجيي التشريحي لجراب فابريشيا</a:t>
            </a:r>
          </a:p>
          <a:p>
            <a:pPr algn="ctr"/>
            <a:r>
              <a:rPr lang="en-US" sz="2000" b="1" dirty="0" smtClean="0"/>
              <a:t> </a:t>
            </a:r>
            <a:r>
              <a:rPr lang="ar-IQ" sz="2000" b="1" dirty="0" smtClean="0"/>
              <a:t>بعد اسبوع واحد من القاح</a:t>
            </a:r>
            <a:r>
              <a:rPr lang="en-US" sz="2000" b="1" dirty="0" smtClean="0"/>
              <a:t>(IBDO7IR)</a:t>
            </a:r>
            <a:r>
              <a:rPr lang="ar-IQ" sz="2000" b="1" dirty="0" smtClean="0"/>
              <a:t>أ-استنزاف خفيف للخلايا اللمفاوية في بصيلات الجراب التي تم الاشارة اليها بواسطة السهم التي تم تلقيحها </a:t>
            </a:r>
          </a:p>
          <a:p>
            <a:pPr algn="ctr"/>
            <a:r>
              <a:rPr lang="ar-IQ" sz="2000" b="1" dirty="0" smtClean="0"/>
              <a:t>ب- نفس النموذج التشريحي الذي تم تلقيحة بفايروس مرض الجراب المعدي المركز</a:t>
            </a:r>
          </a:p>
          <a:p>
            <a:pPr algn="ctr"/>
            <a:r>
              <a:rPr lang="ar-IQ" sz="2000" b="1" dirty="0" smtClean="0"/>
              <a:t>ج-الجريب اللمفاوي الطبيعي في الجراب من الدجاج السيطرة </a:t>
            </a:r>
            <a:endParaRPr lang="ar-IQ" sz="2000" b="1" dirty="0"/>
          </a:p>
        </p:txBody>
      </p:sp>
    </p:spTree>
    <p:extLst>
      <p:ext uri="{BB962C8B-B14F-4D97-AF65-F5344CB8AC3E}">
        <p14:creationId xmlns:p14="http://schemas.microsoft.com/office/powerpoint/2010/main" val="26941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3943" y="243546"/>
            <a:ext cx="7456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</a:rPr>
              <a:t>2. دراسة المواد المحفزة للجهاز المناعي مع التلقيح</a:t>
            </a:r>
            <a:endParaRPr lang="ar-IQ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799795"/>
            <a:ext cx="1160747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2800" b="1" dirty="0" smtClean="0"/>
              <a:t>ادى استعمال 400 ملغم من مستخلص </a:t>
            </a:r>
            <a:r>
              <a:rPr lang="en-US" sz="2800" b="1" dirty="0"/>
              <a:t>cyanobacterium </a:t>
            </a:r>
            <a:r>
              <a:rPr lang="en-US" sz="2800" b="1" i="1" dirty="0"/>
              <a:t>Spirulina</a:t>
            </a:r>
            <a:r>
              <a:rPr lang="en-US" sz="2800" b="1" dirty="0"/>
              <a:t> </a:t>
            </a:r>
            <a:r>
              <a:rPr lang="ar-IQ" sz="2800" b="1" dirty="0" smtClean="0"/>
              <a:t> لكل كغم من العلف مع لقاح </a:t>
            </a:r>
            <a:r>
              <a:rPr lang="en-US" sz="2800" b="1" dirty="0" smtClean="0"/>
              <a:t>H9N2</a:t>
            </a:r>
            <a:r>
              <a:rPr lang="ar-IQ" sz="2800" b="1" dirty="0" smtClean="0"/>
              <a:t> الى زيادة معيار الاجسام المضادة ضد مرض الانفلونزا</a:t>
            </a:r>
            <a:endParaRPr lang="ar-IQ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5" y="1870016"/>
            <a:ext cx="8371115" cy="3833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633" y="5703370"/>
            <a:ext cx="8697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شكل 2. معيار الاجسام المضادة باستعمال </a:t>
            </a:r>
            <a:r>
              <a:rPr lang="en-US" sz="2000" b="1" dirty="0" err="1">
                <a:solidFill>
                  <a:srgbClr val="000000"/>
                </a:solidFill>
                <a:latin typeface="AdvTTaa662bf9"/>
              </a:rPr>
              <a:t>hemagglutination</a:t>
            </a:r>
            <a:r>
              <a:rPr lang="en-US" sz="2000" b="1" dirty="0">
                <a:solidFill>
                  <a:srgbClr val="000000"/>
                </a:solidFill>
                <a:latin typeface="AdvTTaa662bf9"/>
              </a:rPr>
              <a:t> inhibition </a:t>
            </a:r>
            <a:r>
              <a:rPr lang="en-US" sz="2000" b="1" dirty="0">
                <a:solidFill>
                  <a:srgbClr val="000000"/>
                </a:solidFill>
                <a:latin typeface="AdvTTfac3c331.B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AdvTTaa662bf9"/>
              </a:rPr>
              <a:t>HI) </a:t>
            </a:r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 لمجاميع الدجاج الملقحة بفايروس الانفلونزا المعطل مع اجراء فحص التحدي بفايروس الانفلونزا بعد اربع اسابيع من التلقيح</a:t>
            </a:r>
            <a:endParaRPr lang="ar-IQ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064751" y="6195813"/>
            <a:ext cx="312724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Yehia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2024)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2574474"/>
            <a:ext cx="3435927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2800" b="1" dirty="0" smtClean="0">
                <a:solidFill>
                  <a:srgbClr val="FF0000"/>
                </a:solidFill>
              </a:rPr>
              <a:t>استعمال دجاج </a:t>
            </a:r>
            <a:r>
              <a:rPr lang="en-US" sz="2800" b="1" dirty="0" smtClean="0">
                <a:solidFill>
                  <a:srgbClr val="FF0000"/>
                </a:solidFill>
              </a:rPr>
              <a:t>SPF</a:t>
            </a:r>
            <a:r>
              <a:rPr lang="ar-IQ" sz="2800" b="1" dirty="0" smtClean="0">
                <a:solidFill>
                  <a:srgbClr val="FF0000"/>
                </a:solidFill>
              </a:rPr>
              <a:t> يعظم ملاحظة تعزيز الاستجابة المناعية  وخاصة مع عملية التلقيح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8571" y="30354"/>
            <a:ext cx="58017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</a:rPr>
              <a:t>3. انتاج </a:t>
            </a:r>
            <a:r>
              <a:rPr lang="en-US" sz="3200" b="1" dirty="0" smtClean="0">
                <a:solidFill>
                  <a:srgbClr val="002060"/>
                </a:solidFill>
              </a:rPr>
              <a:t>Virus like particle vaccine</a:t>
            </a:r>
            <a:endParaRPr lang="ar-IQ" sz="32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57" y="615129"/>
            <a:ext cx="11607470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2800" b="1" dirty="0" smtClean="0"/>
              <a:t>بسبب الاصابة اللقاحية لفايروس الشعب الهوائية المعدي (</a:t>
            </a:r>
            <a:r>
              <a:rPr lang="en-US" sz="2800" b="1" dirty="0" smtClean="0"/>
              <a:t>IB</a:t>
            </a:r>
            <a:r>
              <a:rPr lang="ar-IQ" sz="2800" b="1" dirty="0" smtClean="0"/>
              <a:t>) اتجه حديثا الى انتاج جزيئات مشابهة لفايروس الشعب الهوائية المعدي من نبات التبغ</a:t>
            </a:r>
            <a:endParaRPr lang="ar-IQ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86" y="1569236"/>
            <a:ext cx="11997583" cy="4213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2857" y="5759685"/>
            <a:ext cx="75038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شكل 3. مقارنة معيار الاجسام المضادة ما بين الفايروس اللقاحي المنتج من نبات التبغ والفايروس اللقاحي بالطريقة الاعتيادية بعد عملية التحدي بفايروس اللتهاب الشعب الهوائية المعدي</a:t>
            </a:r>
            <a:endParaRPr lang="ar-IQ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020462" y="6334780"/>
            <a:ext cx="40659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Sepotokele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2023)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39" y="268513"/>
            <a:ext cx="7613651" cy="5266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6290" y="6131580"/>
            <a:ext cx="40659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Sepotokele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2023)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2639" y="5535099"/>
            <a:ext cx="76136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شكل 4. فحص </a:t>
            </a:r>
            <a:r>
              <a:rPr lang="en-US" sz="2000" b="1" dirty="0" smtClean="0">
                <a:solidFill>
                  <a:srgbClr val="000000"/>
                </a:solidFill>
                <a:latin typeface="AdvTTaa662bf9"/>
              </a:rPr>
              <a:t>HI</a:t>
            </a:r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 لكل من مجموعة التلقيح باستعمال اللقاح الحي مع اللقاح المنتج من نبات التبغ (</a:t>
            </a:r>
            <a:r>
              <a:rPr lang="en-US" sz="2000" b="1" dirty="0" smtClean="0">
                <a:solidFill>
                  <a:srgbClr val="000000"/>
                </a:solidFill>
                <a:latin typeface="AdvTTaa662bf9"/>
              </a:rPr>
              <a:t>A</a:t>
            </a:r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) والتلقيح مرتين باستعمال اللقاح الطبيعي لفايروس اللتهاب الشعب الهوائية المعدي (</a:t>
            </a:r>
            <a:r>
              <a:rPr lang="en-US" sz="2000" b="1" dirty="0" smtClean="0">
                <a:solidFill>
                  <a:srgbClr val="000000"/>
                </a:solidFill>
                <a:latin typeface="AdvTTaa662bf9"/>
              </a:rPr>
              <a:t>B</a:t>
            </a:r>
            <a:r>
              <a:rPr lang="ar-IQ" sz="2000" b="1" dirty="0" smtClean="0">
                <a:solidFill>
                  <a:srgbClr val="000000"/>
                </a:solidFill>
                <a:latin typeface="AdvTTaa662bf9"/>
              </a:rPr>
              <a:t>) في مصل الدم عند عمر 42 يوم.</a:t>
            </a:r>
            <a:endParaRPr lang="ar-IQ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098971" y="1778421"/>
            <a:ext cx="3813298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2800" b="1" dirty="0" smtClean="0">
                <a:solidFill>
                  <a:srgbClr val="FF0000"/>
                </a:solidFill>
              </a:rPr>
              <a:t>استعمال دجاج </a:t>
            </a:r>
            <a:r>
              <a:rPr lang="en-US" sz="2800" b="1" dirty="0" smtClean="0">
                <a:solidFill>
                  <a:srgbClr val="FF0000"/>
                </a:solidFill>
              </a:rPr>
              <a:t>SPF</a:t>
            </a:r>
            <a:r>
              <a:rPr lang="ar-IQ" sz="2800" b="1" dirty="0" smtClean="0">
                <a:solidFill>
                  <a:srgbClr val="FF0000"/>
                </a:solidFill>
              </a:rPr>
              <a:t> في اختبار انواع جديدة من الجزيئات المشابهة للفايروس وخاصة المشابهة للمحددات المستضدية للفايروس</a:t>
            </a:r>
            <a:endParaRPr lang="ar-IQ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58858" y="469777"/>
            <a:ext cx="53808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</a:rPr>
              <a:t>4. انتاج </a:t>
            </a:r>
            <a:r>
              <a:rPr lang="en-US" sz="3200" b="1" dirty="0">
                <a:solidFill>
                  <a:srgbClr val="002060"/>
                </a:solidFill>
              </a:rPr>
              <a:t>Muscle Precursor</a:t>
            </a:r>
            <a:r>
              <a:rPr lang="en-US" b="1" dirty="0"/>
              <a:t> </a:t>
            </a:r>
            <a:r>
              <a:rPr lang="en-US" sz="3200" b="1" dirty="0">
                <a:solidFill>
                  <a:srgbClr val="002060"/>
                </a:solidFill>
              </a:rPr>
              <a:t>Cells </a:t>
            </a:r>
            <a:endParaRPr lang="ar-IQ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42136" y="6160609"/>
            <a:ext cx="3949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Won-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Seok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2023)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229" y="1539643"/>
            <a:ext cx="1160747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3200" b="1" dirty="0" smtClean="0"/>
              <a:t>انتاج خلايا حيوانية صالحة للزرع النسيجي وخالية من ثمالة (</a:t>
            </a:r>
            <a:r>
              <a:rPr lang="en-US" sz="3200" b="1" dirty="0" smtClean="0"/>
              <a:t>Residual</a:t>
            </a:r>
            <a:r>
              <a:rPr lang="ar-IQ" sz="3200" b="1" dirty="0" smtClean="0"/>
              <a:t>) المضادات الحياتية مقارنة بالخلايا الحيوانية المنتجة من اللحوم</a:t>
            </a:r>
            <a:endParaRPr lang="ar-IQ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8342" y="3118813"/>
            <a:ext cx="1160747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ar-IQ" sz="3200" b="1" dirty="0" smtClean="0">
                <a:solidFill>
                  <a:srgbClr val="FF0000"/>
                </a:solidFill>
              </a:rPr>
              <a:t>تؤخذ الخلايا من ذكور الاجنة لدجاج </a:t>
            </a:r>
            <a:r>
              <a:rPr lang="en-US" sz="3200" b="1" dirty="0" smtClean="0">
                <a:solidFill>
                  <a:srgbClr val="FF0000"/>
                </a:solidFill>
              </a:rPr>
              <a:t>SPF</a:t>
            </a:r>
            <a:r>
              <a:rPr lang="ar-IQ" sz="3200" b="1" dirty="0" smtClean="0">
                <a:solidFill>
                  <a:srgbClr val="FF0000"/>
                </a:solidFill>
              </a:rPr>
              <a:t> من منطقة </a:t>
            </a:r>
            <a:r>
              <a:rPr lang="en-US" sz="3200" b="1" dirty="0" err="1" smtClean="0">
                <a:solidFill>
                  <a:srgbClr val="FF0000"/>
                </a:solidFill>
              </a:rPr>
              <a:t>Thiagh</a:t>
            </a:r>
            <a:r>
              <a:rPr lang="ar-IQ" sz="3200" b="1" dirty="0" smtClean="0">
                <a:solidFill>
                  <a:srgbClr val="FF0000"/>
                </a:solidFill>
              </a:rPr>
              <a:t> في اليوم 12.5 من النمو الجنيني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485" y="4581439"/>
            <a:ext cx="11317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600" b="1" dirty="0" smtClean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تعد خلايا الاجنة الماخوذة من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SPF </a:t>
            </a:r>
            <a:r>
              <a:rPr lang="ar-IQ" sz="3600" b="1" dirty="0" smtClean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 مصدرا للـ </a:t>
            </a:r>
          </a:p>
          <a:p>
            <a:pPr rtl="1"/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clean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animal-cell-derived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URWPalladioL-Roma"/>
              </a:rPr>
              <a:t>protein</a:t>
            </a:r>
            <a:endParaRPr lang="ar-IQ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629"/>
            <a:ext cx="12192000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1" y="706209"/>
            <a:ext cx="11742057" cy="2211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7601" y="121434"/>
            <a:ext cx="1072209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</a:rPr>
              <a:t>5. دراسة تأثر البيئة المايكروبية المعوية اثناء الاستجابة المناعية لعملية التلقيح</a:t>
            </a:r>
            <a:endParaRPr lang="ar-IQ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41" y="3069677"/>
            <a:ext cx="11934701" cy="3446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1674" y="6254958"/>
            <a:ext cx="4190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Dehnad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 and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Avary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2023)</a:t>
            </a:r>
            <a:endParaRPr lang="ar-IQ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8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70" y="304800"/>
            <a:ext cx="11742057" cy="2029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0" y="2688772"/>
            <a:ext cx="11862130" cy="35661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1674" y="6254958"/>
            <a:ext cx="4190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Dehnad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  and </a:t>
            </a:r>
            <a:r>
              <a:rPr lang="en-US" sz="2800" b="1" i="1" dirty="0" err="1">
                <a:solidFill>
                  <a:schemeClr val="accent6">
                    <a:lumMod val="50000"/>
                  </a:schemeClr>
                </a:solidFill>
              </a:rPr>
              <a:t>Avary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, 2023)</a:t>
            </a:r>
            <a:endParaRPr lang="ar-IQ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7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EGG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IQ"/>
          </a:p>
        </p:txBody>
      </p:sp>
      <p:sp>
        <p:nvSpPr>
          <p:cNvPr id="3" name="Rectangle 2"/>
          <p:cNvSpPr/>
          <p:nvPr/>
        </p:nvSpPr>
        <p:spPr>
          <a:xfrm>
            <a:off x="4961" y="1848608"/>
            <a:ext cx="70332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(Specific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Pathogen Free (SPF)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animals)</a:t>
            </a:r>
            <a:endParaRPr lang="ar-IQ" sz="32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390" y="3143431"/>
            <a:ext cx="11799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  <a:t>ويحصل على هذه الحيوانات اما عن طريق الولادة القيصيرية (بالنسبة الحيوانات اللبونة) او تفقيس البيض المعقم (بالنسبة للحيوانات البيوضة)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8553" y="1452144"/>
            <a:ext cx="653527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600" b="1" dirty="0" smtClean="0"/>
              <a:t>الحيوانات الخالية من المسببات المرضية</a:t>
            </a:r>
            <a:endParaRPr lang="ar-IQ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1233807" y="2478124"/>
            <a:ext cx="110000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هي الحيوانات الخالية من بعض الاحياء المجهرية والطفيليات المعينة وليس كلها</a:t>
            </a:r>
            <a:endParaRPr lang="ar-IQ" sz="3200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1597" y="4168986"/>
            <a:ext cx="4388689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IQ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ويطلق عليها عدة تسميات مثل:</a:t>
            </a:r>
            <a:endParaRPr lang="ar-IQ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35659" y="4515198"/>
            <a:ext cx="37671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Disease Free Animals</a:t>
            </a:r>
            <a:endParaRPr lang="ar-IQ" sz="3200" dirty="0"/>
          </a:p>
        </p:txBody>
      </p:sp>
      <p:sp>
        <p:nvSpPr>
          <p:cNvPr id="11" name="Rectangle 10"/>
          <p:cNvSpPr/>
          <p:nvPr/>
        </p:nvSpPr>
        <p:spPr>
          <a:xfrm>
            <a:off x="8583673" y="5608430"/>
            <a:ext cx="295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Healthy Animals</a:t>
            </a:r>
            <a:endParaRPr lang="ar-IQ" sz="3200" dirty="0"/>
          </a:p>
        </p:txBody>
      </p:sp>
      <p:sp>
        <p:nvSpPr>
          <p:cNvPr id="12" name="Rectangle 11"/>
          <p:cNvSpPr/>
          <p:nvPr/>
        </p:nvSpPr>
        <p:spPr>
          <a:xfrm>
            <a:off x="502198" y="5608430"/>
            <a:ext cx="4015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Pathogen Free Animals</a:t>
            </a:r>
            <a:endParaRPr lang="ar-IQ" sz="3200" dirty="0"/>
          </a:p>
        </p:txBody>
      </p:sp>
      <p:sp>
        <p:nvSpPr>
          <p:cNvPr id="13" name="Rectangle 12"/>
          <p:cNvSpPr/>
          <p:nvPr/>
        </p:nvSpPr>
        <p:spPr>
          <a:xfrm>
            <a:off x="5131993" y="4964001"/>
            <a:ext cx="2614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Clean Animals</a:t>
            </a:r>
            <a:endParaRPr lang="ar-IQ" sz="3200" dirty="0"/>
          </a:p>
        </p:txBody>
      </p:sp>
      <p:sp>
        <p:nvSpPr>
          <p:cNvPr id="14" name="Rectangle 13"/>
          <p:cNvSpPr/>
          <p:nvPr/>
        </p:nvSpPr>
        <p:spPr>
          <a:xfrm>
            <a:off x="-27710" y="4671614"/>
            <a:ext cx="47706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Caesarean Derived Animals</a:t>
            </a:r>
            <a:endParaRPr lang="ar-IQ" sz="3200" dirty="0"/>
          </a:p>
        </p:txBody>
      </p:sp>
      <p:sp>
        <p:nvSpPr>
          <p:cNvPr id="5" name="Oval 4"/>
          <p:cNvSpPr/>
          <p:nvPr/>
        </p:nvSpPr>
        <p:spPr>
          <a:xfrm>
            <a:off x="4010069" y="83308"/>
            <a:ext cx="4573604" cy="1252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IQ" sz="4800" dirty="0" smtClean="0"/>
              <a:t>ما هو </a:t>
            </a:r>
            <a:r>
              <a:rPr lang="en-US" sz="4800" dirty="0" smtClean="0"/>
              <a:t>SPF</a:t>
            </a:r>
            <a:r>
              <a:rPr lang="ar-IQ" sz="4800" dirty="0" smtClean="0"/>
              <a:t> ؟</a:t>
            </a:r>
            <a:endParaRPr lang="ar-IQ" sz="4800" dirty="0"/>
          </a:p>
        </p:txBody>
      </p:sp>
    </p:spTree>
    <p:extLst>
      <p:ext uri="{BB962C8B-B14F-4D97-AF65-F5344CB8AC3E}">
        <p14:creationId xmlns:p14="http://schemas.microsoft.com/office/powerpoint/2010/main" val="119481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208520"/>
            <a:ext cx="720964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2060"/>
                </a:solidFill>
              </a:rPr>
              <a:t>6. انتاج الاجسام المضادة النقية لفايروس </a:t>
            </a:r>
            <a:r>
              <a:rPr lang="ar-IQ" sz="3200" b="1" dirty="0" smtClean="0">
                <a:solidFill>
                  <a:srgbClr val="002060"/>
                </a:solidFill>
              </a:rPr>
              <a:t>الانفلونزا</a:t>
            </a:r>
            <a:endParaRPr lang="ar-IQ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93295"/>
            <a:ext cx="12090400" cy="5534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24422" y="6218666"/>
            <a:ext cx="39498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Mahmoud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</a:rPr>
              <a:t>et. al., 2023)</a:t>
            </a:r>
            <a:endParaRPr lang="ar-IQ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2748" y="5973680"/>
            <a:ext cx="4294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IQ" sz="3200" dirty="0" smtClean="0"/>
              <a:t>(</a:t>
            </a:r>
            <a:r>
              <a:rPr lang="en-US" sz="3200" dirty="0" err="1" smtClean="0"/>
              <a:t>Frumkin</a:t>
            </a:r>
            <a:r>
              <a:rPr lang="ar-IQ" sz="3200" dirty="0" smtClean="0"/>
              <a:t> وزملاؤه ، 2022)</a:t>
            </a:r>
            <a:endParaRPr lang="ar-IQ" sz="3200" dirty="0"/>
          </a:p>
        </p:txBody>
      </p:sp>
    </p:spTree>
    <p:extLst>
      <p:ext uri="{BB962C8B-B14F-4D97-AF65-F5344CB8AC3E}">
        <p14:creationId xmlns:p14="http://schemas.microsoft.com/office/powerpoint/2010/main" val="225065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9539" cy="67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1270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" y="365125"/>
            <a:ext cx="6429827" cy="5556704"/>
          </a:xfrm>
        </p:spPr>
        <p:txBody>
          <a:bodyPr>
            <a:normAutofit/>
          </a:bodyPr>
          <a:lstStyle/>
          <a:p>
            <a:pPr algn="ctr"/>
            <a:r>
              <a:rPr lang="ar-IQ" sz="11500" b="1" dirty="0" smtClean="0">
                <a:solidFill>
                  <a:schemeClr val="tx2">
                    <a:lumMod val="75000"/>
                  </a:schemeClr>
                </a:solidFill>
              </a:rPr>
              <a:t>شكرا لاصغائكم </a:t>
            </a:r>
            <a:endParaRPr lang="ar-IQ" sz="115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8342" y="947057"/>
            <a:ext cx="6458857" cy="4525963"/>
          </a:xfrm>
        </p:spPr>
      </p:pic>
    </p:spTree>
    <p:extLst>
      <p:ext uri="{BB962C8B-B14F-4D97-AF65-F5344CB8AC3E}">
        <p14:creationId xmlns:p14="http://schemas.microsoft.com/office/powerpoint/2010/main" val="303690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1953"/>
            <a:ext cx="12054434" cy="526604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182580" y="-152397"/>
            <a:ext cx="7689273" cy="17316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IQ" sz="4800" dirty="0" smtClean="0"/>
              <a:t>ما هي الاحياء المجهرية الخالية منها </a:t>
            </a:r>
            <a:r>
              <a:rPr lang="en-US" sz="4800" dirty="0" smtClean="0"/>
              <a:t>SPF</a:t>
            </a:r>
            <a:r>
              <a:rPr lang="ar-IQ" sz="4800" dirty="0" smtClean="0"/>
              <a:t>؟</a:t>
            </a:r>
            <a:endParaRPr lang="ar-IQ" sz="4800" dirty="0"/>
          </a:p>
        </p:txBody>
      </p:sp>
    </p:spTree>
    <p:extLst>
      <p:ext uri="{BB962C8B-B14F-4D97-AF65-F5344CB8AC3E}">
        <p14:creationId xmlns:p14="http://schemas.microsoft.com/office/powerpoint/2010/main" val="232113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10069" y="83308"/>
            <a:ext cx="4029468" cy="125282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IQ" sz="4800" dirty="0" smtClean="0"/>
              <a:t>نشوء </a:t>
            </a:r>
            <a:r>
              <a:rPr lang="en-US" sz="4800" dirty="0" smtClean="0"/>
              <a:t>SPF</a:t>
            </a:r>
            <a:endParaRPr lang="ar-IQ" sz="4800" dirty="0"/>
          </a:p>
        </p:txBody>
      </p:sp>
      <p:sp>
        <p:nvSpPr>
          <p:cNvPr id="3" name="Rectangle 2"/>
          <p:cNvSpPr/>
          <p:nvPr/>
        </p:nvSpPr>
        <p:spPr>
          <a:xfrm>
            <a:off x="263761" y="2692920"/>
            <a:ext cx="117928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3200" b="1" dirty="0">
                <a:solidFill>
                  <a:srgbClr val="FF0000"/>
                </a:solidFill>
                <a:latin typeface="Montserrat"/>
              </a:rPr>
              <a:t>Heinz </a:t>
            </a:r>
            <a:r>
              <a:rPr lang="en-US" sz="3200" b="1" dirty="0" err="1" smtClean="0">
                <a:solidFill>
                  <a:srgbClr val="FF0000"/>
                </a:solidFill>
                <a:latin typeface="Montserrat"/>
              </a:rPr>
              <a:t>Lohmann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 مؤسس شركة لوهمان والذي وقع عقد شراكة مع شركة </a:t>
            </a:r>
            <a:r>
              <a:rPr lang="en-US" sz="3200" b="1" dirty="0" smtClean="0">
                <a:solidFill>
                  <a:srgbClr val="FF0000"/>
                </a:solidFill>
                <a:latin typeface="Montserrat"/>
              </a:rPr>
              <a:t>Nichols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 و </a:t>
            </a:r>
            <a:r>
              <a:rPr lang="en-US" sz="3200" b="1" dirty="0" err="1" smtClean="0">
                <a:solidFill>
                  <a:srgbClr val="FF0000"/>
                </a:solidFill>
                <a:latin typeface="Montserrat"/>
              </a:rPr>
              <a:t>Heisdorf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 الاميركية المتخصصة في انتاج اصول الدجاج ما بين عام 1956 و 1958 ومن خلال هذه الشراكة تم نقل المعلومات الوراثية والتغذوية والبيطرية.</a:t>
            </a:r>
            <a:endParaRPr lang="ar-IQ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869239"/>
            <a:ext cx="120636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IQ" sz="3200" b="1" dirty="0" smtClean="0">
                <a:solidFill>
                  <a:srgbClr val="444444"/>
                </a:solidFill>
                <a:latin typeface="Montserrat"/>
              </a:rPr>
              <a:t>في عام 1958 استعملت البيض الخالي من ثلاث مسببات مرضية فقط لغرض تكاثر الفايروسات وهي </a:t>
            </a:r>
            <a:r>
              <a:rPr lang="en-US" sz="3200" b="1" dirty="0" smtClean="0">
                <a:solidFill>
                  <a:srgbClr val="444444"/>
                </a:solidFill>
                <a:latin typeface="Montserrat"/>
              </a:rPr>
              <a:t>Coccidiosis</a:t>
            </a:r>
            <a:r>
              <a:rPr lang="ar-IQ" sz="3200" b="1" dirty="0" smtClean="0">
                <a:solidFill>
                  <a:srgbClr val="444444"/>
                </a:solidFill>
                <a:latin typeface="Montserrat"/>
              </a:rPr>
              <a:t> و </a:t>
            </a:r>
            <a:r>
              <a:rPr lang="en-US" sz="3200" b="1" dirty="0" err="1" smtClean="0">
                <a:solidFill>
                  <a:srgbClr val="444444"/>
                </a:solidFill>
                <a:latin typeface="Montserrat"/>
              </a:rPr>
              <a:t>pullorum</a:t>
            </a:r>
            <a:r>
              <a:rPr lang="ar-IQ" sz="3200" b="1" dirty="0" smtClean="0">
                <a:solidFill>
                  <a:srgbClr val="444444"/>
                </a:solidFill>
                <a:latin typeface="Montserrat"/>
              </a:rPr>
              <a:t> و </a:t>
            </a:r>
            <a:r>
              <a:rPr lang="en-US" sz="3200" b="1" dirty="0" err="1" smtClean="0">
                <a:solidFill>
                  <a:srgbClr val="444444"/>
                </a:solidFill>
                <a:latin typeface="Montserrat"/>
              </a:rPr>
              <a:t>Marerk’s</a:t>
            </a:r>
            <a:endParaRPr lang="ar-IQ" sz="3200" dirty="0"/>
          </a:p>
        </p:txBody>
      </p:sp>
      <p:sp>
        <p:nvSpPr>
          <p:cNvPr id="5" name="Rectangle 4"/>
          <p:cNvSpPr/>
          <p:nvPr/>
        </p:nvSpPr>
        <p:spPr>
          <a:xfrm>
            <a:off x="-19270" y="1307925"/>
            <a:ext cx="1207588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IQ" sz="2800" b="1" dirty="0" smtClean="0">
                <a:solidFill>
                  <a:srgbClr val="0070C0"/>
                </a:solidFill>
                <a:latin typeface="Montserrat"/>
              </a:rPr>
              <a:t>اول من استعمل اجنة الدجاج للدراسات الفايروسية كان </a:t>
            </a:r>
            <a:r>
              <a:rPr lang="en-US" sz="2800" b="1" dirty="0" smtClean="0">
                <a:solidFill>
                  <a:srgbClr val="0070C0"/>
                </a:solidFill>
                <a:latin typeface="Montserrat"/>
              </a:rPr>
              <a:t>Rous</a:t>
            </a:r>
            <a:r>
              <a:rPr lang="ar-IQ" sz="2800" b="1" dirty="0" smtClean="0">
                <a:solidFill>
                  <a:srgbClr val="0070C0"/>
                </a:solidFill>
                <a:latin typeface="Montserrat"/>
              </a:rPr>
              <a:t> و </a:t>
            </a:r>
            <a:r>
              <a:rPr lang="en-US" sz="2800" b="1" dirty="0" smtClean="0">
                <a:solidFill>
                  <a:srgbClr val="0070C0"/>
                </a:solidFill>
                <a:latin typeface="Montserrat"/>
              </a:rPr>
              <a:t>Murphy</a:t>
            </a:r>
            <a:r>
              <a:rPr lang="ar-IQ" sz="2800" b="1" dirty="0" smtClean="0">
                <a:solidFill>
                  <a:srgbClr val="0070C0"/>
                </a:solidFill>
                <a:latin typeface="Montserrat"/>
              </a:rPr>
              <a:t> في عام 1911 وبعدهم بعشرين سنة استعمل </a:t>
            </a:r>
            <a:r>
              <a:rPr lang="en-US" sz="2800" b="1" dirty="0" smtClean="0">
                <a:solidFill>
                  <a:srgbClr val="0070C0"/>
                </a:solidFill>
                <a:latin typeface="Montserrat"/>
              </a:rPr>
              <a:t>Woodruff</a:t>
            </a:r>
            <a:r>
              <a:rPr lang="ar-IQ" sz="2800" b="1" dirty="0" smtClean="0">
                <a:solidFill>
                  <a:srgbClr val="0070C0"/>
                </a:solidFill>
                <a:latin typeface="Montserrat"/>
              </a:rPr>
              <a:t> و </a:t>
            </a:r>
            <a:r>
              <a:rPr lang="en-US" sz="2800" b="1" dirty="0" err="1" smtClean="0">
                <a:solidFill>
                  <a:srgbClr val="0070C0"/>
                </a:solidFill>
                <a:latin typeface="Montserrat"/>
              </a:rPr>
              <a:t>Goodpasture</a:t>
            </a:r>
            <a:r>
              <a:rPr lang="ar-IQ" sz="2800" b="1" dirty="0" smtClean="0">
                <a:solidFill>
                  <a:srgbClr val="0070C0"/>
                </a:solidFill>
                <a:latin typeface="Montserrat"/>
              </a:rPr>
              <a:t> في عام 1931 اجنة الدجاج في تكاثر فايروس الجدري.</a:t>
            </a:r>
            <a:endParaRPr lang="ar-IQ" sz="28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09109" y="6140018"/>
            <a:ext cx="255451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Vielitz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, 2008)</a:t>
            </a:r>
            <a:endParaRPr lang="en-US" sz="2800" b="1" i="0" dirty="0">
              <a:solidFill>
                <a:schemeClr val="accent6">
                  <a:lumMod val="50000"/>
                </a:schemeClr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47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658" y="567108"/>
            <a:ext cx="11829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بدء مشروع انتاج </a:t>
            </a:r>
            <a:r>
              <a:rPr lang="en-US" sz="3200" b="1" dirty="0" smtClean="0">
                <a:solidFill>
                  <a:srgbClr val="FF0000"/>
                </a:solidFill>
                <a:latin typeface="Montserrat"/>
              </a:rPr>
              <a:t>SPF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 في عام 1963 في جامعة كونكتيكت واستعمل دجاج اللكهورن وسمي البرنامج بـ </a:t>
            </a:r>
            <a:r>
              <a:rPr lang="en-US" sz="3200" b="1" dirty="0" smtClean="0">
                <a:solidFill>
                  <a:srgbClr val="FF0000"/>
                </a:solidFill>
                <a:latin typeface="Montserrat"/>
              </a:rPr>
              <a:t>SPFAS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 (</a:t>
            </a:r>
            <a:r>
              <a:rPr lang="en-US" sz="3200" b="1" dirty="0" smtClean="0">
                <a:solidFill>
                  <a:srgbClr val="FF0000"/>
                </a:solidFill>
                <a:latin typeface="Montserrat"/>
              </a:rPr>
              <a:t>Specific Pathogen Free Avian Supply</a:t>
            </a:r>
            <a:r>
              <a:rPr lang="ar-IQ" sz="3200" b="1" dirty="0" smtClean="0">
                <a:solidFill>
                  <a:srgbClr val="FF0000"/>
                </a:solidFill>
                <a:latin typeface="Montserrat"/>
              </a:rPr>
              <a:t>)</a:t>
            </a:r>
            <a:endParaRPr lang="ar-IQ" sz="32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658" y="1996765"/>
            <a:ext cx="11829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200" b="1" dirty="0" smtClean="0">
                <a:solidFill>
                  <a:srgbClr val="0070C0"/>
                </a:solidFill>
                <a:latin typeface="Montserrat"/>
              </a:rPr>
              <a:t>في عام 1966 تعاون كل من برنامج </a:t>
            </a:r>
            <a:r>
              <a:rPr lang="en-US" sz="3200" b="1" dirty="0" smtClean="0">
                <a:solidFill>
                  <a:srgbClr val="0070C0"/>
                </a:solidFill>
                <a:latin typeface="Montserrat"/>
              </a:rPr>
              <a:t>SPAFAS</a:t>
            </a:r>
            <a:r>
              <a:rPr lang="ar-IQ" sz="3200" b="1" dirty="0" smtClean="0">
                <a:solidFill>
                  <a:srgbClr val="0070C0"/>
                </a:solidFill>
                <a:latin typeface="Montserrat"/>
              </a:rPr>
              <a:t> وشركة لوهمان لانتاج الدجاج الخالي من المسببات المرضية وكان عدد الدجاج هو 14 الف انثى </a:t>
            </a:r>
            <a:endParaRPr lang="ar-IQ" sz="32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658" y="3317565"/>
            <a:ext cx="118291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2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في 1974 انتج الجيل الثالث والخالي من المسببات المرضية لقطيع 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HNL</a:t>
            </a:r>
            <a:r>
              <a:rPr lang="ar-IQ" sz="32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 والموضوع في اقفاص فردية</a:t>
            </a:r>
            <a:endParaRPr lang="ar-IQ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9658" y="4638365"/>
            <a:ext cx="118291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IQ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اول من استعمل اجنة الدجاج 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SPF</a:t>
            </a:r>
            <a:r>
              <a:rPr lang="ar-IQ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في انتاج اللقاحات الخاصة بالانسان في عام 1980 هو البروفيسور </a:t>
            </a:r>
            <a:r>
              <a:rPr 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Vob</a:t>
            </a:r>
            <a:r>
              <a:rPr lang="ar-IQ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"/>
              </a:rPr>
              <a:t> في معهد روبروت كوخ في برلين ، واستعمل لانتاج لقاح الحمى الصفراء.</a:t>
            </a:r>
            <a:endParaRPr lang="ar-IQ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05909" y="6189997"/>
            <a:ext cx="255451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(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Vielitz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Montserrat"/>
              </a:rPr>
              <a:t>, 2008)</a:t>
            </a:r>
            <a:endParaRPr lang="en-US" sz="2800" b="1" i="0" dirty="0">
              <a:solidFill>
                <a:schemeClr val="accent6">
                  <a:lumMod val="50000"/>
                </a:schemeClr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111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5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4909"/>
            <a:ext cx="12134324" cy="6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36" y="215139"/>
            <a:ext cx="10809720" cy="646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ar-IQ" sz="8000" dirty="0">
                <a:solidFill>
                  <a:prstClr val="black"/>
                </a:solidFill>
              </a:rPr>
              <a:t>الامن الحيوي في </a:t>
            </a:r>
            <a:r>
              <a:rPr lang="ar-IQ" sz="8000" dirty="0" smtClean="0">
                <a:solidFill>
                  <a:prstClr val="black"/>
                </a:solidFill>
              </a:rPr>
              <a:t>مزارع </a:t>
            </a:r>
            <a:r>
              <a:rPr lang="en-US" sz="8000" dirty="0" smtClean="0"/>
              <a:t>(SPF)</a:t>
            </a:r>
            <a:endParaRPr lang="ar-IQ" sz="8000" dirty="0"/>
          </a:p>
        </p:txBody>
      </p:sp>
      <p:pic>
        <p:nvPicPr>
          <p:cNvPr id="4" name="VID-20240313-WA001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00200"/>
            <a:ext cx="12191999" cy="4525963"/>
          </a:xfrm>
        </p:spPr>
      </p:pic>
    </p:spTree>
    <p:extLst>
      <p:ext uri="{BB962C8B-B14F-4D97-AF65-F5344CB8AC3E}">
        <p14:creationId xmlns:p14="http://schemas.microsoft.com/office/powerpoint/2010/main" val="16896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892</TotalTime>
  <Words>772</Words>
  <Application>Microsoft Office PowerPoint</Application>
  <PresentationFormat>Custom</PresentationFormat>
  <Paragraphs>66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انتاج واستعمالات البيض الخالي من المسببات المرضية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الامن الحيوي في مزارع (SPF)</vt:lpstr>
      <vt:lpstr>طريقة انتاج وتربية دجاج (SPF) في مصر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شكرا لاصغائكم </vt:lpstr>
    </vt:vector>
  </TitlesOfParts>
  <Company>SACC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انتاج البيض الخالي من المسببات المرضية</dc:title>
  <dc:creator>prof. Ziyad</dc:creator>
  <cp:lastModifiedBy>sarmad.monica@gmail.com</cp:lastModifiedBy>
  <cp:revision>62</cp:revision>
  <dcterms:created xsi:type="dcterms:W3CDTF">2024-02-17T08:38:05Z</dcterms:created>
  <dcterms:modified xsi:type="dcterms:W3CDTF">2024-03-16T13:53:44Z</dcterms:modified>
</cp:coreProperties>
</file>