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98" r:id="rId2"/>
    <p:sldId id="297" r:id="rId3"/>
    <p:sldId id="256" r:id="rId4"/>
    <p:sldId id="30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9" r:id="rId13"/>
    <p:sldId id="265" r:id="rId14"/>
    <p:sldId id="301" r:id="rId15"/>
    <p:sldId id="267" r:id="rId16"/>
    <p:sldId id="269" r:id="rId17"/>
    <p:sldId id="302" r:id="rId18"/>
    <p:sldId id="303" r:id="rId19"/>
    <p:sldId id="271" r:id="rId20"/>
    <p:sldId id="272" r:id="rId21"/>
    <p:sldId id="275" r:id="rId22"/>
  </p:sldIdLst>
  <p:sldSz cx="9144000" cy="5143500" type="screen16x9"/>
  <p:notesSz cx="6858000" cy="9144000"/>
  <p:embeddedFontLst>
    <p:embeddedFont>
      <p:font typeface="Heebo" charset="-79"/>
      <p:regular r:id="rId24"/>
      <p:bold r:id="rId25"/>
    </p:embeddedFont>
    <p:embeddedFont>
      <p:font typeface="Raleway" charset="0"/>
      <p:regular r:id="rId26"/>
      <p:bold r:id="rId27"/>
      <p:italic r:id="rId28"/>
      <p:boldItalic r:id="rId29"/>
    </p:embeddedFont>
    <p:embeddedFont>
      <p:font typeface="Anaheim" charset="0"/>
      <p:regular r:id="rId30"/>
    </p:embeddedFont>
    <p:embeddedFont>
      <p:font typeface="Andalus" pitchFamily="18" charset="-78"/>
      <p:regular r:id="rId31"/>
    </p:embeddedFont>
    <p:embeddedFont>
      <p:font typeface="Simplified Arabic" pitchFamily="18" charset="-78"/>
      <p:regular r:id="rId32"/>
      <p:bold r:id="rId33"/>
    </p:embeddedFont>
    <p:embeddedFont>
      <p:font typeface="PT Bold Heading" pitchFamily="2" charset="-78"/>
      <p:regular r:id="rId34"/>
    </p:embeddedFont>
    <p:embeddedFont>
      <p:font typeface="PT Sans" charset="0"/>
      <p:regular r:id="rId35"/>
      <p:bold r:id="rId36"/>
      <p:italic r:id="rId37"/>
      <p:boldItalic r:id="rId38"/>
    </p:embeddedFont>
    <p:embeddedFont>
      <p:font typeface="Inter Tight SemiBold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77A4085-B708-44CF-A165-BFE6B0F55A97}">
  <a:tblStyle styleId="{477A4085-B708-44CF-A165-BFE6B0F55A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090F5A-99D7-456C-B9F5-AB5C9922631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7865" autoAdjust="0"/>
  </p:normalViewPr>
  <p:slideViewPr>
    <p:cSldViewPr>
      <p:cViewPr>
        <p:scale>
          <a:sx n="70" d="100"/>
          <a:sy n="70" d="100"/>
        </p:scale>
        <p:origin x="-894" y="-4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5311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fcf2ce8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4fcf2ce8e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4fcf2ce8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4fcf2ce8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51722045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51722045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8654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8190" y="-2032261"/>
            <a:ext cx="7315925" cy="10949501"/>
            <a:chOff x="-1708191" y="-2032261"/>
            <a:chExt cx="7315926" cy="10949501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708191" y="-2032261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39584" y="3773739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1137401"/>
            <a:ext cx="4511100" cy="14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6" y="3355951"/>
            <a:ext cx="18195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-1942266" y="-1102611"/>
            <a:ext cx="14960126" cy="5409451"/>
            <a:chOff x="-1942266" y="-1102611"/>
            <a:chExt cx="14960126" cy="5409451"/>
          </a:xfrm>
        </p:grpSpPr>
        <p:pic>
          <p:nvPicPr>
            <p:cNvPr id="79" name="Google Shape;7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-1942266" y="-110261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60509" y="-836661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028301" y="689825"/>
            <a:ext cx="5087401" cy="110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028301" y="1695650"/>
            <a:ext cx="5087401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-2046003" y="-463298"/>
            <a:ext cx="12850165" cy="8884912"/>
            <a:chOff x="-2046004" y="-463298"/>
            <a:chExt cx="12850165" cy="8884912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226151">
              <a:off x="-1405874" y="3374612"/>
              <a:ext cx="4283692" cy="4438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7051873" y="-1549712"/>
              <a:ext cx="2665873" cy="48387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3"/>
          <p:cNvGrpSpPr/>
          <p:nvPr/>
        </p:nvGrpSpPr>
        <p:grpSpPr>
          <a:xfrm>
            <a:off x="-1674790" y="-2620111"/>
            <a:ext cx="12834252" cy="11559026"/>
            <a:chOff x="-1674791" y="-2620111"/>
            <a:chExt cx="12834252" cy="11559026"/>
          </a:xfrm>
        </p:grpSpPr>
        <p:pic>
          <p:nvPicPr>
            <p:cNvPr id="89" name="Google Shape;8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02109" y="3795414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674791" y="-2620111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1" y="20551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1" y="326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4" hasCustomPrompt="1"/>
          </p:nvPr>
        </p:nvSpPr>
        <p:spPr>
          <a:xfrm>
            <a:off x="3306001" y="20551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5" hasCustomPrompt="1"/>
          </p:nvPr>
        </p:nvSpPr>
        <p:spPr>
          <a:xfrm>
            <a:off x="3306001" y="326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6" hasCustomPrompt="1"/>
          </p:nvPr>
        </p:nvSpPr>
        <p:spPr>
          <a:xfrm>
            <a:off x="5892001" y="20551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7" hasCustomPrompt="1"/>
          </p:nvPr>
        </p:nvSpPr>
        <p:spPr>
          <a:xfrm>
            <a:off x="5892001" y="32600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0000" y="2502701"/>
            <a:ext cx="25320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3306000" y="2502701"/>
            <a:ext cx="25320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5892000" y="2502701"/>
            <a:ext cx="25320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3"/>
          </p:nvPr>
        </p:nvSpPr>
        <p:spPr>
          <a:xfrm>
            <a:off x="720000" y="3707626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3306000" y="3707626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5"/>
          </p:nvPr>
        </p:nvSpPr>
        <p:spPr>
          <a:xfrm>
            <a:off x="5892000" y="3707626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311035" y="1131361"/>
            <a:ext cx="3205500" cy="10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863276" y="2263250"/>
            <a:ext cx="4902000" cy="16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07" name="Google Shape;107;p14"/>
          <p:cNvGrpSpPr/>
          <p:nvPr/>
        </p:nvGrpSpPr>
        <p:grpSpPr>
          <a:xfrm>
            <a:off x="-2445723" y="-311661"/>
            <a:ext cx="5131525" cy="8064530"/>
            <a:chOff x="-2329975" y="-710986"/>
            <a:chExt cx="5131526" cy="8064530"/>
          </a:xfrm>
        </p:grpSpPr>
        <p:pic>
          <p:nvPicPr>
            <p:cNvPr id="108" name="Google Shape;108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329975" y="2638217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308112" y="-710986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690035" y="3769115"/>
            <a:ext cx="35681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>
            <a:spLocks noGrp="1"/>
          </p:cNvSpPr>
          <p:nvPr>
            <p:ph type="pic" idx="2"/>
          </p:nvPr>
        </p:nvSpPr>
        <p:spPr>
          <a:xfrm>
            <a:off x="5619153" y="539500"/>
            <a:ext cx="2811600" cy="406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3" name="Google Shape;113;p15"/>
          <p:cNvGrpSpPr/>
          <p:nvPr/>
        </p:nvGrpSpPr>
        <p:grpSpPr>
          <a:xfrm>
            <a:off x="-1070841" y="-1166585"/>
            <a:ext cx="12267627" cy="9224051"/>
            <a:chOff x="-1070841" y="-1166586"/>
            <a:chExt cx="12267626" cy="9224051"/>
          </a:xfrm>
        </p:grpSpPr>
        <p:pic>
          <p:nvPicPr>
            <p:cNvPr id="114" name="Google Shape;114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28634" y="2913964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70841" y="-1166586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41697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713225" y="1059125"/>
            <a:ext cx="4169700" cy="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>
            <a:spLocks noGrp="1"/>
          </p:cNvSpPr>
          <p:nvPr>
            <p:ph type="pic" idx="3"/>
          </p:nvPr>
        </p:nvSpPr>
        <p:spPr>
          <a:xfrm>
            <a:off x="3983848" y="1903775"/>
            <a:ext cx="1566601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5"/>
          <p:cNvSpPr>
            <a:spLocks noGrp="1"/>
          </p:cNvSpPr>
          <p:nvPr>
            <p:ph type="pic" idx="4"/>
          </p:nvPr>
        </p:nvSpPr>
        <p:spPr>
          <a:xfrm>
            <a:off x="2348536" y="1903775"/>
            <a:ext cx="1566601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5"/>
          <p:cNvSpPr>
            <a:spLocks noGrp="1"/>
          </p:cNvSpPr>
          <p:nvPr>
            <p:ph type="pic" idx="5"/>
          </p:nvPr>
        </p:nvSpPr>
        <p:spPr>
          <a:xfrm>
            <a:off x="713226" y="1903775"/>
            <a:ext cx="1566601" cy="270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4621409" y="-3869210"/>
            <a:ext cx="545735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8"/>
          <p:cNvGrpSpPr/>
          <p:nvPr/>
        </p:nvGrpSpPr>
        <p:grpSpPr>
          <a:xfrm>
            <a:off x="-2963423" y="2863542"/>
            <a:ext cx="14283532" cy="5666672"/>
            <a:chOff x="-2963425" y="2863542"/>
            <a:chExt cx="14283533" cy="5666672"/>
          </a:xfrm>
        </p:grpSpPr>
        <p:pic>
          <p:nvPicPr>
            <p:cNvPr id="141" name="Google Shape;141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963425" y="2863542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56386" y="3386714"/>
              <a:ext cx="4963722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720000" y="2735032"/>
            <a:ext cx="2392800" cy="16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2"/>
          </p:nvPr>
        </p:nvSpPr>
        <p:spPr>
          <a:xfrm>
            <a:off x="3375598" y="2735032"/>
            <a:ext cx="2392800" cy="16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3"/>
          </p:nvPr>
        </p:nvSpPr>
        <p:spPr>
          <a:xfrm>
            <a:off x="6031076" y="2735032"/>
            <a:ext cx="2392800" cy="16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4"/>
          </p:nvPr>
        </p:nvSpPr>
        <p:spPr>
          <a:xfrm>
            <a:off x="720000" y="2390039"/>
            <a:ext cx="23928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5"/>
          </p:nvPr>
        </p:nvSpPr>
        <p:spPr>
          <a:xfrm>
            <a:off x="3375602" y="2390039"/>
            <a:ext cx="23928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6"/>
          </p:nvPr>
        </p:nvSpPr>
        <p:spPr>
          <a:xfrm>
            <a:off x="6031076" y="2390039"/>
            <a:ext cx="23928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007074" y="-2343036"/>
            <a:ext cx="2665873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252240" y="1538790"/>
            <a:ext cx="54573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1001573" y="1609269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2"/>
          </p:nvPr>
        </p:nvSpPr>
        <p:spPr>
          <a:xfrm>
            <a:off x="4828027" y="1609269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3"/>
          </p:nvPr>
        </p:nvSpPr>
        <p:spPr>
          <a:xfrm>
            <a:off x="1001573" y="3269844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4"/>
          </p:nvPr>
        </p:nvSpPr>
        <p:spPr>
          <a:xfrm>
            <a:off x="4828027" y="3269844"/>
            <a:ext cx="33144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5"/>
          </p:nvPr>
        </p:nvSpPr>
        <p:spPr>
          <a:xfrm>
            <a:off x="1001575" y="1339975"/>
            <a:ext cx="33144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6"/>
          </p:nvPr>
        </p:nvSpPr>
        <p:spPr>
          <a:xfrm>
            <a:off x="1001575" y="3000800"/>
            <a:ext cx="33144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7"/>
          </p:nvPr>
        </p:nvSpPr>
        <p:spPr>
          <a:xfrm>
            <a:off x="4827998" y="1339975"/>
            <a:ext cx="33144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8"/>
          </p:nvPr>
        </p:nvSpPr>
        <p:spPr>
          <a:xfrm>
            <a:off x="4827998" y="3000800"/>
            <a:ext cx="33144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4082465" y="-1601961"/>
            <a:ext cx="545735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20"/>
          <p:cNvGrpSpPr/>
          <p:nvPr/>
        </p:nvGrpSpPr>
        <p:grpSpPr>
          <a:xfrm>
            <a:off x="-2767075" y="-1984310"/>
            <a:ext cx="16331036" cy="9575074"/>
            <a:chOff x="-2767076" y="-1984310"/>
            <a:chExt cx="16331037" cy="9575074"/>
          </a:xfrm>
        </p:grpSpPr>
        <p:pic>
          <p:nvPicPr>
            <p:cNvPr id="165" name="Google Shape;16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196004">
              <a:off x="7536650" y="-1028887"/>
              <a:ext cx="496372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767076" y="2447264"/>
              <a:ext cx="4963722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720000" y="1606908"/>
            <a:ext cx="22335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3455250" y="1606908"/>
            <a:ext cx="22335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3"/>
          </p:nvPr>
        </p:nvSpPr>
        <p:spPr>
          <a:xfrm>
            <a:off x="720000" y="3270357"/>
            <a:ext cx="22335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3455250" y="3270357"/>
            <a:ext cx="22335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6190500" y="1606908"/>
            <a:ext cx="22335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6"/>
          </p:nvPr>
        </p:nvSpPr>
        <p:spPr>
          <a:xfrm>
            <a:off x="6190500" y="3270357"/>
            <a:ext cx="22335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720000" y="1385422"/>
            <a:ext cx="2233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3455250" y="1385422"/>
            <a:ext cx="2231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9"/>
          </p:nvPr>
        </p:nvSpPr>
        <p:spPr>
          <a:xfrm>
            <a:off x="6190500" y="1385422"/>
            <a:ext cx="2231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3"/>
          </p:nvPr>
        </p:nvSpPr>
        <p:spPr>
          <a:xfrm>
            <a:off x="720000" y="3045654"/>
            <a:ext cx="2233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4"/>
          </p:nvPr>
        </p:nvSpPr>
        <p:spPr>
          <a:xfrm>
            <a:off x="3455250" y="3045659"/>
            <a:ext cx="2231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5"/>
          </p:nvPr>
        </p:nvSpPr>
        <p:spPr>
          <a:xfrm>
            <a:off x="6190500" y="3045659"/>
            <a:ext cx="2231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1"/>
          <p:cNvGrpSpPr/>
          <p:nvPr/>
        </p:nvGrpSpPr>
        <p:grpSpPr>
          <a:xfrm>
            <a:off x="-710225" y="-1946337"/>
            <a:ext cx="13051419" cy="7258242"/>
            <a:chOff x="-710227" y="-1946337"/>
            <a:chExt cx="13051419" cy="7258242"/>
          </a:xfrm>
        </p:grpSpPr>
        <p:pic>
          <p:nvPicPr>
            <p:cNvPr id="182" name="Google Shape;182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006237" y="214087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-710227" y="-1946337"/>
              <a:ext cx="2665873" cy="483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714406">
              <a:off x="7071662" y="33790"/>
              <a:ext cx="496372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21"/>
          <p:cNvSpPr txBox="1">
            <a:spLocks noGrp="1"/>
          </p:cNvSpPr>
          <p:nvPr>
            <p:ph type="title" hasCustomPrompt="1"/>
          </p:nvPr>
        </p:nvSpPr>
        <p:spPr>
          <a:xfrm>
            <a:off x="798375" y="2838925"/>
            <a:ext cx="3492601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1"/>
          </p:nvPr>
        </p:nvSpPr>
        <p:spPr>
          <a:xfrm>
            <a:off x="798388" y="3521649"/>
            <a:ext cx="3492601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 idx="2" hasCustomPrompt="1"/>
          </p:nvPr>
        </p:nvSpPr>
        <p:spPr>
          <a:xfrm>
            <a:off x="2825687" y="1127939"/>
            <a:ext cx="3492601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3"/>
          </p:nvPr>
        </p:nvSpPr>
        <p:spPr>
          <a:xfrm>
            <a:off x="2825687" y="1810650"/>
            <a:ext cx="3492601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title" idx="4" hasCustomPrompt="1"/>
          </p:nvPr>
        </p:nvSpPr>
        <p:spPr>
          <a:xfrm>
            <a:off x="4852999" y="2838925"/>
            <a:ext cx="3492601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5"/>
          </p:nvPr>
        </p:nvSpPr>
        <p:spPr>
          <a:xfrm>
            <a:off x="4853013" y="3521649"/>
            <a:ext cx="3492601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88011" y="-1798212"/>
            <a:ext cx="9631150" cy="9027626"/>
            <a:chOff x="288009" y="-1798212"/>
            <a:chExt cx="9631151" cy="9027626"/>
          </a:xfrm>
        </p:grpSpPr>
        <p:pic>
          <p:nvPicPr>
            <p:cNvPr id="192" name="Google Shape;192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>
              <a:off x="1075684" y="2873589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 flipH="1">
              <a:off x="5563334" y="-2585886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2"/>
          <p:cNvGrpSpPr/>
          <p:nvPr/>
        </p:nvGrpSpPr>
        <p:grpSpPr>
          <a:xfrm>
            <a:off x="-4082465" y="-1601961"/>
            <a:ext cx="14881378" cy="9163526"/>
            <a:chOff x="-4082466" y="-1601961"/>
            <a:chExt cx="14881377" cy="9163526"/>
          </a:xfrm>
        </p:grpSpPr>
        <p:pic>
          <p:nvPicPr>
            <p:cNvPr id="196" name="Google Shape;196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-4082466" y="-1601961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5341559" y="2418064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22"/>
          <p:cNvGrpSpPr/>
          <p:nvPr/>
        </p:nvGrpSpPr>
        <p:grpSpPr>
          <a:xfrm>
            <a:off x="-1533166" y="-778720"/>
            <a:ext cx="12974151" cy="7170955"/>
            <a:chOff x="-1533166" y="-778720"/>
            <a:chExt cx="12974151" cy="7170955"/>
          </a:xfrm>
        </p:grpSpPr>
        <p:pic>
          <p:nvPicPr>
            <p:cNvPr id="199" name="Google Shape;19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7763138" y="-2244374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67512" y="2714389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293367" y="-526812"/>
            <a:ext cx="10641276" cy="7627626"/>
            <a:chOff x="-293366" y="-526812"/>
            <a:chExt cx="10641276" cy="7627626"/>
          </a:xfrm>
        </p:grpSpPr>
        <p:pic>
          <p:nvPicPr>
            <p:cNvPr id="16" name="Google Shape;16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5992084" y="2744989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494309" y="-1314486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6300213" y="-1603785"/>
            <a:ext cx="221219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3"/>
          <p:cNvGrpSpPr/>
          <p:nvPr/>
        </p:nvGrpSpPr>
        <p:grpSpPr>
          <a:xfrm>
            <a:off x="-1184450" y="423952"/>
            <a:ext cx="5283372" cy="7164927"/>
            <a:chOff x="1033248" y="945314"/>
            <a:chExt cx="5283372" cy="7164927"/>
          </a:xfrm>
        </p:grpSpPr>
        <p:pic>
          <p:nvPicPr>
            <p:cNvPr id="20" name="Google Shape;20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1033248" y="3271538"/>
              <a:ext cx="2665873" cy="483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52899" y="945314"/>
              <a:ext cx="496372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376" y="1582139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736026" y="2903426"/>
            <a:ext cx="3694800" cy="16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7421325" y="1962701"/>
            <a:ext cx="10095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>
            <a:spLocks noGrp="1"/>
          </p:cNvSpPr>
          <p:nvPr>
            <p:ph type="pic" idx="3"/>
          </p:nvPr>
        </p:nvSpPr>
        <p:spPr>
          <a:xfrm>
            <a:off x="599650" y="265625"/>
            <a:ext cx="4059900" cy="4064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4"/>
          <p:cNvGrpSpPr/>
          <p:nvPr/>
        </p:nvGrpSpPr>
        <p:grpSpPr>
          <a:xfrm>
            <a:off x="-2854915" y="-4416910"/>
            <a:ext cx="9007202" cy="13920701"/>
            <a:chOff x="-2854916" y="-4416911"/>
            <a:chExt cx="9007201" cy="13920701"/>
          </a:xfrm>
        </p:grpSpPr>
        <p:pic>
          <p:nvPicPr>
            <p:cNvPr id="212" name="Google Shape;212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-2854916" y="-60136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584134" y="4360289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93184" y="-441691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713225" y="1128750"/>
            <a:ext cx="4448100" cy="9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1"/>
          </p:nvPr>
        </p:nvSpPr>
        <p:spPr>
          <a:xfrm>
            <a:off x="713225" y="1910002"/>
            <a:ext cx="44481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 txBox="1"/>
          <p:nvPr/>
        </p:nvSpPr>
        <p:spPr>
          <a:xfrm>
            <a:off x="713225" y="3352225"/>
            <a:ext cx="4080601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 </a:t>
            </a:r>
            <a:endParaRPr sz="1000" b="1" u="sng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5"/>
          <p:cNvGrpSpPr/>
          <p:nvPr/>
        </p:nvGrpSpPr>
        <p:grpSpPr>
          <a:xfrm>
            <a:off x="-2641699" y="-2464733"/>
            <a:ext cx="14020827" cy="9253002"/>
            <a:chOff x="-2641700" y="-2464733"/>
            <a:chExt cx="14020826" cy="9253002"/>
          </a:xfrm>
        </p:grpSpPr>
        <p:pic>
          <p:nvPicPr>
            <p:cNvPr id="220" name="Google Shape;22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47600" y="2072942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641700" y="-2464733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" name="Google Shape;222;p25"/>
          <p:cNvGrpSpPr/>
          <p:nvPr/>
        </p:nvGrpSpPr>
        <p:grpSpPr>
          <a:xfrm>
            <a:off x="-1368300" y="-383736"/>
            <a:ext cx="13416160" cy="7367565"/>
            <a:chOff x="-1368300" y="-383737"/>
            <a:chExt cx="13416160" cy="7367565"/>
          </a:xfrm>
        </p:grpSpPr>
        <p:pic>
          <p:nvPicPr>
            <p:cNvPr id="223" name="Google Shape;22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186051" flipH="1">
              <a:off x="-34215" y="1586593"/>
              <a:ext cx="3568149" cy="5143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692034" y="-117141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6"/>
          <p:cNvGrpSpPr/>
          <p:nvPr/>
        </p:nvGrpSpPr>
        <p:grpSpPr>
          <a:xfrm>
            <a:off x="-2748780" y="-4245972"/>
            <a:ext cx="14338702" cy="11890187"/>
            <a:chOff x="-2748781" y="-4245972"/>
            <a:chExt cx="14338702" cy="11890187"/>
          </a:xfrm>
        </p:grpSpPr>
        <p:pic>
          <p:nvPicPr>
            <p:cNvPr id="227" name="Google Shape;227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040602" y="2805513"/>
              <a:ext cx="2665873" cy="4838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22838" y="2121514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005391">
              <a:off x="-1665652" y="-3264010"/>
              <a:ext cx="4963720" cy="5143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121826">
              <a:off x="6075498" y="-3533997"/>
              <a:ext cx="4963719" cy="51434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26"/>
          <p:cNvGrpSpPr/>
          <p:nvPr/>
        </p:nvGrpSpPr>
        <p:grpSpPr>
          <a:xfrm>
            <a:off x="-4022565" y="-919411"/>
            <a:ext cx="17173602" cy="5757151"/>
            <a:chOff x="-4022566" y="-919412"/>
            <a:chExt cx="17173601" cy="5757151"/>
          </a:xfrm>
        </p:grpSpPr>
        <p:pic>
          <p:nvPicPr>
            <p:cNvPr id="232" name="Google Shape;232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3684" y="-305761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-4179491" y="-762486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6239" y="3067818"/>
            <a:ext cx="5131525" cy="4715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28;p4"/>
          <p:cNvGrpSpPr/>
          <p:nvPr/>
        </p:nvGrpSpPr>
        <p:grpSpPr>
          <a:xfrm>
            <a:off x="-2881991" y="-2336810"/>
            <a:ext cx="14656501" cy="7096101"/>
            <a:chOff x="-2881991" y="-2336811"/>
            <a:chExt cx="14656501" cy="7096101"/>
          </a:xfrm>
        </p:grpSpPr>
        <p:pic>
          <p:nvPicPr>
            <p:cNvPr id="29" name="Google Shape;29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06359" y="-233681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-2881991" y="-38421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5151737" y="2739900"/>
            <a:ext cx="25056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1486663" y="2739900"/>
            <a:ext cx="25056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486663" y="2287751"/>
            <a:ext cx="2505600" cy="5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151739" y="2287751"/>
            <a:ext cx="2505600" cy="5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-1706012" y="-2305311"/>
            <a:ext cx="13573083" cy="7988301"/>
            <a:chOff x="-1706012" y="-2305311"/>
            <a:chExt cx="13573082" cy="7988301"/>
          </a:xfrm>
        </p:grpSpPr>
        <p:pic>
          <p:nvPicPr>
            <p:cNvPr id="40" name="Google Shape;40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903349" y="-2305311"/>
              <a:ext cx="496372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706012" y="539489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97585" y="2832465"/>
            <a:ext cx="35681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>
            <a:off x="-4077972" y="-3353512"/>
            <a:ext cx="13614841" cy="10269753"/>
            <a:chOff x="-4077971" y="-3353513"/>
            <a:chExt cx="13614840" cy="10269753"/>
          </a:xfrm>
        </p:grpSpPr>
        <p:pic>
          <p:nvPicPr>
            <p:cNvPr id="45" name="Google Shape;4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324676" y="1772739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146076">
              <a:off x="-3042875" y="-2387912"/>
              <a:ext cx="4963722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Google Shape;47;p6"/>
          <p:cNvGrpSpPr/>
          <p:nvPr/>
        </p:nvGrpSpPr>
        <p:grpSpPr>
          <a:xfrm>
            <a:off x="-1717715" y="-2454312"/>
            <a:ext cx="13328126" cy="11639176"/>
            <a:chOff x="-1717716" y="-2454312"/>
            <a:chExt cx="13328126" cy="11639176"/>
          </a:xfrm>
        </p:grpSpPr>
        <p:pic>
          <p:nvPicPr>
            <p:cNvPr id="48" name="Google Shape;48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7254584" y="-3241986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717716" y="4041364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742674" y="-190311"/>
            <a:ext cx="496372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7"/>
          <p:cNvGrpSpPr/>
          <p:nvPr/>
        </p:nvGrpSpPr>
        <p:grpSpPr>
          <a:xfrm>
            <a:off x="-2356573" y="826725"/>
            <a:ext cx="13727083" cy="6801264"/>
            <a:chOff x="-2356572" y="826725"/>
            <a:chExt cx="13727082" cy="6801264"/>
          </a:xfrm>
        </p:grpSpPr>
        <p:pic>
          <p:nvPicPr>
            <p:cNvPr id="54" name="Google Shape;54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2359" y="2484489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235329">
              <a:off x="-2385792" y="1103663"/>
              <a:ext cx="5457352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11975" y="878850"/>
            <a:ext cx="4097700" cy="10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811975" y="1966350"/>
            <a:ext cx="40977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2"/>
          </p:nvPr>
        </p:nvSpPr>
        <p:spPr>
          <a:xfrm>
            <a:off x="5230350" y="875700"/>
            <a:ext cx="3389700" cy="3392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-1761638" y="-2260404"/>
            <a:ext cx="13445668" cy="9573508"/>
            <a:chOff x="-1761638" y="-2260404"/>
            <a:chExt cx="13445667" cy="9573508"/>
          </a:xfrm>
        </p:grpSpPr>
        <p:pic>
          <p:nvPicPr>
            <p:cNvPr id="61" name="Google Shape;61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4894599">
              <a:off x="6011633" y="-1756187"/>
              <a:ext cx="5457351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905401">
              <a:off x="-1546592" y="1665388"/>
              <a:ext cx="54573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8"/>
          <p:cNvGrpSpPr/>
          <p:nvPr/>
        </p:nvGrpSpPr>
        <p:grpSpPr>
          <a:xfrm>
            <a:off x="-1039885" y="-842761"/>
            <a:ext cx="11162693" cy="7245026"/>
            <a:chOff x="-1039887" y="-842761"/>
            <a:chExt cx="11162693" cy="7245026"/>
          </a:xfrm>
        </p:grpSpPr>
        <p:pic>
          <p:nvPicPr>
            <p:cNvPr id="64" name="Google Shape;64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39887" y="-842761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910613" y="1258764"/>
              <a:ext cx="2212193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2317950" y="1307101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0139" y="3075040"/>
            <a:ext cx="496372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9"/>
          <p:cNvGrpSpPr/>
          <p:nvPr/>
        </p:nvGrpSpPr>
        <p:grpSpPr>
          <a:xfrm>
            <a:off x="-2581565" y="-1507961"/>
            <a:ext cx="13915977" cy="7955376"/>
            <a:chOff x="-2581566" y="-1507961"/>
            <a:chExt cx="13915976" cy="7955376"/>
          </a:xfrm>
        </p:grpSpPr>
        <p:pic>
          <p:nvPicPr>
            <p:cNvPr id="70" name="Google Shape;70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66259" y="1303914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-2581566" y="-1507961"/>
              <a:ext cx="3568151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948800" y="4014450"/>
            <a:ext cx="5246400" cy="441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 Tight SemiBold"/>
              <a:buNone/>
              <a:defRPr sz="30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2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8870"/>
            <a:ext cx="7200800" cy="4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755577" y="177483"/>
            <a:ext cx="8316416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solidFill>
                  <a:schemeClr val="bg1"/>
                </a:solidFill>
              </a:rPr>
              <a:t>البلازما </a:t>
            </a:r>
            <a:r>
              <a:rPr lang="ar-SA" sz="3200" b="1" dirty="0">
                <a:solidFill>
                  <a:schemeClr val="bg1"/>
                </a:solidFill>
              </a:rPr>
              <a:t>المنوية عبارة عن خليط من إفرازات الخصية والبربخ والغدد الجنسية الملحقة بالذكور</a:t>
            </a:r>
            <a:endParaRPr lang="ar-IQ" sz="3200" b="1" dirty="0">
              <a:solidFill>
                <a:schemeClr val="bg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768939" y="1375730"/>
            <a:ext cx="530305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الأحماض الأمينية</a:t>
            </a:r>
            <a:r>
              <a:rPr lang="ar-IQ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</a:t>
            </a:r>
            <a:r>
              <a:rPr lang="ar-SA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الدهنية</a:t>
            </a:r>
            <a:r>
              <a:rPr lang="ar-IQ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</a:t>
            </a:r>
            <a:r>
              <a:rPr lang="ar-SA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الكربوكسيلية</a:t>
            </a:r>
            <a:endParaRPr lang="ar-IQ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البروتينات</a:t>
            </a:r>
            <a:r>
              <a:rPr lang="ar-IQ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</a:t>
            </a:r>
            <a:r>
              <a:rPr lang="ar-SA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الستيرويدية</a:t>
            </a:r>
            <a:r>
              <a:rPr lang="ar-IQ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</a:t>
            </a:r>
            <a:r>
              <a:rPr lang="ar-SA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والسكريات </a:t>
            </a:r>
            <a:r>
              <a:rPr lang="ar-SA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الأحادية </a:t>
            </a:r>
            <a:endParaRPr lang="ar-IQ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ar-SA" sz="2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النيوكليوتيدات</a:t>
            </a:r>
            <a:r>
              <a:rPr lang="ar-IQ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r>
              <a:rPr lang="ar-SA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المعادن</a:t>
            </a:r>
            <a:r>
              <a:rPr lang="ar-IQ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</a:t>
            </a:r>
            <a:r>
              <a:rPr lang="ar-SA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الأيونات</a:t>
            </a:r>
            <a:endParaRPr lang="ar-IQ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ar-IQ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المواد الايضية  هي المنتجات </a:t>
            </a:r>
            <a:r>
              <a:rPr lang="ar-IQ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النهائية</a:t>
            </a:r>
          </a:p>
          <a:p>
            <a:pPr algn="r" rtl="1"/>
            <a:r>
              <a:rPr lang="ar-IQ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ar-IQ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لمسارات التمثيل الغذائي </a:t>
            </a:r>
          </a:p>
        </p:txBody>
      </p:sp>
      <p:sp>
        <p:nvSpPr>
          <p:cNvPr id="15" name="قوس كبير أيسر 14"/>
          <p:cNvSpPr/>
          <p:nvPr/>
        </p:nvSpPr>
        <p:spPr>
          <a:xfrm>
            <a:off x="3307261" y="1363665"/>
            <a:ext cx="923356" cy="22339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مستطيل 15"/>
          <p:cNvSpPr/>
          <p:nvPr/>
        </p:nvSpPr>
        <p:spPr>
          <a:xfrm>
            <a:off x="91905" y="1453186"/>
            <a:ext cx="34211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IQ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والتي تؤدي أدوارا </a:t>
            </a:r>
            <a:r>
              <a:rPr lang="ar-IQ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مهمة</a:t>
            </a:r>
          </a:p>
          <a:p>
            <a:pPr algn="ctr" rtl="1"/>
            <a:r>
              <a:rPr lang="ar-IQ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IQ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في </a:t>
            </a:r>
            <a:r>
              <a:rPr lang="ar-IQ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فسلجة</a:t>
            </a:r>
            <a:r>
              <a:rPr lang="ar-IQ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النطف </a:t>
            </a:r>
            <a:endParaRPr lang="ar-IQ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rtl="1"/>
            <a:r>
              <a:rPr lang="ar-IQ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وتنظيم </a:t>
            </a:r>
            <a:r>
              <a:rPr lang="ar-IQ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انشطتها الأيضية</a:t>
            </a:r>
          </a:p>
        </p:txBody>
      </p:sp>
      <p:sp>
        <p:nvSpPr>
          <p:cNvPr id="17" name="قوس كبير أيسر 16"/>
          <p:cNvSpPr/>
          <p:nvPr/>
        </p:nvSpPr>
        <p:spPr>
          <a:xfrm rot="16200000">
            <a:off x="6328775" y="1467118"/>
            <a:ext cx="430701" cy="4691776"/>
          </a:xfrm>
          <a:prstGeom prst="leftBrace">
            <a:avLst>
              <a:gd name="adj1" fmla="val 8333"/>
              <a:gd name="adj2" fmla="val 502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8" name="مستطيل 17"/>
          <p:cNvSpPr/>
          <p:nvPr/>
        </p:nvSpPr>
        <p:spPr>
          <a:xfrm>
            <a:off x="2569941" y="3914642"/>
            <a:ext cx="6501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وتعتبر هذه المواد ك</a:t>
            </a:r>
            <a:r>
              <a:rPr lang="ar-IQ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مؤشرات حيوية (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Biomarkers</a:t>
            </a:r>
            <a:r>
              <a:rPr lang="ar-IQ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r>
              <a:rPr lang="ar-SA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للدلالة على الخصوبة والكفاءة التناسلية للثيران</a:t>
            </a:r>
            <a:endParaRPr lang="ar-IQ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4757" y="4746228"/>
            <a:ext cx="3845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Velho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 وآخرون،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2018</a:t>
            </a:r>
            <a:r>
              <a:rPr lang="ar-IQ" dirty="0" smtClean="0">
                <a:solidFill>
                  <a:schemeClr val="bg2">
                    <a:lumMod val="75000"/>
                  </a:schemeClr>
                </a:solidFill>
              </a:rPr>
              <a:t>؛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Abdulkareem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</a:rPr>
              <a:t>وآخرون،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2024</a:t>
            </a:r>
            <a:endParaRPr lang="ar-IQ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/>
      <p:bldP spid="17" grpId="0" animBg="1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0" y="32057"/>
            <a:ext cx="49912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الحد من </a:t>
            </a:r>
            <a:r>
              <a:rPr lang="ar-IQ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تكون</a:t>
            </a:r>
          </a:p>
          <a:p>
            <a:pPr algn="ctr" rtl="1"/>
            <a:r>
              <a:rPr lang="ar-IQ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ar-IQ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الجذور الحرة (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Free radicles</a:t>
            </a:r>
            <a:r>
              <a:rPr lang="ar-IQ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 </a:t>
            </a:r>
            <a:endParaRPr lang="ar-IQ" sz="28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 rtl="1"/>
            <a:r>
              <a:rPr lang="ar-IQ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من </a:t>
            </a:r>
            <a:r>
              <a:rPr lang="ar-IQ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خلال امتلاكها </a:t>
            </a:r>
            <a:r>
              <a:rPr lang="ar-IQ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خصائص</a:t>
            </a:r>
          </a:p>
          <a:p>
            <a:pPr algn="ctr" rtl="1"/>
            <a:r>
              <a:rPr lang="ar-IQ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ar-IQ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مضادة للأكسدة (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Antioxidants</a:t>
            </a:r>
            <a:r>
              <a:rPr lang="ar-IQ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ctr" rtl="1"/>
            <a:r>
              <a:rPr lang="ar-IQ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ar-IQ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حماية النطف من الأثار </a:t>
            </a:r>
            <a:r>
              <a:rPr lang="ar-IQ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الضارة</a:t>
            </a:r>
            <a:endParaRPr lang="ar-IQ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233852" y="2060407"/>
            <a:ext cx="3809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ar-IQ" sz="2800" dirty="0">
                <a:solidFill>
                  <a:schemeClr val="bg2">
                    <a:lumMod val="75000"/>
                  </a:schemeClr>
                </a:solidFill>
              </a:rPr>
              <a:t>حديثاً تشخيص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63</a:t>
            </a:r>
            <a:r>
              <a:rPr lang="ar-IQ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ar-IQ" sz="2800" dirty="0" smtClean="0">
                <a:solidFill>
                  <a:schemeClr val="bg2">
                    <a:lumMod val="75000"/>
                  </a:schemeClr>
                </a:solidFill>
              </a:rPr>
              <a:t>مركب </a:t>
            </a:r>
            <a:r>
              <a:rPr lang="ar-IQ" sz="2800" dirty="0" err="1" smtClean="0">
                <a:solidFill>
                  <a:schemeClr val="bg2">
                    <a:lumMod val="75000"/>
                  </a:schemeClr>
                </a:solidFill>
              </a:rPr>
              <a:t>متأيض</a:t>
            </a:r>
            <a:r>
              <a:rPr lang="ar-IQ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ar-IQ" sz="2800" dirty="0" smtClean="0">
                <a:solidFill>
                  <a:schemeClr val="bg2">
                    <a:lumMod val="75000"/>
                  </a:schemeClr>
                </a:solidFill>
              </a:rPr>
              <a:t>منها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21</a:t>
            </a:r>
            <a:r>
              <a:rPr lang="ar-IQ" sz="2800" dirty="0">
                <a:solidFill>
                  <a:schemeClr val="bg2">
                    <a:lumMod val="75000"/>
                  </a:schemeClr>
                </a:solidFill>
              </a:rPr>
              <a:t> حامض اميني </a:t>
            </a:r>
          </a:p>
        </p:txBody>
      </p:sp>
      <p:sp>
        <p:nvSpPr>
          <p:cNvPr id="40" name="Google Shape;3606;p59"/>
          <p:cNvSpPr/>
          <p:nvPr/>
        </p:nvSpPr>
        <p:spPr>
          <a:xfrm>
            <a:off x="5796136" y="10134"/>
            <a:ext cx="3246991" cy="1744741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IQ" sz="2800" b="1" dirty="0">
                <a:ln>
                  <a:solidFill>
                    <a:schemeClr val="accent6"/>
                  </a:solidFill>
                </a:ln>
                <a:solidFill>
                  <a:schemeClr val="accent5"/>
                </a:solidFill>
              </a:rPr>
              <a:t>احدى المؤشرات الحيوية للدلالة</a:t>
            </a:r>
          </a:p>
          <a:p>
            <a:pPr algn="ctr"/>
            <a:r>
              <a:rPr lang="ar-IQ" sz="2800" b="1" dirty="0">
                <a:ln>
                  <a:solidFill>
                    <a:schemeClr val="accent6"/>
                  </a:solidFill>
                </a:ln>
                <a:solidFill>
                  <a:schemeClr val="accent5"/>
                </a:solidFill>
              </a:rPr>
              <a:t> على خصوبة الثيران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69">
            <a:off x="3942417" y="513850"/>
            <a:ext cx="2774971" cy="14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Google Shape;4153;p61"/>
          <p:cNvSpPr/>
          <p:nvPr/>
        </p:nvSpPr>
        <p:spPr>
          <a:xfrm rot="19733598">
            <a:off x="23009" y="2197156"/>
            <a:ext cx="3780454" cy="2106681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IQ" sz="2800" dirty="0">
                <a:solidFill>
                  <a:srgbClr val="FF0000"/>
                </a:solidFill>
              </a:rPr>
              <a:t>وهي يذلك تعد كدلائل </a:t>
            </a:r>
            <a:endParaRPr lang="ar-IQ" sz="2800" dirty="0" smtClean="0">
              <a:solidFill>
                <a:srgbClr val="FF0000"/>
              </a:solidFill>
            </a:endParaRPr>
          </a:p>
          <a:p>
            <a:pPr algn="ctr"/>
            <a:r>
              <a:rPr lang="ar-IQ" sz="2800" dirty="0" smtClean="0">
                <a:solidFill>
                  <a:srgbClr val="FF0000"/>
                </a:solidFill>
              </a:rPr>
              <a:t>ومؤشرات </a:t>
            </a:r>
            <a:r>
              <a:rPr lang="ar-IQ" sz="2800" dirty="0">
                <a:solidFill>
                  <a:srgbClr val="FF0000"/>
                </a:solidFill>
              </a:rPr>
              <a:t>قوية </a:t>
            </a:r>
            <a:r>
              <a:rPr lang="ar-IQ" sz="2800" dirty="0" smtClean="0">
                <a:solidFill>
                  <a:srgbClr val="FF0000"/>
                </a:solidFill>
              </a:rPr>
              <a:t>للخصوبة</a:t>
            </a:r>
            <a:endParaRPr lang="ar-IQ" sz="28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7168" name="مستطيل 7167"/>
          <p:cNvSpPr/>
          <p:nvPr/>
        </p:nvSpPr>
        <p:spPr>
          <a:xfrm>
            <a:off x="94415" y="4586111"/>
            <a:ext cx="894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Kundu</a:t>
            </a:r>
            <a:r>
              <a:rPr lang="ar-IQ" dirty="0">
                <a:solidFill>
                  <a:schemeClr val="tx1"/>
                </a:solidFill>
              </a:rPr>
              <a:t> وآخرون </a:t>
            </a:r>
            <a:r>
              <a:rPr lang="en-US" dirty="0" smtClean="0">
                <a:solidFill>
                  <a:schemeClr val="tx1"/>
                </a:solidFill>
              </a:rPr>
              <a:t>2001</a:t>
            </a:r>
            <a:r>
              <a:rPr lang="ar-IQ" dirty="0" smtClean="0">
                <a:solidFill>
                  <a:schemeClr val="tx1"/>
                </a:solidFill>
              </a:rPr>
              <a:t>؛</a:t>
            </a:r>
            <a:r>
              <a:rPr lang="en-US" dirty="0">
                <a:solidFill>
                  <a:srgbClr val="F5F5F5"/>
                </a:solidFill>
              </a:rPr>
              <a:t> </a:t>
            </a:r>
            <a:r>
              <a:rPr lang="en-US" dirty="0" err="1">
                <a:solidFill>
                  <a:srgbClr val="F5F5F5"/>
                </a:solidFill>
              </a:rPr>
              <a:t>Coyan</a:t>
            </a:r>
            <a:r>
              <a:rPr lang="ar-IQ" dirty="0">
                <a:solidFill>
                  <a:srgbClr val="F5F5F5"/>
                </a:solidFill>
              </a:rPr>
              <a:t> وآخرون، </a:t>
            </a:r>
            <a:r>
              <a:rPr lang="en-US" dirty="0" smtClean="0">
                <a:solidFill>
                  <a:srgbClr val="F5F5F5"/>
                </a:solidFill>
              </a:rPr>
              <a:t>2010</a:t>
            </a:r>
            <a:r>
              <a:rPr lang="ar-IQ" dirty="0" smtClean="0">
                <a:solidFill>
                  <a:srgbClr val="F5F5F5"/>
                </a:solidFill>
              </a:rPr>
              <a:t>؛</a:t>
            </a:r>
            <a:r>
              <a:rPr lang="en-US" dirty="0" smtClean="0">
                <a:solidFill>
                  <a:schemeClr val="tx1"/>
                </a:solidFill>
              </a:rPr>
              <a:t> Mohammed</a:t>
            </a:r>
            <a:r>
              <a:rPr lang="ar-IQ" dirty="0" smtClean="0">
                <a:solidFill>
                  <a:schemeClr val="tx1"/>
                </a:solidFill>
              </a:rPr>
              <a:t> وآخرون،</a:t>
            </a:r>
            <a:r>
              <a:rPr lang="en-US" dirty="0" smtClean="0">
                <a:solidFill>
                  <a:schemeClr val="tx1"/>
                </a:solidFill>
              </a:rPr>
              <a:t> 2016</a:t>
            </a:r>
            <a:r>
              <a:rPr lang="ar-IQ" dirty="0" smtClean="0">
                <a:solidFill>
                  <a:srgbClr val="F5F5F5"/>
                </a:solidFill>
              </a:rPr>
              <a:t>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Abdulkareem</a:t>
            </a:r>
            <a:r>
              <a:rPr lang="ar-IQ" dirty="0">
                <a:solidFill>
                  <a:schemeClr val="tx1"/>
                </a:solidFill>
              </a:rPr>
              <a:t> وآخرون، </a:t>
            </a:r>
            <a:r>
              <a:rPr lang="en-US" dirty="0" smtClean="0">
                <a:solidFill>
                  <a:schemeClr val="tx1"/>
                </a:solidFill>
              </a:rPr>
              <a:t>2016</a:t>
            </a:r>
            <a:r>
              <a:rPr lang="ar-IQ" dirty="0">
                <a:solidFill>
                  <a:srgbClr val="F5F5F5"/>
                </a:solidFill>
              </a:rPr>
              <a:t> </a:t>
            </a:r>
            <a:r>
              <a:rPr lang="ar-IQ" dirty="0" smtClean="0">
                <a:solidFill>
                  <a:srgbClr val="F5F5F5"/>
                </a:solidFill>
              </a:rPr>
              <a:t>؛</a:t>
            </a:r>
            <a:r>
              <a:rPr lang="en-US" dirty="0">
                <a:solidFill>
                  <a:schemeClr val="tx1"/>
                </a:solidFill>
              </a:rPr>
              <a:t> Velho</a:t>
            </a:r>
            <a:r>
              <a:rPr lang="ar-IQ" dirty="0">
                <a:solidFill>
                  <a:schemeClr val="tx1"/>
                </a:solidFill>
              </a:rPr>
              <a:t> وآخرون</a:t>
            </a:r>
            <a:r>
              <a:rPr lang="ar-IQ" dirty="0" smtClean="0">
                <a:solidFill>
                  <a:schemeClr val="tx1"/>
                </a:solidFill>
              </a:rPr>
              <a:t>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2018</a:t>
            </a:r>
            <a:r>
              <a:rPr lang="ar-IQ" dirty="0" smtClean="0">
                <a:solidFill>
                  <a:srgbClr val="F5F5F5"/>
                </a:solidFill>
              </a:rPr>
              <a:t>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Abdulkareem</a:t>
            </a:r>
            <a:r>
              <a:rPr lang="ar-IQ" dirty="0">
                <a:solidFill>
                  <a:schemeClr val="tx1"/>
                </a:solidFill>
              </a:rPr>
              <a:t> وآخرون، </a:t>
            </a:r>
            <a:r>
              <a:rPr lang="en-US" dirty="0" smtClean="0">
                <a:solidFill>
                  <a:schemeClr val="tx1"/>
                </a:solidFill>
              </a:rPr>
              <a:t>2020</a:t>
            </a:r>
            <a:r>
              <a:rPr lang="ar-IQ" dirty="0">
                <a:solidFill>
                  <a:srgbClr val="F5F5F5"/>
                </a:solidFill>
              </a:rPr>
              <a:t> </a:t>
            </a:r>
            <a:r>
              <a:rPr lang="ar-IQ" dirty="0" smtClean="0">
                <a:solidFill>
                  <a:srgbClr val="F5F5F5"/>
                </a:solidFill>
              </a:rPr>
              <a:t>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Ugur</a:t>
            </a:r>
            <a:r>
              <a:rPr lang="ar-IQ" dirty="0">
                <a:solidFill>
                  <a:schemeClr val="tx1"/>
                </a:solidFill>
              </a:rPr>
              <a:t> وأخرون، </a:t>
            </a:r>
            <a:r>
              <a:rPr lang="en-US" dirty="0" smtClean="0">
                <a:solidFill>
                  <a:schemeClr val="tx1"/>
                </a:solidFill>
              </a:rPr>
              <a:t>2020</a:t>
            </a:r>
            <a:r>
              <a:rPr lang="ar-IQ" dirty="0">
                <a:solidFill>
                  <a:srgbClr val="F5F5F5"/>
                </a:solidFill>
              </a:rPr>
              <a:t> </a:t>
            </a:r>
            <a:r>
              <a:rPr lang="ar-IQ" dirty="0" smtClean="0">
                <a:solidFill>
                  <a:srgbClr val="F5F5F5"/>
                </a:solidFill>
              </a:rPr>
              <a:t>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Neamah</a:t>
            </a:r>
            <a:r>
              <a:rPr lang="ar-IQ" dirty="0">
                <a:solidFill>
                  <a:schemeClr val="tx1"/>
                </a:solidFill>
              </a:rPr>
              <a:t>،</a:t>
            </a:r>
            <a:r>
              <a:rPr lang="en-US" dirty="0" smtClean="0">
                <a:solidFill>
                  <a:schemeClr val="tx1"/>
                </a:solidFill>
              </a:rPr>
              <a:t>2022</a:t>
            </a:r>
            <a:r>
              <a:rPr lang="ar-IQ" dirty="0" smtClean="0">
                <a:solidFill>
                  <a:schemeClr val="tx1"/>
                </a:solidFill>
              </a:rPr>
              <a:t>)</a:t>
            </a:r>
            <a:r>
              <a:rPr lang="ar-IQ" dirty="0" smtClean="0">
                <a:solidFill>
                  <a:srgbClr val="F5F5F5"/>
                </a:solidFill>
              </a:rPr>
              <a:t> 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987824" y="3014514"/>
            <a:ext cx="60553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ar-IQ" sz="2800" dirty="0" smtClean="0">
                <a:solidFill>
                  <a:schemeClr val="bg2">
                    <a:lumMod val="75000"/>
                  </a:schemeClr>
                </a:solidFill>
              </a:rPr>
              <a:t>وهنالك ايضا العديد من الدراسات </a:t>
            </a:r>
            <a:r>
              <a:rPr lang="ar-IQ" sz="2800" dirty="0" err="1" smtClean="0">
                <a:solidFill>
                  <a:schemeClr val="bg2">
                    <a:lumMod val="75000"/>
                  </a:schemeClr>
                </a:solidFill>
              </a:rPr>
              <a:t>اوجريت</a:t>
            </a:r>
            <a:r>
              <a:rPr lang="ar-IQ" sz="2800" dirty="0" smtClean="0">
                <a:solidFill>
                  <a:schemeClr val="bg2">
                    <a:lumMod val="75000"/>
                  </a:schemeClr>
                </a:solidFill>
              </a:rPr>
              <a:t> بهدف اضافتها الى مخففات السائل المنوي كمضادات الاكسدة</a:t>
            </a:r>
            <a:endParaRPr lang="ar-IQ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40" grpId="0" animBg="1"/>
      <p:bldP spid="43" grpId="0" animBg="1"/>
      <p:bldP spid="716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هدف گذاری شغلی چیست؟ + 3 نمومه موفق هدف گذاری - بلاگ آکادمی همرا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7710" r="20173"/>
          <a:stretch/>
        </p:blipFill>
        <p:spPr bwMode="auto">
          <a:xfrm>
            <a:off x="755576" y="195485"/>
            <a:ext cx="756084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203848" y="1862722"/>
            <a:ext cx="4875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IQ" sz="320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الكشف ودراسة عن </a:t>
            </a:r>
            <a:r>
              <a:rPr lang="ar-IQ" sz="3200" dirty="0" err="1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</a:t>
            </a:r>
            <a:r>
              <a:rPr lang="ar-SA" sz="320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حماض </a:t>
            </a:r>
            <a:r>
              <a:rPr lang="ar-IQ" sz="3200" dirty="0" err="1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</a:t>
            </a:r>
            <a:r>
              <a:rPr lang="ar-SA" sz="3200" dirty="0" err="1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مينية</a:t>
            </a:r>
            <a:r>
              <a:rPr lang="ar-IQ" sz="320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التي تعتبر كدلائل</a:t>
            </a:r>
            <a:r>
              <a:rPr lang="ar-SA" sz="320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IQ" sz="320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ومؤشرات قوية لخصوبة الثيران </a:t>
            </a:r>
            <a:r>
              <a:rPr lang="ar-IQ" sz="32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عالية </a:t>
            </a:r>
            <a:r>
              <a:rPr lang="ar-IQ" sz="320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الخصوبة</a:t>
            </a:r>
            <a:endParaRPr lang="ar-IQ" sz="3200" dirty="0">
              <a:ln w="18415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4912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27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557761"/>
            <a:ext cx="2994633" cy="213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48" y="130761"/>
            <a:ext cx="3131840" cy="179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سهم إلى اليمين 7"/>
          <p:cNvSpPr/>
          <p:nvPr/>
        </p:nvSpPr>
        <p:spPr>
          <a:xfrm rot="5400000">
            <a:off x="7270184" y="1976989"/>
            <a:ext cx="5608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مستطيل 8"/>
          <p:cNvSpPr/>
          <p:nvPr/>
        </p:nvSpPr>
        <p:spPr>
          <a:xfrm>
            <a:off x="251520" y="3659340"/>
            <a:ext cx="5636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accent1"/>
                </a:solidFill>
              </a:rPr>
              <a:t>التي تدعم الحياة</a:t>
            </a:r>
            <a:r>
              <a:rPr lang="ar-IQ" sz="2800" b="1" dirty="0">
                <a:solidFill>
                  <a:schemeClr val="accent1"/>
                </a:solidFill>
              </a:rPr>
              <a:t> وهي مهمة </a:t>
            </a:r>
            <a:r>
              <a:rPr lang="ar-IQ" sz="2800" b="1" dirty="0" err="1">
                <a:solidFill>
                  <a:schemeClr val="accent1"/>
                </a:solidFill>
              </a:rPr>
              <a:t>لادامة</a:t>
            </a:r>
            <a:r>
              <a:rPr lang="ar-IQ" sz="2800" b="1" dirty="0">
                <a:solidFill>
                  <a:schemeClr val="accent1"/>
                </a:solidFill>
              </a:rPr>
              <a:t> الفعاليات الحيوية للجسم من خلال </a:t>
            </a:r>
            <a:r>
              <a:rPr lang="ar-SA" sz="2800" b="1" dirty="0">
                <a:solidFill>
                  <a:schemeClr val="accent1"/>
                </a:solidFill>
              </a:rPr>
              <a:t>تساهمها في مجموعة من مسارات التمثيل الغذائي داخل الخلايا </a:t>
            </a:r>
            <a:endParaRPr lang="ar-IQ" sz="2800" b="1" dirty="0">
              <a:solidFill>
                <a:schemeClr val="accent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221672" y="4696177"/>
            <a:ext cx="1891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Kelly</a:t>
            </a:r>
            <a:r>
              <a:rPr lang="ar-SA" dirty="0">
                <a:solidFill>
                  <a:schemeClr val="tx2"/>
                </a:solidFill>
              </a:rPr>
              <a:t>و </a:t>
            </a:r>
            <a:r>
              <a:rPr lang="en-US" dirty="0">
                <a:solidFill>
                  <a:schemeClr val="tx2"/>
                </a:solidFill>
              </a:rPr>
              <a:t>Pearce</a:t>
            </a:r>
            <a:r>
              <a:rPr lang="ar-SA" dirty="0">
                <a:solidFill>
                  <a:schemeClr val="tx2"/>
                </a:solidFill>
              </a:rPr>
              <a:t>,</a:t>
            </a:r>
            <a:r>
              <a:rPr lang="en-US" dirty="0">
                <a:solidFill>
                  <a:schemeClr val="tx2"/>
                </a:solidFill>
              </a:rPr>
              <a:t> 2020</a:t>
            </a:r>
            <a:r>
              <a:rPr lang="ar-SA" dirty="0">
                <a:solidFill>
                  <a:schemeClr val="tx2"/>
                </a:solidFill>
              </a:rPr>
              <a:t>)</a:t>
            </a:r>
            <a:endParaRPr lang="ar-IQ" dirty="0">
              <a:solidFill>
                <a:schemeClr val="tx2"/>
              </a:solidFill>
            </a:endParaRPr>
          </a:p>
        </p:txBody>
      </p:sp>
      <p:sp>
        <p:nvSpPr>
          <p:cNvPr id="13" name="Google Shape;4668;p62"/>
          <p:cNvSpPr/>
          <p:nvPr/>
        </p:nvSpPr>
        <p:spPr>
          <a:xfrm rot="10800000" flipV="1">
            <a:off x="1812570" y="2792901"/>
            <a:ext cx="2069042" cy="781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ذلك توليد</a:t>
            </a:r>
            <a:r>
              <a:rPr lang="en-US" sz="2800" dirty="0">
                <a:solidFill>
                  <a:schemeClr val="bg1"/>
                </a:solidFill>
              </a:rPr>
              <a:t> ATP </a:t>
            </a:r>
            <a:endParaRPr lang="ar-IQ" sz="2800" dirty="0">
              <a:solidFill>
                <a:schemeClr val="bg1"/>
              </a:solidFill>
            </a:endParaRPr>
          </a:p>
        </p:txBody>
      </p:sp>
      <p:sp>
        <p:nvSpPr>
          <p:cNvPr id="14" name="Google Shape;4662;p62"/>
          <p:cNvSpPr/>
          <p:nvPr/>
        </p:nvSpPr>
        <p:spPr>
          <a:xfrm rot="10800000" flipV="1">
            <a:off x="974348" y="1815724"/>
            <a:ext cx="3745484" cy="969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ar-SA" sz="2800" dirty="0"/>
              <a:t>وتوازن الأكسدة </a:t>
            </a:r>
            <a:r>
              <a:rPr lang="ar-SA" sz="2800" dirty="0" smtClean="0"/>
              <a:t>والاختزال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 rtl="1"/>
            <a:r>
              <a:rPr lang="ar-SA" sz="2800" dirty="0" smtClean="0"/>
              <a:t>(</a:t>
            </a:r>
            <a:r>
              <a:rPr lang="en-US" sz="2800" dirty="0"/>
              <a:t>redox balance</a:t>
            </a:r>
            <a:r>
              <a:rPr lang="ar-SA" sz="2800" dirty="0" smtClean="0"/>
              <a:t>) </a:t>
            </a:r>
            <a:endParaRPr lang="ar-IQ" sz="2800" dirty="0"/>
          </a:p>
        </p:txBody>
      </p:sp>
      <p:sp>
        <p:nvSpPr>
          <p:cNvPr id="15" name="Google Shape;4665;p62"/>
          <p:cNvSpPr/>
          <p:nvPr/>
        </p:nvSpPr>
        <p:spPr>
          <a:xfrm rot="10800000" flipV="1">
            <a:off x="702697" y="904933"/>
            <a:ext cx="4288787" cy="908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ar-SA" sz="2800" dirty="0" smtClean="0"/>
              <a:t>وتوليف النوكليوتيدات</a:t>
            </a:r>
            <a:r>
              <a:rPr lang="ar-IQ" sz="2800" dirty="0"/>
              <a:t> </a:t>
            </a:r>
            <a:endParaRPr lang="en-US" sz="2800" dirty="0" smtClean="0"/>
          </a:p>
          <a:p>
            <a:pPr lvl="0" algn="ctr" rtl="1"/>
            <a:r>
              <a:rPr lang="ar-SA" sz="2800" dirty="0" smtClean="0"/>
              <a:t>(</a:t>
            </a:r>
            <a:r>
              <a:rPr lang="en-US" sz="2800" dirty="0"/>
              <a:t>nucleotide synthesis</a:t>
            </a:r>
            <a:r>
              <a:rPr lang="ar-SA" sz="2800" dirty="0"/>
              <a:t>) </a:t>
            </a:r>
            <a:endParaRPr sz="2800" dirty="0"/>
          </a:p>
        </p:txBody>
      </p:sp>
      <p:sp>
        <p:nvSpPr>
          <p:cNvPr id="17" name="Google Shape;4659;p62"/>
          <p:cNvSpPr/>
          <p:nvPr/>
        </p:nvSpPr>
        <p:spPr>
          <a:xfrm rot="10800000" flipV="1">
            <a:off x="413085" y="234207"/>
            <a:ext cx="4868013" cy="68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ar-SA" sz="2800" dirty="0"/>
              <a:t>لدعم الوظيفة الخلوية في الكائنات </a:t>
            </a:r>
            <a:r>
              <a:rPr lang="ar-SA" sz="2800" dirty="0" smtClean="0"/>
              <a:t>الحية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87;p57"/>
          <p:cNvSpPr/>
          <p:nvPr/>
        </p:nvSpPr>
        <p:spPr>
          <a:xfrm rot="20897571">
            <a:off x="6432530" y="-22867"/>
            <a:ext cx="1696801" cy="1164592"/>
          </a:xfrm>
          <a:custGeom>
            <a:avLst/>
            <a:gdLst/>
            <a:ahLst/>
            <a:cxnLst/>
            <a:rect l="l" t="t" r="r" b="b"/>
            <a:pathLst>
              <a:path w="77683" h="57354" extrusionOk="0">
                <a:moveTo>
                  <a:pt x="18272" y="0"/>
                </a:moveTo>
                <a:cubicBezTo>
                  <a:pt x="17902" y="0"/>
                  <a:pt x="17532" y="2"/>
                  <a:pt x="17161" y="7"/>
                </a:cubicBezTo>
                <a:cubicBezTo>
                  <a:pt x="11496" y="71"/>
                  <a:pt x="5756" y="673"/>
                  <a:pt x="1" y="1850"/>
                </a:cubicBezTo>
                <a:lnTo>
                  <a:pt x="9295" y="47323"/>
                </a:lnTo>
                <a:lnTo>
                  <a:pt x="9299" y="47323"/>
                </a:lnTo>
                <a:cubicBezTo>
                  <a:pt x="12272" y="46715"/>
                  <a:pt x="13499" y="46536"/>
                  <a:pt x="16407" y="46536"/>
                </a:cubicBezTo>
                <a:cubicBezTo>
                  <a:pt x="16418" y="46536"/>
                  <a:pt x="16429" y="46536"/>
                  <a:pt x="16440" y="46536"/>
                </a:cubicBezTo>
                <a:lnTo>
                  <a:pt x="18189" y="46511"/>
                </a:lnTo>
                <a:lnTo>
                  <a:pt x="18193" y="46511"/>
                </a:lnTo>
                <a:cubicBezTo>
                  <a:pt x="27852" y="46511"/>
                  <a:pt x="36781" y="49623"/>
                  <a:pt x="44036" y="54905"/>
                </a:cubicBezTo>
                <a:lnTo>
                  <a:pt x="44057" y="54878"/>
                </a:lnTo>
                <a:cubicBezTo>
                  <a:pt x="45130" y="55658"/>
                  <a:pt x="46165" y="56484"/>
                  <a:pt x="47159" y="57353"/>
                </a:cubicBezTo>
                <a:lnTo>
                  <a:pt x="77683" y="22389"/>
                </a:lnTo>
                <a:cubicBezTo>
                  <a:pt x="73099" y="18379"/>
                  <a:pt x="68099" y="14821"/>
                  <a:pt x="62744" y="11787"/>
                </a:cubicBezTo>
                <a:lnTo>
                  <a:pt x="62752" y="11772"/>
                </a:lnTo>
                <a:cubicBezTo>
                  <a:pt x="49514" y="4246"/>
                  <a:pt x="34283" y="0"/>
                  <a:pt x="182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Essential</a:t>
            </a:r>
            <a:endParaRPr lang="ar-IQ" sz="20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Google Shape;1188;p57"/>
          <p:cNvSpPr/>
          <p:nvPr/>
        </p:nvSpPr>
        <p:spPr>
          <a:xfrm rot="20897571">
            <a:off x="7430358" y="146292"/>
            <a:ext cx="1361735" cy="1285813"/>
          </a:xfrm>
          <a:custGeom>
            <a:avLst/>
            <a:gdLst/>
            <a:ahLst/>
            <a:cxnLst/>
            <a:rect l="l" t="t" r="r" b="b"/>
            <a:pathLst>
              <a:path w="62343" h="63324" extrusionOk="0">
                <a:moveTo>
                  <a:pt x="27281" y="1"/>
                </a:moveTo>
                <a:lnTo>
                  <a:pt x="0" y="37551"/>
                </a:lnTo>
                <a:cubicBezTo>
                  <a:pt x="7426" y="42952"/>
                  <a:pt x="13092" y="50620"/>
                  <a:pt x="15988" y="59535"/>
                </a:cubicBezTo>
                <a:lnTo>
                  <a:pt x="16033" y="59519"/>
                </a:lnTo>
                <a:cubicBezTo>
                  <a:pt x="16439" y="60766"/>
                  <a:pt x="16790" y="62034"/>
                  <a:pt x="17084" y="63324"/>
                </a:cubicBezTo>
                <a:lnTo>
                  <a:pt x="62342" y="52975"/>
                </a:lnTo>
                <a:cubicBezTo>
                  <a:pt x="58048" y="34190"/>
                  <a:pt x="47853" y="17453"/>
                  <a:pt x="33650" y="5035"/>
                </a:cubicBezTo>
                <a:lnTo>
                  <a:pt x="33624" y="5063"/>
                </a:lnTo>
                <a:cubicBezTo>
                  <a:pt x="31588" y="3283"/>
                  <a:pt x="29473" y="1593"/>
                  <a:pt x="27281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Histidine</a:t>
            </a:r>
            <a:endParaRPr lang="ar-IQ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Google Shape;1189;p57"/>
          <p:cNvSpPr/>
          <p:nvPr/>
        </p:nvSpPr>
        <p:spPr>
          <a:xfrm rot="20897571">
            <a:off x="7964169" y="1019538"/>
            <a:ext cx="1101830" cy="1288109"/>
          </a:xfrm>
          <a:custGeom>
            <a:avLst/>
            <a:gdLst/>
            <a:ahLst/>
            <a:cxnLst/>
            <a:rect l="l" t="t" r="r" b="b"/>
            <a:pathLst>
              <a:path w="50444" h="63437" extrusionOk="0">
                <a:moveTo>
                  <a:pt x="45483" y="0"/>
                </a:moveTo>
                <a:lnTo>
                  <a:pt x="1331" y="14347"/>
                </a:lnTo>
                <a:cubicBezTo>
                  <a:pt x="2720" y="18628"/>
                  <a:pt x="3473" y="23193"/>
                  <a:pt x="3473" y="27937"/>
                </a:cubicBezTo>
                <a:cubicBezTo>
                  <a:pt x="3473" y="32680"/>
                  <a:pt x="2721" y="37247"/>
                  <a:pt x="1331" y="41526"/>
                </a:cubicBezTo>
                <a:lnTo>
                  <a:pt x="1331" y="41531"/>
                </a:lnTo>
                <a:lnTo>
                  <a:pt x="1373" y="41544"/>
                </a:lnTo>
                <a:cubicBezTo>
                  <a:pt x="968" y="42791"/>
                  <a:pt x="509" y="44013"/>
                  <a:pt x="1" y="45206"/>
                </a:cubicBezTo>
                <a:lnTo>
                  <a:pt x="1" y="45210"/>
                </a:lnTo>
                <a:lnTo>
                  <a:pt x="42698" y="63436"/>
                </a:lnTo>
                <a:cubicBezTo>
                  <a:pt x="46328" y="54928"/>
                  <a:pt x="48703" y="45713"/>
                  <a:pt x="49573" y="36003"/>
                </a:cubicBezTo>
                <a:cubicBezTo>
                  <a:pt x="50444" y="26293"/>
                  <a:pt x="49743" y="16805"/>
                  <a:pt x="47685" y="7787"/>
                </a:cubicBezTo>
                <a:lnTo>
                  <a:pt x="47630" y="7800"/>
                </a:lnTo>
                <a:cubicBezTo>
                  <a:pt x="47029" y="5154"/>
                  <a:pt x="46310" y="2552"/>
                  <a:pt x="45483" y="0"/>
                </a:cubicBezTo>
                <a:close/>
              </a:path>
            </a:pathLst>
          </a:custGeom>
          <a:solidFill>
            <a:srgbClr val="BAC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en-US" sz="2000" b="1" dirty="0"/>
              <a:t>Methionine</a:t>
            </a:r>
            <a:endParaRPr lang="ar-IQ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16" name="Google Shape;1190;p57"/>
          <p:cNvSpPr/>
          <p:nvPr/>
        </p:nvSpPr>
        <p:spPr>
          <a:xfrm rot="20897571">
            <a:off x="7751024" y="1949403"/>
            <a:ext cx="1384080" cy="1299215"/>
          </a:xfrm>
          <a:custGeom>
            <a:avLst/>
            <a:gdLst/>
            <a:ahLst/>
            <a:cxnLst/>
            <a:rect l="l" t="t" r="r" b="b"/>
            <a:pathLst>
              <a:path w="63366" h="63984" extrusionOk="0">
                <a:moveTo>
                  <a:pt x="19213" y="1"/>
                </a:moveTo>
                <a:cubicBezTo>
                  <a:pt x="16318" y="8917"/>
                  <a:pt x="10652" y="16583"/>
                  <a:pt x="3228" y="21984"/>
                </a:cubicBezTo>
                <a:lnTo>
                  <a:pt x="3243" y="22007"/>
                </a:lnTo>
                <a:cubicBezTo>
                  <a:pt x="2194" y="22766"/>
                  <a:pt x="1113" y="23483"/>
                  <a:pt x="0" y="24149"/>
                </a:cubicBezTo>
                <a:lnTo>
                  <a:pt x="23817" y="63984"/>
                </a:lnTo>
                <a:cubicBezTo>
                  <a:pt x="40003" y="54290"/>
                  <a:pt x="53013" y="39632"/>
                  <a:pt x="60578" y="21909"/>
                </a:cubicBezTo>
                <a:lnTo>
                  <a:pt x="60578" y="21907"/>
                </a:lnTo>
                <a:lnTo>
                  <a:pt x="60533" y="21888"/>
                </a:lnTo>
                <a:cubicBezTo>
                  <a:pt x="61585" y="19427"/>
                  <a:pt x="62530" y="16912"/>
                  <a:pt x="63363" y="14345"/>
                </a:cubicBezTo>
                <a:lnTo>
                  <a:pt x="63363" y="14344"/>
                </a:lnTo>
                <a:lnTo>
                  <a:pt x="63365" y="14344"/>
                </a:lnTo>
                <a:lnTo>
                  <a:pt x="19213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90000"/>
                  </a:schemeClr>
                </a:solidFill>
              </a:rPr>
              <a:t>Isoleucine</a:t>
            </a:r>
            <a:endParaRPr lang="ar-IQ" sz="2000" b="1" dirty="0">
              <a:solidFill>
                <a:schemeClr val="accent1">
                  <a:lumMod val="9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7" name="Google Shape;1191;p57"/>
          <p:cNvSpPr/>
          <p:nvPr/>
        </p:nvSpPr>
        <p:spPr>
          <a:xfrm rot="20897571">
            <a:off x="7186232" y="2480307"/>
            <a:ext cx="1294145" cy="1127360"/>
          </a:xfrm>
          <a:custGeom>
            <a:avLst/>
            <a:gdLst/>
            <a:ahLst/>
            <a:cxnLst/>
            <a:rect l="l" t="t" r="r" b="b"/>
            <a:pathLst>
              <a:path w="61145" h="54810" extrusionOk="0">
                <a:moveTo>
                  <a:pt x="33866" y="0"/>
                </a:moveTo>
                <a:cubicBezTo>
                  <a:pt x="26611" y="5284"/>
                  <a:pt x="17677" y="8398"/>
                  <a:pt x="8020" y="8398"/>
                </a:cubicBezTo>
                <a:lnTo>
                  <a:pt x="8016" y="8398"/>
                </a:lnTo>
                <a:lnTo>
                  <a:pt x="8016" y="8399"/>
                </a:lnTo>
                <a:cubicBezTo>
                  <a:pt x="6736" y="8396"/>
                  <a:pt x="5444" y="8338"/>
                  <a:pt x="4145" y="8221"/>
                </a:cubicBezTo>
                <a:lnTo>
                  <a:pt x="4142" y="8221"/>
                </a:lnTo>
                <a:lnTo>
                  <a:pt x="1" y="54444"/>
                </a:lnTo>
                <a:lnTo>
                  <a:pt x="3" y="54444"/>
                </a:lnTo>
                <a:cubicBezTo>
                  <a:pt x="2745" y="54689"/>
                  <a:pt x="5470" y="54810"/>
                  <a:pt x="8171" y="54810"/>
                </a:cubicBezTo>
                <a:cubicBezTo>
                  <a:pt x="24948" y="54810"/>
                  <a:pt x="40828" y="50164"/>
                  <a:pt x="54456" y="42000"/>
                </a:cubicBezTo>
                <a:lnTo>
                  <a:pt x="54445" y="41982"/>
                </a:lnTo>
                <a:cubicBezTo>
                  <a:pt x="56748" y="40604"/>
                  <a:pt x="58982" y="39124"/>
                  <a:pt x="61144" y="37550"/>
                </a:cubicBezTo>
                <a:lnTo>
                  <a:pt x="33866" y="0"/>
                </a:lnTo>
                <a:close/>
              </a:path>
            </a:pathLst>
          </a:custGeom>
          <a:solidFill>
            <a:srgbClr val="BAC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 smtClean="0">
                <a:solidFill>
                  <a:srgbClr val="FF0000"/>
                </a:solidFill>
              </a:rPr>
              <a:t>Threo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2000" b="1" dirty="0" smtClean="0">
                <a:solidFill>
                  <a:srgbClr val="FF0000"/>
                </a:solidFill>
              </a:rPr>
              <a:t>nine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8" name="Google Shape;1192;p57"/>
          <p:cNvSpPr/>
          <p:nvPr/>
        </p:nvSpPr>
        <p:spPr>
          <a:xfrm rot="20897571">
            <a:off x="6064576" y="2657821"/>
            <a:ext cx="1297256" cy="1162560"/>
          </a:xfrm>
          <a:custGeom>
            <a:avLst/>
            <a:gdLst/>
            <a:ahLst/>
            <a:cxnLst/>
            <a:rect l="l" t="t" r="r" b="b"/>
            <a:pathLst>
              <a:path w="59391" h="57254" extrusionOk="0">
                <a:moveTo>
                  <a:pt x="30519" y="1"/>
                </a:moveTo>
                <a:lnTo>
                  <a:pt x="1" y="34961"/>
                </a:lnTo>
                <a:cubicBezTo>
                  <a:pt x="2014" y="36723"/>
                  <a:pt x="4109" y="38397"/>
                  <a:pt x="6278" y="39979"/>
                </a:cubicBezTo>
                <a:lnTo>
                  <a:pt x="6266" y="39995"/>
                </a:lnTo>
                <a:cubicBezTo>
                  <a:pt x="21176" y="50851"/>
                  <a:pt x="39536" y="57253"/>
                  <a:pt x="59390" y="57253"/>
                </a:cubicBezTo>
                <a:lnTo>
                  <a:pt x="59390" y="10847"/>
                </a:lnTo>
                <a:cubicBezTo>
                  <a:pt x="58084" y="10847"/>
                  <a:pt x="56791" y="10791"/>
                  <a:pt x="55514" y="10678"/>
                </a:cubicBezTo>
                <a:lnTo>
                  <a:pt x="55514" y="10671"/>
                </a:lnTo>
                <a:cubicBezTo>
                  <a:pt x="45890" y="9810"/>
                  <a:pt x="37274" y="5908"/>
                  <a:pt x="30519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Trypto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phan</a:t>
            </a:r>
            <a:endParaRPr lang="ar-IQ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Google Shape;1193;p57"/>
          <p:cNvSpPr/>
          <p:nvPr/>
        </p:nvSpPr>
        <p:spPr>
          <a:xfrm rot="20897571">
            <a:off x="5366718" y="2313590"/>
            <a:ext cx="1359356" cy="1285813"/>
          </a:xfrm>
          <a:custGeom>
            <a:avLst/>
            <a:gdLst/>
            <a:ahLst/>
            <a:cxnLst/>
            <a:rect l="l" t="t" r="r" b="b"/>
            <a:pathLst>
              <a:path w="62234" h="63324" extrusionOk="0">
                <a:moveTo>
                  <a:pt x="45259" y="0"/>
                </a:moveTo>
                <a:lnTo>
                  <a:pt x="0" y="10349"/>
                </a:lnTo>
                <a:cubicBezTo>
                  <a:pt x="602" y="12981"/>
                  <a:pt x="1320" y="15573"/>
                  <a:pt x="2148" y="18119"/>
                </a:cubicBezTo>
                <a:lnTo>
                  <a:pt x="2101" y="18136"/>
                </a:lnTo>
                <a:cubicBezTo>
                  <a:pt x="8054" y="36464"/>
                  <a:pt x="19701" y="52224"/>
                  <a:pt x="34955" y="63323"/>
                </a:cubicBezTo>
                <a:lnTo>
                  <a:pt x="62234" y="25777"/>
                </a:lnTo>
                <a:cubicBezTo>
                  <a:pt x="61184" y="25014"/>
                  <a:pt x="60169" y="24203"/>
                  <a:pt x="59191" y="23352"/>
                </a:cubicBezTo>
                <a:lnTo>
                  <a:pt x="59211" y="23327"/>
                </a:lnTo>
                <a:cubicBezTo>
                  <a:pt x="52302" y="17286"/>
                  <a:pt x="47344" y="9145"/>
                  <a:pt x="45259" y="0"/>
                </a:cubicBezTo>
                <a:close/>
              </a:path>
            </a:pathLst>
          </a:custGeom>
          <a:solidFill>
            <a:srgbClr val="BAC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Leucine</a:t>
            </a:r>
            <a:endParaRPr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Google Shape;1194;p57"/>
          <p:cNvSpPr/>
          <p:nvPr/>
        </p:nvSpPr>
        <p:spPr>
          <a:xfrm rot="20897571">
            <a:off x="5133972" y="1450231"/>
            <a:ext cx="1091783" cy="1288109"/>
          </a:xfrm>
          <a:custGeom>
            <a:avLst/>
            <a:gdLst/>
            <a:ahLst/>
            <a:cxnLst/>
            <a:rect l="l" t="t" r="r" b="b"/>
            <a:pathLst>
              <a:path w="49984" h="63437" extrusionOk="0">
                <a:moveTo>
                  <a:pt x="7285" y="1"/>
                </a:moveTo>
                <a:cubicBezTo>
                  <a:pt x="6231" y="2469"/>
                  <a:pt x="5284" y="4998"/>
                  <a:pt x="4449" y="7580"/>
                </a:cubicBezTo>
                <a:lnTo>
                  <a:pt x="4399" y="7563"/>
                </a:lnTo>
                <a:cubicBezTo>
                  <a:pt x="1543" y="16362"/>
                  <a:pt x="0" y="25750"/>
                  <a:pt x="0" y="35500"/>
                </a:cubicBezTo>
                <a:cubicBezTo>
                  <a:pt x="0" y="45248"/>
                  <a:pt x="1544" y="54639"/>
                  <a:pt x="4399" y="63437"/>
                </a:cubicBezTo>
                <a:lnTo>
                  <a:pt x="48589" y="49094"/>
                </a:lnTo>
                <a:cubicBezTo>
                  <a:pt x="48188" y="47857"/>
                  <a:pt x="47557" y="45303"/>
                  <a:pt x="47557" y="45303"/>
                </a:cubicBezTo>
                <a:cubicBezTo>
                  <a:pt x="46556" y="40915"/>
                  <a:pt x="46213" y="36301"/>
                  <a:pt x="46638" y="31576"/>
                </a:cubicBezTo>
                <a:cubicBezTo>
                  <a:pt x="47061" y="26851"/>
                  <a:pt x="48217" y="22370"/>
                  <a:pt x="49984" y="18231"/>
                </a:cubicBezTo>
                <a:lnTo>
                  <a:pt x="7285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Valine</a:t>
            </a:r>
            <a:endParaRPr lang="ar-IQ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Google Shape;1195;p57"/>
          <p:cNvSpPr/>
          <p:nvPr/>
        </p:nvSpPr>
        <p:spPr>
          <a:xfrm rot="20897571">
            <a:off x="5052754" y="564223"/>
            <a:ext cx="1386286" cy="1299256"/>
          </a:xfrm>
          <a:custGeom>
            <a:avLst/>
            <a:gdLst/>
            <a:ahLst/>
            <a:cxnLst/>
            <a:rect l="l" t="t" r="r" b="b"/>
            <a:pathLst>
              <a:path w="63467" h="63986" extrusionOk="0">
                <a:moveTo>
                  <a:pt x="39644" y="0"/>
                </a:moveTo>
                <a:cubicBezTo>
                  <a:pt x="37320" y="1393"/>
                  <a:pt x="35061" y="2888"/>
                  <a:pt x="32875" y="4480"/>
                </a:cubicBezTo>
                <a:lnTo>
                  <a:pt x="32854" y="4452"/>
                </a:lnTo>
                <a:cubicBezTo>
                  <a:pt x="17600" y="15554"/>
                  <a:pt x="5953" y="31315"/>
                  <a:pt x="1" y="49638"/>
                </a:cubicBezTo>
                <a:lnTo>
                  <a:pt x="44153" y="63985"/>
                </a:lnTo>
                <a:cubicBezTo>
                  <a:pt x="44561" y="62727"/>
                  <a:pt x="45025" y="61492"/>
                  <a:pt x="45542" y="60287"/>
                </a:cubicBezTo>
                <a:lnTo>
                  <a:pt x="45586" y="60306"/>
                </a:lnTo>
                <a:cubicBezTo>
                  <a:pt x="49265" y="51684"/>
                  <a:pt x="55592" y="44553"/>
                  <a:pt x="63466" y="39836"/>
                </a:cubicBezTo>
                <a:lnTo>
                  <a:pt x="39644" y="0"/>
                </a:lnTo>
                <a:close/>
              </a:path>
            </a:pathLst>
          </a:custGeom>
          <a:solidFill>
            <a:srgbClr val="BAC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smtClean="0">
                <a:solidFill>
                  <a:schemeClr val="accent4"/>
                </a:solidFill>
              </a:rPr>
              <a:t>Phenyl</a:t>
            </a:r>
          </a:p>
          <a:p>
            <a:pPr lvl="0" algn="ctr"/>
            <a:r>
              <a:rPr lang="en-US" sz="2000" b="1" dirty="0" smtClean="0">
                <a:solidFill>
                  <a:schemeClr val="accent4"/>
                </a:solidFill>
              </a:rPr>
              <a:t>alanine</a:t>
            </a: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22" name="Google Shape;1196;p57"/>
          <p:cNvSpPr/>
          <p:nvPr/>
        </p:nvSpPr>
        <p:spPr>
          <a:xfrm rot="20897571">
            <a:off x="5686653" y="194516"/>
            <a:ext cx="1119239" cy="1111390"/>
          </a:xfrm>
          <a:custGeom>
            <a:avLst/>
            <a:gdLst/>
            <a:ahLst/>
            <a:cxnLst/>
            <a:rect l="l" t="t" r="r" b="b"/>
            <a:pathLst>
              <a:path w="51241" h="54734" extrusionOk="0">
                <a:moveTo>
                  <a:pt x="49286" y="0"/>
                </a:moveTo>
                <a:cubicBezTo>
                  <a:pt x="45747" y="149"/>
                  <a:pt x="42254" y="504"/>
                  <a:pt x="38820" y="1053"/>
                </a:cubicBezTo>
                <a:cubicBezTo>
                  <a:pt x="24474" y="3334"/>
                  <a:pt x="11256" y="8993"/>
                  <a:pt x="0" y="17185"/>
                </a:cubicBezTo>
                <a:lnTo>
                  <a:pt x="27281" y="54734"/>
                </a:lnTo>
                <a:cubicBezTo>
                  <a:pt x="27368" y="54663"/>
                  <a:pt x="27661" y="54495"/>
                  <a:pt x="28118" y="54252"/>
                </a:cubicBezTo>
                <a:cubicBezTo>
                  <a:pt x="33472" y="50543"/>
                  <a:pt x="39690" y="47993"/>
                  <a:pt x="46407" y="46962"/>
                </a:cubicBezTo>
                <a:cubicBezTo>
                  <a:pt x="47232" y="46770"/>
                  <a:pt x="47997" y="46633"/>
                  <a:pt x="48677" y="46563"/>
                </a:cubicBezTo>
                <a:lnTo>
                  <a:pt x="51241" y="46382"/>
                </a:lnTo>
                <a:lnTo>
                  <a:pt x="49286" y="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sz="2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Lysine </a:t>
            </a:r>
            <a:endParaRPr sz="20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127661" y="1427881"/>
            <a:ext cx="198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أحماض أمينية أساسية</a:t>
            </a:r>
            <a:endParaRPr lang="ar-IQ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95674" y="104314"/>
            <a:ext cx="5018016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28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</a:rPr>
              <a:t>Non-essential amino acids</a:t>
            </a:r>
            <a:endParaRPr lang="ar-IQ" sz="28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25" name="Google Shape;4648;p62"/>
          <p:cNvSpPr/>
          <p:nvPr/>
        </p:nvSpPr>
        <p:spPr>
          <a:xfrm>
            <a:off x="1049990" y="1082608"/>
            <a:ext cx="1606000" cy="417600"/>
          </a:xfrm>
          <a:custGeom>
            <a:avLst/>
            <a:gdLst/>
            <a:ahLst/>
            <a:cxnLst/>
            <a:rect l="l" t="t" r="r" b="b"/>
            <a:pathLst>
              <a:path w="20070" h="6283" extrusionOk="0">
                <a:moveTo>
                  <a:pt x="0" y="1"/>
                </a:moveTo>
                <a:lnTo>
                  <a:pt x="0" y="6283"/>
                </a:lnTo>
                <a:lnTo>
                  <a:pt x="20069" y="6283"/>
                </a:lnTo>
                <a:lnTo>
                  <a:pt x="20069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Alanine</a:t>
            </a:r>
            <a:endParaRPr sz="2800" dirty="0"/>
          </a:p>
        </p:txBody>
      </p:sp>
      <p:sp>
        <p:nvSpPr>
          <p:cNvPr id="26" name="Google Shape;4655;p62"/>
          <p:cNvSpPr/>
          <p:nvPr/>
        </p:nvSpPr>
        <p:spPr>
          <a:xfrm>
            <a:off x="1392444" y="627534"/>
            <a:ext cx="1288800" cy="417600"/>
          </a:xfrm>
          <a:custGeom>
            <a:avLst/>
            <a:gdLst/>
            <a:ahLst/>
            <a:cxnLst/>
            <a:rect l="l" t="t" r="r" b="b"/>
            <a:pathLst>
              <a:path w="20073" h="6283" extrusionOk="0">
                <a:moveTo>
                  <a:pt x="1" y="1"/>
                </a:moveTo>
                <a:lnTo>
                  <a:pt x="1" y="6283"/>
                </a:lnTo>
                <a:lnTo>
                  <a:pt x="20073" y="6283"/>
                </a:lnTo>
                <a:lnTo>
                  <a:pt x="20073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Serine</a:t>
            </a:r>
            <a:endParaRPr lang="en-US" sz="2800" dirty="0"/>
          </a:p>
        </p:txBody>
      </p:sp>
      <p:sp>
        <p:nvSpPr>
          <p:cNvPr id="27" name="Google Shape;4647;p62"/>
          <p:cNvSpPr/>
          <p:nvPr/>
        </p:nvSpPr>
        <p:spPr>
          <a:xfrm>
            <a:off x="2706174" y="1082608"/>
            <a:ext cx="1606000" cy="417600"/>
          </a:xfrm>
          <a:custGeom>
            <a:avLst/>
            <a:gdLst/>
            <a:ahLst/>
            <a:cxnLst/>
            <a:rect l="l" t="t" r="r" b="b"/>
            <a:pathLst>
              <a:path w="33089" h="6287" extrusionOk="0">
                <a:moveTo>
                  <a:pt x="0" y="1"/>
                </a:moveTo>
                <a:lnTo>
                  <a:pt x="0" y="6286"/>
                </a:lnTo>
                <a:lnTo>
                  <a:pt x="33089" y="6286"/>
                </a:lnTo>
                <a:lnTo>
                  <a:pt x="33089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Arginine</a:t>
            </a:r>
            <a:endParaRPr sz="2800" dirty="0"/>
          </a:p>
        </p:txBody>
      </p:sp>
      <p:sp>
        <p:nvSpPr>
          <p:cNvPr id="28" name="Google Shape;4654;p62"/>
          <p:cNvSpPr/>
          <p:nvPr/>
        </p:nvSpPr>
        <p:spPr>
          <a:xfrm>
            <a:off x="2706174" y="1543606"/>
            <a:ext cx="1894032" cy="417600"/>
          </a:xfrm>
          <a:custGeom>
            <a:avLst/>
            <a:gdLst/>
            <a:ahLst/>
            <a:cxnLst/>
            <a:rect l="l" t="t" r="r" b="b"/>
            <a:pathLst>
              <a:path w="26580" h="6287" extrusionOk="0">
                <a:moveTo>
                  <a:pt x="1" y="1"/>
                </a:moveTo>
                <a:lnTo>
                  <a:pt x="1" y="6286"/>
                </a:lnTo>
                <a:lnTo>
                  <a:pt x="26580" y="6286"/>
                </a:lnTo>
                <a:lnTo>
                  <a:pt x="26580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Tyrosine </a:t>
            </a:r>
            <a:endParaRPr sz="2800" dirty="0"/>
          </a:p>
        </p:txBody>
      </p:sp>
      <p:sp>
        <p:nvSpPr>
          <p:cNvPr id="29" name="Google Shape;4646;p62"/>
          <p:cNvSpPr/>
          <p:nvPr/>
        </p:nvSpPr>
        <p:spPr>
          <a:xfrm>
            <a:off x="2714480" y="627534"/>
            <a:ext cx="1393649" cy="417600"/>
          </a:xfrm>
          <a:custGeom>
            <a:avLst/>
            <a:gdLst/>
            <a:ahLst/>
            <a:cxnLst/>
            <a:rect l="l" t="t" r="r" b="b"/>
            <a:pathLst>
              <a:path w="39596" h="6286" extrusionOk="0">
                <a:moveTo>
                  <a:pt x="0" y="0"/>
                </a:moveTo>
                <a:lnTo>
                  <a:pt x="0" y="6285"/>
                </a:lnTo>
                <a:lnTo>
                  <a:pt x="39596" y="6285"/>
                </a:lnTo>
                <a:lnTo>
                  <a:pt x="395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Proline</a:t>
            </a:r>
            <a:endParaRPr sz="2800" dirty="0"/>
          </a:p>
        </p:txBody>
      </p:sp>
      <p:sp>
        <p:nvSpPr>
          <p:cNvPr id="30" name="Google Shape;4653;p62"/>
          <p:cNvSpPr/>
          <p:nvPr/>
        </p:nvSpPr>
        <p:spPr>
          <a:xfrm>
            <a:off x="761958" y="1564067"/>
            <a:ext cx="1894032" cy="417600"/>
          </a:xfrm>
          <a:custGeom>
            <a:avLst/>
            <a:gdLst/>
            <a:ahLst/>
            <a:cxnLst/>
            <a:rect l="l" t="t" r="r" b="b"/>
            <a:pathLst>
              <a:path w="33089" h="6286" extrusionOk="0">
                <a:moveTo>
                  <a:pt x="0" y="0"/>
                </a:moveTo>
                <a:lnTo>
                  <a:pt x="0" y="6285"/>
                </a:lnTo>
                <a:lnTo>
                  <a:pt x="33089" y="6285"/>
                </a:lnTo>
                <a:lnTo>
                  <a:pt x="3308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Leucine</a:t>
            </a:r>
            <a:endParaRPr sz="2800" dirty="0"/>
          </a:p>
        </p:txBody>
      </p:sp>
      <p:sp>
        <p:nvSpPr>
          <p:cNvPr id="31" name="Google Shape;4645;p62"/>
          <p:cNvSpPr/>
          <p:nvPr/>
        </p:nvSpPr>
        <p:spPr>
          <a:xfrm>
            <a:off x="2714480" y="2017929"/>
            <a:ext cx="2110056" cy="417600"/>
          </a:xfrm>
          <a:custGeom>
            <a:avLst/>
            <a:gdLst/>
            <a:ahLst/>
            <a:cxnLst/>
            <a:rect l="l" t="t" r="r" b="b"/>
            <a:pathLst>
              <a:path w="42851" h="6286" extrusionOk="0">
                <a:moveTo>
                  <a:pt x="0" y="1"/>
                </a:moveTo>
                <a:lnTo>
                  <a:pt x="0" y="6286"/>
                </a:lnTo>
                <a:lnTo>
                  <a:pt x="42851" y="6286"/>
                </a:lnTo>
                <a:lnTo>
                  <a:pt x="42851" y="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Cysteine</a:t>
            </a:r>
            <a:endParaRPr sz="2800" dirty="0"/>
          </a:p>
        </p:txBody>
      </p:sp>
      <p:sp>
        <p:nvSpPr>
          <p:cNvPr id="32" name="Google Shape;4652;p62"/>
          <p:cNvSpPr/>
          <p:nvPr/>
        </p:nvSpPr>
        <p:spPr>
          <a:xfrm>
            <a:off x="545934" y="2017929"/>
            <a:ext cx="2110056" cy="417600"/>
          </a:xfrm>
          <a:custGeom>
            <a:avLst/>
            <a:gdLst/>
            <a:ahLst/>
            <a:cxnLst/>
            <a:rect l="l" t="t" r="r" b="b"/>
            <a:pathLst>
              <a:path w="42854" h="6286" extrusionOk="0">
                <a:moveTo>
                  <a:pt x="0" y="1"/>
                </a:moveTo>
                <a:lnTo>
                  <a:pt x="0" y="6286"/>
                </a:lnTo>
                <a:lnTo>
                  <a:pt x="42854" y="6286"/>
                </a:lnTo>
                <a:lnTo>
                  <a:pt x="42854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Glycine</a:t>
            </a:r>
            <a:endParaRPr sz="2800" dirty="0"/>
          </a:p>
        </p:txBody>
      </p:sp>
      <p:sp>
        <p:nvSpPr>
          <p:cNvPr id="33" name="Google Shape;4644;p62"/>
          <p:cNvSpPr/>
          <p:nvPr/>
        </p:nvSpPr>
        <p:spPr>
          <a:xfrm>
            <a:off x="2706174" y="2497446"/>
            <a:ext cx="2381926" cy="417600"/>
          </a:xfrm>
          <a:custGeom>
            <a:avLst/>
            <a:gdLst/>
            <a:ahLst/>
            <a:cxnLst/>
            <a:rect l="l" t="t" r="r" b="b"/>
            <a:pathLst>
              <a:path w="42851" h="6286" extrusionOk="0">
                <a:moveTo>
                  <a:pt x="0" y="0"/>
                </a:moveTo>
                <a:lnTo>
                  <a:pt x="0" y="6285"/>
                </a:lnTo>
                <a:lnTo>
                  <a:pt x="42851" y="6285"/>
                </a:lnTo>
                <a:lnTo>
                  <a:pt x="428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Glutamine</a:t>
            </a:r>
            <a:endParaRPr sz="2800" dirty="0"/>
          </a:p>
        </p:txBody>
      </p:sp>
      <p:sp>
        <p:nvSpPr>
          <p:cNvPr id="34" name="Google Shape;4651;p62"/>
          <p:cNvSpPr/>
          <p:nvPr/>
        </p:nvSpPr>
        <p:spPr>
          <a:xfrm>
            <a:off x="274064" y="2497446"/>
            <a:ext cx="2381926" cy="417600"/>
          </a:xfrm>
          <a:custGeom>
            <a:avLst/>
            <a:gdLst/>
            <a:ahLst/>
            <a:cxnLst/>
            <a:rect l="l" t="t" r="r" b="b"/>
            <a:pathLst>
              <a:path w="42854" h="6286" extrusionOk="0">
                <a:moveTo>
                  <a:pt x="0" y="0"/>
                </a:moveTo>
                <a:lnTo>
                  <a:pt x="0" y="6285"/>
                </a:lnTo>
                <a:lnTo>
                  <a:pt x="42854" y="6285"/>
                </a:lnTo>
                <a:lnTo>
                  <a:pt x="4285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Glutamic acid</a:t>
            </a:r>
            <a:endParaRPr sz="2800" dirty="0"/>
          </a:p>
        </p:txBody>
      </p:sp>
      <p:sp>
        <p:nvSpPr>
          <p:cNvPr id="35" name="Google Shape;4643;p62"/>
          <p:cNvSpPr/>
          <p:nvPr/>
        </p:nvSpPr>
        <p:spPr>
          <a:xfrm>
            <a:off x="2714480" y="2998214"/>
            <a:ext cx="2577600" cy="417600"/>
          </a:xfrm>
          <a:custGeom>
            <a:avLst/>
            <a:gdLst/>
            <a:ahLst/>
            <a:cxnLst/>
            <a:rect l="l" t="t" r="r" b="b"/>
            <a:pathLst>
              <a:path w="42851" h="6286" extrusionOk="0">
                <a:moveTo>
                  <a:pt x="0" y="1"/>
                </a:moveTo>
                <a:lnTo>
                  <a:pt x="0" y="6286"/>
                </a:lnTo>
                <a:lnTo>
                  <a:pt x="42851" y="6286"/>
                </a:lnTo>
                <a:lnTo>
                  <a:pt x="42851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accent3"/>
                </a:solidFill>
              </a:rPr>
              <a:t>Asparagine</a:t>
            </a: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36" name="Google Shape;4650;p62"/>
          <p:cNvSpPr/>
          <p:nvPr/>
        </p:nvSpPr>
        <p:spPr>
          <a:xfrm>
            <a:off x="78390" y="2998214"/>
            <a:ext cx="2577600" cy="417600"/>
          </a:xfrm>
          <a:custGeom>
            <a:avLst/>
            <a:gdLst/>
            <a:ahLst/>
            <a:cxnLst/>
            <a:rect l="l" t="t" r="r" b="b"/>
            <a:pathLst>
              <a:path w="42854" h="6286" extrusionOk="0">
                <a:moveTo>
                  <a:pt x="0" y="1"/>
                </a:moveTo>
                <a:lnTo>
                  <a:pt x="0" y="6286"/>
                </a:lnTo>
                <a:lnTo>
                  <a:pt x="42854" y="6286"/>
                </a:lnTo>
                <a:lnTo>
                  <a:pt x="42854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Aspartic Acid</a:t>
            </a:r>
            <a:endParaRPr sz="2800" dirty="0"/>
          </a:p>
        </p:txBody>
      </p:sp>
      <p:sp>
        <p:nvSpPr>
          <p:cNvPr id="37" name="مستطيل 36"/>
          <p:cNvSpPr/>
          <p:nvPr/>
        </p:nvSpPr>
        <p:spPr>
          <a:xfrm>
            <a:off x="5292080" y="3727239"/>
            <a:ext cx="3798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وتتميز بأنها لا يمكن تصنيعها بكميات كافية في جسم الإنسان، بل يعد الغذاء هو المصدر الرئيسي لها </a:t>
            </a:r>
            <a:endParaRPr lang="ar-IQ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48797" y="3507854"/>
            <a:ext cx="4841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chemeClr val="tx1"/>
                </a:solidFill>
              </a:rPr>
              <a:t>يستطيع الجسم تصنيعها، وتسمى بغير الأساسية لأن الجسم قادر على تصنيعها بشكل كاف وليس بالضرورة الحصول عليها من الغذاء اليومي 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7474723" y="4803998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err="1" smtClean="0">
                <a:solidFill>
                  <a:schemeClr val="tx1"/>
                </a:solidFill>
              </a:rPr>
              <a:t>Mohiuddin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ar-IQ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(2020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143969" y="4731990"/>
            <a:ext cx="1664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 smtClean="0">
                <a:solidFill>
                  <a:schemeClr val="tx1"/>
                </a:solidFill>
              </a:rPr>
              <a:t>Koning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ar-IQ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23728" y="51470"/>
            <a:ext cx="6768750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chemeClr val="bg1"/>
                </a:solidFill>
              </a:rPr>
              <a:t>جدول</a:t>
            </a:r>
            <a:r>
              <a:rPr lang="en-US" sz="1600" b="1" dirty="0">
                <a:solidFill>
                  <a:schemeClr val="bg1"/>
                </a:solidFill>
              </a:rPr>
              <a:t>1</a:t>
            </a:r>
            <a:r>
              <a:rPr lang="ar-IQ" sz="1600" b="1" dirty="0">
                <a:solidFill>
                  <a:schemeClr val="bg1"/>
                </a:solidFill>
              </a:rPr>
              <a:t>. مقارنة تركيز بعض الأحماض الامنية (</a:t>
            </a:r>
            <a:r>
              <a:rPr lang="ar-IQ" sz="1600" b="1" dirty="0" err="1">
                <a:solidFill>
                  <a:schemeClr val="bg1"/>
                </a:solidFill>
              </a:rPr>
              <a:t>نانوغرام</a:t>
            </a:r>
            <a:r>
              <a:rPr lang="ar-IQ" sz="1600" b="1" dirty="0">
                <a:solidFill>
                  <a:schemeClr val="bg1"/>
                </a:solidFill>
              </a:rPr>
              <a:t> /مل) في البلازما المنوية لمجموعتي السائل المنوي الجيد والرديء النوعية لثيران الجاموس العراقي (المتوسط ± الخطأ القياسي).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4230"/>
              </p:ext>
            </p:extLst>
          </p:nvPr>
        </p:nvGraphicFramePr>
        <p:xfrm>
          <a:off x="1763690" y="654685"/>
          <a:ext cx="7140511" cy="4206240"/>
        </p:xfrm>
        <a:graphic>
          <a:graphicData uri="http://schemas.openxmlformats.org/drawingml/2006/table">
            <a:tbl>
              <a:tblPr rtl="1" firstRow="1" firstCol="1" bandRow="1">
                <a:tableStyleId>{477A4085-B708-44CF-A165-BFE6B0F55A97}</a:tableStyleId>
              </a:tblPr>
              <a:tblGrid>
                <a:gridCol w="1354907"/>
                <a:gridCol w="1843701"/>
                <a:gridCol w="1602296"/>
                <a:gridCol w="1233108"/>
                <a:gridCol w="1106499"/>
              </a:tblGrid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الأحماض الأمينية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السائل المنوي الجيد النوعية </a:t>
                      </a:r>
                      <a:r>
                        <a:rPr lang="en-US" sz="1600" b="1" dirty="0">
                          <a:effectLst/>
                        </a:rPr>
                        <a:t>(n=5)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السائل المنوي الرديء النوعية </a:t>
                      </a:r>
                      <a:r>
                        <a:rPr lang="en-US" sz="1600" b="1" dirty="0">
                          <a:effectLst/>
                        </a:rPr>
                        <a:t>(n=3)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نسبة الزيادة (%)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مستوى المعنوية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حامض </a:t>
                      </a:r>
                      <a:r>
                        <a:rPr lang="ar-IQ" sz="1600" b="1" dirty="0" err="1">
                          <a:effectLst/>
                        </a:rPr>
                        <a:t>الأسبارتيك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 smtClean="0">
                          <a:effectLst/>
                        </a:rPr>
                        <a:t>81.32 ± 11.36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ar-IQ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33.63 ± </a:t>
                      </a:r>
                      <a:r>
                        <a:rPr lang="ar-IQ" sz="1600" b="1" dirty="0" smtClean="0">
                          <a:effectLst/>
                        </a:rPr>
                        <a:t>10.66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141.80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 ≤ 0.05)</a:t>
                      </a:r>
                      <a:r>
                        <a:rPr lang="ar-IQ" sz="1600" b="1">
                          <a:effectLst/>
                        </a:rPr>
                        <a:t>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حامض الكلوتاميك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 smtClean="0">
                          <a:effectLst/>
                        </a:rPr>
                        <a:t>67.78 ± 8.84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ar-IQ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31.73 ± </a:t>
                      </a:r>
                      <a:r>
                        <a:rPr lang="ar-IQ" sz="1600" b="1" dirty="0" smtClean="0">
                          <a:effectLst/>
                        </a:rPr>
                        <a:t>10.67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113.61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 ≤ 0.05)</a:t>
                      </a:r>
                      <a:r>
                        <a:rPr lang="ar-IQ" sz="1600" b="1">
                          <a:effectLst/>
                        </a:rPr>
                        <a:t>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الأسباراجين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89.48 ± </a:t>
                      </a:r>
                      <a:r>
                        <a:rPr lang="ar-IQ" sz="1600" b="1" dirty="0" smtClean="0">
                          <a:effectLst/>
                        </a:rPr>
                        <a:t>15.77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28.63 ± </a:t>
                      </a:r>
                      <a:r>
                        <a:rPr lang="ar-IQ" sz="1600" b="1" dirty="0" smtClean="0">
                          <a:effectLst/>
                        </a:rPr>
                        <a:t>11.66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212.53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 ≤ 0.05)</a:t>
                      </a:r>
                      <a:r>
                        <a:rPr lang="ar-IQ" sz="1600" b="1">
                          <a:effectLst/>
                        </a:rPr>
                        <a:t>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الألانين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71.14 ± 6.07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43.93 ±10.43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61.93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 err="1">
                          <a:effectLst/>
                        </a:rPr>
                        <a:t>البرولين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IQ" sz="1600" b="1" dirty="0">
                          <a:effectLst/>
                        </a:rPr>
                        <a:t>88.26 ± </a:t>
                      </a:r>
                      <a:r>
                        <a:rPr lang="ar-IQ" sz="1600" b="1" dirty="0" smtClean="0">
                          <a:effectLst/>
                        </a:rPr>
                        <a:t>13.52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33.16 ± </a:t>
                      </a:r>
                      <a:r>
                        <a:rPr lang="ar-IQ" sz="1600" b="1" dirty="0" smtClean="0">
                          <a:effectLst/>
                        </a:rPr>
                        <a:t>11.13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166.16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 ≤ 0.05)</a:t>
                      </a:r>
                      <a:r>
                        <a:rPr lang="ar-IQ" sz="1600" b="1">
                          <a:effectLst/>
                        </a:rPr>
                        <a:t>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السيرين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IQ" sz="1600" b="1" dirty="0">
                          <a:effectLst/>
                        </a:rPr>
                        <a:t>89.44 ± </a:t>
                      </a:r>
                      <a:r>
                        <a:rPr lang="ar-IQ" sz="1600" b="1" dirty="0" smtClean="0">
                          <a:effectLst/>
                        </a:rPr>
                        <a:t>13.95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34.83 ± </a:t>
                      </a:r>
                      <a:r>
                        <a:rPr lang="ar-IQ" sz="1600" b="1" dirty="0" smtClean="0">
                          <a:effectLst/>
                        </a:rPr>
                        <a:t>10.07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156.79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 ≤ 0.05)</a:t>
                      </a:r>
                      <a:r>
                        <a:rPr lang="ar-IQ" sz="1600" b="1">
                          <a:effectLst/>
                        </a:rPr>
                        <a:t>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الارجنين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IQ" sz="1600" b="1" dirty="0">
                          <a:effectLst/>
                        </a:rPr>
                        <a:t>72.66 ± 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ar-IQ" sz="1600" b="1" dirty="0" smtClean="0">
                          <a:effectLst/>
                        </a:rPr>
                        <a:t>8.81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38.00 ± </a:t>
                      </a:r>
                      <a:r>
                        <a:rPr lang="ar-IQ" sz="1600" b="1" dirty="0" smtClean="0">
                          <a:effectLst/>
                        </a:rPr>
                        <a:t>10.62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91.21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 ≤ 0.05)</a:t>
                      </a:r>
                      <a:r>
                        <a:rPr lang="ar-IQ" sz="1600" b="1">
                          <a:effectLst/>
                        </a:rPr>
                        <a:t>)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التايروسين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44.68 ± 6.65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33.03 ± 11.80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35.27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NS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الهستدين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IQ" sz="1600" b="1" dirty="0">
                          <a:effectLst/>
                        </a:rPr>
                        <a:t>100.58 ± </a:t>
                      </a:r>
                      <a:r>
                        <a:rPr lang="ar-IQ" sz="1600" b="1" dirty="0" smtClean="0">
                          <a:effectLst/>
                        </a:rPr>
                        <a:t>19.59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IQ" sz="1600" b="1" dirty="0">
                          <a:effectLst/>
                        </a:rPr>
                        <a:t>30.16 ± </a:t>
                      </a:r>
                      <a:r>
                        <a:rPr lang="ar-IQ" sz="1600" b="1" dirty="0" smtClean="0">
                          <a:effectLst/>
                        </a:rPr>
                        <a:t>10.82</a:t>
                      </a:r>
                      <a:r>
                        <a:rPr lang="en-US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6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233.48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 ≤ 0.05)</a:t>
                      </a:r>
                      <a:r>
                        <a:rPr lang="ar-IQ" sz="1600" b="1" dirty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الفالين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57.04 ± 4.38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39.53 ± 11.64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18.72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المثيونين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62.22 ± 8.61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31.40 ± 11.19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98.15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الفنيل الأنين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64.70 ± 8.49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37.93 ± 12.88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78.48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الليوسين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</a:rPr>
                        <a:t>89.34 ± 14.61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IQ" sz="1600" b="1">
                          <a:effectLst/>
                        </a:rPr>
                        <a:t>37.16 ± 13.96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140.41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403" marR="43403" marT="0" marB="0" anchor="ctr"/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228574" y="987574"/>
            <a:ext cx="14401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/>
              <a:t>المتوسطات التي تحمل حروفاً مختلفة ضمن الصف الواحد تشير الى وجود فروق معنوية بين مجموعتي السائل المنوي الجيد والرديء النوعية.   </a:t>
            </a:r>
            <a:r>
              <a:rPr lang="en-US" sz="1600" b="1" dirty="0"/>
              <a:t>NS</a:t>
            </a:r>
            <a:r>
              <a:rPr lang="ar-IQ" sz="1600" b="1" dirty="0"/>
              <a:t>:  غير معنوي.</a:t>
            </a:r>
            <a:endParaRPr lang="en-US" sz="1600" b="1" dirty="0"/>
          </a:p>
        </p:txBody>
      </p:sp>
      <p:sp>
        <p:nvSpPr>
          <p:cNvPr id="11" name="مستطيل 10"/>
          <p:cNvSpPr/>
          <p:nvPr/>
        </p:nvSpPr>
        <p:spPr>
          <a:xfrm>
            <a:off x="0" y="4616142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IQ" dirty="0"/>
              <a:t>المصدر: الهلال,(</a:t>
            </a:r>
            <a:r>
              <a:rPr lang="en-US" dirty="0"/>
              <a:t>2023</a:t>
            </a:r>
            <a:r>
              <a:rPr lang="ar-IQ" dirty="0"/>
              <a:t>).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51470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>
                <a:solidFill>
                  <a:schemeClr val="tx1"/>
                </a:solidFill>
              </a:rPr>
              <a:t>تأثير خصوبة </a:t>
            </a:r>
            <a:r>
              <a:rPr lang="ar-IQ" sz="2400" b="1" dirty="0" smtClean="0">
                <a:solidFill>
                  <a:schemeClr val="tx1"/>
                </a:solidFill>
              </a:rPr>
              <a:t>ثيران  </a:t>
            </a:r>
            <a:r>
              <a:rPr lang="ar-IQ" sz="2400" b="1" dirty="0" err="1">
                <a:solidFill>
                  <a:schemeClr val="tx1"/>
                </a:solidFill>
              </a:rPr>
              <a:t>الهولشتاين</a:t>
            </a:r>
            <a:r>
              <a:rPr lang="ar-IQ" sz="2400" b="1" dirty="0">
                <a:solidFill>
                  <a:schemeClr val="tx1"/>
                </a:solidFill>
              </a:rPr>
              <a:t> في بعض تركيز الأحماض الأمينية بالسائل المنوي</a:t>
            </a:r>
          </a:p>
        </p:txBody>
      </p:sp>
      <p:pic>
        <p:nvPicPr>
          <p:cNvPr id="12" name="صورة 11"/>
          <p:cNvPicPr/>
          <p:nvPr/>
        </p:nvPicPr>
        <p:blipFill rotWithShape="1">
          <a:blip r:embed="rId3"/>
          <a:srcRect l="22929" t="30161" r="24085" b="24941"/>
          <a:stretch/>
        </p:blipFill>
        <p:spPr bwMode="auto">
          <a:xfrm>
            <a:off x="293230" y="521064"/>
            <a:ext cx="8743266" cy="4068270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02252" y="4743485"/>
            <a:ext cx="2845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>
                <a:solidFill>
                  <a:schemeClr val="tx1"/>
                </a:solidFill>
              </a:rPr>
              <a:t>المصدر: </a:t>
            </a:r>
            <a:r>
              <a:rPr lang="en-US" dirty="0">
                <a:solidFill>
                  <a:schemeClr val="tx1"/>
                </a:solidFill>
              </a:rPr>
              <a:t>AL-</a:t>
            </a:r>
            <a:r>
              <a:rPr lang="en-US" dirty="0" err="1">
                <a:solidFill>
                  <a:schemeClr val="tx1"/>
                </a:solidFill>
              </a:rPr>
              <a:t>Gebouri</a:t>
            </a:r>
            <a:r>
              <a:rPr lang="ar-SA" dirty="0">
                <a:solidFill>
                  <a:schemeClr val="tx1"/>
                </a:solidFill>
              </a:rPr>
              <a:t> 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Eidan</a:t>
            </a:r>
            <a:r>
              <a:rPr lang="ar-SA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2024</a:t>
            </a:r>
            <a:r>
              <a:rPr lang="ar-IQ" dirty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سهم إلى اليمين 8"/>
          <p:cNvSpPr/>
          <p:nvPr/>
        </p:nvSpPr>
        <p:spPr>
          <a:xfrm>
            <a:off x="502974" y="2169959"/>
            <a:ext cx="489204" cy="24231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51;p62"/>
          <p:cNvSpPr/>
          <p:nvPr/>
        </p:nvSpPr>
        <p:spPr>
          <a:xfrm>
            <a:off x="35496" y="267494"/>
            <a:ext cx="1653975" cy="815114"/>
          </a:xfrm>
          <a:custGeom>
            <a:avLst/>
            <a:gdLst/>
            <a:ahLst/>
            <a:cxnLst/>
            <a:rect l="l" t="t" r="r" b="b"/>
            <a:pathLst>
              <a:path w="42854" h="6286" extrusionOk="0">
                <a:moveTo>
                  <a:pt x="0" y="0"/>
                </a:moveTo>
                <a:lnTo>
                  <a:pt x="0" y="6285"/>
                </a:lnTo>
                <a:lnTo>
                  <a:pt x="42854" y="6285"/>
                </a:lnTo>
                <a:lnTo>
                  <a:pt x="4285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Glutamic</a:t>
            </a:r>
          </a:p>
          <a:p>
            <a:pPr lvl="0"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acid</a:t>
            </a:r>
            <a:endParaRPr sz="2800" dirty="0"/>
          </a:p>
        </p:txBody>
      </p:sp>
      <p:sp>
        <p:nvSpPr>
          <p:cNvPr id="7" name="Google Shape;4648;p62"/>
          <p:cNvSpPr/>
          <p:nvPr/>
        </p:nvSpPr>
        <p:spPr>
          <a:xfrm>
            <a:off x="35496" y="1218046"/>
            <a:ext cx="1626720" cy="417600"/>
          </a:xfrm>
          <a:custGeom>
            <a:avLst/>
            <a:gdLst/>
            <a:ahLst/>
            <a:cxnLst/>
            <a:rect l="l" t="t" r="r" b="b"/>
            <a:pathLst>
              <a:path w="20070" h="6283" extrusionOk="0">
                <a:moveTo>
                  <a:pt x="0" y="1"/>
                </a:moveTo>
                <a:lnTo>
                  <a:pt x="0" y="6283"/>
                </a:lnTo>
                <a:lnTo>
                  <a:pt x="20069" y="6283"/>
                </a:lnTo>
                <a:lnTo>
                  <a:pt x="20069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Alanine</a:t>
            </a:r>
            <a:endParaRPr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7" t="42853" r="14537" b="27851"/>
          <a:stretch/>
        </p:blipFill>
        <p:spPr bwMode="auto">
          <a:xfrm>
            <a:off x="1662216" y="51470"/>
            <a:ext cx="5402809" cy="4956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4650;p62"/>
          <p:cNvSpPr/>
          <p:nvPr/>
        </p:nvSpPr>
        <p:spPr>
          <a:xfrm>
            <a:off x="35496" y="1774078"/>
            <a:ext cx="1606000" cy="941688"/>
          </a:xfrm>
          <a:custGeom>
            <a:avLst/>
            <a:gdLst/>
            <a:ahLst/>
            <a:cxnLst/>
            <a:rect l="l" t="t" r="r" b="b"/>
            <a:pathLst>
              <a:path w="42854" h="6286" extrusionOk="0">
                <a:moveTo>
                  <a:pt x="0" y="1"/>
                </a:moveTo>
                <a:lnTo>
                  <a:pt x="0" y="6286"/>
                </a:lnTo>
                <a:lnTo>
                  <a:pt x="42854" y="6286"/>
                </a:lnTo>
                <a:lnTo>
                  <a:pt x="42854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Aspartic</a:t>
            </a:r>
          </a:p>
          <a:p>
            <a:pPr lvl="0"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Acid</a:t>
            </a:r>
            <a:endParaRPr sz="2800" dirty="0"/>
          </a:p>
        </p:txBody>
      </p:sp>
      <p:sp>
        <p:nvSpPr>
          <p:cNvPr id="9" name="Google Shape;4652;p62"/>
          <p:cNvSpPr/>
          <p:nvPr/>
        </p:nvSpPr>
        <p:spPr>
          <a:xfrm>
            <a:off x="35496" y="2874230"/>
            <a:ext cx="1626720" cy="417600"/>
          </a:xfrm>
          <a:custGeom>
            <a:avLst/>
            <a:gdLst/>
            <a:ahLst/>
            <a:cxnLst/>
            <a:rect l="l" t="t" r="r" b="b"/>
            <a:pathLst>
              <a:path w="42854" h="6286" extrusionOk="0">
                <a:moveTo>
                  <a:pt x="0" y="1"/>
                </a:moveTo>
                <a:lnTo>
                  <a:pt x="0" y="6286"/>
                </a:lnTo>
                <a:lnTo>
                  <a:pt x="42854" y="6286"/>
                </a:lnTo>
                <a:lnTo>
                  <a:pt x="42854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Glycine</a:t>
            </a:r>
            <a:endParaRPr sz="2800" dirty="0"/>
          </a:p>
        </p:txBody>
      </p:sp>
      <p:sp>
        <p:nvSpPr>
          <p:cNvPr id="15" name="Google Shape;4654;p62"/>
          <p:cNvSpPr/>
          <p:nvPr/>
        </p:nvSpPr>
        <p:spPr>
          <a:xfrm>
            <a:off x="7092281" y="721214"/>
            <a:ext cx="2045173" cy="849648"/>
          </a:xfrm>
          <a:custGeom>
            <a:avLst/>
            <a:gdLst/>
            <a:ahLst/>
            <a:cxnLst/>
            <a:rect l="l" t="t" r="r" b="b"/>
            <a:pathLst>
              <a:path w="26580" h="6287" extrusionOk="0">
                <a:moveTo>
                  <a:pt x="1" y="1"/>
                </a:moveTo>
                <a:lnTo>
                  <a:pt x="1" y="6286"/>
                </a:lnTo>
                <a:lnTo>
                  <a:pt x="26580" y="6286"/>
                </a:lnTo>
                <a:lnTo>
                  <a:pt x="26580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en-US" sz="2400" b="1" dirty="0" smtClean="0"/>
              <a:t>Methionine</a:t>
            </a:r>
            <a:endParaRPr lang="ar-IQ" sz="2400" b="1" dirty="0"/>
          </a:p>
        </p:txBody>
      </p:sp>
      <p:sp>
        <p:nvSpPr>
          <p:cNvPr id="10" name="Google Shape;4655;p62"/>
          <p:cNvSpPr/>
          <p:nvPr/>
        </p:nvSpPr>
        <p:spPr>
          <a:xfrm>
            <a:off x="35496" y="3450294"/>
            <a:ext cx="1606000" cy="417600"/>
          </a:xfrm>
          <a:custGeom>
            <a:avLst/>
            <a:gdLst/>
            <a:ahLst/>
            <a:cxnLst/>
            <a:rect l="l" t="t" r="r" b="b"/>
            <a:pathLst>
              <a:path w="20073" h="6283" extrusionOk="0">
                <a:moveTo>
                  <a:pt x="1" y="1"/>
                </a:moveTo>
                <a:lnTo>
                  <a:pt x="1" y="6283"/>
                </a:lnTo>
                <a:lnTo>
                  <a:pt x="20073" y="6283"/>
                </a:lnTo>
                <a:lnTo>
                  <a:pt x="20073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Serine</a:t>
            </a:r>
            <a:endParaRPr lang="en-US" sz="2800" dirty="0"/>
          </a:p>
        </p:txBody>
      </p:sp>
      <p:sp>
        <p:nvSpPr>
          <p:cNvPr id="11" name="Google Shape;4654;p62"/>
          <p:cNvSpPr/>
          <p:nvPr/>
        </p:nvSpPr>
        <p:spPr>
          <a:xfrm>
            <a:off x="7092280" y="209934"/>
            <a:ext cx="2016224" cy="417600"/>
          </a:xfrm>
          <a:custGeom>
            <a:avLst/>
            <a:gdLst/>
            <a:ahLst/>
            <a:cxnLst/>
            <a:rect l="l" t="t" r="r" b="b"/>
            <a:pathLst>
              <a:path w="26580" h="6287" extrusionOk="0">
                <a:moveTo>
                  <a:pt x="1" y="1"/>
                </a:moveTo>
                <a:lnTo>
                  <a:pt x="1" y="6286"/>
                </a:lnTo>
                <a:lnTo>
                  <a:pt x="26580" y="6286"/>
                </a:lnTo>
                <a:lnTo>
                  <a:pt x="26580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Tyrosine </a:t>
            </a:r>
            <a:endParaRPr sz="2800" dirty="0"/>
          </a:p>
        </p:txBody>
      </p:sp>
      <p:sp>
        <p:nvSpPr>
          <p:cNvPr id="17" name="Google Shape;4654;p62"/>
          <p:cNvSpPr/>
          <p:nvPr/>
        </p:nvSpPr>
        <p:spPr>
          <a:xfrm>
            <a:off x="7092281" y="1635646"/>
            <a:ext cx="2016223" cy="1280579"/>
          </a:xfrm>
          <a:custGeom>
            <a:avLst/>
            <a:gdLst/>
            <a:ahLst/>
            <a:cxnLst/>
            <a:rect l="l" t="t" r="r" b="b"/>
            <a:pathLst>
              <a:path w="26580" h="6287" extrusionOk="0">
                <a:moveTo>
                  <a:pt x="1" y="1"/>
                </a:moveTo>
                <a:lnTo>
                  <a:pt x="1" y="6286"/>
                </a:lnTo>
                <a:lnTo>
                  <a:pt x="26580" y="6286"/>
                </a:lnTo>
                <a:lnTo>
                  <a:pt x="26580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Alpha </a:t>
            </a:r>
            <a:r>
              <a:rPr lang="en-US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aminobutyric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acid</a:t>
            </a:r>
            <a:endParaRPr lang="ar-IQ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Google Shape;4654;p62"/>
          <p:cNvSpPr/>
          <p:nvPr/>
        </p:nvSpPr>
        <p:spPr>
          <a:xfrm>
            <a:off x="7092281" y="3003798"/>
            <a:ext cx="2051720" cy="1169699"/>
          </a:xfrm>
          <a:custGeom>
            <a:avLst/>
            <a:gdLst/>
            <a:ahLst/>
            <a:cxnLst/>
            <a:rect l="l" t="t" r="r" b="b"/>
            <a:pathLst>
              <a:path w="26580" h="6287" extrusionOk="0">
                <a:moveTo>
                  <a:pt x="1" y="1"/>
                </a:moveTo>
                <a:lnTo>
                  <a:pt x="1" y="6286"/>
                </a:lnTo>
                <a:lnTo>
                  <a:pt x="26580" y="6286"/>
                </a:lnTo>
                <a:lnTo>
                  <a:pt x="26580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allo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-isoleucine</a:t>
            </a:r>
            <a:endParaRPr lang="ar-IQ" sz="2800" b="1" dirty="0"/>
          </a:p>
        </p:txBody>
      </p:sp>
      <p:sp>
        <p:nvSpPr>
          <p:cNvPr id="19" name="Google Shape;4643;p62"/>
          <p:cNvSpPr/>
          <p:nvPr/>
        </p:nvSpPr>
        <p:spPr>
          <a:xfrm>
            <a:off x="7092280" y="4236719"/>
            <a:ext cx="2033973" cy="771550"/>
          </a:xfrm>
          <a:custGeom>
            <a:avLst/>
            <a:gdLst/>
            <a:ahLst/>
            <a:cxnLst/>
            <a:rect l="l" t="t" r="r" b="b"/>
            <a:pathLst>
              <a:path w="42851" h="6286" extrusionOk="0">
                <a:moveTo>
                  <a:pt x="0" y="1"/>
                </a:moveTo>
                <a:lnTo>
                  <a:pt x="0" y="6286"/>
                </a:lnTo>
                <a:lnTo>
                  <a:pt x="42851" y="6286"/>
                </a:lnTo>
                <a:lnTo>
                  <a:pt x="42851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accent3"/>
                </a:solidFill>
              </a:rPr>
              <a:t>Asparagine</a:t>
            </a: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0658" y="4592770"/>
            <a:ext cx="18670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r" rtl="1">
              <a:lnSpc>
                <a:spcPct val="150000"/>
              </a:lnSpc>
            </a:pP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Ugur</a:t>
            </a:r>
            <a:r>
              <a:rPr lang="ar-IQ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واخرون(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2020</a:t>
            </a:r>
            <a:r>
              <a:rPr lang="ar-IQ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)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4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20481" r="50181" b="6619"/>
          <a:stretch/>
        </p:blipFill>
        <p:spPr bwMode="auto">
          <a:xfrm>
            <a:off x="251520" y="195486"/>
            <a:ext cx="878497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51520" y="4676532"/>
            <a:ext cx="21304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r" rtl="1">
              <a:lnSpc>
                <a:spcPct val="150000"/>
              </a:lnSpc>
            </a:pP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Ugur</a:t>
            </a:r>
            <a:r>
              <a:rPr lang="ar-IQ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واخرون(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2020</a:t>
            </a:r>
            <a:r>
              <a:rPr lang="ar-IQ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).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47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67544" y="12521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IQ" sz="1800" b="1" dirty="0">
                <a:solidFill>
                  <a:schemeClr val="bg1"/>
                </a:solidFill>
              </a:rPr>
              <a:t>جدول </a:t>
            </a:r>
            <a:r>
              <a:rPr lang="en-US" sz="1800" b="1" dirty="0">
                <a:solidFill>
                  <a:schemeClr val="bg1"/>
                </a:solidFill>
              </a:rPr>
              <a:t>5</a:t>
            </a:r>
            <a:r>
              <a:rPr lang="ar-IQ" sz="1800" b="1" dirty="0">
                <a:solidFill>
                  <a:schemeClr val="bg1"/>
                </a:solidFill>
              </a:rPr>
              <a:t>. العلاقة بين مجاميع ثيران </a:t>
            </a:r>
            <a:r>
              <a:rPr lang="ar-IQ" sz="1800" b="1" dirty="0" err="1">
                <a:solidFill>
                  <a:schemeClr val="bg1"/>
                </a:solidFill>
              </a:rPr>
              <a:t>الهولشتاين</a:t>
            </a:r>
            <a:r>
              <a:rPr lang="ar-IQ" sz="1800" b="1" dirty="0">
                <a:solidFill>
                  <a:schemeClr val="bg1"/>
                </a:solidFill>
              </a:rPr>
              <a:t> بقابليات تجميد مختلفة في تركيز الأحماض الأمينية</a:t>
            </a:r>
            <a:r>
              <a:rPr lang="ar-IQ" sz="1800" dirty="0">
                <a:solidFill>
                  <a:schemeClr val="bg1"/>
                </a:solidFill>
              </a:rPr>
              <a:t> </a:t>
            </a:r>
            <a:r>
              <a:rPr lang="ar-IQ" sz="1800" b="1" dirty="0">
                <a:solidFill>
                  <a:schemeClr val="bg1"/>
                </a:solidFill>
              </a:rPr>
              <a:t>(جزء بالمليون)</a:t>
            </a:r>
            <a:r>
              <a:rPr lang="ar-IQ" sz="1800" dirty="0">
                <a:solidFill>
                  <a:schemeClr val="bg1"/>
                </a:solidFill>
              </a:rPr>
              <a:t> </a:t>
            </a:r>
            <a:r>
              <a:rPr lang="ar-IQ" sz="1800" b="1" dirty="0">
                <a:solidFill>
                  <a:schemeClr val="bg1"/>
                </a:solidFill>
              </a:rPr>
              <a:t> ونسبها المئوية في البلازما المنوية بعد سنتين من الحفظ بالتجميد (المتوسط ± الخطأ القياسي ).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9731" r="26639" b="21482"/>
          <a:stretch/>
        </p:blipFill>
        <p:spPr bwMode="auto">
          <a:xfrm>
            <a:off x="251512" y="771550"/>
            <a:ext cx="8711027" cy="32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67544" y="4569960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 err="1"/>
              <a:t>المصدر:العزي</a:t>
            </a:r>
            <a:r>
              <a:rPr lang="ar-IQ" dirty="0"/>
              <a:t>(</a:t>
            </a:r>
            <a:r>
              <a:rPr lang="en-US" dirty="0"/>
              <a:t>(2022</a:t>
            </a:r>
            <a:endParaRPr lang="ar-IQ" dirty="0"/>
          </a:p>
        </p:txBody>
      </p:sp>
      <p:sp>
        <p:nvSpPr>
          <p:cNvPr id="5" name="مستطيل 4"/>
          <p:cNvSpPr/>
          <p:nvPr/>
        </p:nvSpPr>
        <p:spPr>
          <a:xfrm>
            <a:off x="4571999" y="4092906"/>
            <a:ext cx="4390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 dirty="0"/>
              <a:t>-</a:t>
            </a:r>
            <a:r>
              <a:rPr lang="en-US" b="1" dirty="0"/>
              <a:t>N.S</a:t>
            </a:r>
            <a:r>
              <a:rPr lang="ar-IQ" b="1" dirty="0"/>
              <a:t> تعني عدم وجود فروق معنوية بين المتوسطات.</a:t>
            </a:r>
            <a:endParaRPr lang="en-US" dirty="0"/>
          </a:p>
          <a:p>
            <a:pPr algn="r" rtl="1"/>
            <a:r>
              <a:rPr lang="ar-IQ" b="1" dirty="0"/>
              <a:t>-</a:t>
            </a:r>
            <a:r>
              <a:rPr lang="en-US" b="1" dirty="0"/>
              <a:t>F1</a:t>
            </a:r>
            <a:r>
              <a:rPr lang="ar-IQ" b="1" dirty="0"/>
              <a:t> : قابلية تجميد النطف المتوسطة (</a:t>
            </a:r>
            <a:r>
              <a:rPr lang="en-US" b="1" dirty="0"/>
              <a:t>73.02</a:t>
            </a:r>
            <a:r>
              <a:rPr lang="ar-IQ" b="1" dirty="0"/>
              <a:t>%).</a:t>
            </a:r>
            <a:endParaRPr lang="en-US" dirty="0"/>
          </a:p>
          <a:p>
            <a:pPr algn="r" rtl="1"/>
            <a:r>
              <a:rPr lang="ar-IQ" b="1" dirty="0"/>
              <a:t>-</a:t>
            </a:r>
            <a:r>
              <a:rPr lang="en-US" b="1" dirty="0"/>
              <a:t>F2</a:t>
            </a:r>
            <a:r>
              <a:rPr lang="ar-IQ" b="1" dirty="0"/>
              <a:t> : قابلية تجميد النطف الجيدة (</a:t>
            </a:r>
            <a:r>
              <a:rPr lang="en-US" b="1" dirty="0"/>
              <a:t>83.76</a:t>
            </a:r>
            <a:r>
              <a:rPr lang="ar-IQ" b="1" dirty="0"/>
              <a:t>%).</a:t>
            </a:r>
            <a:endParaRPr lang="en-US" dirty="0"/>
          </a:p>
          <a:p>
            <a:pPr algn="r" rtl="1"/>
            <a:r>
              <a:rPr lang="ar-IQ" b="1" dirty="0"/>
              <a:t>-</a:t>
            </a:r>
            <a:r>
              <a:rPr lang="en-US" b="1" dirty="0"/>
              <a:t>F3</a:t>
            </a:r>
            <a:r>
              <a:rPr lang="ar-IQ" b="1" dirty="0"/>
              <a:t> : قابلية تجميد النطف العالية (</a:t>
            </a:r>
            <a:r>
              <a:rPr lang="en-US" b="1" dirty="0"/>
              <a:t>91.20</a:t>
            </a:r>
            <a:r>
              <a:rPr lang="ar-IQ" b="1" dirty="0"/>
              <a:t>%).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 bwMode="auto">
          <a:xfrm>
            <a:off x="1624229" y="2715766"/>
            <a:ext cx="5684078" cy="231848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IQ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+mn-ea"/>
              </a:rPr>
              <a:t>  </a:t>
            </a:r>
            <a:r>
              <a:rPr lang="ar-IQ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حلقة </a:t>
            </a:r>
            <a:r>
              <a:rPr lang="ar-IQ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دراسية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 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0">
              <a:spcAft>
                <a:spcPts val="0"/>
              </a:spcAft>
            </a:pPr>
            <a:r>
              <a:rPr lang="ar-IQ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+mn-ea"/>
              </a:rPr>
              <a:t>مقدمة من قبل طالبة الدكتوراه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1">
              <a:spcAft>
                <a:spcPts val="0"/>
              </a:spcAft>
            </a:pPr>
            <a:r>
              <a:rPr lang="ar-IQ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+mn-ea"/>
              </a:rPr>
              <a:t> </a:t>
            </a:r>
            <a:r>
              <a:rPr lang="ar-SA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+mn-ea"/>
              </a:rPr>
              <a:t> نور محمد محمود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</a:pPr>
            <a:r>
              <a:rPr lang="ar-IQ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Simplified Arabic"/>
              </a:rPr>
              <a:t>بإشراف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1">
              <a:spcAft>
                <a:spcPts val="0"/>
              </a:spcAft>
            </a:pPr>
            <a:r>
              <a:rPr lang="ar-IQ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</a:rPr>
              <a:t>أ.د</a:t>
            </a:r>
            <a:r>
              <a:rPr lang="ar-IQ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</a:rPr>
              <a:t> </a:t>
            </a:r>
            <a:r>
              <a:rPr lang="ar-S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</a:rPr>
              <a:t>ساجدة </a:t>
            </a:r>
            <a:r>
              <a:rPr lang="ar-SA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  <a:ea typeface="Calibri"/>
              </a:rPr>
              <a:t>مهدي عيدان 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1">
              <a:spcAft>
                <a:spcPts val="0"/>
              </a:spcAft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PT Bold Heading"/>
              </a:rPr>
              <a:t> 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1">
              <a:spcAft>
                <a:spcPts val="0"/>
              </a:spcAft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PT Bold Heading"/>
              </a:rPr>
              <a:t> 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1">
              <a:spcAft>
                <a:spcPts val="0"/>
              </a:spcAft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PT Bold Heading"/>
              </a:rPr>
              <a:t> 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1">
              <a:spcAft>
                <a:spcPts val="0"/>
              </a:spcAft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PT Bold Heading"/>
              </a:rPr>
              <a:t> 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1">
              <a:spcAft>
                <a:spcPts val="0"/>
              </a:spcAft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PT Bold Heading"/>
              </a:rPr>
              <a:t> 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/>
              <a:ea typeface="Calibri"/>
            </a:endParaRPr>
          </a:p>
          <a:p>
            <a:pPr algn="ctr" rtl="1">
              <a:spcAft>
                <a:spcPts val="0"/>
              </a:spcAft>
            </a:pPr>
            <a:r>
              <a:rPr lang="ar-IQ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 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  <a:ea typeface="Times New Roman"/>
            </a:endParaRPr>
          </a:p>
          <a:p>
            <a:pPr algn="ctr" rtl="1">
              <a:spcAft>
                <a:spcPts val="0"/>
              </a:spcAft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7" y="1"/>
            <a:ext cx="1450974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2878687" y="114926"/>
            <a:ext cx="33843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جمهورية العراق</a:t>
            </a:r>
          </a:p>
          <a:p>
            <a:pPr algn="ctr" rtl="1"/>
            <a:r>
              <a:rPr lang="ar-IQ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وزارة التعليم العالي والبحث العلمي</a:t>
            </a:r>
          </a:p>
          <a:p>
            <a:pPr algn="ctr" rtl="1"/>
            <a:r>
              <a:rPr lang="ar-IQ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جامعة بغداد - كلية علوم الهندسة الزراعة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0538"/>
            <a:ext cx="1504949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7890" y="4587974"/>
            <a:ext cx="108012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2024</a:t>
            </a:r>
            <a:r>
              <a:rPr lang="ar-IQ" sz="2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ar-IQ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م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686691" y="4619912"/>
            <a:ext cx="992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5F5F5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ar-IQ" sz="2000" b="1" dirty="0">
                <a:solidFill>
                  <a:srgbClr val="F5F5F5"/>
                </a:solidFill>
                <a:latin typeface="Calibri"/>
                <a:ea typeface="Calibri"/>
                <a:cs typeface="Simplified Arabic"/>
              </a:rPr>
              <a:t>ه</a:t>
            </a:r>
            <a:r>
              <a:rPr lang="en-US" sz="2000" b="1" dirty="0" smtClean="0">
                <a:solidFill>
                  <a:srgbClr val="F5F5F5"/>
                </a:solidFill>
                <a:latin typeface="Calibri"/>
                <a:ea typeface="Calibri"/>
                <a:cs typeface="Times New Roman"/>
              </a:rPr>
              <a:t>1446</a:t>
            </a:r>
            <a:endParaRPr lang="ar-IQ" dirty="0"/>
          </a:p>
        </p:txBody>
      </p:sp>
      <p:sp>
        <p:nvSpPr>
          <p:cNvPr id="9" name="مخطط انسيابي: معالجة متعاقبة 8"/>
          <p:cNvSpPr/>
          <p:nvPr/>
        </p:nvSpPr>
        <p:spPr bwMode="auto">
          <a:xfrm>
            <a:off x="607950" y="1413450"/>
            <a:ext cx="7924489" cy="108629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ctr" rtl="1">
              <a:spcAft>
                <a:spcPts val="0"/>
              </a:spcAft>
            </a:pPr>
            <a:r>
              <a:rPr lang="ar-SA" sz="3200" b="1" kern="1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  <a:latin typeface="Calibri"/>
                <a:ea typeface="Times New Roman"/>
              </a:rPr>
              <a:t>علاقة الاحماض الامينية في البلازما المنوية  كمؤشر حيوي بخصوبة الثيران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00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1520" y="195486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 smtClean="0">
                <a:solidFill>
                  <a:schemeClr val="bg2"/>
                </a:solidFill>
              </a:rPr>
              <a:t> الأحماض </a:t>
            </a:r>
            <a:r>
              <a:rPr lang="ar-IQ" sz="3200" dirty="0">
                <a:solidFill>
                  <a:schemeClr val="bg2"/>
                </a:solidFill>
              </a:rPr>
              <a:t>الأمينية </a:t>
            </a:r>
            <a:r>
              <a:rPr lang="ar-IQ" sz="3200" dirty="0" smtClean="0">
                <a:solidFill>
                  <a:schemeClr val="bg2"/>
                </a:solidFill>
              </a:rPr>
              <a:t> تعمل كمؤشرات حيوية وكدلائل </a:t>
            </a:r>
            <a:r>
              <a:rPr lang="ar-IQ" sz="3200" dirty="0">
                <a:solidFill>
                  <a:schemeClr val="bg2"/>
                </a:solidFill>
              </a:rPr>
              <a:t>ايضية </a:t>
            </a:r>
            <a:r>
              <a:rPr lang="ar-IQ" sz="3200" dirty="0" smtClean="0">
                <a:solidFill>
                  <a:schemeClr val="bg2"/>
                </a:solidFill>
              </a:rPr>
              <a:t>التي تلعب دوراً </a:t>
            </a:r>
            <a:r>
              <a:rPr lang="ar-IQ" sz="3200" dirty="0">
                <a:solidFill>
                  <a:schemeClr val="bg2"/>
                </a:solidFill>
              </a:rPr>
              <a:t>رئيساً في النظم الحيوية (</a:t>
            </a:r>
            <a:r>
              <a:rPr lang="en-US" sz="3200" dirty="0">
                <a:solidFill>
                  <a:schemeClr val="bg2"/>
                </a:solidFill>
              </a:rPr>
              <a:t>Biological systems</a:t>
            </a:r>
            <a:r>
              <a:rPr lang="ar-IQ" sz="3200" dirty="0">
                <a:solidFill>
                  <a:schemeClr val="bg2"/>
                </a:solidFill>
              </a:rPr>
              <a:t>) للثيران وقد تكون احدى الوسائط للتنبؤ </a:t>
            </a:r>
            <a:r>
              <a:rPr lang="ar-IQ" sz="3200" dirty="0" smtClean="0">
                <a:solidFill>
                  <a:schemeClr val="bg2"/>
                </a:solidFill>
              </a:rPr>
              <a:t>بخصوبتها </a:t>
            </a:r>
            <a:endParaRPr lang="ar-IQ" sz="3200" dirty="0">
              <a:solidFill>
                <a:schemeClr val="bg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0" t="28022" r="29815" b="54227"/>
          <a:stretch/>
        </p:blipFill>
        <p:spPr bwMode="auto">
          <a:xfrm>
            <a:off x="2267744" y="3150757"/>
            <a:ext cx="3347333" cy="184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47" y="3760526"/>
            <a:ext cx="1115532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 descr="ثور أبيض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3"/>
          <a:stretch/>
        </p:blipFill>
        <p:spPr bwMode="auto">
          <a:xfrm>
            <a:off x="4879140" y="2282525"/>
            <a:ext cx="936092" cy="11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49"/>
          <p:cNvGrpSpPr/>
          <p:nvPr/>
        </p:nvGrpSpPr>
        <p:grpSpPr>
          <a:xfrm flipH="1">
            <a:off x="0" y="267495"/>
            <a:ext cx="5414322" cy="4592198"/>
            <a:chOff x="4082725" y="-420387"/>
            <a:chExt cx="5131526" cy="5352823"/>
          </a:xfrm>
        </p:grpSpPr>
        <p:pic>
          <p:nvPicPr>
            <p:cNvPr id="515" name="Google Shape;515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2725" y="66617"/>
              <a:ext cx="5131526" cy="4715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94000" y="756636"/>
              <a:ext cx="2300648" cy="41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66200" y="-420387"/>
              <a:ext cx="4283692" cy="4438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4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41427" y="1695158"/>
              <a:ext cx="1651484" cy="1609538"/>
            </a:xfrm>
            <a:prstGeom prst="rect">
              <a:avLst/>
            </a:prstGeom>
            <a:noFill/>
            <a:ln>
              <a:noFill/>
            </a:ln>
            <a:effectLst>
              <a:outerShdw blurRad="414338" dist="400050" dir="2820000" algn="bl" rotWithShape="0">
                <a:srgbClr val="BAFFFF"/>
              </a:outerShdw>
            </a:effectLst>
          </p:spPr>
        </p:pic>
        <p:pic>
          <p:nvPicPr>
            <p:cNvPr id="519" name="Google Shape;519;p4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67650" y="462635"/>
              <a:ext cx="1909122" cy="4438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مربع نص 27"/>
          <p:cNvSpPr txBox="1"/>
          <p:nvPr/>
        </p:nvSpPr>
        <p:spPr>
          <a:xfrm>
            <a:off x="539552" y="1506146"/>
            <a:ext cx="7608173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ar-IQ" sz="96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شكرا لحسن </a:t>
            </a:r>
            <a:r>
              <a:rPr lang="ar-IQ" sz="96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إ</a:t>
            </a:r>
            <a:r>
              <a:rPr lang="ar-IQ" sz="96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صغائكم</a:t>
            </a:r>
            <a:endParaRPr lang="en-US" sz="16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757" flipH="1">
            <a:off x="315220" y="706823"/>
            <a:ext cx="1569139" cy="142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4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30"/>
          <p:cNvGrpSpPr/>
          <p:nvPr/>
        </p:nvGrpSpPr>
        <p:grpSpPr>
          <a:xfrm>
            <a:off x="6068986" y="1240531"/>
            <a:ext cx="2850836" cy="3533413"/>
            <a:chOff x="4082725" y="-277610"/>
            <a:chExt cx="5131526" cy="5210046"/>
          </a:xfrm>
        </p:grpSpPr>
        <p:pic>
          <p:nvPicPr>
            <p:cNvPr id="245" name="Google Shape;24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2725" y="66617"/>
              <a:ext cx="5131526" cy="4715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94000" y="756636"/>
              <a:ext cx="2300648" cy="41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99018" y="-277610"/>
              <a:ext cx="4283692" cy="4438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07130" y="1873826"/>
              <a:ext cx="1651484" cy="1609538"/>
            </a:xfrm>
            <a:prstGeom prst="rect">
              <a:avLst/>
            </a:prstGeom>
            <a:noFill/>
            <a:ln>
              <a:noFill/>
            </a:ln>
            <a:effectLst>
              <a:outerShdw blurRad="414338" dist="400050" dir="2820000" algn="bl" rotWithShape="0">
                <a:srgbClr val="BAFFFF"/>
              </a:outerShdw>
            </a:effectLst>
          </p:spPr>
        </p:pic>
      </p:grpSp>
      <p:sp>
        <p:nvSpPr>
          <p:cNvPr id="5" name="مستطيل 4"/>
          <p:cNvSpPr/>
          <p:nvPr/>
        </p:nvSpPr>
        <p:spPr>
          <a:xfrm>
            <a:off x="6940210" y="267494"/>
            <a:ext cx="1664238" cy="107721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الخصوبة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Fertility</a:t>
            </a:r>
          </a:p>
        </p:txBody>
      </p:sp>
      <p:sp>
        <p:nvSpPr>
          <p:cNvPr id="24" name="شكل 23"/>
          <p:cNvSpPr/>
          <p:nvPr/>
        </p:nvSpPr>
        <p:spPr>
          <a:xfrm rot="5565526">
            <a:off x="630134" y="1663547"/>
            <a:ext cx="2787099" cy="2924238"/>
          </a:xfrm>
          <a:prstGeom prst="leftCircularArrow">
            <a:avLst>
              <a:gd name="adj1" fmla="val 4702"/>
              <a:gd name="adj2" fmla="val 0"/>
              <a:gd name="adj3" fmla="val 18182256"/>
              <a:gd name="adj4" fmla="val 8700431"/>
              <a:gd name="adj5" fmla="val 2351"/>
            </a:avLst>
          </a:prstGeom>
          <a:solidFill>
            <a:srgbClr val="990033"/>
          </a:solidFill>
          <a:ln w="38100">
            <a:solidFill>
              <a:schemeClr val="accent5">
                <a:lumMod val="50000"/>
              </a:schemeClr>
            </a:solidFill>
          </a:ln>
          <a:effectLst/>
        </p:spPr>
      </p:sp>
      <p:sp>
        <p:nvSpPr>
          <p:cNvPr id="14" name="Google Shape;6146;p66"/>
          <p:cNvSpPr/>
          <p:nvPr/>
        </p:nvSpPr>
        <p:spPr>
          <a:xfrm rot="2920746">
            <a:off x="5784174" y="312101"/>
            <a:ext cx="826660" cy="1080764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9" name="Google Shape;5649;p65"/>
          <p:cNvSpPr/>
          <p:nvPr/>
        </p:nvSpPr>
        <p:spPr>
          <a:xfrm flipH="1">
            <a:off x="4211960" y="672893"/>
            <a:ext cx="1158684" cy="604488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9" name="مستطيل 8"/>
          <p:cNvSpPr/>
          <p:nvPr/>
        </p:nvSpPr>
        <p:spPr>
          <a:xfrm>
            <a:off x="300740" y="492551"/>
            <a:ext cx="4014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أجل استدامة </a:t>
            </a:r>
            <a:r>
              <a:rPr lang="ar-S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اقتصاديات</a:t>
            </a:r>
            <a:endParaRPr lang="ar-IQ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 rtl="1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ar-S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ar-S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نظام الثروة </a:t>
            </a:r>
            <a:r>
              <a:rPr lang="ar-S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الحيوانية</a:t>
            </a:r>
            <a:r>
              <a:rPr lang="ar-IQ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لكل من المنتجات الحيوانية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2" t="41340" r="26620" b="35253"/>
          <a:stretch/>
        </p:blipFill>
        <p:spPr bwMode="auto">
          <a:xfrm>
            <a:off x="2904433" y="1995686"/>
            <a:ext cx="3726369" cy="277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347043" y="4620055"/>
            <a:ext cx="1960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</a:rPr>
              <a:t>Kaya</a:t>
            </a:r>
            <a:r>
              <a:rPr lang="ar-IQ" dirty="0">
                <a:solidFill>
                  <a:schemeClr val="bg2"/>
                </a:solidFill>
              </a:rPr>
              <a:t> و</a:t>
            </a:r>
            <a:r>
              <a:rPr lang="en-US" dirty="0" err="1">
                <a:solidFill>
                  <a:schemeClr val="bg2"/>
                </a:solidFill>
              </a:rPr>
              <a:t>Memili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ar-IQ" dirty="0">
                <a:solidFill>
                  <a:schemeClr val="bg2"/>
                </a:solidFill>
              </a:rPr>
              <a:t>، </a:t>
            </a:r>
            <a:r>
              <a:rPr lang="en-US" dirty="0">
                <a:solidFill>
                  <a:schemeClr val="bg2"/>
                </a:solidFill>
              </a:rPr>
              <a:t>2016</a:t>
            </a:r>
            <a:r>
              <a:rPr lang="ar-IQ" dirty="0">
                <a:solidFill>
                  <a:schemeClr val="bg2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9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72;p62"/>
          <p:cNvSpPr/>
          <p:nvPr/>
        </p:nvSpPr>
        <p:spPr>
          <a:xfrm>
            <a:off x="3034028" y="127194"/>
            <a:ext cx="3019325" cy="1613861"/>
          </a:xfrm>
          <a:custGeom>
            <a:avLst/>
            <a:gdLst/>
            <a:ahLst/>
            <a:cxnLst/>
            <a:rect l="l" t="t" r="r" b="b"/>
            <a:pathLst>
              <a:path w="78476" h="74009" extrusionOk="0">
                <a:moveTo>
                  <a:pt x="39246" y="0"/>
                </a:moveTo>
                <a:lnTo>
                  <a:pt x="1" y="74009"/>
                </a:lnTo>
                <a:lnTo>
                  <a:pt x="78476" y="74009"/>
                </a:lnTo>
                <a:lnTo>
                  <a:pt x="3924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4671;p62"/>
          <p:cNvSpPr/>
          <p:nvPr/>
        </p:nvSpPr>
        <p:spPr>
          <a:xfrm>
            <a:off x="2125568" y="1804512"/>
            <a:ext cx="4830320" cy="883024"/>
          </a:xfrm>
          <a:custGeom>
            <a:avLst/>
            <a:gdLst/>
            <a:ahLst/>
            <a:cxnLst/>
            <a:rect l="l" t="t" r="r" b="b"/>
            <a:pathLst>
              <a:path w="125546" h="40494" extrusionOk="0">
                <a:moveTo>
                  <a:pt x="22196" y="1"/>
                </a:moveTo>
                <a:lnTo>
                  <a:pt x="8133" y="25661"/>
                </a:lnTo>
                <a:lnTo>
                  <a:pt x="1" y="40494"/>
                </a:lnTo>
                <a:lnTo>
                  <a:pt x="125545" y="40494"/>
                </a:lnTo>
                <a:lnTo>
                  <a:pt x="117413" y="25661"/>
                </a:lnTo>
                <a:lnTo>
                  <a:pt x="103351" y="1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674;p62"/>
          <p:cNvSpPr/>
          <p:nvPr/>
        </p:nvSpPr>
        <p:spPr>
          <a:xfrm>
            <a:off x="1180981" y="2760063"/>
            <a:ext cx="6725420" cy="878314"/>
          </a:xfrm>
          <a:custGeom>
            <a:avLst/>
            <a:gdLst/>
            <a:ahLst/>
            <a:cxnLst/>
            <a:rect l="l" t="t" r="r" b="b"/>
            <a:pathLst>
              <a:path w="174802" h="40278" extrusionOk="0">
                <a:moveTo>
                  <a:pt x="22750" y="1"/>
                </a:moveTo>
                <a:lnTo>
                  <a:pt x="0" y="40278"/>
                </a:lnTo>
                <a:lnTo>
                  <a:pt x="174802" y="40278"/>
                </a:lnTo>
                <a:lnTo>
                  <a:pt x="152053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673;p62"/>
          <p:cNvSpPr/>
          <p:nvPr/>
        </p:nvSpPr>
        <p:spPr>
          <a:xfrm>
            <a:off x="143629" y="3723878"/>
            <a:ext cx="8856985" cy="971688"/>
          </a:xfrm>
          <a:custGeom>
            <a:avLst/>
            <a:gdLst/>
            <a:ahLst/>
            <a:cxnLst/>
            <a:rect l="l" t="t" r="r" b="b"/>
            <a:pathLst>
              <a:path w="230204" h="44560" extrusionOk="0">
                <a:moveTo>
                  <a:pt x="25737" y="1"/>
                </a:moveTo>
                <a:lnTo>
                  <a:pt x="0" y="44560"/>
                </a:lnTo>
                <a:lnTo>
                  <a:pt x="230204" y="44560"/>
                </a:lnTo>
                <a:lnTo>
                  <a:pt x="20446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مستطيل 8"/>
          <p:cNvSpPr/>
          <p:nvPr/>
        </p:nvSpPr>
        <p:spPr>
          <a:xfrm>
            <a:off x="1403648" y="3917334"/>
            <a:ext cx="6347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ترتبط الخصوبة ارتباطًا وثيقًا بقدرة </a:t>
            </a:r>
            <a:r>
              <a:rPr lang="ar-IQ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الثور</a:t>
            </a:r>
            <a:endParaRPr lang="ar-IQ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34028" y="2722166"/>
            <a:ext cx="3377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إنتاج حيوانات منوية </a:t>
            </a:r>
            <a:r>
              <a:rPr lang="ar-SA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قادرة</a:t>
            </a:r>
            <a:endParaRPr lang="ar-IQ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ar-SA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ar-SA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على تخصيب البويضات</a:t>
            </a:r>
            <a:endParaRPr lang="ar-IQ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12762" y="1922858"/>
            <a:ext cx="2433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إنتاج </a:t>
            </a:r>
            <a:r>
              <a:rPr lang="ar-SA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أفراد جديدة</a:t>
            </a:r>
            <a:endParaRPr lang="ar-IQ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68393" y="627534"/>
            <a:ext cx="23871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كلما</a:t>
            </a:r>
            <a:endParaRPr lang="ar-IQ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ar-SA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ar-SA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زادت الخصوبة </a:t>
            </a:r>
            <a:endParaRPr lang="ar-IQ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3" name="Google Shape;1027;p57"/>
          <p:cNvGrpSpPr/>
          <p:nvPr/>
        </p:nvGrpSpPr>
        <p:grpSpPr>
          <a:xfrm>
            <a:off x="5504576" y="627535"/>
            <a:ext cx="1451312" cy="538608"/>
            <a:chOff x="5037700" y="2430325"/>
            <a:chExt cx="75950" cy="65850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14" name="Google Shape;1028;p57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15" name="Google Shape;1029;p57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endParaRPr>
            </a:p>
          </p:txBody>
        </p:sp>
      </p:grpSp>
      <p:sp>
        <p:nvSpPr>
          <p:cNvPr id="16" name="Google Shape;4352;p61"/>
          <p:cNvSpPr/>
          <p:nvPr/>
        </p:nvSpPr>
        <p:spPr>
          <a:xfrm>
            <a:off x="7107914" y="127195"/>
            <a:ext cx="1856574" cy="3072025"/>
          </a:xfrm>
          <a:custGeom>
            <a:avLst/>
            <a:gdLst/>
            <a:ahLst/>
            <a:cxnLst/>
            <a:rect l="l" t="t" r="r" b="b"/>
            <a:pathLst>
              <a:path w="19117" h="41986" extrusionOk="0">
                <a:moveTo>
                  <a:pt x="1155" y="1"/>
                </a:moveTo>
                <a:cubicBezTo>
                  <a:pt x="516" y="1"/>
                  <a:pt x="1" y="516"/>
                  <a:pt x="1" y="1152"/>
                </a:cubicBezTo>
                <a:lnTo>
                  <a:pt x="1" y="35706"/>
                </a:lnTo>
                <a:cubicBezTo>
                  <a:pt x="1" y="36344"/>
                  <a:pt x="9559" y="41985"/>
                  <a:pt x="9559" y="41985"/>
                </a:cubicBezTo>
                <a:cubicBezTo>
                  <a:pt x="9559" y="41985"/>
                  <a:pt x="19117" y="36344"/>
                  <a:pt x="19117" y="35706"/>
                </a:cubicBezTo>
                <a:lnTo>
                  <a:pt x="19117" y="1152"/>
                </a:lnTo>
                <a:cubicBezTo>
                  <a:pt x="19117" y="516"/>
                  <a:pt x="18601" y="1"/>
                  <a:pt x="17963" y="1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3200" dirty="0"/>
              <a:t>قلت </a:t>
            </a:r>
            <a:r>
              <a:rPr lang="ar-SA" sz="3200" dirty="0" smtClean="0"/>
              <a:t>المشاكل</a:t>
            </a:r>
            <a:endParaRPr lang="en-US" sz="3200" dirty="0" smtClean="0"/>
          </a:p>
          <a:p>
            <a:pPr lvl="0" algn="ctr"/>
            <a:r>
              <a:rPr lang="ar-SA" sz="3200" dirty="0" smtClean="0"/>
              <a:t> </a:t>
            </a:r>
            <a:r>
              <a:rPr lang="ar-SA" sz="3200" dirty="0"/>
              <a:t>الإنتاجية </a:t>
            </a:r>
            <a:r>
              <a:rPr lang="ar-SA" sz="3200" dirty="0" smtClean="0"/>
              <a:t>والاقتصادية</a:t>
            </a:r>
            <a:endParaRPr lang="en-US" sz="3200" dirty="0" smtClean="0"/>
          </a:p>
          <a:p>
            <a:pPr lvl="0" algn="ctr"/>
            <a:r>
              <a:rPr lang="ar-SA" sz="3200" dirty="0" smtClean="0"/>
              <a:t> </a:t>
            </a:r>
            <a:r>
              <a:rPr lang="ar-SA" sz="3200" dirty="0"/>
              <a:t>في صناعة  الماشية</a:t>
            </a:r>
            <a:endParaRPr sz="3200" dirty="0"/>
          </a:p>
        </p:txBody>
      </p:sp>
      <p:sp>
        <p:nvSpPr>
          <p:cNvPr id="17" name="مستطيل 16"/>
          <p:cNvSpPr/>
          <p:nvPr/>
        </p:nvSpPr>
        <p:spPr>
          <a:xfrm>
            <a:off x="129566" y="4731990"/>
            <a:ext cx="1547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buSzPts val="1100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Petherick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2005)</a:t>
            </a:r>
          </a:p>
        </p:txBody>
      </p:sp>
      <p:pic>
        <p:nvPicPr>
          <p:cNvPr id="18" name="Google Shape;4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467546" y="127196"/>
            <a:ext cx="1911216" cy="311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5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4736;p62"/>
          <p:cNvGrpSpPr/>
          <p:nvPr/>
        </p:nvGrpSpPr>
        <p:grpSpPr>
          <a:xfrm rot="10800000" flipV="1">
            <a:off x="103862" y="267494"/>
            <a:ext cx="2448271" cy="1656182"/>
            <a:chOff x="-356069" y="1725700"/>
            <a:chExt cx="7733226" cy="2276471"/>
          </a:xfrm>
          <a:solidFill>
            <a:srgbClr val="FF0000"/>
          </a:solidFill>
        </p:grpSpPr>
        <p:sp>
          <p:nvSpPr>
            <p:cNvPr id="29" name="Google Shape;4737;p62"/>
            <p:cNvSpPr/>
            <p:nvPr/>
          </p:nvSpPr>
          <p:spPr>
            <a:xfrm>
              <a:off x="-356069" y="1840924"/>
              <a:ext cx="4321510" cy="2062273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41;p62"/>
            <p:cNvSpPr/>
            <p:nvPr/>
          </p:nvSpPr>
          <p:spPr>
            <a:xfrm>
              <a:off x="6838275" y="1725700"/>
              <a:ext cx="150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42;p62"/>
            <p:cNvSpPr/>
            <p:nvPr/>
          </p:nvSpPr>
          <p:spPr>
            <a:xfrm>
              <a:off x="6838400" y="398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43;p62"/>
            <p:cNvSpPr/>
            <p:nvPr/>
          </p:nvSpPr>
          <p:spPr>
            <a:xfrm>
              <a:off x="6744250" y="3969975"/>
              <a:ext cx="94175" cy="16050"/>
            </a:xfrm>
            <a:custGeom>
              <a:avLst/>
              <a:gdLst/>
              <a:ahLst/>
              <a:cxnLst/>
              <a:rect l="l" t="t" r="r" b="b"/>
              <a:pathLst>
                <a:path w="3767" h="642" extrusionOk="0">
                  <a:moveTo>
                    <a:pt x="1" y="0"/>
                  </a:moveTo>
                  <a:lnTo>
                    <a:pt x="1" y="0"/>
                  </a:lnTo>
                  <a:cubicBezTo>
                    <a:pt x="1190" y="425"/>
                    <a:pt x="2415" y="642"/>
                    <a:pt x="3662" y="642"/>
                  </a:cubicBezTo>
                  <a:lnTo>
                    <a:pt x="3766" y="64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44;p62"/>
            <p:cNvSpPr/>
            <p:nvPr/>
          </p:nvSpPr>
          <p:spPr>
            <a:xfrm>
              <a:off x="6744250" y="1725700"/>
              <a:ext cx="94050" cy="16175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45;p62"/>
            <p:cNvSpPr/>
            <p:nvPr/>
          </p:nvSpPr>
          <p:spPr>
            <a:xfrm>
              <a:off x="2361802" y="1741948"/>
              <a:ext cx="5015355" cy="2260223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3200" dirty="0"/>
                <a:t>تتأثر </a:t>
              </a:r>
              <a:r>
                <a:rPr lang="ar-SA" sz="3200" dirty="0" smtClean="0"/>
                <a:t>الخصوبة</a:t>
              </a:r>
              <a:endParaRPr sz="32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4033"/>
            <a:ext cx="203225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سهم إلى اليمين 21"/>
          <p:cNvSpPr/>
          <p:nvPr/>
        </p:nvSpPr>
        <p:spPr>
          <a:xfrm rot="5400000">
            <a:off x="7835362" y="2228847"/>
            <a:ext cx="489204" cy="484633"/>
          </a:xfrm>
          <a:prstGeom prst="rightArrow">
            <a:avLst>
              <a:gd name="adj1" fmla="val 50000"/>
              <a:gd name="adj2" fmla="val 58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3" name="مستطيل 22"/>
          <p:cNvSpPr/>
          <p:nvPr/>
        </p:nvSpPr>
        <p:spPr>
          <a:xfrm>
            <a:off x="274419" y="2768610"/>
            <a:ext cx="869600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علم الجينوم(</a:t>
            </a:r>
            <a:r>
              <a:rPr lang="en-US" sz="2800" b="1" dirty="0"/>
              <a:t>( </a:t>
            </a:r>
            <a:r>
              <a:rPr lang="en-US" sz="2800" b="1" dirty="0" smtClean="0"/>
              <a:t>genomics</a:t>
            </a:r>
            <a:r>
              <a:rPr lang="ar-SA" sz="2800" b="1" dirty="0" smtClean="0">
                <a:ea typeface="Calibri"/>
                <a:cs typeface="Times New Roman"/>
              </a:rPr>
              <a:t>هو </a:t>
            </a:r>
            <a:r>
              <a:rPr lang="ar-SA" sz="2800" b="1" dirty="0">
                <a:ea typeface="Calibri"/>
                <a:cs typeface="Times New Roman"/>
              </a:rPr>
              <a:t>دراسة تتعلق بالجينوم </a:t>
            </a:r>
            <a:r>
              <a:rPr lang="ar-SA" sz="2800" b="1" dirty="0" smtClean="0">
                <a:ea typeface="Calibri"/>
                <a:cs typeface="Times New Roman"/>
              </a:rPr>
              <a:t>الكامل</a:t>
            </a:r>
            <a:r>
              <a:rPr lang="en-US" sz="2800" b="1" dirty="0">
                <a:ea typeface="Calibri"/>
                <a:cs typeface="Times New Roman"/>
              </a:rPr>
              <a:t> </a:t>
            </a:r>
            <a:r>
              <a:rPr lang="ar-SA" sz="2800" b="1" dirty="0" smtClean="0">
                <a:ea typeface="Calibri"/>
                <a:cs typeface="Times New Roman"/>
              </a:rPr>
              <a:t>للكائن </a:t>
            </a:r>
            <a:r>
              <a:rPr lang="ar-SA" sz="2800" b="1" dirty="0">
                <a:ea typeface="Calibri"/>
                <a:cs typeface="Times New Roman"/>
              </a:rPr>
              <a:t>الحي</a:t>
            </a:r>
            <a:endParaRPr lang="ar-IQ" sz="2800" b="1" dirty="0"/>
          </a:p>
        </p:txBody>
      </p:sp>
      <p:sp>
        <p:nvSpPr>
          <p:cNvPr id="24" name="مستطيل 23"/>
          <p:cNvSpPr/>
          <p:nvPr/>
        </p:nvSpPr>
        <p:spPr>
          <a:xfrm>
            <a:off x="730368" y="3427135"/>
            <a:ext cx="824135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3200" dirty="0">
                <a:ea typeface="Calibri"/>
                <a:cs typeface="Times New Roman"/>
              </a:rPr>
              <a:t>وعلم النسخ هو دراسة منتج النسخ الشامل</a:t>
            </a:r>
            <a:r>
              <a:rPr lang="en-US" sz="3200" dirty="0">
                <a:latin typeface="Times New Roman"/>
                <a:ea typeface="Calibri"/>
              </a:rPr>
              <a:t> (RNA) </a:t>
            </a:r>
            <a:r>
              <a:rPr lang="ar-SA" sz="3200" dirty="0">
                <a:ea typeface="Calibri"/>
                <a:cs typeface="Times New Roman"/>
              </a:rPr>
              <a:t>للكائن الحي</a:t>
            </a:r>
            <a:endParaRPr lang="ar-IQ" sz="3200" dirty="0"/>
          </a:p>
        </p:txBody>
      </p:sp>
      <p:sp>
        <p:nvSpPr>
          <p:cNvPr id="25" name="مستطيل 24"/>
          <p:cNvSpPr/>
          <p:nvPr/>
        </p:nvSpPr>
        <p:spPr>
          <a:xfrm>
            <a:off x="2364603" y="4155926"/>
            <a:ext cx="661591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3200" dirty="0">
                <a:ea typeface="Calibri"/>
                <a:cs typeface="Times New Roman"/>
              </a:rPr>
              <a:t>وعلم البروتينات هو دراسة تتعلق بصفات البروتين</a:t>
            </a:r>
            <a:endParaRPr lang="ar-IQ" sz="3200" dirty="0"/>
          </a:p>
        </p:txBody>
      </p:sp>
      <p:sp>
        <p:nvSpPr>
          <p:cNvPr id="26" name="مستطيل 25"/>
          <p:cNvSpPr/>
          <p:nvPr/>
        </p:nvSpPr>
        <p:spPr>
          <a:xfrm>
            <a:off x="32064" y="4659982"/>
            <a:ext cx="2135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1600" dirty="0">
                <a:solidFill>
                  <a:schemeClr val="bg2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(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Manzoni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ar-IQ" sz="1600" dirty="0">
                <a:solidFill>
                  <a:schemeClr val="bg2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وآخرون، 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(2018</a:t>
            </a:r>
            <a:r>
              <a:rPr lang="ar-IQ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.</a:t>
            </a:r>
            <a:endParaRPr lang="ar-IQ" sz="1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Google Shape;3655;p59"/>
          <p:cNvSpPr/>
          <p:nvPr/>
        </p:nvSpPr>
        <p:spPr>
          <a:xfrm>
            <a:off x="2843197" y="947334"/>
            <a:ext cx="889988" cy="288000"/>
          </a:xfrm>
          <a:custGeom>
            <a:avLst/>
            <a:gdLst/>
            <a:ahLst/>
            <a:cxnLst/>
            <a:rect l="l" t="t" r="r" b="b"/>
            <a:pathLst>
              <a:path w="6608" h="2159" extrusionOk="0">
                <a:moveTo>
                  <a:pt x="3500" y="647"/>
                </a:moveTo>
                <a:cubicBezTo>
                  <a:pt x="3722" y="647"/>
                  <a:pt x="3935" y="820"/>
                  <a:pt x="3935" y="1080"/>
                </a:cubicBezTo>
                <a:cubicBezTo>
                  <a:pt x="3935" y="1318"/>
                  <a:pt x="3743" y="1512"/>
                  <a:pt x="3504" y="1512"/>
                </a:cubicBezTo>
                <a:cubicBezTo>
                  <a:pt x="3119" y="1512"/>
                  <a:pt x="2925" y="1048"/>
                  <a:pt x="3197" y="775"/>
                </a:cubicBezTo>
                <a:cubicBezTo>
                  <a:pt x="3285" y="687"/>
                  <a:pt x="3394" y="647"/>
                  <a:pt x="3500" y="647"/>
                </a:cubicBezTo>
                <a:close/>
                <a:moveTo>
                  <a:pt x="3504" y="0"/>
                </a:moveTo>
                <a:cubicBezTo>
                  <a:pt x="3050" y="0"/>
                  <a:pt x="2646" y="282"/>
                  <a:pt x="2491" y="708"/>
                </a:cubicBezTo>
                <a:lnTo>
                  <a:pt x="358" y="708"/>
                </a:lnTo>
                <a:cubicBezTo>
                  <a:pt x="159" y="708"/>
                  <a:pt x="1" y="868"/>
                  <a:pt x="1" y="1065"/>
                </a:cubicBezTo>
                <a:lnTo>
                  <a:pt x="1" y="1129"/>
                </a:lnTo>
                <a:cubicBezTo>
                  <a:pt x="1" y="1326"/>
                  <a:pt x="159" y="1486"/>
                  <a:pt x="358" y="1486"/>
                </a:cubicBezTo>
                <a:lnTo>
                  <a:pt x="2502" y="1486"/>
                </a:lnTo>
                <a:cubicBezTo>
                  <a:pt x="2669" y="1893"/>
                  <a:pt x="3064" y="2159"/>
                  <a:pt x="3503" y="2159"/>
                </a:cubicBezTo>
                <a:cubicBezTo>
                  <a:pt x="3943" y="2159"/>
                  <a:pt x="4339" y="1893"/>
                  <a:pt x="4504" y="1486"/>
                </a:cubicBezTo>
                <a:lnTo>
                  <a:pt x="6272" y="1486"/>
                </a:lnTo>
                <a:cubicBezTo>
                  <a:pt x="6457" y="1486"/>
                  <a:pt x="6608" y="1336"/>
                  <a:pt x="6608" y="1150"/>
                </a:cubicBezTo>
                <a:lnTo>
                  <a:pt x="6608" y="1044"/>
                </a:lnTo>
                <a:cubicBezTo>
                  <a:pt x="6608" y="859"/>
                  <a:pt x="6457" y="710"/>
                  <a:pt x="6272" y="708"/>
                </a:cubicBezTo>
                <a:lnTo>
                  <a:pt x="4518" y="708"/>
                </a:lnTo>
                <a:cubicBezTo>
                  <a:pt x="4361" y="282"/>
                  <a:pt x="3958" y="0"/>
                  <a:pt x="3504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655;p59"/>
          <p:cNvSpPr/>
          <p:nvPr/>
        </p:nvSpPr>
        <p:spPr>
          <a:xfrm>
            <a:off x="3547748" y="947334"/>
            <a:ext cx="889988" cy="288000"/>
          </a:xfrm>
          <a:custGeom>
            <a:avLst/>
            <a:gdLst/>
            <a:ahLst/>
            <a:cxnLst/>
            <a:rect l="l" t="t" r="r" b="b"/>
            <a:pathLst>
              <a:path w="6608" h="2159" extrusionOk="0">
                <a:moveTo>
                  <a:pt x="3500" y="647"/>
                </a:moveTo>
                <a:cubicBezTo>
                  <a:pt x="3722" y="647"/>
                  <a:pt x="3935" y="820"/>
                  <a:pt x="3935" y="1080"/>
                </a:cubicBezTo>
                <a:cubicBezTo>
                  <a:pt x="3935" y="1318"/>
                  <a:pt x="3743" y="1512"/>
                  <a:pt x="3504" y="1512"/>
                </a:cubicBezTo>
                <a:cubicBezTo>
                  <a:pt x="3119" y="1512"/>
                  <a:pt x="2925" y="1048"/>
                  <a:pt x="3197" y="775"/>
                </a:cubicBezTo>
                <a:cubicBezTo>
                  <a:pt x="3285" y="687"/>
                  <a:pt x="3394" y="647"/>
                  <a:pt x="3500" y="647"/>
                </a:cubicBezTo>
                <a:close/>
                <a:moveTo>
                  <a:pt x="3504" y="0"/>
                </a:moveTo>
                <a:cubicBezTo>
                  <a:pt x="3050" y="0"/>
                  <a:pt x="2646" y="282"/>
                  <a:pt x="2491" y="708"/>
                </a:cubicBezTo>
                <a:lnTo>
                  <a:pt x="358" y="708"/>
                </a:lnTo>
                <a:cubicBezTo>
                  <a:pt x="159" y="708"/>
                  <a:pt x="1" y="868"/>
                  <a:pt x="1" y="1065"/>
                </a:cubicBezTo>
                <a:lnTo>
                  <a:pt x="1" y="1129"/>
                </a:lnTo>
                <a:cubicBezTo>
                  <a:pt x="1" y="1326"/>
                  <a:pt x="159" y="1486"/>
                  <a:pt x="358" y="1486"/>
                </a:cubicBezTo>
                <a:lnTo>
                  <a:pt x="2502" y="1486"/>
                </a:lnTo>
                <a:cubicBezTo>
                  <a:pt x="2669" y="1893"/>
                  <a:pt x="3064" y="2159"/>
                  <a:pt x="3503" y="2159"/>
                </a:cubicBezTo>
                <a:cubicBezTo>
                  <a:pt x="3943" y="2159"/>
                  <a:pt x="4339" y="1893"/>
                  <a:pt x="4504" y="1486"/>
                </a:cubicBezTo>
                <a:lnTo>
                  <a:pt x="6272" y="1486"/>
                </a:lnTo>
                <a:cubicBezTo>
                  <a:pt x="6457" y="1486"/>
                  <a:pt x="6608" y="1336"/>
                  <a:pt x="6608" y="1150"/>
                </a:cubicBezTo>
                <a:lnTo>
                  <a:pt x="6608" y="1044"/>
                </a:lnTo>
                <a:cubicBezTo>
                  <a:pt x="6608" y="859"/>
                  <a:pt x="6457" y="710"/>
                  <a:pt x="6272" y="708"/>
                </a:cubicBezTo>
                <a:lnTo>
                  <a:pt x="4518" y="708"/>
                </a:lnTo>
                <a:cubicBezTo>
                  <a:pt x="4361" y="282"/>
                  <a:pt x="3958" y="0"/>
                  <a:pt x="3504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655;p59"/>
          <p:cNvSpPr/>
          <p:nvPr/>
        </p:nvSpPr>
        <p:spPr>
          <a:xfrm>
            <a:off x="4238913" y="947334"/>
            <a:ext cx="889988" cy="288000"/>
          </a:xfrm>
          <a:custGeom>
            <a:avLst/>
            <a:gdLst/>
            <a:ahLst/>
            <a:cxnLst/>
            <a:rect l="l" t="t" r="r" b="b"/>
            <a:pathLst>
              <a:path w="6608" h="2159" extrusionOk="0">
                <a:moveTo>
                  <a:pt x="3500" y="647"/>
                </a:moveTo>
                <a:cubicBezTo>
                  <a:pt x="3722" y="647"/>
                  <a:pt x="3935" y="820"/>
                  <a:pt x="3935" y="1080"/>
                </a:cubicBezTo>
                <a:cubicBezTo>
                  <a:pt x="3935" y="1318"/>
                  <a:pt x="3743" y="1512"/>
                  <a:pt x="3504" y="1512"/>
                </a:cubicBezTo>
                <a:cubicBezTo>
                  <a:pt x="3119" y="1512"/>
                  <a:pt x="2925" y="1048"/>
                  <a:pt x="3197" y="775"/>
                </a:cubicBezTo>
                <a:cubicBezTo>
                  <a:pt x="3285" y="687"/>
                  <a:pt x="3394" y="647"/>
                  <a:pt x="3500" y="647"/>
                </a:cubicBezTo>
                <a:close/>
                <a:moveTo>
                  <a:pt x="3504" y="0"/>
                </a:moveTo>
                <a:cubicBezTo>
                  <a:pt x="3050" y="0"/>
                  <a:pt x="2646" y="282"/>
                  <a:pt x="2491" y="708"/>
                </a:cubicBezTo>
                <a:lnTo>
                  <a:pt x="358" y="708"/>
                </a:lnTo>
                <a:cubicBezTo>
                  <a:pt x="159" y="708"/>
                  <a:pt x="1" y="868"/>
                  <a:pt x="1" y="1065"/>
                </a:cubicBezTo>
                <a:lnTo>
                  <a:pt x="1" y="1129"/>
                </a:lnTo>
                <a:cubicBezTo>
                  <a:pt x="1" y="1326"/>
                  <a:pt x="159" y="1486"/>
                  <a:pt x="358" y="1486"/>
                </a:cubicBezTo>
                <a:lnTo>
                  <a:pt x="2502" y="1486"/>
                </a:lnTo>
                <a:cubicBezTo>
                  <a:pt x="2669" y="1893"/>
                  <a:pt x="3064" y="2159"/>
                  <a:pt x="3503" y="2159"/>
                </a:cubicBezTo>
                <a:cubicBezTo>
                  <a:pt x="3943" y="2159"/>
                  <a:pt x="4339" y="1893"/>
                  <a:pt x="4504" y="1486"/>
                </a:cubicBezTo>
                <a:lnTo>
                  <a:pt x="6272" y="1486"/>
                </a:lnTo>
                <a:cubicBezTo>
                  <a:pt x="6457" y="1486"/>
                  <a:pt x="6608" y="1336"/>
                  <a:pt x="6608" y="1150"/>
                </a:cubicBezTo>
                <a:lnTo>
                  <a:pt x="6608" y="1044"/>
                </a:lnTo>
                <a:cubicBezTo>
                  <a:pt x="6608" y="859"/>
                  <a:pt x="6457" y="710"/>
                  <a:pt x="6272" y="708"/>
                </a:cubicBezTo>
                <a:lnTo>
                  <a:pt x="4518" y="708"/>
                </a:lnTo>
                <a:cubicBezTo>
                  <a:pt x="4361" y="282"/>
                  <a:pt x="3958" y="0"/>
                  <a:pt x="3504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655;p59"/>
          <p:cNvSpPr/>
          <p:nvPr/>
        </p:nvSpPr>
        <p:spPr>
          <a:xfrm>
            <a:off x="4947791" y="947334"/>
            <a:ext cx="889988" cy="288000"/>
          </a:xfrm>
          <a:custGeom>
            <a:avLst/>
            <a:gdLst/>
            <a:ahLst/>
            <a:cxnLst/>
            <a:rect l="l" t="t" r="r" b="b"/>
            <a:pathLst>
              <a:path w="6608" h="2159" extrusionOk="0">
                <a:moveTo>
                  <a:pt x="3500" y="647"/>
                </a:moveTo>
                <a:cubicBezTo>
                  <a:pt x="3722" y="647"/>
                  <a:pt x="3935" y="820"/>
                  <a:pt x="3935" y="1080"/>
                </a:cubicBezTo>
                <a:cubicBezTo>
                  <a:pt x="3935" y="1318"/>
                  <a:pt x="3743" y="1512"/>
                  <a:pt x="3504" y="1512"/>
                </a:cubicBezTo>
                <a:cubicBezTo>
                  <a:pt x="3119" y="1512"/>
                  <a:pt x="2925" y="1048"/>
                  <a:pt x="3197" y="775"/>
                </a:cubicBezTo>
                <a:cubicBezTo>
                  <a:pt x="3285" y="687"/>
                  <a:pt x="3394" y="647"/>
                  <a:pt x="3500" y="647"/>
                </a:cubicBezTo>
                <a:close/>
                <a:moveTo>
                  <a:pt x="3504" y="0"/>
                </a:moveTo>
                <a:cubicBezTo>
                  <a:pt x="3050" y="0"/>
                  <a:pt x="2646" y="282"/>
                  <a:pt x="2491" y="708"/>
                </a:cubicBezTo>
                <a:lnTo>
                  <a:pt x="358" y="708"/>
                </a:lnTo>
                <a:cubicBezTo>
                  <a:pt x="159" y="708"/>
                  <a:pt x="1" y="868"/>
                  <a:pt x="1" y="1065"/>
                </a:cubicBezTo>
                <a:lnTo>
                  <a:pt x="1" y="1129"/>
                </a:lnTo>
                <a:cubicBezTo>
                  <a:pt x="1" y="1326"/>
                  <a:pt x="159" y="1486"/>
                  <a:pt x="358" y="1486"/>
                </a:cubicBezTo>
                <a:lnTo>
                  <a:pt x="2502" y="1486"/>
                </a:lnTo>
                <a:cubicBezTo>
                  <a:pt x="2669" y="1893"/>
                  <a:pt x="3064" y="2159"/>
                  <a:pt x="3503" y="2159"/>
                </a:cubicBezTo>
                <a:cubicBezTo>
                  <a:pt x="3943" y="2159"/>
                  <a:pt x="4339" y="1893"/>
                  <a:pt x="4504" y="1486"/>
                </a:cubicBezTo>
                <a:lnTo>
                  <a:pt x="6272" y="1486"/>
                </a:lnTo>
                <a:cubicBezTo>
                  <a:pt x="6457" y="1486"/>
                  <a:pt x="6608" y="1336"/>
                  <a:pt x="6608" y="1150"/>
                </a:cubicBezTo>
                <a:lnTo>
                  <a:pt x="6608" y="1044"/>
                </a:lnTo>
                <a:cubicBezTo>
                  <a:pt x="6608" y="859"/>
                  <a:pt x="6457" y="710"/>
                  <a:pt x="6272" y="708"/>
                </a:cubicBezTo>
                <a:lnTo>
                  <a:pt x="4518" y="708"/>
                </a:lnTo>
                <a:cubicBezTo>
                  <a:pt x="4361" y="282"/>
                  <a:pt x="3958" y="0"/>
                  <a:pt x="3504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655;p59"/>
          <p:cNvSpPr/>
          <p:nvPr/>
        </p:nvSpPr>
        <p:spPr>
          <a:xfrm>
            <a:off x="5626228" y="948269"/>
            <a:ext cx="889988" cy="288000"/>
          </a:xfrm>
          <a:custGeom>
            <a:avLst/>
            <a:gdLst/>
            <a:ahLst/>
            <a:cxnLst/>
            <a:rect l="l" t="t" r="r" b="b"/>
            <a:pathLst>
              <a:path w="6608" h="2159" extrusionOk="0">
                <a:moveTo>
                  <a:pt x="3500" y="647"/>
                </a:moveTo>
                <a:cubicBezTo>
                  <a:pt x="3722" y="647"/>
                  <a:pt x="3935" y="820"/>
                  <a:pt x="3935" y="1080"/>
                </a:cubicBezTo>
                <a:cubicBezTo>
                  <a:pt x="3935" y="1318"/>
                  <a:pt x="3743" y="1512"/>
                  <a:pt x="3504" y="1512"/>
                </a:cubicBezTo>
                <a:cubicBezTo>
                  <a:pt x="3119" y="1512"/>
                  <a:pt x="2925" y="1048"/>
                  <a:pt x="3197" y="775"/>
                </a:cubicBezTo>
                <a:cubicBezTo>
                  <a:pt x="3285" y="687"/>
                  <a:pt x="3394" y="647"/>
                  <a:pt x="3500" y="647"/>
                </a:cubicBezTo>
                <a:close/>
                <a:moveTo>
                  <a:pt x="3504" y="0"/>
                </a:moveTo>
                <a:cubicBezTo>
                  <a:pt x="3050" y="0"/>
                  <a:pt x="2646" y="282"/>
                  <a:pt x="2491" y="708"/>
                </a:cubicBezTo>
                <a:lnTo>
                  <a:pt x="358" y="708"/>
                </a:lnTo>
                <a:cubicBezTo>
                  <a:pt x="159" y="708"/>
                  <a:pt x="1" y="868"/>
                  <a:pt x="1" y="1065"/>
                </a:cubicBezTo>
                <a:lnTo>
                  <a:pt x="1" y="1129"/>
                </a:lnTo>
                <a:cubicBezTo>
                  <a:pt x="1" y="1326"/>
                  <a:pt x="159" y="1486"/>
                  <a:pt x="358" y="1486"/>
                </a:cubicBezTo>
                <a:lnTo>
                  <a:pt x="2502" y="1486"/>
                </a:lnTo>
                <a:cubicBezTo>
                  <a:pt x="2669" y="1893"/>
                  <a:pt x="3064" y="2159"/>
                  <a:pt x="3503" y="2159"/>
                </a:cubicBezTo>
                <a:cubicBezTo>
                  <a:pt x="3943" y="2159"/>
                  <a:pt x="4339" y="1893"/>
                  <a:pt x="4504" y="1486"/>
                </a:cubicBezTo>
                <a:lnTo>
                  <a:pt x="6272" y="1486"/>
                </a:lnTo>
                <a:cubicBezTo>
                  <a:pt x="6457" y="1486"/>
                  <a:pt x="6608" y="1336"/>
                  <a:pt x="6608" y="1150"/>
                </a:cubicBezTo>
                <a:lnTo>
                  <a:pt x="6608" y="1044"/>
                </a:lnTo>
                <a:cubicBezTo>
                  <a:pt x="6608" y="859"/>
                  <a:pt x="6457" y="710"/>
                  <a:pt x="6272" y="708"/>
                </a:cubicBezTo>
                <a:lnTo>
                  <a:pt x="4518" y="708"/>
                </a:lnTo>
                <a:cubicBezTo>
                  <a:pt x="4361" y="282"/>
                  <a:pt x="3958" y="0"/>
                  <a:pt x="3504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649;p59"/>
          <p:cNvSpPr/>
          <p:nvPr/>
        </p:nvSpPr>
        <p:spPr>
          <a:xfrm>
            <a:off x="2710322" y="236308"/>
            <a:ext cx="1285614" cy="689379"/>
          </a:xfrm>
          <a:custGeom>
            <a:avLst/>
            <a:gdLst/>
            <a:ahLst/>
            <a:cxnLst/>
            <a:rect l="l" t="t" r="r" b="b"/>
            <a:pathLst>
              <a:path w="12652" h="6393" extrusionOk="0">
                <a:moveTo>
                  <a:pt x="6326" y="0"/>
                </a:moveTo>
                <a:cubicBezTo>
                  <a:pt x="2832" y="0"/>
                  <a:pt x="1" y="2833"/>
                  <a:pt x="1" y="6326"/>
                </a:cubicBezTo>
                <a:lnTo>
                  <a:pt x="1" y="6393"/>
                </a:lnTo>
                <a:lnTo>
                  <a:pt x="4883" y="6393"/>
                </a:lnTo>
                <a:cubicBezTo>
                  <a:pt x="4883" y="6382"/>
                  <a:pt x="4882" y="6370"/>
                  <a:pt x="4882" y="6359"/>
                </a:cubicBezTo>
                <a:cubicBezTo>
                  <a:pt x="4882" y="5555"/>
                  <a:pt x="5534" y="4904"/>
                  <a:pt x="6337" y="4904"/>
                </a:cubicBezTo>
                <a:cubicBezTo>
                  <a:pt x="7141" y="4904"/>
                  <a:pt x="7793" y="5555"/>
                  <a:pt x="7793" y="6359"/>
                </a:cubicBezTo>
                <a:cubicBezTo>
                  <a:pt x="7793" y="6370"/>
                  <a:pt x="7791" y="6382"/>
                  <a:pt x="7791" y="6393"/>
                </a:cubicBezTo>
                <a:lnTo>
                  <a:pt x="12651" y="6393"/>
                </a:lnTo>
                <a:lnTo>
                  <a:pt x="12651" y="6326"/>
                </a:lnTo>
                <a:cubicBezTo>
                  <a:pt x="12651" y="2833"/>
                  <a:pt x="9820" y="0"/>
                  <a:pt x="632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2800" dirty="0"/>
              <a:t>المرض</a:t>
            </a:r>
            <a:endParaRPr sz="2800" dirty="0"/>
          </a:p>
        </p:txBody>
      </p:sp>
      <p:sp>
        <p:nvSpPr>
          <p:cNvPr id="40" name="Google Shape;3647;p59"/>
          <p:cNvSpPr/>
          <p:nvPr/>
        </p:nvSpPr>
        <p:spPr>
          <a:xfrm>
            <a:off x="3316002" y="1234406"/>
            <a:ext cx="1400014" cy="689272"/>
          </a:xfrm>
          <a:custGeom>
            <a:avLst/>
            <a:gdLst/>
            <a:ahLst/>
            <a:cxnLst/>
            <a:rect l="l" t="t" r="r" b="b"/>
            <a:pathLst>
              <a:path w="12481" h="6392" extrusionOk="0">
                <a:moveTo>
                  <a:pt x="2" y="0"/>
                </a:moveTo>
                <a:lnTo>
                  <a:pt x="2" y="66"/>
                </a:lnTo>
                <a:cubicBezTo>
                  <a:pt x="0" y="3558"/>
                  <a:pt x="2794" y="6391"/>
                  <a:pt x="6241" y="6391"/>
                </a:cubicBezTo>
                <a:cubicBezTo>
                  <a:pt x="9687" y="6391"/>
                  <a:pt x="12481" y="3558"/>
                  <a:pt x="12481" y="66"/>
                </a:cubicBezTo>
                <a:lnTo>
                  <a:pt x="12481" y="0"/>
                </a:lnTo>
                <a:lnTo>
                  <a:pt x="7664" y="0"/>
                </a:lnTo>
                <a:cubicBezTo>
                  <a:pt x="7664" y="12"/>
                  <a:pt x="7666" y="23"/>
                  <a:pt x="7666" y="32"/>
                </a:cubicBezTo>
                <a:cubicBezTo>
                  <a:pt x="7666" y="838"/>
                  <a:pt x="7022" y="1490"/>
                  <a:pt x="6229" y="1490"/>
                </a:cubicBezTo>
                <a:cubicBezTo>
                  <a:pt x="5435" y="1490"/>
                  <a:pt x="4793" y="838"/>
                  <a:pt x="4793" y="32"/>
                </a:cubicBezTo>
                <a:cubicBezTo>
                  <a:pt x="4793" y="23"/>
                  <a:pt x="4795" y="12"/>
                  <a:pt x="4795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sz="2400" dirty="0" smtClean="0"/>
              <a:t>الوراثة </a:t>
            </a:r>
            <a:endParaRPr lang="ar-IQ" sz="2400" dirty="0"/>
          </a:p>
        </p:txBody>
      </p:sp>
      <p:sp>
        <p:nvSpPr>
          <p:cNvPr id="41" name="Google Shape;3650;p59"/>
          <p:cNvSpPr/>
          <p:nvPr/>
        </p:nvSpPr>
        <p:spPr>
          <a:xfrm>
            <a:off x="4078474" y="232856"/>
            <a:ext cx="1285614" cy="689272"/>
          </a:xfrm>
          <a:custGeom>
            <a:avLst/>
            <a:gdLst/>
            <a:ahLst/>
            <a:cxnLst/>
            <a:rect l="l" t="t" r="r" b="b"/>
            <a:pathLst>
              <a:path w="12652" h="6392" extrusionOk="0">
                <a:moveTo>
                  <a:pt x="6326" y="0"/>
                </a:moveTo>
                <a:cubicBezTo>
                  <a:pt x="2832" y="0"/>
                  <a:pt x="1" y="2832"/>
                  <a:pt x="1" y="6326"/>
                </a:cubicBezTo>
                <a:lnTo>
                  <a:pt x="1" y="6391"/>
                </a:lnTo>
                <a:lnTo>
                  <a:pt x="4883" y="6391"/>
                </a:lnTo>
                <a:cubicBezTo>
                  <a:pt x="4883" y="6380"/>
                  <a:pt x="4882" y="6369"/>
                  <a:pt x="4882" y="6358"/>
                </a:cubicBezTo>
                <a:cubicBezTo>
                  <a:pt x="4882" y="5554"/>
                  <a:pt x="5533" y="4902"/>
                  <a:pt x="6337" y="4902"/>
                </a:cubicBezTo>
                <a:cubicBezTo>
                  <a:pt x="7141" y="4902"/>
                  <a:pt x="7793" y="5554"/>
                  <a:pt x="7793" y="6358"/>
                </a:cubicBezTo>
                <a:cubicBezTo>
                  <a:pt x="7793" y="6369"/>
                  <a:pt x="7791" y="6380"/>
                  <a:pt x="7791" y="6391"/>
                </a:cubicBezTo>
                <a:lnTo>
                  <a:pt x="12650" y="6391"/>
                </a:lnTo>
                <a:lnTo>
                  <a:pt x="12650" y="6326"/>
                </a:lnTo>
                <a:cubicBezTo>
                  <a:pt x="12651" y="2833"/>
                  <a:pt x="9819" y="0"/>
                  <a:pt x="63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sz="2800" dirty="0"/>
              <a:t>التغذية </a:t>
            </a:r>
            <a:endParaRPr lang="ar-IQ" sz="2800" dirty="0"/>
          </a:p>
        </p:txBody>
      </p:sp>
      <p:sp>
        <p:nvSpPr>
          <p:cNvPr id="42" name="Google Shape;3648;p59"/>
          <p:cNvSpPr/>
          <p:nvPr/>
        </p:nvSpPr>
        <p:spPr>
          <a:xfrm>
            <a:off x="4815929" y="1203598"/>
            <a:ext cx="1268239" cy="689272"/>
          </a:xfrm>
          <a:custGeom>
            <a:avLst/>
            <a:gdLst/>
            <a:ahLst/>
            <a:cxnLst/>
            <a:rect l="l" t="t" r="r" b="b"/>
            <a:pathLst>
              <a:path w="12481" h="6392" extrusionOk="0">
                <a:moveTo>
                  <a:pt x="2" y="0"/>
                </a:moveTo>
                <a:lnTo>
                  <a:pt x="2" y="66"/>
                </a:lnTo>
                <a:cubicBezTo>
                  <a:pt x="0" y="3558"/>
                  <a:pt x="2794" y="6391"/>
                  <a:pt x="6241" y="6391"/>
                </a:cubicBezTo>
                <a:cubicBezTo>
                  <a:pt x="9687" y="6391"/>
                  <a:pt x="12481" y="3558"/>
                  <a:pt x="12481" y="66"/>
                </a:cubicBezTo>
                <a:lnTo>
                  <a:pt x="12481" y="0"/>
                </a:lnTo>
                <a:lnTo>
                  <a:pt x="7664" y="0"/>
                </a:lnTo>
                <a:cubicBezTo>
                  <a:pt x="7664" y="12"/>
                  <a:pt x="7666" y="23"/>
                  <a:pt x="7666" y="32"/>
                </a:cubicBezTo>
                <a:cubicBezTo>
                  <a:pt x="7666" y="838"/>
                  <a:pt x="7022" y="1490"/>
                  <a:pt x="6229" y="1490"/>
                </a:cubicBezTo>
                <a:cubicBezTo>
                  <a:pt x="5437" y="1490"/>
                  <a:pt x="4793" y="838"/>
                  <a:pt x="4793" y="32"/>
                </a:cubicBezTo>
                <a:cubicBezTo>
                  <a:pt x="4793" y="23"/>
                  <a:pt x="4795" y="12"/>
                  <a:pt x="47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sz="2800" dirty="0" smtClean="0"/>
              <a:t>العمر</a:t>
            </a:r>
            <a:endParaRPr lang="ar-SA" sz="2800" dirty="0"/>
          </a:p>
        </p:txBody>
      </p:sp>
      <p:sp>
        <p:nvSpPr>
          <p:cNvPr id="43" name="Google Shape;3651;p59"/>
          <p:cNvSpPr/>
          <p:nvPr/>
        </p:nvSpPr>
        <p:spPr>
          <a:xfrm>
            <a:off x="5499836" y="232856"/>
            <a:ext cx="1285614" cy="689272"/>
          </a:xfrm>
          <a:custGeom>
            <a:avLst/>
            <a:gdLst/>
            <a:ahLst/>
            <a:cxnLst/>
            <a:rect l="l" t="t" r="r" b="b"/>
            <a:pathLst>
              <a:path w="12652" h="6392" extrusionOk="0">
                <a:moveTo>
                  <a:pt x="6326" y="0"/>
                </a:moveTo>
                <a:cubicBezTo>
                  <a:pt x="2832" y="0"/>
                  <a:pt x="1" y="2832"/>
                  <a:pt x="1" y="6326"/>
                </a:cubicBezTo>
                <a:lnTo>
                  <a:pt x="1" y="6391"/>
                </a:lnTo>
                <a:lnTo>
                  <a:pt x="4883" y="6391"/>
                </a:lnTo>
                <a:cubicBezTo>
                  <a:pt x="4883" y="6380"/>
                  <a:pt x="4882" y="6369"/>
                  <a:pt x="4882" y="6358"/>
                </a:cubicBezTo>
                <a:cubicBezTo>
                  <a:pt x="4882" y="5554"/>
                  <a:pt x="5533" y="4902"/>
                  <a:pt x="6337" y="4902"/>
                </a:cubicBezTo>
                <a:cubicBezTo>
                  <a:pt x="7141" y="4902"/>
                  <a:pt x="7793" y="5554"/>
                  <a:pt x="7793" y="6358"/>
                </a:cubicBezTo>
                <a:cubicBezTo>
                  <a:pt x="7793" y="6369"/>
                  <a:pt x="7791" y="6380"/>
                  <a:pt x="7791" y="6391"/>
                </a:cubicBezTo>
                <a:lnTo>
                  <a:pt x="12650" y="6391"/>
                </a:lnTo>
                <a:lnTo>
                  <a:pt x="12650" y="6326"/>
                </a:lnTo>
                <a:cubicBezTo>
                  <a:pt x="12651" y="2833"/>
                  <a:pt x="9819" y="0"/>
                  <a:pt x="632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2800" dirty="0"/>
              <a:t>الإدارة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8" t="33601" r="43007" b="53916"/>
          <a:stretch/>
        </p:blipFill>
        <p:spPr bwMode="auto">
          <a:xfrm>
            <a:off x="8505321" y="671726"/>
            <a:ext cx="459167" cy="69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371975" y="204457"/>
            <a:ext cx="530465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IQ" sz="3200" b="1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الكفاءة </a:t>
            </a:r>
            <a:r>
              <a:rPr lang="ar-IQ" sz="3200" b="1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التناسلية</a:t>
            </a:r>
          </a:p>
          <a:p>
            <a:pPr algn="ctr" rtl="1"/>
            <a:r>
              <a:rPr lang="ar-IQ" sz="3200" b="1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ar-IQ" sz="3200" b="1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3200" b="1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Reproductive </a:t>
            </a:r>
            <a:r>
              <a:rPr lang="en-US" sz="3200" b="1" dirty="0" err="1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effeciency</a:t>
            </a:r>
            <a:r>
              <a:rPr lang="ar-IQ" sz="3200" b="1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12" name="رابط كسهم مستقيم 11"/>
          <p:cNvCxnSpPr/>
          <p:nvPr/>
        </p:nvCxnSpPr>
        <p:spPr>
          <a:xfrm flipH="1" flipV="1">
            <a:off x="3085096" y="932926"/>
            <a:ext cx="382608" cy="18584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3084479" y="403777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>
                <a:solidFill>
                  <a:srgbClr val="BAFFFF"/>
                </a:solidFill>
              </a:rPr>
              <a:t>من</a:t>
            </a:r>
            <a:endParaRPr lang="ar-IQ" b="1" dirty="0"/>
          </a:p>
        </p:txBody>
      </p:sp>
      <p:sp>
        <p:nvSpPr>
          <p:cNvPr id="23" name="مستطيل 22"/>
          <p:cNvSpPr/>
          <p:nvPr/>
        </p:nvSpPr>
        <p:spPr>
          <a:xfrm>
            <a:off x="98650" y="195486"/>
            <a:ext cx="298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b="1" spc="300" dirty="0">
                <a:ln w="11430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العوامل المهمة التي تؤثر بشكل المباشر </a:t>
            </a:r>
            <a:endParaRPr lang="ar-IQ" sz="1600" b="1" spc="300" dirty="0">
              <a:ln w="11430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41" name="Google Shape;3632;p59"/>
          <p:cNvGrpSpPr/>
          <p:nvPr/>
        </p:nvGrpSpPr>
        <p:grpSpPr>
          <a:xfrm>
            <a:off x="217405" y="1840772"/>
            <a:ext cx="3250299" cy="1091018"/>
            <a:chOff x="1187402" y="2529301"/>
            <a:chExt cx="7367253" cy="2103099"/>
          </a:xfrm>
          <a:solidFill>
            <a:srgbClr val="FFFF00"/>
          </a:solidFill>
        </p:grpSpPr>
        <p:sp>
          <p:nvSpPr>
            <p:cNvPr id="42" name="Google Shape;3633;p59"/>
            <p:cNvSpPr/>
            <p:nvPr/>
          </p:nvSpPr>
          <p:spPr>
            <a:xfrm>
              <a:off x="3224247" y="2529301"/>
              <a:ext cx="3194246" cy="671096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ar-IQ" sz="3200" b="1" dirty="0">
                  <a:ln>
                    <a:solidFill>
                      <a:srgbClr val="002060"/>
                    </a:solidFill>
                  </a:ln>
                  <a:solidFill>
                    <a:srgbClr val="7030A0"/>
                  </a:solidFill>
                </a:rPr>
                <a:t>معدلات</a:t>
              </a:r>
              <a:endParaRPr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43" name="Google Shape;3634;p59"/>
            <p:cNvSpPr/>
            <p:nvPr/>
          </p:nvSpPr>
          <p:spPr>
            <a:xfrm>
              <a:off x="4821370" y="3660757"/>
              <a:ext cx="3733285" cy="971643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IQ" sz="3200" b="1" dirty="0" smtClean="0">
                  <a:ln>
                    <a:solidFill>
                      <a:srgbClr val="002060"/>
                    </a:solidFill>
                  </a:ln>
                  <a:solidFill>
                    <a:srgbClr val="7030A0"/>
                  </a:solidFill>
                </a:rPr>
                <a:t>الاخصاب</a:t>
              </a:r>
              <a:endParaRPr lang="ar-IQ"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44" name="Google Shape;3635;p59"/>
            <p:cNvSpPr/>
            <p:nvPr/>
          </p:nvSpPr>
          <p:spPr>
            <a:xfrm>
              <a:off x="1187402" y="3732699"/>
              <a:ext cx="3228591" cy="89970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IQ" sz="3200" b="1" dirty="0" smtClean="0">
                  <a:ln>
                    <a:solidFill>
                      <a:srgbClr val="002060"/>
                    </a:solidFill>
                  </a:ln>
                  <a:solidFill>
                    <a:srgbClr val="7030A0"/>
                  </a:solidFill>
                </a:rPr>
                <a:t>والحمل</a:t>
              </a:r>
              <a:endParaRPr lang="ar-IQ" sz="32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endParaRPr>
            </a:p>
          </p:txBody>
        </p:sp>
        <p:cxnSp>
          <p:nvCxnSpPr>
            <p:cNvPr id="49" name="Google Shape;3640;p59"/>
            <p:cNvCxnSpPr/>
            <p:nvPr/>
          </p:nvCxnSpPr>
          <p:spPr>
            <a:xfrm rot="16200000" flipH="1">
              <a:off x="5524510" y="2541199"/>
              <a:ext cx="460361" cy="1866643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3641;p59"/>
            <p:cNvCxnSpPr>
              <a:stCxn id="44" idx="0"/>
              <a:endCxn id="42" idx="2"/>
            </p:cNvCxnSpPr>
            <p:nvPr/>
          </p:nvCxnSpPr>
          <p:spPr>
            <a:xfrm rot="5400000" flipH="1" flipV="1">
              <a:off x="3545382" y="2456713"/>
              <a:ext cx="532303" cy="2019672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3" name="نصف إطار 92"/>
          <p:cNvSpPr/>
          <p:nvPr/>
        </p:nvSpPr>
        <p:spPr>
          <a:xfrm rot="16200000">
            <a:off x="1537916" y="3049670"/>
            <a:ext cx="1116004" cy="1096508"/>
          </a:xfrm>
          <a:prstGeom prst="halfFrame">
            <a:avLst>
              <a:gd name="adj1" fmla="val 6467"/>
              <a:gd name="adj2" fmla="val 796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3084" name="Picture 12" descr="C:\Users\aloumda\AppData\Local\Microsoft\Windows\INetCache\IE\ELEXJRKT\151022857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" y="3039923"/>
            <a:ext cx="1408954" cy="11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ستطيل 38"/>
          <p:cNvSpPr/>
          <p:nvPr/>
        </p:nvSpPr>
        <p:spPr>
          <a:xfrm>
            <a:off x="1641801" y="3666647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1800" b="1" dirty="0">
                <a:solidFill>
                  <a:schemeClr val="bg2"/>
                </a:solidFill>
              </a:rPr>
              <a:t>وبالتالي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1680656" y="4164352"/>
            <a:ext cx="65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1800" b="1" dirty="0">
                <a:solidFill>
                  <a:schemeClr val="bg2"/>
                </a:solidFill>
              </a:rPr>
              <a:t>فأن</a:t>
            </a:r>
          </a:p>
        </p:txBody>
      </p:sp>
      <p:sp>
        <p:nvSpPr>
          <p:cNvPr id="55" name="مستطيل 54"/>
          <p:cNvSpPr/>
          <p:nvPr/>
        </p:nvSpPr>
        <p:spPr>
          <a:xfrm>
            <a:off x="2647032" y="3317560"/>
            <a:ext cx="2357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قابلية التنبؤ بخصوبة الثيران </a:t>
            </a:r>
            <a:endParaRPr lang="ar-IQ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0" name="Google Shape;4977;p63"/>
          <p:cNvSpPr/>
          <p:nvPr/>
        </p:nvSpPr>
        <p:spPr>
          <a:xfrm>
            <a:off x="5081936" y="2643818"/>
            <a:ext cx="3234479" cy="1889866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ar-IQ" dirty="0" smtClean="0">
                <a:solidFill>
                  <a:schemeClr val="accent1"/>
                </a:solidFill>
              </a:rPr>
              <a:t> </a:t>
            </a:r>
            <a:endParaRPr dirty="0">
              <a:solidFill>
                <a:srgbClr val="435D74"/>
              </a:solidFill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5316076" y="4459550"/>
            <a:ext cx="213391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تنعكس ايجابياً </a:t>
            </a:r>
            <a:endParaRPr lang="ar-IQ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5298300" y="2382560"/>
            <a:ext cx="16594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زيادة </a:t>
            </a:r>
            <a:r>
              <a:rPr lang="ar-IQ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العائد</a:t>
            </a:r>
          </a:p>
          <a:p>
            <a:r>
              <a:rPr lang="ar-IQ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الاقتصادي</a:t>
            </a:r>
            <a:endParaRPr lang="ar-IQ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7001748" y="1681392"/>
            <a:ext cx="1984887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IQ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لمشاريع الثروة الحيوانية</a:t>
            </a:r>
          </a:p>
        </p:txBody>
      </p:sp>
      <p:sp>
        <p:nvSpPr>
          <p:cNvPr id="60" name="مستطيل 59"/>
          <p:cNvSpPr/>
          <p:nvPr/>
        </p:nvSpPr>
        <p:spPr>
          <a:xfrm>
            <a:off x="21186" y="4736548"/>
            <a:ext cx="1385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Gacem</a:t>
            </a:r>
            <a:r>
              <a:rPr lang="ar-IQ" dirty="0">
                <a:solidFill>
                  <a:schemeClr val="accent1"/>
                </a:solidFill>
              </a:rPr>
              <a:t>,</a:t>
            </a:r>
            <a:r>
              <a:rPr lang="en-US" dirty="0">
                <a:solidFill>
                  <a:schemeClr val="accent1"/>
                </a:solidFill>
              </a:rPr>
              <a:t>(2023</a:t>
            </a:r>
            <a:r>
              <a:rPr lang="ar-IQ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93" grpId="0" animBg="1"/>
      <p:bldP spid="39" grpId="0"/>
      <p:bldP spid="40" grpId="0"/>
      <p:bldP spid="55" grpId="0"/>
      <p:bldP spid="100" grpId="0" animBg="1"/>
      <p:bldP spid="56" grpId="0"/>
      <p:bldP spid="57" grpId="0"/>
      <p:bldP spid="59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611463" y="342404"/>
            <a:ext cx="31662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خصوبة </a:t>
            </a:r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الثيران</a:t>
            </a:r>
          </a:p>
          <a:p>
            <a:pPr algn="ctr" rtl="1"/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Bulls fertility</a:t>
            </a:r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275856" y="414125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اكثر اهميةً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67543" y="546815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خصوبة الأبقار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89510" y="3617082"/>
            <a:ext cx="8100393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 rtl="1"/>
            <a:r>
              <a:rPr lang="ar-IQ" sz="3200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الثور الواحد يستطيع تلقيح مئات او آلاف الأبقار باستعمال التلقيح الاصطناعي</a:t>
            </a:r>
            <a:endParaRPr lang="ar-IQ" sz="3200" b="1" dirty="0">
              <a:ln w="12700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699792" y="2427734"/>
            <a:ext cx="6093227" cy="107721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r" rtl="1"/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الثور الواحد يستطيع تلقيح اكثر من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بقرةً باستعمال التلقيح </a:t>
            </a:r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الطبيعي</a:t>
            </a:r>
            <a:endParaRPr lang="ar-IQ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7504" y="4714559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Kastelic</a:t>
            </a:r>
            <a:r>
              <a:rPr lang="ar-IQ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،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2013</a:t>
            </a:r>
            <a:r>
              <a:rPr lang="ar-IQ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). </a:t>
            </a:r>
          </a:p>
        </p:txBody>
      </p:sp>
      <p:sp>
        <p:nvSpPr>
          <p:cNvPr id="2" name="سهم للأسفل 1"/>
          <p:cNvSpPr/>
          <p:nvPr/>
        </p:nvSpPr>
        <p:spPr>
          <a:xfrm flipV="1">
            <a:off x="5018191" y="338922"/>
            <a:ext cx="484632" cy="1077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سهم للأسفل 2"/>
          <p:cNvSpPr/>
          <p:nvPr/>
        </p:nvSpPr>
        <p:spPr>
          <a:xfrm>
            <a:off x="2626702" y="414125"/>
            <a:ext cx="484632" cy="108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15" name="Google Shape;1027;p57"/>
          <p:cNvGrpSpPr/>
          <p:nvPr/>
        </p:nvGrpSpPr>
        <p:grpSpPr>
          <a:xfrm rot="5400000">
            <a:off x="6684747" y="1699221"/>
            <a:ext cx="864096" cy="383019"/>
            <a:chOff x="5037700" y="2430325"/>
            <a:chExt cx="75950" cy="6585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6" name="Google Shape;1028;p57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endParaRPr>
            </a:p>
          </p:txBody>
        </p:sp>
        <p:sp>
          <p:nvSpPr>
            <p:cNvPr id="17" name="Google Shape;1029;p57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3" grpId="0" animBg="1"/>
      <p:bldP spid="14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524" y="541838"/>
            <a:ext cx="4699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4937690" y="520691"/>
            <a:ext cx="36663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IQ" sz="3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الثيران </a:t>
            </a:r>
            <a:endParaRPr lang="ar-IQ" sz="3200" b="1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rtl="1"/>
            <a:r>
              <a:rPr lang="ar-IQ" sz="3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3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Sub-fertile bulls</a:t>
            </a:r>
            <a:r>
              <a:rPr lang="ar-IQ" sz="3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</a:p>
        </p:txBody>
      </p:sp>
      <p:sp>
        <p:nvSpPr>
          <p:cNvPr id="8" name="سهم لأعلى 7"/>
          <p:cNvSpPr/>
          <p:nvPr/>
        </p:nvSpPr>
        <p:spPr>
          <a:xfrm flipV="1">
            <a:off x="4542737" y="407712"/>
            <a:ext cx="484633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مستطيل 8"/>
          <p:cNvSpPr/>
          <p:nvPr/>
        </p:nvSpPr>
        <p:spPr>
          <a:xfrm>
            <a:off x="5153781" y="1635646"/>
            <a:ext cx="38026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تقلل من نسب </a:t>
            </a:r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الاخصاب</a:t>
            </a:r>
          </a:p>
          <a:p>
            <a:pPr algn="r" rtl="1"/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Conception rate</a:t>
            </a:r>
            <a:r>
              <a:rPr lang="ar-IQ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594605" y="2686239"/>
            <a:ext cx="33618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تطيل من الايام المفتوحة</a:t>
            </a:r>
            <a:endParaRPr lang="ar-IQ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rtl="1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(Open Days)</a:t>
            </a:r>
            <a:endParaRPr lang="ar-IQ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304188" y="3878347"/>
            <a:ext cx="4652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IQ" sz="3200" b="1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وتقلل من </a:t>
            </a:r>
            <a:r>
              <a:rPr lang="ar-IQ" sz="3200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عدد </a:t>
            </a:r>
            <a:r>
              <a:rPr lang="ar-IQ" sz="3200" b="1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العجول عند الفطام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05770" y="810126"/>
            <a:ext cx="22669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IQ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مما يؤدي </a:t>
            </a:r>
            <a:r>
              <a:rPr lang="ar-IQ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الى</a:t>
            </a:r>
          </a:p>
          <a:p>
            <a:pPr algn="ctr">
              <a:lnSpc>
                <a:spcPct val="150000"/>
              </a:lnSpc>
            </a:pPr>
            <a:r>
              <a:rPr lang="ar-IQ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احداث </a:t>
            </a:r>
            <a:r>
              <a:rPr lang="ar-IQ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خسائر</a:t>
            </a:r>
          </a:p>
          <a:p>
            <a:pPr algn="ctr">
              <a:lnSpc>
                <a:spcPct val="150000"/>
              </a:lnSpc>
            </a:pPr>
            <a:r>
              <a:rPr lang="ar-IQ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اقتصادية </a:t>
            </a:r>
            <a:r>
              <a:rPr lang="ar-IQ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كبيرة</a:t>
            </a:r>
          </a:p>
          <a:p>
            <a:pPr algn="ctr">
              <a:lnSpc>
                <a:spcPct val="150000"/>
              </a:lnSpc>
            </a:pPr>
            <a:r>
              <a:rPr lang="ar-IQ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لمربي الابقار </a:t>
            </a:r>
          </a:p>
        </p:txBody>
      </p:sp>
      <p:sp>
        <p:nvSpPr>
          <p:cNvPr id="13" name="قوس كبير أيسر 12"/>
          <p:cNvSpPr/>
          <p:nvPr/>
        </p:nvSpPr>
        <p:spPr>
          <a:xfrm>
            <a:off x="2602312" y="896916"/>
            <a:ext cx="1296144" cy="3578646"/>
          </a:xfrm>
          <a:prstGeom prst="leftBrace">
            <a:avLst>
              <a:gd name="adj1" fmla="val 220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مستطيل 13"/>
          <p:cNvSpPr/>
          <p:nvPr/>
        </p:nvSpPr>
        <p:spPr>
          <a:xfrm>
            <a:off x="179512" y="4628546"/>
            <a:ext cx="307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Kastelic</a:t>
            </a:r>
            <a:r>
              <a:rPr lang="ar-IQ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،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2013</a:t>
            </a:r>
            <a:r>
              <a:rPr lang="ar-IQ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؛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Butler</a:t>
            </a:r>
            <a:r>
              <a:rPr lang="ar-IQ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وآخرون</a:t>
            </a:r>
            <a:r>
              <a:rPr lang="ar-IQ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،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2020</a:t>
            </a:r>
            <a:r>
              <a:rPr lang="ar-IQ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8" y="107747"/>
            <a:ext cx="1648236" cy="188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3419872" y="241674"/>
            <a:ext cx="27895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المؤشرات </a:t>
            </a:r>
            <a:r>
              <a:rPr lang="ar-IQ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الحيوية</a:t>
            </a:r>
          </a:p>
          <a:p>
            <a:r>
              <a:rPr lang="ar-IQ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ar-IQ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في البلازما المنوية</a:t>
            </a:r>
          </a:p>
        </p:txBody>
      </p:sp>
      <p:sp>
        <p:nvSpPr>
          <p:cNvPr id="10" name="سهم لأعلى 9"/>
          <p:cNvSpPr/>
          <p:nvPr/>
        </p:nvSpPr>
        <p:spPr>
          <a:xfrm rot="16200000" flipV="1">
            <a:off x="2592198" y="132376"/>
            <a:ext cx="484632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مستطيل 10"/>
          <p:cNvSpPr/>
          <p:nvPr/>
        </p:nvSpPr>
        <p:spPr>
          <a:xfrm>
            <a:off x="1979711" y="1318892"/>
            <a:ext cx="1984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للتنبؤ </a:t>
            </a:r>
            <a:r>
              <a:rPr lang="ar-IQ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المبكر</a:t>
            </a:r>
          </a:p>
          <a:p>
            <a:pPr algn="ctr"/>
            <a:r>
              <a:rPr lang="ar-IQ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لخصوبة </a:t>
            </a:r>
            <a:r>
              <a:rPr lang="ar-IQ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الثيران </a:t>
            </a:r>
          </a:p>
        </p:txBody>
      </p:sp>
      <p:sp>
        <p:nvSpPr>
          <p:cNvPr id="12" name="زائد 11"/>
          <p:cNvSpPr/>
          <p:nvPr/>
        </p:nvSpPr>
        <p:spPr>
          <a:xfrm>
            <a:off x="4589739" y="1662693"/>
            <a:ext cx="408070" cy="330896"/>
          </a:xfrm>
          <a:prstGeom prst="mathPlus">
            <a:avLst>
              <a:gd name="adj1" fmla="val 8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1100" dirty="0"/>
          </a:p>
        </p:txBody>
      </p:sp>
      <p:sp>
        <p:nvSpPr>
          <p:cNvPr id="13" name="مستطيل 12"/>
          <p:cNvSpPr/>
          <p:nvPr/>
        </p:nvSpPr>
        <p:spPr>
          <a:xfrm>
            <a:off x="5551613" y="1313784"/>
            <a:ext cx="2836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ar-IQ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الكشف عن </a:t>
            </a:r>
            <a:r>
              <a:rPr lang="ar-IQ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المؤشرات</a:t>
            </a:r>
          </a:p>
          <a:p>
            <a:pPr algn="ctr"/>
            <a:r>
              <a:rPr lang="ar-IQ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ar-IQ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الحيوية بطرق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224377" y="2341205"/>
            <a:ext cx="8740111" cy="22467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IQ" sz="2800" b="1" dirty="0">
                <a:solidFill>
                  <a:schemeClr val="accent5">
                    <a:lumMod val="50000"/>
                  </a:schemeClr>
                </a:solidFill>
              </a:rPr>
              <a:t>الوراثة </a:t>
            </a:r>
            <a:r>
              <a:rPr lang="ar-IQ" sz="2800" b="1" dirty="0" smtClean="0">
                <a:solidFill>
                  <a:schemeClr val="accent5">
                    <a:lumMod val="50000"/>
                  </a:schemeClr>
                </a:solidFill>
              </a:rPr>
              <a:t>الجزيئية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Molecular biology</a:t>
            </a:r>
            <a:r>
              <a:rPr lang="ar-IQ" sz="28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ar-IQ" sz="2800" b="1" dirty="0">
                <a:solidFill>
                  <a:schemeClr val="accent5">
                    <a:lumMod val="50000"/>
                  </a:schemeClr>
                </a:solidFill>
              </a:rPr>
              <a:t>للسائل المنوي الجيد والرديء النوعية عن طريق </a:t>
            </a:r>
            <a:r>
              <a:rPr lang="ar-IQ" sz="2800" b="1" dirty="0" smtClean="0">
                <a:solidFill>
                  <a:schemeClr val="accent5">
                    <a:lumMod val="50000"/>
                  </a:schemeClr>
                </a:solidFill>
              </a:rPr>
              <a:t>دورها في </a:t>
            </a:r>
            <a:r>
              <a:rPr lang="ar-IQ" sz="2800" b="1" dirty="0">
                <a:solidFill>
                  <a:schemeClr val="accent5">
                    <a:lumMod val="50000"/>
                  </a:schemeClr>
                </a:solidFill>
              </a:rPr>
              <a:t>أيض النطف اثناء مراحل تكوينها وبالتالي سيعطينا  فرصة أكبر لانتخاب الثيران </a:t>
            </a:r>
            <a:r>
              <a:rPr lang="ar-IQ" sz="2800" b="1" dirty="0" smtClean="0">
                <a:solidFill>
                  <a:schemeClr val="accent5">
                    <a:lumMod val="50000"/>
                  </a:schemeClr>
                </a:solidFill>
              </a:rPr>
              <a:t>ذات </a:t>
            </a:r>
            <a:r>
              <a:rPr lang="ar-IQ" sz="2800" b="1" dirty="0">
                <a:solidFill>
                  <a:schemeClr val="accent5">
                    <a:lumMod val="50000"/>
                  </a:schemeClr>
                </a:solidFill>
              </a:rPr>
              <a:t>الخصوبة العالية التي يمكن ان تعطي نسبه اخصاب ومعدلات حمل (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Pregnancy rates</a:t>
            </a:r>
            <a:r>
              <a:rPr lang="ar-IQ" sz="2800" b="1" dirty="0">
                <a:solidFill>
                  <a:schemeClr val="accent5">
                    <a:lumMod val="50000"/>
                  </a:schemeClr>
                </a:solidFill>
              </a:rPr>
              <a:t>) عالية لقطعان الابقار </a:t>
            </a:r>
            <a:r>
              <a:rPr lang="ar-IQ" sz="2800" b="1" dirty="0" smtClean="0">
                <a:solidFill>
                  <a:schemeClr val="accent5">
                    <a:lumMod val="50000"/>
                  </a:schemeClr>
                </a:solidFill>
              </a:rPr>
              <a:t>في المستقبل  </a:t>
            </a:r>
            <a:endParaRPr lang="ar-IQ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-44646" y="4708825"/>
            <a:ext cx="8886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Abdollahi-Arpanahi</a:t>
            </a:r>
            <a:r>
              <a:rPr lang="ar-IQ" dirty="0">
                <a:solidFill>
                  <a:schemeClr val="tx1"/>
                </a:solidFill>
              </a:rPr>
              <a:t> وآخرون</a:t>
            </a:r>
            <a:r>
              <a:rPr lang="en-US" dirty="0">
                <a:solidFill>
                  <a:schemeClr val="tx1"/>
                </a:solidFill>
              </a:rPr>
              <a:t>2017</a:t>
            </a:r>
            <a:r>
              <a:rPr lang="ar-IQ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Singh</a:t>
            </a:r>
            <a:r>
              <a:rPr lang="ar-IQ" dirty="0">
                <a:solidFill>
                  <a:schemeClr val="tx1"/>
                </a:solidFill>
              </a:rPr>
              <a:t> وآخرون،</a:t>
            </a:r>
            <a:r>
              <a:rPr lang="en-US" dirty="0">
                <a:solidFill>
                  <a:schemeClr val="tx1"/>
                </a:solidFill>
              </a:rPr>
              <a:t>2018 </a:t>
            </a:r>
            <a:r>
              <a:rPr lang="en-US" dirty="0" err="1">
                <a:solidFill>
                  <a:schemeClr val="tx1"/>
                </a:solidFill>
              </a:rPr>
              <a:t>Alhelal</a:t>
            </a:r>
            <a:r>
              <a:rPr lang="ar-IQ" dirty="0">
                <a:solidFill>
                  <a:schemeClr val="tx1"/>
                </a:solidFill>
              </a:rPr>
              <a:t>و</a:t>
            </a:r>
            <a:r>
              <a:rPr lang="en-US" dirty="0" err="1">
                <a:solidFill>
                  <a:schemeClr val="tx1"/>
                </a:solidFill>
              </a:rPr>
              <a:t>Abdulkareem</a:t>
            </a:r>
            <a:r>
              <a:rPr lang="ar-IQ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AL-</a:t>
            </a:r>
            <a:r>
              <a:rPr lang="en-US" dirty="0" err="1">
                <a:solidFill>
                  <a:schemeClr val="tx1"/>
                </a:solidFill>
              </a:rPr>
              <a:t>Gebouri</a:t>
            </a:r>
            <a:r>
              <a:rPr lang="ar-IQ" dirty="0">
                <a:solidFill>
                  <a:schemeClr val="tx1"/>
                </a:solidFill>
              </a:rPr>
              <a:t>و</a:t>
            </a:r>
            <a:r>
              <a:rPr lang="en-US" dirty="0" err="1">
                <a:solidFill>
                  <a:schemeClr val="tx1"/>
                </a:solidFill>
              </a:rPr>
              <a:t>Eidan</a:t>
            </a:r>
            <a:r>
              <a:rPr lang="ar-SA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2024</a:t>
            </a:r>
            <a:r>
              <a:rPr lang="ar-IQ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" name="سهم منحني إلى اليسار 1"/>
          <p:cNvSpPr/>
          <p:nvPr/>
        </p:nvSpPr>
        <p:spPr>
          <a:xfrm rot="19262651">
            <a:off x="8469328" y="1167924"/>
            <a:ext cx="521550" cy="1245825"/>
          </a:xfrm>
          <a:prstGeom prst="curvedLeftArrow">
            <a:avLst>
              <a:gd name="adj1" fmla="val 37869"/>
              <a:gd name="adj2" fmla="val 66149"/>
              <a:gd name="adj3" fmla="val 708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29" grpId="0" animBg="1"/>
      <p:bldP spid="30" grpId="0"/>
      <p:bldP spid="2" grpId="0" animBg="1"/>
    </p:bldLst>
  </p:timing>
</p:sld>
</file>

<file path=ppt/theme/theme1.xml><?xml version="1.0" encoding="utf-8"?>
<a:theme xmlns:a="http://schemas.openxmlformats.org/drawingml/2006/main" name="Generative AI Project Proposal by Slidesgo">
  <a:themeElements>
    <a:clrScheme name="Simple Light">
      <a:dk1>
        <a:srgbClr val="F5F5F5"/>
      </a:dk1>
      <a:lt1>
        <a:srgbClr val="000034"/>
      </a:lt1>
      <a:dk2>
        <a:srgbClr val="FFFF00"/>
      </a:dk2>
      <a:lt2>
        <a:srgbClr val="0FFCF4"/>
      </a:lt2>
      <a:accent1>
        <a:srgbClr val="BAFFFF"/>
      </a:accent1>
      <a:accent2>
        <a:srgbClr val="81B4F3"/>
      </a:accent2>
      <a:accent3>
        <a:srgbClr val="847DFB"/>
      </a:accent3>
      <a:accent4>
        <a:srgbClr val="C242F6"/>
      </a:accent4>
      <a:accent5>
        <a:srgbClr val="9C00B8"/>
      </a:accent5>
      <a:accent6>
        <a:srgbClr val="E06D19"/>
      </a:accent6>
      <a:hlink>
        <a:srgbClr val="F5F5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1064</Words>
  <Application>Microsoft Office PowerPoint</Application>
  <PresentationFormat>عرض على الشاشة (9:16)‏</PresentationFormat>
  <Paragraphs>246</Paragraphs>
  <Slides>21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4" baseType="lpstr">
      <vt:lpstr>Arial</vt:lpstr>
      <vt:lpstr>Heebo</vt:lpstr>
      <vt:lpstr>Nunito Light</vt:lpstr>
      <vt:lpstr>Raleway</vt:lpstr>
      <vt:lpstr>Anaheim</vt:lpstr>
      <vt:lpstr>Andalus</vt:lpstr>
      <vt:lpstr>Simplified Arabic</vt:lpstr>
      <vt:lpstr>PT Bold Heading</vt:lpstr>
      <vt:lpstr>PT Sans</vt:lpstr>
      <vt:lpstr>Times New Roman</vt:lpstr>
      <vt:lpstr>Inter Tight SemiBold</vt:lpstr>
      <vt:lpstr>Calibri</vt:lpstr>
      <vt:lpstr>Generative AI Project Proposal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Windows User</cp:lastModifiedBy>
  <cp:revision>105</cp:revision>
  <dcterms:modified xsi:type="dcterms:W3CDTF">2024-03-06T22:35:41Z</dcterms:modified>
</cp:coreProperties>
</file>