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notesMasterIdLst>
    <p:notesMasterId r:id="rId18"/>
  </p:notesMasterIdLst>
  <p:sldIdLst>
    <p:sldId id="256" r:id="rId2"/>
    <p:sldId id="257" r:id="rId3"/>
    <p:sldId id="267" r:id="rId4"/>
    <p:sldId id="258" r:id="rId5"/>
    <p:sldId id="259" r:id="rId6"/>
    <p:sldId id="264" r:id="rId7"/>
    <p:sldId id="268" r:id="rId8"/>
    <p:sldId id="265" r:id="rId9"/>
    <p:sldId id="269" r:id="rId10"/>
    <p:sldId id="266" r:id="rId11"/>
    <p:sldId id="270" r:id="rId12"/>
    <p:sldId id="272" r:id="rId13"/>
    <p:sldId id="273" r:id="rId14"/>
    <p:sldId id="262" r:id="rId15"/>
    <p:sldId id="260" r:id="rId16"/>
    <p:sldId id="263"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C89EF96-8CEA-46FF-86C4-4CE0E7609802}" styleName="نمط فاتح 3 - تميي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72B853-95CA-4CB4-9B25-44FCC7DB5BCB}" type="datetimeFigureOut">
              <a:rPr lang="en-US" smtClean="0"/>
              <a:t>2/26/2024</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1B203B-AB5C-4EAC-BFF7-545CFA06BE91}" type="slidenum">
              <a:rPr lang="en-US" smtClean="0"/>
              <a:t>‹#›</a:t>
            </a:fld>
            <a:endParaRPr lang="en-US"/>
          </a:p>
        </p:txBody>
      </p:sp>
    </p:spTree>
    <p:extLst>
      <p:ext uri="{BB962C8B-B14F-4D97-AF65-F5344CB8AC3E}">
        <p14:creationId xmlns:p14="http://schemas.microsoft.com/office/powerpoint/2010/main" val="2210251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911B203B-AB5C-4EAC-BFF7-545CFA06BE91}" type="slidenum">
              <a:rPr lang="en-US" smtClean="0"/>
              <a:t>2</a:t>
            </a:fld>
            <a:endParaRPr lang="en-US"/>
          </a:p>
        </p:txBody>
      </p:sp>
    </p:spTree>
    <p:extLst>
      <p:ext uri="{BB962C8B-B14F-4D97-AF65-F5344CB8AC3E}">
        <p14:creationId xmlns:p14="http://schemas.microsoft.com/office/powerpoint/2010/main" val="16372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911B203B-AB5C-4EAC-BFF7-545CFA06BE91}" type="slidenum">
              <a:rPr lang="en-US" smtClean="0"/>
              <a:t>14</a:t>
            </a:fld>
            <a:endParaRPr lang="en-US"/>
          </a:p>
        </p:txBody>
      </p:sp>
    </p:spTree>
    <p:extLst>
      <p:ext uri="{BB962C8B-B14F-4D97-AF65-F5344CB8AC3E}">
        <p14:creationId xmlns:p14="http://schemas.microsoft.com/office/powerpoint/2010/main" val="1703303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wheel spokes="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transition spd="slow">
    <p:wheel spokes="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transition spd="slow">
    <p:wheel spokes="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transition spd="slow">
    <p:wheel spokes="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wheel spokes="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transition spd="slow">
    <p:wheel spokes="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transition spd="slow">
    <p:wheel spokes="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transition spd="slow">
    <p:wheel spokes="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wheel spokes="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transition spd="slow">
    <p:wheel spokes="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17/08/1445</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transition spd="slow">
    <p:wheel spokes="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B8ABB09-4A1D-463E-8065-109CC2B7EFAA}" type="datetimeFigureOut">
              <a:rPr lang="ar-SA" smtClean="0"/>
              <a:t>17/08/1445</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34F065-1154-456A-91E3-76DE8E75E17B}" type="slidenum">
              <a:rPr lang="ar-SA" smtClean="0"/>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wheel spokes="1"/>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ar.wikipedia.org/wiki/%D8%AC%D8%A7%D9%85%D9%88%D8%B3_%D8%A7%D9%84%D9%85%D8%A7%D8%A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ar.wikipedia.org/wiki/%D9%84%D8%A7%D9%83%D8%AA%D9%88%D8%B2"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5389259" y="-196270"/>
            <a:ext cx="1366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endParaRPr lang="en-US"/>
          </a:p>
        </p:txBody>
      </p:sp>
      <p:pic>
        <p:nvPicPr>
          <p:cNvPr id="1025" name="صورة 2" descr="zz-copy"/>
          <p:cNvPicPr>
            <a:picLocks noChangeAspect="1" noChangeArrowheads="1"/>
          </p:cNvPicPr>
          <p:nvPr/>
        </p:nvPicPr>
        <p:blipFill>
          <a:blip r:embed="rId2">
            <a:extLst>
              <a:ext uri="{28A0092B-C50C-407E-A947-70E740481C1C}">
                <a14:useLocalDpi xmlns:a14="http://schemas.microsoft.com/office/drawing/2010/main" val="0"/>
              </a:ext>
            </a:extLst>
          </a:blip>
          <a:srcRect l="71313"/>
          <a:stretch>
            <a:fillRect/>
          </a:stretch>
        </p:blipFill>
        <p:spPr bwMode="auto">
          <a:xfrm>
            <a:off x="978214" y="216995"/>
            <a:ext cx="1793586" cy="141180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1297" y="2075076"/>
            <a:ext cx="9012403"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eaLnBrk="1" fontAlgn="base" latinLnBrk="0" hangingPunct="1">
              <a:lnSpc>
                <a:spcPct val="200000"/>
              </a:lnSpc>
              <a:spcBef>
                <a:spcPct val="0"/>
              </a:spcBef>
              <a:spcAft>
                <a:spcPct val="0"/>
              </a:spcAft>
              <a:buClrTx/>
              <a:buSzTx/>
              <a:buFontTx/>
              <a:buNone/>
              <a:tabLst/>
            </a:pPr>
            <a:r>
              <a:rPr kumimoji="0" lang="ar-SA" altLang="en-US" sz="3200" b="1" i="0" u="none" strike="noStrike" cap="none" normalizeH="0" baseline="0" dirty="0" err="1" smtClean="0">
                <a:ln>
                  <a:noFill/>
                </a:ln>
                <a:solidFill>
                  <a:schemeClr val="tx1"/>
                </a:solidFill>
                <a:effectLst/>
                <a:latin typeface="Simplified Arabic" panose="02020603050405020304" pitchFamily="18" charset="-78"/>
                <a:ea typeface="Calibri" pitchFamily="34" charset="0"/>
                <a:cs typeface="Simplified Arabic" panose="02020603050405020304" pitchFamily="18" charset="-78"/>
              </a:rPr>
              <a:t>السيط</a:t>
            </a:r>
            <a:r>
              <a:rPr kumimoji="0" lang="ar-IQ" altLang="en-US" sz="3200" b="1" i="0" u="none" strike="noStrike" cap="none" normalizeH="0" baseline="0" dirty="0" smtClean="0">
                <a:ln>
                  <a:noFill/>
                </a:ln>
                <a:solidFill>
                  <a:schemeClr val="tx1"/>
                </a:solidFill>
                <a:effectLst/>
                <a:latin typeface="Simplified Arabic" panose="02020603050405020304" pitchFamily="18" charset="-78"/>
                <a:ea typeface="Calibri" pitchFamily="34" charset="0"/>
                <a:cs typeface="Simplified Arabic" panose="02020603050405020304" pitchFamily="18" charset="-78"/>
              </a:rPr>
              <a:t>ــ</a:t>
            </a:r>
            <a:r>
              <a:rPr kumimoji="0" lang="ar-SA" altLang="en-US" sz="3200" b="1" i="0" u="none" strike="noStrike" cap="none" normalizeH="0" baseline="0" dirty="0" err="1" smtClean="0">
                <a:ln>
                  <a:noFill/>
                </a:ln>
                <a:solidFill>
                  <a:schemeClr val="tx1"/>
                </a:solidFill>
                <a:effectLst/>
                <a:latin typeface="Simplified Arabic" panose="02020603050405020304" pitchFamily="18" charset="-78"/>
                <a:ea typeface="Calibri" pitchFamily="34" charset="0"/>
                <a:cs typeface="Simplified Arabic" panose="02020603050405020304" pitchFamily="18" charset="-78"/>
              </a:rPr>
              <a:t>رة</a:t>
            </a:r>
            <a:r>
              <a:rPr kumimoji="0" lang="ar-SA" altLang="en-US" sz="3200" b="1" i="0" u="none" strike="noStrike" cap="none" normalizeH="0" baseline="0" dirty="0" smtClean="0">
                <a:ln>
                  <a:noFill/>
                </a:ln>
                <a:solidFill>
                  <a:schemeClr val="tx1"/>
                </a:solidFill>
                <a:effectLst/>
                <a:latin typeface="Simplified Arabic" panose="02020603050405020304" pitchFamily="18" charset="-78"/>
                <a:ea typeface="Calibri" pitchFamily="34" charset="0"/>
                <a:cs typeface="Simplified Arabic" panose="02020603050405020304" pitchFamily="18" charset="-78"/>
              </a:rPr>
              <a:t> الجينية على تكوين دهن الحليب في المجترات</a:t>
            </a:r>
            <a:endParaRPr kumimoji="0" lang="en-US" altLang="en-US" sz="3200" b="0" i="0" u="none" strike="noStrike" cap="none" normalizeH="0" baseline="0" dirty="0" smtClean="0">
              <a:ln>
                <a:noFill/>
              </a:ln>
              <a:solidFill>
                <a:schemeClr val="tx1"/>
              </a:solidFill>
              <a:effectLst/>
              <a:latin typeface="Simplified Arabic" panose="02020603050405020304" pitchFamily="18" charset="-78"/>
              <a:cs typeface="Simplified Arabic" panose="02020603050405020304" pitchFamily="18" charset="-78"/>
            </a:endParaRPr>
          </a:p>
          <a:p>
            <a:pPr marL="0" marR="0" lvl="0" indent="0" algn="ctr" defTabSz="914400" rtl="0" eaLnBrk="0" fontAlgn="base" latinLnBrk="0" hangingPunct="0">
              <a:lnSpc>
                <a:spcPct val="200000"/>
              </a:lnSpc>
              <a:spcBef>
                <a:spcPct val="0"/>
              </a:spcBef>
              <a:spcAft>
                <a:spcPct val="0"/>
              </a:spcAft>
              <a:buClrTx/>
              <a:buSzTx/>
              <a:buFontTx/>
              <a:buNone/>
              <a:tabLst/>
            </a:pPr>
            <a:r>
              <a:rPr kumimoji="0" lang="ar-IQ" altLang="en-US" sz="2800" b="1" i="0" u="none" strike="noStrike" cap="none" normalizeH="0" baseline="0" dirty="0" smtClean="0">
                <a:ln>
                  <a:noFill/>
                </a:ln>
                <a:solidFill>
                  <a:srgbClr val="000000"/>
                </a:solidFill>
                <a:effectLst/>
                <a:latin typeface="Simplified Arabic" panose="02020603050405020304" pitchFamily="18" charset="-78"/>
                <a:ea typeface="Calibri" pitchFamily="34" charset="0"/>
                <a:cs typeface="Simplified Arabic" panose="02020603050405020304" pitchFamily="18" charset="-78"/>
              </a:rPr>
              <a:t>حلقة دراسية تقدم به طالب الدكتوراه</a:t>
            </a:r>
            <a:endParaRPr kumimoji="0" lang="en-US" altLang="en-US" sz="2800" b="0" i="0" u="none" strike="noStrike" cap="none" normalizeH="0" baseline="0" dirty="0" smtClean="0">
              <a:ln>
                <a:noFill/>
              </a:ln>
              <a:solidFill>
                <a:schemeClr val="tx1"/>
              </a:solidFill>
              <a:effectLst/>
              <a:latin typeface="Simplified Arabic" panose="02020603050405020304" pitchFamily="18" charset="-78"/>
              <a:cs typeface="Simplified Arabic" panose="02020603050405020304" pitchFamily="18" charset="-78"/>
            </a:endParaRPr>
          </a:p>
          <a:p>
            <a:pPr marL="0" marR="0" lvl="0" indent="0" algn="ctr" defTabSz="914400" rtl="0" eaLnBrk="0" fontAlgn="base" latinLnBrk="0" hangingPunct="0">
              <a:lnSpc>
                <a:spcPct val="200000"/>
              </a:lnSpc>
              <a:spcBef>
                <a:spcPct val="0"/>
              </a:spcBef>
              <a:spcAft>
                <a:spcPct val="0"/>
              </a:spcAft>
              <a:buClrTx/>
              <a:buSzTx/>
              <a:buFontTx/>
              <a:buNone/>
              <a:tabLst/>
            </a:pPr>
            <a:r>
              <a:rPr kumimoji="0" lang="en-US" altLang="en-US" sz="2800" b="1" i="0" u="none" strike="noStrike" cap="none" normalizeH="0" baseline="0" dirty="0" smtClean="0">
                <a:ln>
                  <a:noFill/>
                </a:ln>
                <a:solidFill>
                  <a:srgbClr val="000000"/>
                </a:solidFill>
                <a:effectLst/>
                <a:latin typeface="Simplified Arabic" panose="02020603050405020304" pitchFamily="18" charset="-78"/>
                <a:ea typeface="Calibri" pitchFamily="34" charset="0"/>
                <a:cs typeface="Simplified Arabic" panose="02020603050405020304" pitchFamily="18" charset="-78"/>
              </a:rPr>
              <a:t> (</a:t>
            </a:r>
            <a:r>
              <a:rPr kumimoji="0" lang="ar-SA" altLang="en-US" sz="2800" b="1" i="0" u="none" strike="noStrike" cap="none" normalizeH="0" baseline="0" dirty="0" smtClean="0">
                <a:ln>
                  <a:noFill/>
                </a:ln>
                <a:solidFill>
                  <a:srgbClr val="000000"/>
                </a:solidFill>
                <a:effectLst/>
                <a:latin typeface="Simplified Arabic" panose="02020603050405020304" pitchFamily="18" charset="-78"/>
                <a:ea typeface="Calibri" pitchFamily="34" charset="0"/>
                <a:cs typeface="Simplified Arabic" panose="02020603050405020304" pitchFamily="18" charset="-78"/>
              </a:rPr>
              <a:t>رزاق ناصر عبد الجبوري</a:t>
            </a:r>
            <a:r>
              <a:rPr kumimoji="0" lang="en-US" altLang="en-US" sz="2800" b="1" i="0" u="none" strike="noStrike" cap="none" normalizeH="0" baseline="0" dirty="0" smtClean="0">
                <a:ln>
                  <a:noFill/>
                </a:ln>
                <a:solidFill>
                  <a:srgbClr val="000000"/>
                </a:solidFill>
                <a:effectLst/>
                <a:latin typeface="Simplified Arabic" panose="02020603050405020304" pitchFamily="18" charset="-78"/>
                <a:ea typeface="Calibri" pitchFamily="34" charset="0"/>
                <a:cs typeface="Simplified Arabic" panose="02020603050405020304" pitchFamily="18" charset="-78"/>
              </a:rPr>
              <a:t>)</a:t>
            </a:r>
            <a:endParaRPr kumimoji="0" lang="en-US" altLang="en-US" sz="2800" b="0" i="0" u="none" strike="noStrike" cap="none" normalizeH="0" baseline="0" dirty="0" smtClean="0">
              <a:ln>
                <a:noFill/>
              </a:ln>
              <a:solidFill>
                <a:schemeClr val="tx1"/>
              </a:solidFill>
              <a:effectLst/>
              <a:latin typeface="Simplified Arabic" panose="02020603050405020304" pitchFamily="18" charset="-78"/>
              <a:cs typeface="Simplified Arabic" panose="02020603050405020304" pitchFamily="18" charset="-78"/>
            </a:endParaRPr>
          </a:p>
          <a:p>
            <a:pPr marL="0" marR="0" lvl="0" indent="0" algn="ctr" defTabSz="914400" rtl="0" eaLnBrk="0" fontAlgn="base" latinLnBrk="0" hangingPunct="0">
              <a:lnSpc>
                <a:spcPct val="200000"/>
              </a:lnSpc>
              <a:spcBef>
                <a:spcPct val="0"/>
              </a:spcBef>
              <a:spcAft>
                <a:spcPct val="0"/>
              </a:spcAft>
              <a:buClrTx/>
              <a:buSzTx/>
              <a:buFontTx/>
              <a:buNone/>
              <a:tabLst/>
            </a:pPr>
            <a:r>
              <a:rPr kumimoji="0" lang="ar-IQ" altLang="en-US" sz="2800" b="1" i="0" u="none" strike="noStrike" cap="none" normalizeH="0" baseline="0" dirty="0" smtClean="0">
                <a:ln>
                  <a:noFill/>
                </a:ln>
                <a:solidFill>
                  <a:srgbClr val="000000"/>
                </a:solidFill>
                <a:effectLst/>
                <a:latin typeface="Simplified Arabic" panose="02020603050405020304" pitchFamily="18" charset="-78"/>
                <a:ea typeface="Calibri" pitchFamily="34" charset="0"/>
                <a:cs typeface="Simplified Arabic" panose="02020603050405020304" pitchFamily="18" charset="-78"/>
              </a:rPr>
              <a:t>إشراف</a:t>
            </a:r>
            <a:r>
              <a:rPr kumimoji="0" lang="en-US" altLang="en-US" sz="2800" b="1" i="0" u="none" strike="noStrike" cap="none" normalizeH="0" baseline="0" dirty="0" smtClean="0">
                <a:ln>
                  <a:noFill/>
                </a:ln>
                <a:solidFill>
                  <a:srgbClr val="000000"/>
                </a:solidFill>
                <a:effectLst/>
                <a:latin typeface="Simplified Arabic" panose="02020603050405020304" pitchFamily="18" charset="-78"/>
                <a:ea typeface="Calibri" pitchFamily="34" charset="0"/>
                <a:cs typeface="Simplified Arabic" panose="02020603050405020304" pitchFamily="18" charset="-78"/>
              </a:rPr>
              <a:t> </a:t>
            </a:r>
            <a:endParaRPr kumimoji="0" lang="en-US" altLang="en-US" sz="2800" b="0" i="0" u="none" strike="noStrike" cap="none" normalizeH="0" baseline="0" dirty="0" smtClean="0">
              <a:ln>
                <a:noFill/>
              </a:ln>
              <a:solidFill>
                <a:schemeClr val="tx1"/>
              </a:solidFill>
              <a:effectLst/>
              <a:latin typeface="Simplified Arabic" panose="02020603050405020304" pitchFamily="18" charset="-78"/>
              <a:cs typeface="Simplified Arabic" panose="02020603050405020304" pitchFamily="18" charset="-78"/>
            </a:endParaRPr>
          </a:p>
          <a:p>
            <a:pPr marL="0" marR="0" lvl="0" indent="0" algn="ctr" defTabSz="914400" rtl="0" eaLnBrk="0" fontAlgn="base" latinLnBrk="0" hangingPunct="0">
              <a:lnSpc>
                <a:spcPct val="200000"/>
              </a:lnSpc>
              <a:spcBef>
                <a:spcPct val="0"/>
              </a:spcBef>
              <a:spcAft>
                <a:spcPct val="0"/>
              </a:spcAft>
              <a:buClrTx/>
              <a:buSzTx/>
              <a:buFontTx/>
              <a:buNone/>
              <a:tabLst/>
            </a:pPr>
            <a:r>
              <a:rPr kumimoji="0" lang="ar-IQ" altLang="en-US" sz="2800" b="1" i="0" u="none" strike="noStrike" cap="none" normalizeH="0" baseline="0" dirty="0" err="1" smtClean="0">
                <a:ln>
                  <a:noFill/>
                </a:ln>
                <a:solidFill>
                  <a:srgbClr val="000000"/>
                </a:solidFill>
                <a:effectLst/>
                <a:latin typeface="Simplified Arabic" panose="02020603050405020304" pitchFamily="18" charset="-78"/>
                <a:ea typeface="Calibri" pitchFamily="34" charset="0"/>
                <a:cs typeface="Simplified Arabic" panose="02020603050405020304" pitchFamily="18" charset="-78"/>
              </a:rPr>
              <a:t>أ.د</a:t>
            </a:r>
            <a:r>
              <a:rPr kumimoji="0" lang="ar-IQ" altLang="en-US" sz="2800" b="1" i="0" u="none" strike="noStrike" cap="none" normalizeH="0" baseline="0" dirty="0" smtClean="0">
                <a:ln>
                  <a:noFill/>
                </a:ln>
                <a:solidFill>
                  <a:srgbClr val="000000"/>
                </a:solidFill>
                <a:effectLst/>
                <a:latin typeface="Simplified Arabic" panose="02020603050405020304" pitchFamily="18" charset="-78"/>
                <a:ea typeface="Calibri" pitchFamily="34" charset="0"/>
                <a:cs typeface="Simplified Arabic" panose="02020603050405020304" pitchFamily="18" charset="-78"/>
              </a:rPr>
              <a:t> رياض حمد </a:t>
            </a:r>
            <a:r>
              <a:rPr kumimoji="0" lang="ar-IQ" altLang="en-US" sz="2800" b="1" i="0" u="none" strike="noStrike" cap="none" normalizeH="0" baseline="0" dirty="0" err="1" smtClean="0">
                <a:ln>
                  <a:noFill/>
                </a:ln>
                <a:solidFill>
                  <a:srgbClr val="000000"/>
                </a:solidFill>
                <a:effectLst/>
                <a:latin typeface="Simplified Arabic" panose="02020603050405020304" pitchFamily="18" charset="-78"/>
                <a:ea typeface="Calibri" pitchFamily="34" charset="0"/>
                <a:cs typeface="Simplified Arabic" panose="02020603050405020304" pitchFamily="18" charset="-78"/>
              </a:rPr>
              <a:t>صنكال</a:t>
            </a:r>
            <a:endParaRPr kumimoji="0" lang="en-US" altLang="en-US" sz="2800" b="0" i="0" u="none" strike="noStrike" cap="none" normalizeH="0" baseline="0" dirty="0" smtClean="0">
              <a:ln>
                <a:noFill/>
              </a:ln>
              <a:solidFill>
                <a:schemeClr val="tx1"/>
              </a:solidFill>
              <a:effectLst/>
              <a:latin typeface="Simplified Arabic" panose="02020603050405020304" pitchFamily="18" charset="-78"/>
              <a:cs typeface="Simplified Arabic" panose="02020603050405020304" pitchFamily="18" charset="-78"/>
            </a:endParaRPr>
          </a:p>
        </p:txBody>
      </p:sp>
      <p:sp>
        <p:nvSpPr>
          <p:cNvPr id="6" name="مستطيل 5"/>
          <p:cNvSpPr/>
          <p:nvPr/>
        </p:nvSpPr>
        <p:spPr>
          <a:xfrm>
            <a:off x="467544" y="1628800"/>
            <a:ext cx="3252814" cy="507831"/>
          </a:xfrm>
          <a:prstGeom prst="rect">
            <a:avLst/>
          </a:prstGeom>
        </p:spPr>
        <p:txBody>
          <a:bodyPr wrap="none">
            <a:spAutoFit/>
          </a:bodyPr>
          <a:lstStyle/>
          <a:p>
            <a:pPr lvl="0" algn="ctr" fontAlgn="base">
              <a:lnSpc>
                <a:spcPct val="150000"/>
              </a:lnSpc>
              <a:spcBef>
                <a:spcPct val="0"/>
              </a:spcBef>
              <a:spcAft>
                <a:spcPct val="0"/>
              </a:spcAft>
            </a:pPr>
            <a:r>
              <a:rPr lang="ar-SA" altLang="en-US" b="1" dirty="0">
                <a:solidFill>
                  <a:srgbClr val="000000"/>
                </a:solidFill>
                <a:latin typeface="Simplified Arabic" panose="02020603050405020304" pitchFamily="18" charset="-78"/>
                <a:ea typeface="Calibri" pitchFamily="34" charset="0"/>
                <a:cs typeface="Simplified Arabic" panose="02020603050405020304" pitchFamily="18" charset="-78"/>
              </a:rPr>
              <a:t>جامعة بغداد</a:t>
            </a:r>
            <a:r>
              <a:rPr lang="en-US" altLang="en-US" b="1" dirty="0">
                <a:solidFill>
                  <a:srgbClr val="000000"/>
                </a:solidFill>
                <a:latin typeface="Simplified Arabic" panose="02020603050405020304" pitchFamily="18" charset="-78"/>
                <a:ea typeface="Calibri" pitchFamily="34" charset="0"/>
                <a:cs typeface="Simplified Arabic" panose="02020603050405020304" pitchFamily="18" charset="-78"/>
              </a:rPr>
              <a:t> </a:t>
            </a:r>
            <a:r>
              <a:rPr lang="ar-IQ" altLang="en-US" b="1" dirty="0">
                <a:solidFill>
                  <a:srgbClr val="000000"/>
                </a:solidFill>
                <a:latin typeface="Simplified Arabic" panose="02020603050405020304" pitchFamily="18" charset="-78"/>
                <a:ea typeface="Calibri" pitchFamily="34" charset="0"/>
                <a:cs typeface="Simplified Arabic" panose="02020603050405020304" pitchFamily="18" charset="-78"/>
              </a:rPr>
              <a:t>/ كلية</a:t>
            </a:r>
            <a:r>
              <a:rPr lang="en-US" altLang="en-US" b="1" dirty="0">
                <a:solidFill>
                  <a:srgbClr val="000000"/>
                </a:solidFill>
                <a:latin typeface="Simplified Arabic" panose="02020603050405020304" pitchFamily="18" charset="-78"/>
                <a:ea typeface="Calibri" pitchFamily="34" charset="0"/>
                <a:cs typeface="Simplified Arabic" panose="02020603050405020304" pitchFamily="18" charset="-78"/>
              </a:rPr>
              <a:t> </a:t>
            </a:r>
            <a:r>
              <a:rPr lang="ar-SA" altLang="en-US" b="1" dirty="0">
                <a:solidFill>
                  <a:srgbClr val="000000"/>
                </a:solidFill>
                <a:latin typeface="Simplified Arabic" panose="02020603050405020304" pitchFamily="18" charset="-78"/>
                <a:ea typeface="Calibri" pitchFamily="34" charset="0"/>
                <a:cs typeface="Simplified Arabic" panose="02020603050405020304" pitchFamily="18" charset="-78"/>
              </a:rPr>
              <a:t>علوم الهندسة</a:t>
            </a:r>
            <a:r>
              <a:rPr lang="en-US" altLang="en-US" b="1" dirty="0">
                <a:solidFill>
                  <a:srgbClr val="000000"/>
                </a:solidFill>
                <a:latin typeface="Simplified Arabic" panose="02020603050405020304" pitchFamily="18" charset="-78"/>
                <a:ea typeface="Calibri" pitchFamily="34" charset="0"/>
                <a:cs typeface="Simplified Arabic" panose="02020603050405020304" pitchFamily="18" charset="-78"/>
              </a:rPr>
              <a:t> </a:t>
            </a:r>
            <a:r>
              <a:rPr lang="ar-IQ" altLang="en-US" b="1" dirty="0">
                <a:solidFill>
                  <a:srgbClr val="000000"/>
                </a:solidFill>
                <a:latin typeface="Simplified Arabic" panose="02020603050405020304" pitchFamily="18" charset="-78"/>
                <a:ea typeface="Calibri" pitchFamily="34" charset="0"/>
                <a:cs typeface="Simplified Arabic" panose="02020603050405020304" pitchFamily="18" charset="-78"/>
              </a:rPr>
              <a:t>الزراعة</a:t>
            </a:r>
            <a:endParaRPr lang="en-US" alt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722233433"/>
      </p:ext>
    </p:extLst>
  </p:cSld>
  <p:clrMapOvr>
    <a:masterClrMapping/>
  </p:clrMapOvr>
  <p:transition spd="slow">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 Synthesis of milk fat in ruminants. A detailed description of the model is reported in the manuscript."/>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00" y="15875"/>
            <a:ext cx="9080500" cy="6365453"/>
          </a:xfrm>
          <a:prstGeom prst="rect">
            <a:avLst/>
          </a:prstGeom>
        </p:spPr>
      </p:pic>
      <p:sp>
        <p:nvSpPr>
          <p:cNvPr id="4" name="مستطيل مستدير الزوايا 3"/>
          <p:cNvSpPr/>
          <p:nvPr/>
        </p:nvSpPr>
        <p:spPr>
          <a:xfrm>
            <a:off x="467544" y="6381328"/>
            <a:ext cx="8136904" cy="3600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ar-IQ" b="1" dirty="0" smtClean="0"/>
              <a:t>الشكل (1) يمثل عملية تكوين دهن الحليب في المجترات</a:t>
            </a:r>
            <a:endParaRPr lang="en-US" b="1" dirty="0"/>
          </a:p>
        </p:txBody>
      </p:sp>
      <p:sp>
        <p:nvSpPr>
          <p:cNvPr id="5" name="مستطيل مستدير الزوايا 4"/>
          <p:cNvSpPr/>
          <p:nvPr/>
        </p:nvSpPr>
        <p:spPr>
          <a:xfrm>
            <a:off x="0" y="6381328"/>
            <a:ext cx="4283968" cy="3600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sz="2400" dirty="0" smtClean="0"/>
              <a:t>(</a:t>
            </a:r>
            <a:r>
              <a:rPr lang="en-US" sz="2400" dirty="0" smtClean="0"/>
              <a:t>Tong</a:t>
            </a:r>
            <a:r>
              <a:rPr lang="ar-IQ" sz="2400" dirty="0" smtClean="0"/>
              <a:t> واخرون</a:t>
            </a:r>
            <a:r>
              <a:rPr lang="en-US" sz="2400" dirty="0" smtClean="0"/>
              <a:t>,</a:t>
            </a:r>
            <a:r>
              <a:rPr lang="ar-IQ" sz="2400" dirty="0" smtClean="0"/>
              <a:t> 2021)</a:t>
            </a:r>
            <a:endParaRPr lang="en-US" sz="2400" dirty="0"/>
          </a:p>
        </p:txBody>
      </p:sp>
    </p:spTree>
    <p:extLst>
      <p:ext uri="{BB962C8B-B14F-4D97-AF65-F5344CB8AC3E}">
        <p14:creationId xmlns:p14="http://schemas.microsoft.com/office/powerpoint/2010/main" val="2340486066"/>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925826" y="908720"/>
            <a:ext cx="3168352" cy="9361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t>جين </a:t>
            </a:r>
            <a:r>
              <a:rPr lang="en-US" b="1" dirty="0" smtClean="0"/>
              <a:t>BTN1A1</a:t>
            </a:r>
            <a:r>
              <a:rPr lang="ar-IQ" b="1" dirty="0" smtClean="0"/>
              <a:t> </a:t>
            </a:r>
            <a:r>
              <a:rPr lang="ar-SA" b="1" dirty="0"/>
              <a:t>من </a:t>
            </a:r>
            <a:r>
              <a:rPr lang="ar-SA" b="1" dirty="0" smtClean="0"/>
              <a:t>فصيلة</a:t>
            </a:r>
            <a:r>
              <a:rPr lang="en-US" b="1" dirty="0" smtClean="0"/>
              <a:t> BTN</a:t>
            </a:r>
            <a:r>
              <a:rPr lang="en-US" b="1" dirty="0"/>
              <a:t>)</a:t>
            </a:r>
            <a:r>
              <a:rPr lang="ar-IQ" b="1" dirty="0" smtClean="0"/>
              <a:t>) </a:t>
            </a:r>
          </a:p>
          <a:p>
            <a:pPr algn="ctr"/>
            <a:r>
              <a:rPr lang="ar-IQ" b="1" dirty="0" smtClean="0"/>
              <a:t>وجين </a:t>
            </a:r>
            <a:r>
              <a:rPr lang="en-US" b="1" dirty="0"/>
              <a:t>PLIN2</a:t>
            </a:r>
            <a:endParaRPr lang="en-US" b="1" dirty="0" smtClean="0"/>
          </a:p>
          <a:p>
            <a:pPr algn="ctr"/>
            <a:endParaRPr lang="en-US" dirty="0"/>
          </a:p>
        </p:txBody>
      </p:sp>
      <p:cxnSp>
        <p:nvCxnSpPr>
          <p:cNvPr id="4" name="رابط كسهم مستقيم 3"/>
          <p:cNvCxnSpPr/>
          <p:nvPr/>
        </p:nvCxnSpPr>
        <p:spPr>
          <a:xfrm flipH="1">
            <a:off x="4833445" y="1484485"/>
            <a:ext cx="1025825" cy="29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6" name="مستطيل مستدير الزوايا 5"/>
          <p:cNvSpPr/>
          <p:nvPr/>
        </p:nvSpPr>
        <p:spPr>
          <a:xfrm>
            <a:off x="170415" y="908720"/>
            <a:ext cx="4663030" cy="10081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Times New Roman"/>
                <a:ea typeface="Calibri"/>
              </a:rPr>
              <a:t> </a:t>
            </a:r>
            <a:r>
              <a:rPr lang="ar-SA" sz="2000" b="1" dirty="0">
                <a:latin typeface="Times New Roman"/>
                <a:ea typeface="Calibri"/>
              </a:rPr>
              <a:t>تُشفر لبروتين </a:t>
            </a:r>
            <a:r>
              <a:rPr lang="ar-SA" sz="2000" b="1" dirty="0"/>
              <a:t>يتمركز على سطح حبيبات </a:t>
            </a:r>
            <a:r>
              <a:rPr lang="ar-SA" sz="2000" b="1" dirty="0" smtClean="0">
                <a:latin typeface="Times New Roman"/>
                <a:ea typeface="Calibri"/>
              </a:rPr>
              <a:t>الدهون</a:t>
            </a:r>
            <a:r>
              <a:rPr lang="ar-SA" sz="2000" b="1" dirty="0">
                <a:latin typeface="Times New Roman"/>
                <a:ea typeface="Calibri"/>
              </a:rPr>
              <a:t>، ويسهم في تنظيم تخزين الدهون</a:t>
            </a:r>
            <a:endParaRPr lang="en-US" sz="2000" dirty="0"/>
          </a:p>
        </p:txBody>
      </p:sp>
      <p:sp>
        <p:nvSpPr>
          <p:cNvPr id="8" name="مستطيل 7"/>
          <p:cNvSpPr/>
          <p:nvPr/>
        </p:nvSpPr>
        <p:spPr>
          <a:xfrm>
            <a:off x="1718810" y="188640"/>
            <a:ext cx="6714492" cy="3600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sz="2800" b="1" dirty="0"/>
              <a:t>الجينات </a:t>
            </a:r>
            <a:r>
              <a:rPr lang="ar-IQ" sz="2800" b="1" dirty="0" smtClean="0"/>
              <a:t>المسؤولة عن تخليق </a:t>
            </a:r>
            <a:r>
              <a:rPr lang="ar-IQ" sz="2800" b="1" dirty="0"/>
              <a:t>الدهون في حليب المجترات</a:t>
            </a:r>
            <a:endParaRPr lang="en-US" sz="2800" dirty="0"/>
          </a:p>
        </p:txBody>
      </p:sp>
      <p:sp>
        <p:nvSpPr>
          <p:cNvPr id="9" name="مستطيل 8"/>
          <p:cNvSpPr/>
          <p:nvPr/>
        </p:nvSpPr>
        <p:spPr>
          <a:xfrm>
            <a:off x="6234608" y="2118257"/>
            <a:ext cx="2808312"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smtClean="0">
                <a:latin typeface="Times New Roman"/>
                <a:ea typeface="Calibri"/>
              </a:rPr>
              <a:t>XDH</a:t>
            </a:r>
            <a:endParaRPr lang="en-US" dirty="0"/>
          </a:p>
        </p:txBody>
      </p:sp>
      <p:cxnSp>
        <p:nvCxnSpPr>
          <p:cNvPr id="10" name="رابط كسهم مستقيم 9"/>
          <p:cNvCxnSpPr/>
          <p:nvPr/>
        </p:nvCxnSpPr>
        <p:spPr>
          <a:xfrm flipH="1">
            <a:off x="5076056" y="2406289"/>
            <a:ext cx="115212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1" name="مستطيل مستدير الزوايا 10"/>
          <p:cNvSpPr/>
          <p:nvPr/>
        </p:nvSpPr>
        <p:spPr>
          <a:xfrm>
            <a:off x="107504" y="2114956"/>
            <a:ext cx="4968552" cy="8418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Times New Roman"/>
                <a:ea typeface="Calibri"/>
              </a:rPr>
              <a:t> </a:t>
            </a:r>
            <a:r>
              <a:rPr lang="ar-SA" sz="2000" b="1" dirty="0"/>
              <a:t>يمكن أن يولد</a:t>
            </a:r>
            <a:r>
              <a:rPr lang="en-US" sz="2000" b="1" dirty="0"/>
              <a:t> XDH </a:t>
            </a:r>
            <a:r>
              <a:rPr lang="ar-SA" sz="2000" b="1" dirty="0"/>
              <a:t>كميات من الناقلات الحديدية اللازمة لتخليق الأحماض الدهنية</a:t>
            </a:r>
            <a:endParaRPr lang="en-US" sz="2000" dirty="0"/>
          </a:p>
        </p:txBody>
      </p:sp>
      <p:sp>
        <p:nvSpPr>
          <p:cNvPr id="12" name="مستطيل 11"/>
          <p:cNvSpPr/>
          <p:nvPr/>
        </p:nvSpPr>
        <p:spPr>
          <a:xfrm>
            <a:off x="6317558" y="3300845"/>
            <a:ext cx="2808312" cy="84823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a:t>DGAT1</a:t>
            </a:r>
            <a:endParaRPr lang="en-US" dirty="0"/>
          </a:p>
        </p:txBody>
      </p:sp>
      <p:sp>
        <p:nvSpPr>
          <p:cNvPr id="13" name="مستطيل مستدير الزوايا 12"/>
          <p:cNvSpPr/>
          <p:nvPr/>
        </p:nvSpPr>
        <p:spPr>
          <a:xfrm>
            <a:off x="27709" y="3116172"/>
            <a:ext cx="5255497" cy="11881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900" b="1" dirty="0">
                <a:latin typeface="Times New Roman"/>
                <a:ea typeface="Calibri"/>
              </a:rPr>
              <a:t> </a:t>
            </a:r>
            <a:r>
              <a:rPr lang="ar-SA" sz="1900" b="1" dirty="0"/>
              <a:t>يقوم هذا الجين بتشفير بروتين عبر الغشاء متعدد الممرات يعمل كأنزيم ايضي رئيسي. يحفز البروتين المشفر لتحويل ثنائي أسيل الجلسرين والأسيل الدهني</a:t>
            </a:r>
            <a:r>
              <a:rPr lang="en-US" sz="1900" b="1" dirty="0"/>
              <a:t> CoA </a:t>
            </a:r>
            <a:r>
              <a:rPr lang="ar-SA" sz="1900" b="1" dirty="0"/>
              <a:t>إلى ثلاثي الجلسرين . يمكن لهذا الإنزيم أيضًا نقل أسيل</a:t>
            </a:r>
            <a:r>
              <a:rPr lang="en-US" sz="1900" b="1" dirty="0"/>
              <a:t> CoA </a:t>
            </a:r>
            <a:r>
              <a:rPr lang="ar-SA" sz="1900" b="1" dirty="0"/>
              <a:t>إلى </a:t>
            </a:r>
            <a:r>
              <a:rPr lang="ar-SA" sz="1900" b="1" dirty="0" err="1"/>
              <a:t>الريتينول</a:t>
            </a:r>
            <a:r>
              <a:rPr lang="ar-SA" sz="1900" b="1" dirty="0"/>
              <a:t>.</a:t>
            </a:r>
            <a:r>
              <a:rPr lang="ar-SA" sz="1900" dirty="0"/>
              <a:t> </a:t>
            </a:r>
            <a:endParaRPr lang="en-US" sz="1900" dirty="0"/>
          </a:p>
        </p:txBody>
      </p:sp>
      <p:cxnSp>
        <p:nvCxnSpPr>
          <p:cNvPr id="14" name="رابط كسهم مستقيم 13"/>
          <p:cNvCxnSpPr/>
          <p:nvPr/>
        </p:nvCxnSpPr>
        <p:spPr>
          <a:xfrm flipH="1">
            <a:off x="5364088" y="3710238"/>
            <a:ext cx="923240" cy="1472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7" name="مستطيل 16"/>
          <p:cNvSpPr/>
          <p:nvPr/>
        </p:nvSpPr>
        <p:spPr>
          <a:xfrm>
            <a:off x="6282712" y="4797152"/>
            <a:ext cx="2808312"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a:t>LPIN1</a:t>
            </a:r>
            <a:endParaRPr lang="en-US" dirty="0"/>
          </a:p>
        </p:txBody>
      </p:sp>
      <p:sp>
        <p:nvSpPr>
          <p:cNvPr id="18" name="مستطيل مستدير الزوايا 17"/>
          <p:cNvSpPr/>
          <p:nvPr/>
        </p:nvSpPr>
        <p:spPr>
          <a:xfrm>
            <a:off x="311936" y="4649515"/>
            <a:ext cx="4899573" cy="8418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Times New Roman"/>
                <a:ea typeface="Calibri"/>
              </a:rPr>
              <a:t> </a:t>
            </a:r>
            <a:r>
              <a:rPr lang="ar-SA" sz="2000" b="1" dirty="0"/>
              <a:t> تُشفر لإنزيمات تلعب دورًا في تحويل حمض الفوسفات إلى ثنائي </a:t>
            </a:r>
            <a:r>
              <a:rPr lang="ar-SA" sz="2000" b="1" dirty="0" err="1"/>
              <a:t>الأسيتيل</a:t>
            </a:r>
            <a:r>
              <a:rPr lang="ar-SA" sz="2000" b="1" dirty="0"/>
              <a:t> جليسيرول خلال تخليق الثلاثي </a:t>
            </a:r>
            <a:r>
              <a:rPr lang="ar-SA" sz="2000" b="1" dirty="0" err="1"/>
              <a:t>أسيتيل</a:t>
            </a:r>
            <a:r>
              <a:rPr lang="ar-SA" sz="2000" b="1" dirty="0"/>
              <a:t> </a:t>
            </a:r>
            <a:r>
              <a:rPr lang="ar-IQ" sz="2000" b="1" dirty="0"/>
              <a:t>ال</a:t>
            </a:r>
            <a:r>
              <a:rPr lang="ar-SA" sz="2000" b="1" dirty="0"/>
              <a:t>جليسيرول</a:t>
            </a:r>
            <a:endParaRPr lang="en-US" sz="2000" dirty="0"/>
          </a:p>
        </p:txBody>
      </p:sp>
      <p:sp>
        <p:nvSpPr>
          <p:cNvPr id="19" name="مستطيل 18"/>
          <p:cNvSpPr/>
          <p:nvPr/>
        </p:nvSpPr>
        <p:spPr>
          <a:xfrm>
            <a:off x="6228184" y="5736557"/>
            <a:ext cx="2808312"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a:t>AGPAT</a:t>
            </a:r>
            <a:endParaRPr lang="en-US" dirty="0"/>
          </a:p>
        </p:txBody>
      </p:sp>
      <p:sp>
        <p:nvSpPr>
          <p:cNvPr id="20" name="مستطيل مستدير الزوايا 19"/>
          <p:cNvSpPr/>
          <p:nvPr/>
        </p:nvSpPr>
        <p:spPr>
          <a:xfrm>
            <a:off x="383633" y="5623001"/>
            <a:ext cx="4899573" cy="104635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2000" b="1" dirty="0"/>
              <a:t>أثناء تخليق ثلاثي الجلسرين، تحفز عائلة أسيل جلسرين-3-فوسفات أسيل </a:t>
            </a:r>
            <a:r>
              <a:rPr lang="ar-SA" sz="2000" b="1" dirty="0" err="1"/>
              <a:t>ترانسفيراز</a:t>
            </a:r>
            <a:r>
              <a:rPr lang="en-US" sz="2000" b="1" dirty="0"/>
              <a:t> (AGPAT) </a:t>
            </a:r>
            <a:r>
              <a:rPr lang="ar-SA" sz="2000" b="1" dirty="0"/>
              <a:t>تحويل حمض </a:t>
            </a:r>
            <a:r>
              <a:rPr lang="ar-SA" sz="2000" b="1" dirty="0" err="1"/>
              <a:t>الليسوفوسفاتيديك</a:t>
            </a:r>
            <a:r>
              <a:rPr lang="ar-SA" sz="2000" b="1" dirty="0"/>
              <a:t> إلى حامض </a:t>
            </a:r>
            <a:r>
              <a:rPr lang="ar-SA" sz="2000" b="1" dirty="0" err="1"/>
              <a:t>الفوسفاتيديك</a:t>
            </a:r>
            <a:endParaRPr lang="en-US" sz="2000" dirty="0"/>
          </a:p>
        </p:txBody>
      </p:sp>
      <p:cxnSp>
        <p:nvCxnSpPr>
          <p:cNvPr id="24" name="رابط كسهم مستقيم 23"/>
          <p:cNvCxnSpPr/>
          <p:nvPr/>
        </p:nvCxnSpPr>
        <p:spPr>
          <a:xfrm flipH="1">
            <a:off x="5283206" y="5070460"/>
            <a:ext cx="923240" cy="1472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5" name="رابط كسهم مستقيم 24"/>
          <p:cNvCxnSpPr/>
          <p:nvPr/>
        </p:nvCxnSpPr>
        <p:spPr>
          <a:xfrm flipH="1">
            <a:off x="5283206" y="6009865"/>
            <a:ext cx="923240" cy="1472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3230537"/>
      </p:ext>
    </p:extLst>
  </p:cSld>
  <p:clrMapOvr>
    <a:masterClrMapping/>
  </p:clrMapOvr>
  <p:transition spd="slow">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588224" y="908720"/>
            <a:ext cx="2505954" cy="7200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t>جين </a:t>
            </a:r>
            <a:r>
              <a:rPr lang="en-US" b="1" dirty="0"/>
              <a:t>GPAM</a:t>
            </a:r>
            <a:endParaRPr lang="en-US" dirty="0"/>
          </a:p>
        </p:txBody>
      </p:sp>
      <p:cxnSp>
        <p:nvCxnSpPr>
          <p:cNvPr id="4" name="رابط كسهم مستقيم 3"/>
          <p:cNvCxnSpPr/>
          <p:nvPr/>
        </p:nvCxnSpPr>
        <p:spPr>
          <a:xfrm flipH="1">
            <a:off x="5446681" y="1284663"/>
            <a:ext cx="1025825" cy="29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6" name="مستطيل مستدير الزوايا 5"/>
          <p:cNvSpPr/>
          <p:nvPr/>
        </p:nvSpPr>
        <p:spPr>
          <a:xfrm>
            <a:off x="170415" y="852914"/>
            <a:ext cx="5276266"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2000" b="1" dirty="0" smtClean="0"/>
              <a:t>(</a:t>
            </a:r>
            <a:r>
              <a:rPr lang="ar-SA" sz="2000" b="1" dirty="0"/>
              <a:t>جليسيرول-3-فوسفات أسيل </a:t>
            </a:r>
            <a:r>
              <a:rPr lang="ar-SA" sz="2000" b="1" dirty="0" err="1"/>
              <a:t>ترانسفيراز</a:t>
            </a:r>
            <a:r>
              <a:rPr lang="ar-SA" sz="2000" b="1" dirty="0"/>
              <a:t>، </a:t>
            </a:r>
            <a:r>
              <a:rPr lang="ar-SA" sz="2000" b="1" dirty="0" err="1"/>
              <a:t>الميتوكوندريا</a:t>
            </a:r>
            <a:r>
              <a:rPr lang="ar-SA" sz="2000" b="1" dirty="0"/>
              <a:t> </a:t>
            </a:r>
            <a:r>
              <a:rPr lang="ar-SA" sz="2000" b="1" dirty="0" smtClean="0"/>
              <a:t>) </a:t>
            </a:r>
            <a:r>
              <a:rPr lang="ar-SA" sz="2000" b="1" dirty="0"/>
              <a:t>تُشفر لإنزيم يحفز الخطوة الأولى في </a:t>
            </a:r>
            <a:r>
              <a:rPr lang="ar-SA" sz="2000" b="1" dirty="0" err="1"/>
              <a:t>مسارالتخليق</a:t>
            </a:r>
            <a:r>
              <a:rPr lang="ar-SA" sz="2000" b="1" dirty="0"/>
              <a:t> </a:t>
            </a:r>
            <a:r>
              <a:rPr lang="ar-SA" sz="2000" dirty="0"/>
              <a:t> </a:t>
            </a:r>
            <a:r>
              <a:rPr lang="ar-SA" sz="2000" b="1" dirty="0"/>
              <a:t>الحيوي</a:t>
            </a:r>
            <a:r>
              <a:rPr lang="en-US" sz="2000" b="1" dirty="0"/>
              <a:t> </a:t>
            </a:r>
            <a:r>
              <a:rPr lang="ar-IQ" sz="2000" b="1" dirty="0" err="1" smtClean="0">
                <a:solidFill>
                  <a:schemeClr val="tx1"/>
                </a:solidFill>
              </a:rPr>
              <a:t>للجليسروليبيد</a:t>
            </a:r>
            <a:endParaRPr lang="en-US" sz="2000" b="1" dirty="0">
              <a:solidFill>
                <a:schemeClr val="tx1"/>
              </a:solidFill>
            </a:endParaRPr>
          </a:p>
        </p:txBody>
      </p:sp>
      <p:sp>
        <p:nvSpPr>
          <p:cNvPr id="8" name="مستطيل 7"/>
          <p:cNvSpPr/>
          <p:nvPr/>
        </p:nvSpPr>
        <p:spPr>
          <a:xfrm>
            <a:off x="1718810" y="188640"/>
            <a:ext cx="6714492" cy="3600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sz="2800" b="1" dirty="0"/>
              <a:t>الجينات </a:t>
            </a:r>
            <a:r>
              <a:rPr lang="ar-IQ" sz="2800" b="1" dirty="0" smtClean="0"/>
              <a:t>المسؤولة عن تخليق </a:t>
            </a:r>
            <a:r>
              <a:rPr lang="ar-IQ" sz="2800" b="1" dirty="0"/>
              <a:t>الدهون في حليب المجترات</a:t>
            </a:r>
            <a:endParaRPr lang="en-US" sz="2800" dirty="0"/>
          </a:p>
        </p:txBody>
      </p:sp>
      <p:sp>
        <p:nvSpPr>
          <p:cNvPr id="9" name="مستطيل 8"/>
          <p:cNvSpPr/>
          <p:nvPr/>
        </p:nvSpPr>
        <p:spPr>
          <a:xfrm>
            <a:off x="6588224" y="2118257"/>
            <a:ext cx="2454696"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a:t>FABP3</a:t>
            </a:r>
            <a:endParaRPr lang="en-US" dirty="0"/>
          </a:p>
        </p:txBody>
      </p:sp>
      <p:cxnSp>
        <p:nvCxnSpPr>
          <p:cNvPr id="10" name="رابط كسهم مستقيم 9"/>
          <p:cNvCxnSpPr/>
          <p:nvPr/>
        </p:nvCxnSpPr>
        <p:spPr>
          <a:xfrm flipH="1">
            <a:off x="5446681" y="2401887"/>
            <a:ext cx="1088976" cy="440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1" name="مستطيل مستدير الزوايا 10"/>
          <p:cNvSpPr/>
          <p:nvPr/>
        </p:nvSpPr>
        <p:spPr>
          <a:xfrm>
            <a:off x="170415" y="1852432"/>
            <a:ext cx="5276266" cy="8418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Times New Roman"/>
                <a:ea typeface="Calibri"/>
              </a:rPr>
              <a:t> </a:t>
            </a:r>
            <a:r>
              <a:rPr lang="ar-SA" sz="2000" b="1" dirty="0"/>
              <a:t>بروتين رابط الأحماض الدهنية 3: تُشفر لبروتين يشارك في نقل الأحماض الدهنية داخل الخلية.</a:t>
            </a:r>
            <a:endParaRPr lang="en-US" sz="2000" dirty="0"/>
          </a:p>
        </p:txBody>
      </p:sp>
      <p:sp>
        <p:nvSpPr>
          <p:cNvPr id="12" name="مستطيل 11"/>
          <p:cNvSpPr/>
          <p:nvPr/>
        </p:nvSpPr>
        <p:spPr>
          <a:xfrm>
            <a:off x="6588224" y="2876727"/>
            <a:ext cx="2537646" cy="80264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a:t>SLC27A</a:t>
            </a:r>
            <a:endParaRPr lang="en-US" dirty="0"/>
          </a:p>
        </p:txBody>
      </p:sp>
      <p:sp>
        <p:nvSpPr>
          <p:cNvPr id="13" name="مستطيل مستدير الزوايا 12"/>
          <p:cNvSpPr/>
          <p:nvPr/>
        </p:nvSpPr>
        <p:spPr>
          <a:xfrm>
            <a:off x="205670" y="2815452"/>
            <a:ext cx="5255497" cy="81688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900" b="1" dirty="0">
                <a:latin typeface="Times New Roman"/>
                <a:ea typeface="Calibri"/>
              </a:rPr>
              <a:t> </a:t>
            </a:r>
            <a:r>
              <a:rPr lang="ar-SA" sz="2000" b="1" dirty="0"/>
              <a:t>عائلة حاملات الذيول)**: تُشفر لبروتينات النقل  التي تلعب دورًا في امتصاص الأحماض الدهنية الطويلة داخل الخلايا</a:t>
            </a:r>
            <a:r>
              <a:rPr lang="en-US" sz="2000" b="1" dirty="0"/>
              <a:t>.</a:t>
            </a:r>
            <a:endParaRPr lang="en-US" sz="1900" dirty="0"/>
          </a:p>
        </p:txBody>
      </p:sp>
      <p:cxnSp>
        <p:nvCxnSpPr>
          <p:cNvPr id="14" name="رابط كسهم مستقيم 13"/>
          <p:cNvCxnSpPr/>
          <p:nvPr/>
        </p:nvCxnSpPr>
        <p:spPr>
          <a:xfrm flipH="1" flipV="1">
            <a:off x="5461167" y="3223894"/>
            <a:ext cx="1076336" cy="2638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7" name="مستطيل 16"/>
          <p:cNvSpPr/>
          <p:nvPr/>
        </p:nvSpPr>
        <p:spPr>
          <a:xfrm>
            <a:off x="6621645" y="3861048"/>
            <a:ext cx="2502800"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a:t>ACSL</a:t>
            </a:r>
            <a:endParaRPr lang="en-US" dirty="0"/>
          </a:p>
        </p:txBody>
      </p:sp>
      <p:sp>
        <p:nvSpPr>
          <p:cNvPr id="18" name="مستطيل مستدير الزوايا 17"/>
          <p:cNvSpPr/>
          <p:nvPr/>
        </p:nvSpPr>
        <p:spPr>
          <a:xfrm>
            <a:off x="205670" y="3728135"/>
            <a:ext cx="5241011" cy="8418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2000" b="1" dirty="0"/>
              <a:t>تُشفر لإنزيمات تساعد في تحويل الأحماض الدهنية الطويلة إلى </a:t>
            </a:r>
            <a:r>
              <a:rPr lang="ar-SA" sz="2000" b="1" dirty="0" err="1"/>
              <a:t>أسيتيل</a:t>
            </a:r>
            <a:r>
              <a:rPr lang="ar-SA" sz="2000" b="1" dirty="0"/>
              <a:t> </a:t>
            </a:r>
            <a:r>
              <a:rPr lang="en-US" sz="2000" b="1" dirty="0"/>
              <a:t>COA</a:t>
            </a:r>
            <a:r>
              <a:rPr lang="ar-SA" sz="2000" b="1" dirty="0"/>
              <a:t>، مما يسهل استخدامها في مسارات الأيض المختلفة</a:t>
            </a:r>
            <a:r>
              <a:rPr lang="en-US" sz="2000" b="1" dirty="0"/>
              <a:t>.</a:t>
            </a:r>
            <a:endParaRPr lang="en-US" sz="2000" dirty="0"/>
          </a:p>
        </p:txBody>
      </p:sp>
      <p:sp>
        <p:nvSpPr>
          <p:cNvPr id="19" name="مستطيل 18"/>
          <p:cNvSpPr/>
          <p:nvPr/>
        </p:nvSpPr>
        <p:spPr>
          <a:xfrm>
            <a:off x="6617065" y="4653136"/>
            <a:ext cx="2448272"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a:t>CD36</a:t>
            </a:r>
            <a:endParaRPr lang="en-US" dirty="0"/>
          </a:p>
        </p:txBody>
      </p:sp>
      <p:sp>
        <p:nvSpPr>
          <p:cNvPr id="20" name="مستطيل مستدير الزوايا 19"/>
          <p:cNvSpPr/>
          <p:nvPr/>
        </p:nvSpPr>
        <p:spPr>
          <a:xfrm>
            <a:off x="205670" y="4725144"/>
            <a:ext cx="5255497" cy="6896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2000" b="1" dirty="0"/>
              <a:t>تُشفر لبروتين يسهل امتصاص الأحماض الدهنية ونقلها عبر الغشاء الخلوي</a:t>
            </a:r>
            <a:r>
              <a:rPr lang="en-US" sz="2000" b="1" dirty="0"/>
              <a:t>.</a:t>
            </a:r>
            <a:endParaRPr lang="en-US" sz="2000" dirty="0"/>
          </a:p>
        </p:txBody>
      </p:sp>
      <p:cxnSp>
        <p:nvCxnSpPr>
          <p:cNvPr id="24" name="رابط كسهم مستقيم 23"/>
          <p:cNvCxnSpPr/>
          <p:nvPr/>
        </p:nvCxnSpPr>
        <p:spPr>
          <a:xfrm flipH="1" flipV="1">
            <a:off x="5591863" y="4149079"/>
            <a:ext cx="994402" cy="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5" name="رابط كسهم مستقيم 24"/>
          <p:cNvCxnSpPr/>
          <p:nvPr/>
        </p:nvCxnSpPr>
        <p:spPr>
          <a:xfrm flipH="1">
            <a:off x="5611091" y="4941168"/>
            <a:ext cx="959600" cy="1875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6" name="مستطيل 25"/>
          <p:cNvSpPr/>
          <p:nvPr/>
        </p:nvSpPr>
        <p:spPr>
          <a:xfrm>
            <a:off x="6570691" y="5815217"/>
            <a:ext cx="2448272"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a:t>ACACA</a:t>
            </a:r>
            <a:endParaRPr lang="en-US" dirty="0"/>
          </a:p>
        </p:txBody>
      </p:sp>
      <p:sp>
        <p:nvSpPr>
          <p:cNvPr id="27" name="مستطيل مستدير الزوايا 26"/>
          <p:cNvSpPr/>
          <p:nvPr/>
        </p:nvSpPr>
        <p:spPr>
          <a:xfrm>
            <a:off x="205670" y="5589240"/>
            <a:ext cx="5241011" cy="10081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2000" b="1" dirty="0"/>
              <a:t>تُشفر لإنزيم يحتوي على البيوتين والذي يحفز </a:t>
            </a:r>
            <a:r>
              <a:rPr lang="ar-SA" sz="2000" b="1" dirty="0" err="1"/>
              <a:t>كربوكسيل</a:t>
            </a:r>
            <a:r>
              <a:rPr lang="ar-SA" sz="2000" b="1" dirty="0"/>
              <a:t> </a:t>
            </a:r>
            <a:r>
              <a:rPr lang="ar-SA" sz="2000" b="1" dirty="0" err="1"/>
              <a:t>الأسيتيل</a:t>
            </a:r>
            <a:r>
              <a:rPr lang="en-US" sz="2000" b="1" dirty="0"/>
              <a:t> CoA </a:t>
            </a:r>
            <a:r>
              <a:rPr lang="ar-SA" sz="2000" b="1" dirty="0"/>
              <a:t>إلى</a:t>
            </a:r>
            <a:r>
              <a:rPr lang="en-US" sz="2000" b="1" dirty="0"/>
              <a:t> </a:t>
            </a:r>
            <a:r>
              <a:rPr lang="en-US" sz="2000" b="1" dirty="0" err="1"/>
              <a:t>malonyl</a:t>
            </a:r>
            <a:r>
              <a:rPr lang="en-US" sz="2000" b="1" dirty="0"/>
              <a:t>-CoA</a:t>
            </a:r>
            <a:r>
              <a:rPr lang="ar-SA" sz="2000" b="1" dirty="0"/>
              <a:t>، وهي الخطوة التي تحدد سرعة تخليق الأحماض الدهنية </a:t>
            </a:r>
            <a:endParaRPr lang="en-US" sz="2000" dirty="0"/>
          </a:p>
        </p:txBody>
      </p:sp>
      <p:cxnSp>
        <p:nvCxnSpPr>
          <p:cNvPr id="28" name="رابط كسهم مستقيم 27"/>
          <p:cNvCxnSpPr/>
          <p:nvPr/>
        </p:nvCxnSpPr>
        <p:spPr>
          <a:xfrm flipH="1">
            <a:off x="5539724" y="6084490"/>
            <a:ext cx="959600" cy="1875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832170444"/>
      </p:ext>
    </p:extLst>
  </p:cSld>
  <p:clrMapOvr>
    <a:masterClrMapping/>
  </p:clrMapOvr>
  <p:transition spd="slow">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76256" y="908720"/>
            <a:ext cx="2217922" cy="9361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t>جين </a:t>
            </a:r>
            <a:r>
              <a:rPr lang="en-US" b="1" dirty="0"/>
              <a:t>FASN</a:t>
            </a:r>
            <a:endParaRPr lang="en-US" dirty="0"/>
          </a:p>
        </p:txBody>
      </p:sp>
      <p:cxnSp>
        <p:nvCxnSpPr>
          <p:cNvPr id="4" name="رابط كسهم مستقيم 3"/>
          <p:cNvCxnSpPr/>
          <p:nvPr/>
        </p:nvCxnSpPr>
        <p:spPr>
          <a:xfrm flipH="1">
            <a:off x="6012160" y="1394902"/>
            <a:ext cx="806856"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6" name="مستطيل مستدير الزوايا 5"/>
          <p:cNvSpPr/>
          <p:nvPr/>
        </p:nvSpPr>
        <p:spPr>
          <a:xfrm>
            <a:off x="170414" y="548680"/>
            <a:ext cx="5841746" cy="23762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000" b="1" dirty="0">
                <a:latin typeface="Times New Roman"/>
                <a:ea typeface="Calibri"/>
              </a:rPr>
              <a:t> </a:t>
            </a:r>
            <a:r>
              <a:rPr lang="ar-IQ" sz="2000" b="1" dirty="0" smtClean="0">
                <a:latin typeface="Times New Roman"/>
                <a:ea typeface="Calibri"/>
              </a:rPr>
              <a:t>(</a:t>
            </a:r>
            <a:r>
              <a:rPr lang="ar-SA" sz="2000" b="1" dirty="0" err="1" smtClean="0">
                <a:latin typeface="Times New Roman"/>
                <a:ea typeface="Calibri"/>
              </a:rPr>
              <a:t>سينثيز</a:t>
            </a:r>
            <a:r>
              <a:rPr lang="ar-SA" sz="2000" b="1" dirty="0" smtClean="0">
                <a:latin typeface="Times New Roman"/>
                <a:ea typeface="Calibri"/>
              </a:rPr>
              <a:t> </a:t>
            </a:r>
            <a:r>
              <a:rPr lang="ar-SA" sz="2000" b="1" dirty="0">
                <a:latin typeface="Times New Roman"/>
                <a:ea typeface="Calibri"/>
              </a:rPr>
              <a:t>الأحماض الدهنية): تُشفر للإنزيم المسؤول عن تخليق الأحماض الدهنية الطويلة من </a:t>
            </a:r>
            <a:r>
              <a:rPr lang="ar-SA" sz="2000" b="1" dirty="0" err="1">
                <a:latin typeface="Times New Roman"/>
                <a:ea typeface="Calibri"/>
              </a:rPr>
              <a:t>أسيتيل</a:t>
            </a:r>
            <a:r>
              <a:rPr lang="ar-SA" sz="2000" b="1" dirty="0">
                <a:latin typeface="Times New Roman"/>
                <a:ea typeface="Calibri"/>
              </a:rPr>
              <a:t> مساعد الانزيم </a:t>
            </a:r>
            <a:r>
              <a:rPr lang="en-US" sz="2000" b="1" dirty="0">
                <a:latin typeface="Times New Roman"/>
                <a:ea typeface="Calibri"/>
              </a:rPr>
              <a:t>A  </a:t>
            </a:r>
            <a:r>
              <a:rPr lang="en-US" sz="2000" b="1" dirty="0" err="1">
                <a:latin typeface="Times New Roman"/>
                <a:ea typeface="Calibri"/>
              </a:rPr>
              <a:t>malonyl</a:t>
            </a:r>
            <a:r>
              <a:rPr lang="en-US" sz="2000" b="1" dirty="0">
                <a:latin typeface="Times New Roman"/>
                <a:ea typeface="Calibri"/>
              </a:rPr>
              <a:t>-COA </a:t>
            </a:r>
            <a:r>
              <a:rPr lang="ar-SA" sz="2000" b="1" dirty="0">
                <a:latin typeface="Times New Roman"/>
                <a:ea typeface="Calibri"/>
              </a:rPr>
              <a:t>خلال عملية تخليق الدهون الجديدة.</a:t>
            </a:r>
          </a:p>
          <a:p>
            <a:r>
              <a:rPr lang="ar-SA" sz="2000" b="1" dirty="0">
                <a:latin typeface="Times New Roman"/>
                <a:ea typeface="Calibri"/>
              </a:rPr>
              <a:t>وهو عبارة عن إنزيم متماثل متعدد الوظائف يحفز إنتاج الأحماض الدهنية (</a:t>
            </a:r>
            <a:r>
              <a:rPr lang="en-US" sz="2000" b="1" dirty="0">
                <a:latin typeface="Times New Roman"/>
                <a:ea typeface="Calibri"/>
              </a:rPr>
              <a:t>FA) </a:t>
            </a:r>
            <a:r>
              <a:rPr lang="ar-SA" sz="2000" b="1" dirty="0">
                <a:latin typeface="Times New Roman"/>
                <a:ea typeface="Calibri"/>
              </a:rPr>
              <a:t>وهو مهم في تخليق الأحماض الدهنية قصيرة ومتوسطة السلسلة في الثدييات. كما أنه ينظم توازن الطاقة في الجسم ويساعد في تكوين دهون الحليب أثناء الرضاعة</a:t>
            </a:r>
          </a:p>
        </p:txBody>
      </p:sp>
      <p:sp>
        <p:nvSpPr>
          <p:cNvPr id="8" name="مستطيل 7"/>
          <p:cNvSpPr/>
          <p:nvPr/>
        </p:nvSpPr>
        <p:spPr>
          <a:xfrm>
            <a:off x="1718810" y="188640"/>
            <a:ext cx="6714492" cy="3600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sz="2800" b="1" dirty="0"/>
              <a:t>الجينات </a:t>
            </a:r>
            <a:r>
              <a:rPr lang="ar-IQ" sz="2800" b="1" dirty="0" smtClean="0"/>
              <a:t>المسؤولة عن تخليق </a:t>
            </a:r>
            <a:r>
              <a:rPr lang="ar-IQ" sz="2800" b="1" dirty="0"/>
              <a:t>الدهون في حليب المجترات</a:t>
            </a:r>
            <a:endParaRPr lang="en-US" sz="2800" dirty="0"/>
          </a:p>
        </p:txBody>
      </p:sp>
      <p:sp>
        <p:nvSpPr>
          <p:cNvPr id="12" name="مستطيل 11"/>
          <p:cNvSpPr/>
          <p:nvPr/>
        </p:nvSpPr>
        <p:spPr>
          <a:xfrm>
            <a:off x="6819016" y="3300845"/>
            <a:ext cx="2306854" cy="84823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en-US" b="1" dirty="0"/>
              <a:t>ACSS2</a:t>
            </a:r>
            <a:endParaRPr lang="en-US" dirty="0"/>
          </a:p>
        </p:txBody>
      </p:sp>
      <p:sp>
        <p:nvSpPr>
          <p:cNvPr id="13" name="مستطيل مستدير الزوايا 12"/>
          <p:cNvSpPr/>
          <p:nvPr/>
        </p:nvSpPr>
        <p:spPr>
          <a:xfrm>
            <a:off x="170413" y="3116172"/>
            <a:ext cx="5709999" cy="11881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900" b="1" dirty="0">
                <a:latin typeface="Times New Roman"/>
                <a:ea typeface="Calibri"/>
              </a:rPr>
              <a:t> </a:t>
            </a:r>
            <a:r>
              <a:rPr lang="ar-SA" sz="2000" b="1" dirty="0"/>
              <a:t>يقوم هذا الجين بتشفير الإنزيم الخلوي الذي يحفز تنشيط </a:t>
            </a:r>
            <a:r>
              <a:rPr lang="ar-SA" sz="2000" b="1" dirty="0" err="1"/>
              <a:t>الأسيتات</a:t>
            </a:r>
            <a:r>
              <a:rPr lang="ar-SA" sz="2000" b="1" dirty="0"/>
              <a:t> لاستخدامها في تخليق الدهون</a:t>
            </a:r>
            <a:r>
              <a:rPr lang="ar-SA" sz="2000" dirty="0"/>
              <a:t> </a:t>
            </a:r>
            <a:r>
              <a:rPr lang="ar-SA" sz="2000" b="1" dirty="0"/>
              <a:t> </a:t>
            </a:r>
            <a:r>
              <a:rPr lang="ar-IQ" sz="2000" b="1" dirty="0"/>
              <a:t>و</a:t>
            </a:r>
            <a:r>
              <a:rPr lang="ar-SA" sz="2000" b="1" dirty="0"/>
              <a:t>الذي يعتبر مادة خام لتخليق الأحماض الدهنية</a:t>
            </a:r>
            <a:r>
              <a:rPr lang="en-US" sz="2000" b="1" dirty="0"/>
              <a:t>.</a:t>
            </a:r>
            <a:endParaRPr lang="en-US" sz="1900" dirty="0"/>
          </a:p>
        </p:txBody>
      </p:sp>
      <p:cxnSp>
        <p:nvCxnSpPr>
          <p:cNvPr id="14" name="رابط كسهم مستقيم 13"/>
          <p:cNvCxnSpPr/>
          <p:nvPr/>
        </p:nvCxnSpPr>
        <p:spPr>
          <a:xfrm flipH="1">
            <a:off x="5880413" y="3736036"/>
            <a:ext cx="923240" cy="1472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7" name="مستطيل 16"/>
          <p:cNvSpPr/>
          <p:nvPr/>
        </p:nvSpPr>
        <p:spPr>
          <a:xfrm>
            <a:off x="6803652" y="5256015"/>
            <a:ext cx="2211105"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latin typeface="Times New Roman"/>
                <a:ea typeface="Calibri"/>
              </a:rPr>
              <a:t>جين </a:t>
            </a:r>
            <a:r>
              <a:rPr lang="ar-SA" b="1" dirty="0" smtClean="0"/>
              <a:t>ANXA</a:t>
            </a:r>
            <a:r>
              <a:rPr lang="en-US" b="1" dirty="0" smtClean="0"/>
              <a:t>9</a:t>
            </a:r>
            <a:r>
              <a:rPr lang="ar-SA" b="1" dirty="0" smtClean="0"/>
              <a:t> </a:t>
            </a:r>
            <a:endParaRPr lang="en-US" dirty="0"/>
          </a:p>
        </p:txBody>
      </p:sp>
      <p:sp>
        <p:nvSpPr>
          <p:cNvPr id="18" name="مستطيل مستدير الزوايا 17"/>
          <p:cNvSpPr/>
          <p:nvPr/>
        </p:nvSpPr>
        <p:spPr>
          <a:xfrm>
            <a:off x="176483" y="4822157"/>
            <a:ext cx="5683463" cy="144378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000" b="1" dirty="0">
                <a:latin typeface="Times New Roman"/>
                <a:ea typeface="Calibri"/>
              </a:rPr>
              <a:t> </a:t>
            </a:r>
            <a:r>
              <a:rPr lang="ar-SA" sz="2000" b="1" dirty="0"/>
              <a:t> يقوم هذا الجين  بتشفير البروتين (</a:t>
            </a:r>
            <a:r>
              <a:rPr lang="ar-SA" sz="2000" b="1" dirty="0" err="1"/>
              <a:t>Annexin</a:t>
            </a:r>
            <a:r>
              <a:rPr lang="ar-SA" sz="2000" b="1" dirty="0"/>
              <a:t> 9.) يرتبط هذا البروتين بالدهون الفوسفاتية وكذلك </a:t>
            </a:r>
            <a:r>
              <a:rPr lang="en-US" sz="2000" b="1" dirty="0"/>
              <a:t>Ca+</a:t>
            </a:r>
            <a:r>
              <a:rPr lang="ar-SA" sz="2000" b="1" dirty="0"/>
              <a:t>. ويشارك هذا البروتين أيضًا في نقل الغشاء </a:t>
            </a:r>
            <a:r>
              <a:rPr lang="ar-SA" sz="2000" b="1" dirty="0" err="1"/>
              <a:t>السيتوبلازمي</a:t>
            </a:r>
            <a:r>
              <a:rPr lang="ar-SA" sz="2000" b="1" dirty="0"/>
              <a:t>، </a:t>
            </a:r>
            <a:r>
              <a:rPr lang="en-US" sz="2000" b="1" dirty="0"/>
              <a:t>,</a:t>
            </a:r>
            <a:r>
              <a:rPr lang="ar-IQ" sz="2000" b="1" dirty="0"/>
              <a:t>ويتم التعبير عنة في الانسجة الدهنية وخاصة انسجة الضرع اثناء الرضاعة.</a:t>
            </a:r>
            <a:endParaRPr lang="en-US" sz="2000" dirty="0"/>
          </a:p>
        </p:txBody>
      </p:sp>
      <p:cxnSp>
        <p:nvCxnSpPr>
          <p:cNvPr id="24" name="رابط كسهم مستقيم 23"/>
          <p:cNvCxnSpPr/>
          <p:nvPr/>
        </p:nvCxnSpPr>
        <p:spPr>
          <a:xfrm flipH="1">
            <a:off x="5859946" y="5529323"/>
            <a:ext cx="923240" cy="1472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 name="مستطيل مستدير الزوايا 2"/>
          <p:cNvSpPr/>
          <p:nvPr/>
        </p:nvSpPr>
        <p:spPr>
          <a:xfrm>
            <a:off x="5508104" y="6265938"/>
            <a:ext cx="3024336" cy="59206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sz="2400" dirty="0" smtClean="0"/>
              <a:t>(</a:t>
            </a:r>
            <a:r>
              <a:rPr lang="en-US" sz="2400" dirty="0" smtClean="0"/>
              <a:t>Tong</a:t>
            </a:r>
            <a:r>
              <a:rPr lang="ar-IQ" sz="2400" dirty="0" smtClean="0"/>
              <a:t> واخرون</a:t>
            </a:r>
            <a:r>
              <a:rPr lang="en-US" sz="2400" dirty="0" smtClean="0"/>
              <a:t>,</a:t>
            </a:r>
            <a:r>
              <a:rPr lang="ar-IQ" sz="2400" dirty="0" smtClean="0"/>
              <a:t> 2021)</a:t>
            </a:r>
            <a:endParaRPr lang="en-US" sz="2400" dirty="0"/>
          </a:p>
        </p:txBody>
      </p:sp>
    </p:spTree>
    <p:extLst>
      <p:ext uri="{BB962C8B-B14F-4D97-AF65-F5344CB8AC3E}">
        <p14:creationId xmlns:p14="http://schemas.microsoft.com/office/powerpoint/2010/main" val="2891388531"/>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579903139"/>
              </p:ext>
            </p:extLst>
          </p:nvPr>
        </p:nvGraphicFramePr>
        <p:xfrm>
          <a:off x="179512" y="100100"/>
          <a:ext cx="8784978" cy="6261745"/>
        </p:xfrm>
        <a:graphic>
          <a:graphicData uri="http://schemas.openxmlformats.org/drawingml/2006/table">
            <a:tbl>
              <a:tblPr rtl="1">
                <a:tableStyleId>{BC89EF96-8CEA-46FF-86C4-4CE0E7609802}</a:tableStyleId>
              </a:tblPr>
              <a:tblGrid>
                <a:gridCol w="1464163"/>
                <a:gridCol w="1464163"/>
                <a:gridCol w="1464163"/>
                <a:gridCol w="1464163"/>
                <a:gridCol w="1464163"/>
                <a:gridCol w="1464163"/>
              </a:tblGrid>
              <a:tr h="329957">
                <a:tc gridSpan="6">
                  <a:txBody>
                    <a:bodyPr/>
                    <a:lstStyle/>
                    <a:p>
                      <a:pPr algn="ctr" rtl="1"/>
                      <a:endParaRPr lang="ar-IQ" sz="1800" b="1" dirty="0">
                        <a:cs typeface="+mj-cs"/>
                      </a:endParaRPr>
                    </a:p>
                  </a:txBody>
                  <a:tcPr marL="66762" marR="66762" marT="33381" marB="33381"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29957">
                <a:tc>
                  <a:txBody>
                    <a:bodyPr/>
                    <a:lstStyle/>
                    <a:p>
                      <a:pPr algn="ctr" rtl="1"/>
                      <a:r>
                        <a:rPr lang="ar-IQ" sz="1800" b="1" dirty="0">
                          <a:effectLst/>
                        </a:rPr>
                        <a:t>المُكوّن</a:t>
                      </a:r>
                      <a:endParaRPr lang="ar-IQ" sz="1800" b="1" dirty="0">
                        <a:effectLst/>
                        <a:cs typeface="+mj-cs"/>
                      </a:endParaRPr>
                    </a:p>
                  </a:txBody>
                  <a:tcPr marL="66762" marR="66762" marT="33381" marB="33381" anchor="ctr"/>
                </a:tc>
                <a:tc>
                  <a:txBody>
                    <a:bodyPr/>
                    <a:lstStyle/>
                    <a:p>
                      <a:pPr algn="ctr" rtl="1"/>
                      <a:r>
                        <a:rPr lang="ar-IQ" sz="1800" b="1">
                          <a:effectLst/>
                        </a:rPr>
                        <a:t>الوحدة</a:t>
                      </a:r>
                      <a:endParaRPr lang="ar-IQ" sz="1800" b="1">
                        <a:effectLst/>
                        <a:cs typeface="+mj-cs"/>
                      </a:endParaRPr>
                    </a:p>
                  </a:txBody>
                  <a:tcPr marL="66762" marR="66762" marT="33381" marB="33381" anchor="ctr"/>
                </a:tc>
                <a:tc>
                  <a:txBody>
                    <a:bodyPr/>
                    <a:lstStyle/>
                    <a:p>
                      <a:pPr algn="ctr" rtl="1"/>
                      <a:r>
                        <a:rPr lang="ar-IQ" sz="1800" b="1">
                          <a:effectLst/>
                        </a:rPr>
                        <a:t>بقر</a:t>
                      </a:r>
                      <a:endParaRPr lang="ar-IQ" sz="1800" b="1">
                        <a:effectLst/>
                        <a:cs typeface="+mj-cs"/>
                      </a:endParaRPr>
                    </a:p>
                  </a:txBody>
                  <a:tcPr marL="66762" marR="66762" marT="33381" marB="33381" anchor="ctr"/>
                </a:tc>
                <a:tc>
                  <a:txBody>
                    <a:bodyPr/>
                    <a:lstStyle/>
                    <a:p>
                      <a:pPr algn="ctr" rtl="1"/>
                      <a:r>
                        <a:rPr lang="ar-IQ" sz="1800" b="1">
                          <a:effectLst/>
                        </a:rPr>
                        <a:t>ماعز</a:t>
                      </a:r>
                      <a:endParaRPr lang="ar-IQ" sz="1800" b="1">
                        <a:effectLst/>
                        <a:cs typeface="+mj-cs"/>
                      </a:endParaRPr>
                    </a:p>
                  </a:txBody>
                  <a:tcPr marL="66762" marR="66762" marT="33381" marB="33381" anchor="ctr"/>
                </a:tc>
                <a:tc>
                  <a:txBody>
                    <a:bodyPr/>
                    <a:lstStyle/>
                    <a:p>
                      <a:pPr algn="ctr" rtl="1"/>
                      <a:r>
                        <a:rPr lang="ar-IQ" sz="1800" b="1" dirty="0">
                          <a:effectLst/>
                        </a:rPr>
                        <a:t>أغنام</a:t>
                      </a:r>
                      <a:endParaRPr lang="ar-IQ" sz="1800" b="1" dirty="0">
                        <a:effectLst/>
                        <a:cs typeface="+mj-cs"/>
                      </a:endParaRPr>
                    </a:p>
                  </a:txBody>
                  <a:tcPr marL="66762" marR="66762" marT="33381" marB="33381" anchor="ctr"/>
                </a:tc>
                <a:tc>
                  <a:txBody>
                    <a:bodyPr/>
                    <a:lstStyle/>
                    <a:p>
                      <a:pPr marL="0" algn="ctr" rtl="1" eaLnBrk="1" latinLnBrk="0" hangingPunct="1"/>
                      <a:r>
                        <a:rPr kumimoji="0" lang="ar-IQ" sz="1800" b="1" kern="1200" dirty="0" smtClean="0">
                          <a:effectLst/>
                          <a:hlinkClick r:id="rId3" tooltip="جاموس الماء"/>
                        </a:rPr>
                        <a:t>جاموس</a:t>
                      </a:r>
                      <a:endParaRPr kumimoji="0" lang="ar-IQ" sz="1800" b="1" kern="1200" dirty="0">
                        <a:solidFill>
                          <a:schemeClr val="tx1"/>
                        </a:solidFill>
                        <a:effectLst/>
                        <a:latin typeface="+mn-lt"/>
                        <a:ea typeface="+mn-ea"/>
                        <a:cs typeface="+mj-cs"/>
                      </a:endParaRPr>
                    </a:p>
                  </a:txBody>
                  <a:tcPr marL="66762" marR="66762" marT="33381" marB="33381" anchor="ctr"/>
                </a:tc>
              </a:tr>
              <a:tr h="329957">
                <a:tc>
                  <a:txBody>
                    <a:bodyPr/>
                    <a:lstStyle/>
                    <a:p>
                      <a:pPr algn="ctr" rtl="1"/>
                      <a:r>
                        <a:rPr lang="ar-IQ" sz="1800" b="1">
                          <a:effectLst/>
                        </a:rPr>
                        <a:t>ماء</a:t>
                      </a:r>
                      <a:endParaRPr lang="ar-IQ" sz="1800" b="1">
                        <a:effectLst/>
                        <a:cs typeface="+mj-cs"/>
                      </a:endParaRPr>
                    </a:p>
                  </a:txBody>
                  <a:tcPr marL="66762" marR="66762" marT="33381" marB="33381" anchor="ctr"/>
                </a:tc>
                <a:tc>
                  <a:txBody>
                    <a:bodyPr/>
                    <a:lstStyle/>
                    <a:p>
                      <a:pPr algn="ctr" rtl="1"/>
                      <a:r>
                        <a:rPr lang="ar-IQ" sz="1800" b="1" dirty="0">
                          <a:effectLst/>
                        </a:rPr>
                        <a:t>جرام</a:t>
                      </a:r>
                      <a:endParaRPr lang="ar-IQ" sz="1800" b="1" dirty="0">
                        <a:effectLst/>
                        <a:cs typeface="+mj-cs"/>
                      </a:endParaRPr>
                    </a:p>
                  </a:txBody>
                  <a:tcPr marL="66762" marR="66762" marT="33381" marB="33381" anchor="ctr"/>
                </a:tc>
                <a:tc>
                  <a:txBody>
                    <a:bodyPr/>
                    <a:lstStyle/>
                    <a:p>
                      <a:pPr algn="ctr" rtl="1"/>
                      <a:r>
                        <a:rPr lang="en-US" sz="1800" b="1">
                          <a:effectLst/>
                        </a:rPr>
                        <a:t>87.8</a:t>
                      </a:r>
                      <a:endParaRPr lang="en-US" sz="1800" b="1">
                        <a:effectLst/>
                        <a:cs typeface="+mj-cs"/>
                      </a:endParaRPr>
                    </a:p>
                  </a:txBody>
                  <a:tcPr marL="66762" marR="66762" marT="33381" marB="33381" anchor="ctr"/>
                </a:tc>
                <a:tc>
                  <a:txBody>
                    <a:bodyPr/>
                    <a:lstStyle/>
                    <a:p>
                      <a:pPr algn="ctr" rtl="1"/>
                      <a:r>
                        <a:rPr lang="en-US" sz="1800" b="1">
                          <a:effectLst/>
                        </a:rPr>
                        <a:t>88.9</a:t>
                      </a:r>
                      <a:endParaRPr lang="en-US" sz="1800" b="1">
                        <a:effectLst/>
                        <a:cs typeface="+mj-cs"/>
                      </a:endParaRPr>
                    </a:p>
                  </a:txBody>
                  <a:tcPr marL="66762" marR="66762" marT="33381" marB="33381" anchor="ctr"/>
                </a:tc>
                <a:tc>
                  <a:txBody>
                    <a:bodyPr/>
                    <a:lstStyle/>
                    <a:p>
                      <a:pPr algn="ctr" rtl="1"/>
                      <a:r>
                        <a:rPr lang="en-US" sz="1800" b="1">
                          <a:effectLst/>
                        </a:rPr>
                        <a:t>83.0</a:t>
                      </a:r>
                      <a:endParaRPr lang="en-US" sz="1800" b="1">
                        <a:effectLst/>
                        <a:cs typeface="+mj-cs"/>
                      </a:endParaRPr>
                    </a:p>
                  </a:txBody>
                  <a:tcPr marL="66762" marR="66762" marT="33381" marB="33381" anchor="ctr"/>
                </a:tc>
                <a:tc>
                  <a:txBody>
                    <a:bodyPr/>
                    <a:lstStyle/>
                    <a:p>
                      <a:pPr algn="ctr" rtl="1"/>
                      <a:r>
                        <a:rPr lang="en-US" sz="1800" b="1">
                          <a:effectLst/>
                        </a:rPr>
                        <a:t>81.1</a:t>
                      </a:r>
                      <a:endParaRPr lang="en-US" sz="1800" b="1">
                        <a:effectLst/>
                        <a:cs typeface="+mj-cs"/>
                      </a:endParaRPr>
                    </a:p>
                  </a:txBody>
                  <a:tcPr marL="66762" marR="66762" marT="33381" marB="33381" anchor="ctr"/>
                </a:tc>
              </a:tr>
              <a:tr h="329957">
                <a:tc>
                  <a:txBody>
                    <a:bodyPr/>
                    <a:lstStyle/>
                    <a:p>
                      <a:pPr algn="ctr" rtl="1"/>
                      <a:r>
                        <a:rPr lang="ar-IQ" sz="1800" b="1">
                          <a:effectLst/>
                        </a:rPr>
                        <a:t>بروتين</a:t>
                      </a:r>
                      <a:endParaRPr lang="ar-IQ" sz="1800" b="1">
                        <a:effectLst/>
                        <a:cs typeface="+mj-cs"/>
                      </a:endParaRPr>
                    </a:p>
                  </a:txBody>
                  <a:tcPr marL="66762" marR="66762" marT="33381" marB="33381" anchor="ctr"/>
                </a:tc>
                <a:tc>
                  <a:txBody>
                    <a:bodyPr/>
                    <a:lstStyle/>
                    <a:p>
                      <a:pPr algn="ctr" rtl="1"/>
                      <a:r>
                        <a:rPr lang="ar-IQ" sz="1800" b="1" dirty="0">
                          <a:effectLst/>
                        </a:rPr>
                        <a:t>جرام</a:t>
                      </a:r>
                      <a:endParaRPr lang="ar-IQ" sz="1800" b="1" dirty="0">
                        <a:effectLst/>
                        <a:cs typeface="+mj-cs"/>
                      </a:endParaRPr>
                    </a:p>
                  </a:txBody>
                  <a:tcPr marL="66762" marR="66762" marT="33381" marB="33381" anchor="ctr"/>
                </a:tc>
                <a:tc>
                  <a:txBody>
                    <a:bodyPr/>
                    <a:lstStyle/>
                    <a:p>
                      <a:pPr algn="ctr" rtl="1"/>
                      <a:r>
                        <a:rPr lang="en-US" sz="1800" b="1">
                          <a:effectLst/>
                        </a:rPr>
                        <a:t>3.2</a:t>
                      </a:r>
                      <a:endParaRPr lang="en-US" sz="1800" b="1">
                        <a:effectLst/>
                        <a:cs typeface="+mj-cs"/>
                      </a:endParaRPr>
                    </a:p>
                  </a:txBody>
                  <a:tcPr marL="66762" marR="66762" marT="33381" marB="33381" anchor="ctr"/>
                </a:tc>
                <a:tc>
                  <a:txBody>
                    <a:bodyPr/>
                    <a:lstStyle/>
                    <a:p>
                      <a:pPr algn="ctr" rtl="1"/>
                      <a:r>
                        <a:rPr lang="en-US" sz="1800" b="1">
                          <a:effectLst/>
                        </a:rPr>
                        <a:t>3.1</a:t>
                      </a:r>
                      <a:endParaRPr lang="en-US" sz="1800" b="1">
                        <a:effectLst/>
                        <a:cs typeface="+mj-cs"/>
                      </a:endParaRPr>
                    </a:p>
                  </a:txBody>
                  <a:tcPr marL="66762" marR="66762" marT="33381" marB="33381" anchor="ctr"/>
                </a:tc>
                <a:tc>
                  <a:txBody>
                    <a:bodyPr/>
                    <a:lstStyle/>
                    <a:p>
                      <a:pPr algn="ctr" rtl="1"/>
                      <a:r>
                        <a:rPr lang="en-US" sz="1800" b="1">
                          <a:effectLst/>
                        </a:rPr>
                        <a:t>5.4</a:t>
                      </a:r>
                      <a:endParaRPr lang="en-US" sz="1800" b="1">
                        <a:effectLst/>
                        <a:cs typeface="+mj-cs"/>
                      </a:endParaRPr>
                    </a:p>
                  </a:txBody>
                  <a:tcPr marL="66762" marR="66762" marT="33381" marB="33381" anchor="ctr"/>
                </a:tc>
                <a:tc>
                  <a:txBody>
                    <a:bodyPr/>
                    <a:lstStyle/>
                    <a:p>
                      <a:pPr algn="ctr" rtl="1"/>
                      <a:r>
                        <a:rPr lang="en-US" sz="1800" b="1" dirty="0">
                          <a:effectLst/>
                        </a:rPr>
                        <a:t>4.5</a:t>
                      </a:r>
                      <a:endParaRPr lang="en-US" sz="1800" b="1" dirty="0">
                        <a:effectLst/>
                        <a:cs typeface="+mj-cs"/>
                      </a:endParaRPr>
                    </a:p>
                  </a:txBody>
                  <a:tcPr marL="66762" marR="66762" marT="33381" marB="33381" anchor="ctr"/>
                </a:tc>
              </a:tr>
              <a:tr h="329957">
                <a:tc>
                  <a:txBody>
                    <a:bodyPr/>
                    <a:lstStyle/>
                    <a:p>
                      <a:pPr algn="ctr" rtl="1"/>
                      <a:r>
                        <a:rPr lang="ar-IQ" sz="1800" b="1">
                          <a:effectLst/>
                        </a:rPr>
                        <a:t>دهون</a:t>
                      </a:r>
                      <a:endParaRPr lang="ar-IQ" sz="1800" b="1">
                        <a:effectLst/>
                        <a:cs typeface="+mj-cs"/>
                      </a:endParaRPr>
                    </a:p>
                  </a:txBody>
                  <a:tcPr marL="66762" marR="66762" marT="33381" marB="33381" anchor="ctr"/>
                </a:tc>
                <a:tc>
                  <a:txBody>
                    <a:bodyPr/>
                    <a:lstStyle/>
                    <a:p>
                      <a:pPr algn="ctr" rtl="1"/>
                      <a:r>
                        <a:rPr lang="ar-IQ" sz="1800" b="1">
                          <a:effectLst/>
                        </a:rPr>
                        <a:t>جرام</a:t>
                      </a:r>
                      <a:endParaRPr lang="ar-IQ" sz="1800" b="1">
                        <a:effectLst/>
                        <a:cs typeface="+mj-cs"/>
                      </a:endParaRPr>
                    </a:p>
                  </a:txBody>
                  <a:tcPr marL="66762" marR="66762" marT="33381" marB="33381" anchor="ctr"/>
                </a:tc>
                <a:tc>
                  <a:txBody>
                    <a:bodyPr/>
                    <a:lstStyle/>
                    <a:p>
                      <a:pPr algn="ctr" rtl="1"/>
                      <a:r>
                        <a:rPr lang="en-US" sz="1800" b="1" dirty="0">
                          <a:effectLst/>
                        </a:rPr>
                        <a:t>3.9</a:t>
                      </a:r>
                      <a:endParaRPr lang="en-US" sz="1800" b="1" dirty="0">
                        <a:effectLst/>
                        <a:cs typeface="+mj-cs"/>
                      </a:endParaRPr>
                    </a:p>
                  </a:txBody>
                  <a:tcPr marL="66762" marR="66762" marT="33381" marB="33381" anchor="ctr"/>
                </a:tc>
                <a:tc>
                  <a:txBody>
                    <a:bodyPr/>
                    <a:lstStyle/>
                    <a:p>
                      <a:pPr algn="ctr" rtl="1"/>
                      <a:r>
                        <a:rPr lang="en-US" sz="1800" b="1" dirty="0">
                          <a:effectLst/>
                        </a:rPr>
                        <a:t>3.5</a:t>
                      </a:r>
                      <a:endParaRPr lang="en-US" sz="1800" b="1" dirty="0">
                        <a:effectLst/>
                        <a:cs typeface="+mj-cs"/>
                      </a:endParaRPr>
                    </a:p>
                  </a:txBody>
                  <a:tcPr marL="66762" marR="66762" marT="33381" marB="33381" anchor="ctr"/>
                </a:tc>
                <a:tc>
                  <a:txBody>
                    <a:bodyPr/>
                    <a:lstStyle/>
                    <a:p>
                      <a:pPr algn="ctr" rtl="1"/>
                      <a:r>
                        <a:rPr lang="en-US" sz="1800" b="1">
                          <a:effectLst/>
                        </a:rPr>
                        <a:t>6.0</a:t>
                      </a:r>
                      <a:endParaRPr lang="en-US" sz="1800" b="1">
                        <a:effectLst/>
                        <a:cs typeface="+mj-cs"/>
                      </a:endParaRPr>
                    </a:p>
                  </a:txBody>
                  <a:tcPr marL="66762" marR="66762" marT="33381" marB="33381" anchor="ctr"/>
                </a:tc>
                <a:tc>
                  <a:txBody>
                    <a:bodyPr/>
                    <a:lstStyle/>
                    <a:p>
                      <a:pPr algn="ctr" rtl="1"/>
                      <a:r>
                        <a:rPr lang="en-US" sz="1800" b="1">
                          <a:effectLst/>
                        </a:rPr>
                        <a:t>8.0</a:t>
                      </a:r>
                      <a:endParaRPr lang="en-US" sz="1800" b="1">
                        <a:effectLst/>
                        <a:cs typeface="+mj-cs"/>
                      </a:endParaRPr>
                    </a:p>
                  </a:txBody>
                  <a:tcPr marL="66762" marR="66762" marT="33381" marB="33381" anchor="ctr"/>
                </a:tc>
              </a:tr>
              <a:tr h="595330">
                <a:tc>
                  <a:txBody>
                    <a:bodyPr/>
                    <a:lstStyle/>
                    <a:p>
                      <a:pPr algn="ctr" rtl="1"/>
                      <a:r>
                        <a:rPr lang="ar-IQ" sz="1800" b="1" dirty="0" smtClean="0">
                          <a:effectLst/>
                        </a:rPr>
                        <a:t>أحماض </a:t>
                      </a:r>
                      <a:r>
                        <a:rPr lang="ar-IQ" sz="1800" b="1" dirty="0">
                          <a:effectLst/>
                        </a:rPr>
                        <a:t>دهنية مشبّعة</a:t>
                      </a:r>
                      <a:endParaRPr lang="ar-IQ" sz="1800" b="1" dirty="0">
                        <a:effectLst/>
                        <a:cs typeface="+mj-cs"/>
                      </a:endParaRPr>
                    </a:p>
                  </a:txBody>
                  <a:tcPr marL="66762" marR="66762" marT="33381" marB="33381" anchor="ctr"/>
                </a:tc>
                <a:tc>
                  <a:txBody>
                    <a:bodyPr/>
                    <a:lstStyle/>
                    <a:p>
                      <a:pPr algn="ctr" rtl="1"/>
                      <a:r>
                        <a:rPr lang="ar-IQ" sz="1800" b="1">
                          <a:effectLst/>
                        </a:rPr>
                        <a:t>جرام</a:t>
                      </a:r>
                      <a:endParaRPr lang="ar-IQ" sz="1800" b="1">
                        <a:effectLst/>
                        <a:cs typeface="+mj-cs"/>
                      </a:endParaRPr>
                    </a:p>
                  </a:txBody>
                  <a:tcPr marL="66762" marR="66762" marT="33381" marB="33381" anchor="ctr"/>
                </a:tc>
                <a:tc>
                  <a:txBody>
                    <a:bodyPr/>
                    <a:lstStyle/>
                    <a:p>
                      <a:pPr algn="ctr" rtl="1"/>
                      <a:r>
                        <a:rPr lang="en-US" sz="1800" b="1">
                          <a:effectLst/>
                        </a:rPr>
                        <a:t>2.4</a:t>
                      </a:r>
                      <a:endParaRPr lang="en-US" sz="1800" b="1">
                        <a:effectLst/>
                        <a:cs typeface="+mj-cs"/>
                      </a:endParaRPr>
                    </a:p>
                  </a:txBody>
                  <a:tcPr marL="66762" marR="66762" marT="33381" marB="33381" anchor="ctr"/>
                </a:tc>
                <a:tc>
                  <a:txBody>
                    <a:bodyPr/>
                    <a:lstStyle/>
                    <a:p>
                      <a:pPr algn="ctr" rtl="1"/>
                      <a:r>
                        <a:rPr lang="en-US" sz="1800" b="1" dirty="0">
                          <a:effectLst/>
                        </a:rPr>
                        <a:t>2.3</a:t>
                      </a:r>
                      <a:endParaRPr lang="en-US" sz="1800" b="1" dirty="0">
                        <a:effectLst/>
                        <a:cs typeface="+mj-cs"/>
                      </a:endParaRPr>
                    </a:p>
                  </a:txBody>
                  <a:tcPr marL="66762" marR="66762" marT="33381" marB="33381" anchor="ctr"/>
                </a:tc>
                <a:tc>
                  <a:txBody>
                    <a:bodyPr/>
                    <a:lstStyle/>
                    <a:p>
                      <a:pPr algn="ctr" rtl="1"/>
                      <a:r>
                        <a:rPr lang="en-US" sz="1800" b="1" dirty="0">
                          <a:effectLst/>
                        </a:rPr>
                        <a:t>3.8</a:t>
                      </a:r>
                      <a:endParaRPr lang="en-US" sz="1800" b="1" dirty="0">
                        <a:effectLst/>
                        <a:cs typeface="+mj-cs"/>
                      </a:endParaRPr>
                    </a:p>
                  </a:txBody>
                  <a:tcPr marL="66762" marR="66762" marT="33381" marB="33381" anchor="ctr"/>
                </a:tc>
                <a:tc>
                  <a:txBody>
                    <a:bodyPr/>
                    <a:lstStyle/>
                    <a:p>
                      <a:pPr algn="ctr" rtl="1"/>
                      <a:r>
                        <a:rPr lang="en-US" sz="1800" b="1">
                          <a:effectLst/>
                        </a:rPr>
                        <a:t>4.2</a:t>
                      </a:r>
                      <a:endParaRPr lang="en-US" sz="1800" b="1">
                        <a:effectLst/>
                        <a:cs typeface="+mj-cs"/>
                      </a:endParaRPr>
                    </a:p>
                  </a:txBody>
                  <a:tcPr marL="66762" marR="66762" marT="33381" marB="33381" anchor="ctr"/>
                </a:tc>
              </a:tr>
              <a:tr h="860702">
                <a:tc>
                  <a:txBody>
                    <a:bodyPr/>
                    <a:lstStyle/>
                    <a:p>
                      <a:pPr algn="ctr" rtl="1"/>
                      <a:r>
                        <a:rPr lang="ar-IQ" sz="1800" b="1" dirty="0" smtClean="0">
                          <a:effectLst/>
                        </a:rPr>
                        <a:t>أحماض </a:t>
                      </a:r>
                      <a:r>
                        <a:rPr lang="ar-IQ" sz="1800" b="1" dirty="0">
                          <a:effectLst/>
                        </a:rPr>
                        <a:t>دهنية أحادية غير مشبّعة</a:t>
                      </a:r>
                      <a:endParaRPr lang="ar-IQ" sz="1800" b="1" dirty="0">
                        <a:effectLst/>
                        <a:cs typeface="+mj-cs"/>
                      </a:endParaRPr>
                    </a:p>
                  </a:txBody>
                  <a:tcPr marL="66762" marR="66762" marT="33381" marB="33381" anchor="ctr"/>
                </a:tc>
                <a:tc>
                  <a:txBody>
                    <a:bodyPr/>
                    <a:lstStyle/>
                    <a:p>
                      <a:pPr algn="ctr" rtl="1"/>
                      <a:r>
                        <a:rPr lang="ar-IQ" sz="1800" b="1">
                          <a:effectLst/>
                        </a:rPr>
                        <a:t>جرام</a:t>
                      </a:r>
                      <a:endParaRPr lang="ar-IQ" sz="1800" b="1">
                        <a:effectLst/>
                        <a:cs typeface="+mj-cs"/>
                      </a:endParaRPr>
                    </a:p>
                  </a:txBody>
                  <a:tcPr marL="66762" marR="66762" marT="33381" marB="33381" anchor="ctr"/>
                </a:tc>
                <a:tc>
                  <a:txBody>
                    <a:bodyPr/>
                    <a:lstStyle/>
                    <a:p>
                      <a:pPr algn="ctr" rtl="1"/>
                      <a:r>
                        <a:rPr lang="en-US" sz="1800" b="1">
                          <a:effectLst/>
                        </a:rPr>
                        <a:t>1.1</a:t>
                      </a:r>
                      <a:endParaRPr lang="en-US" sz="1800" b="1">
                        <a:effectLst/>
                        <a:cs typeface="+mj-cs"/>
                      </a:endParaRPr>
                    </a:p>
                  </a:txBody>
                  <a:tcPr marL="66762" marR="66762" marT="33381" marB="33381" anchor="ctr"/>
                </a:tc>
                <a:tc>
                  <a:txBody>
                    <a:bodyPr/>
                    <a:lstStyle/>
                    <a:p>
                      <a:pPr algn="ctr" rtl="1"/>
                      <a:r>
                        <a:rPr lang="en-US" sz="1800" b="1">
                          <a:effectLst/>
                        </a:rPr>
                        <a:t>0.8</a:t>
                      </a:r>
                      <a:endParaRPr lang="en-US" sz="1800" b="1">
                        <a:effectLst/>
                        <a:cs typeface="+mj-cs"/>
                      </a:endParaRPr>
                    </a:p>
                  </a:txBody>
                  <a:tcPr marL="66762" marR="66762" marT="33381" marB="33381" anchor="ctr"/>
                </a:tc>
                <a:tc>
                  <a:txBody>
                    <a:bodyPr/>
                    <a:lstStyle/>
                    <a:p>
                      <a:pPr algn="ctr" rtl="1"/>
                      <a:r>
                        <a:rPr lang="en-US" sz="1800" b="1" dirty="0">
                          <a:effectLst/>
                        </a:rPr>
                        <a:t>1.5</a:t>
                      </a:r>
                      <a:endParaRPr lang="en-US" sz="1800" b="1" dirty="0">
                        <a:effectLst/>
                        <a:cs typeface="+mj-cs"/>
                      </a:endParaRPr>
                    </a:p>
                  </a:txBody>
                  <a:tcPr marL="66762" marR="66762" marT="33381" marB="33381" anchor="ctr"/>
                </a:tc>
                <a:tc>
                  <a:txBody>
                    <a:bodyPr/>
                    <a:lstStyle/>
                    <a:p>
                      <a:pPr algn="ctr" rtl="1"/>
                      <a:r>
                        <a:rPr lang="en-US" sz="1800" b="1" dirty="0">
                          <a:effectLst/>
                        </a:rPr>
                        <a:t>1.7</a:t>
                      </a:r>
                      <a:endParaRPr lang="en-US" sz="1800" b="1" dirty="0">
                        <a:effectLst/>
                        <a:cs typeface="+mj-cs"/>
                      </a:endParaRPr>
                    </a:p>
                  </a:txBody>
                  <a:tcPr marL="66762" marR="66762" marT="33381" marB="33381" anchor="ctr"/>
                </a:tc>
              </a:tr>
              <a:tr h="860702">
                <a:tc>
                  <a:txBody>
                    <a:bodyPr/>
                    <a:lstStyle/>
                    <a:p>
                      <a:pPr algn="ctr" rtl="1"/>
                      <a:r>
                        <a:rPr lang="ar-IQ" sz="1800" b="1" smtClean="0">
                          <a:effectLst/>
                        </a:rPr>
                        <a:t>أحماض </a:t>
                      </a:r>
                      <a:r>
                        <a:rPr lang="ar-IQ" sz="1800" b="1" dirty="0">
                          <a:effectLst/>
                        </a:rPr>
                        <a:t>دهنية متعددة غير مشبّعة</a:t>
                      </a:r>
                      <a:endParaRPr lang="ar-IQ" sz="1800" b="1" dirty="0">
                        <a:effectLst/>
                        <a:cs typeface="+mj-cs"/>
                      </a:endParaRPr>
                    </a:p>
                  </a:txBody>
                  <a:tcPr marL="66762" marR="66762" marT="33381" marB="33381" anchor="ctr"/>
                </a:tc>
                <a:tc>
                  <a:txBody>
                    <a:bodyPr/>
                    <a:lstStyle/>
                    <a:p>
                      <a:pPr algn="ctr" rtl="1"/>
                      <a:r>
                        <a:rPr lang="ar-IQ" sz="1800" b="1">
                          <a:effectLst/>
                        </a:rPr>
                        <a:t>جرام</a:t>
                      </a:r>
                      <a:endParaRPr lang="ar-IQ" sz="1800" b="1">
                        <a:effectLst/>
                        <a:cs typeface="+mj-cs"/>
                      </a:endParaRPr>
                    </a:p>
                  </a:txBody>
                  <a:tcPr marL="66762" marR="66762" marT="33381" marB="33381" anchor="ctr"/>
                </a:tc>
                <a:tc>
                  <a:txBody>
                    <a:bodyPr/>
                    <a:lstStyle/>
                    <a:p>
                      <a:pPr algn="ctr" rtl="1"/>
                      <a:r>
                        <a:rPr lang="en-US" sz="1800" b="1">
                          <a:effectLst/>
                        </a:rPr>
                        <a:t>0.1</a:t>
                      </a:r>
                      <a:endParaRPr lang="en-US" sz="1800" b="1">
                        <a:effectLst/>
                        <a:cs typeface="+mj-cs"/>
                      </a:endParaRPr>
                    </a:p>
                  </a:txBody>
                  <a:tcPr marL="66762" marR="66762" marT="33381" marB="33381" anchor="ctr"/>
                </a:tc>
                <a:tc>
                  <a:txBody>
                    <a:bodyPr/>
                    <a:lstStyle/>
                    <a:p>
                      <a:pPr algn="ctr" rtl="1"/>
                      <a:r>
                        <a:rPr lang="en-US" sz="1800" b="1">
                          <a:effectLst/>
                        </a:rPr>
                        <a:t>0.1</a:t>
                      </a:r>
                      <a:endParaRPr lang="en-US" sz="1800" b="1">
                        <a:effectLst/>
                        <a:cs typeface="+mj-cs"/>
                      </a:endParaRPr>
                    </a:p>
                  </a:txBody>
                  <a:tcPr marL="66762" marR="66762" marT="33381" marB="33381" anchor="ctr"/>
                </a:tc>
                <a:tc>
                  <a:txBody>
                    <a:bodyPr/>
                    <a:lstStyle/>
                    <a:p>
                      <a:pPr algn="ctr" rtl="1"/>
                      <a:r>
                        <a:rPr lang="en-US" sz="1800" b="1">
                          <a:effectLst/>
                        </a:rPr>
                        <a:t>0.3</a:t>
                      </a:r>
                      <a:endParaRPr lang="en-US" sz="1800" b="1">
                        <a:effectLst/>
                        <a:cs typeface="+mj-cs"/>
                      </a:endParaRPr>
                    </a:p>
                  </a:txBody>
                  <a:tcPr marL="66762" marR="66762" marT="33381" marB="33381" anchor="ctr"/>
                </a:tc>
                <a:tc>
                  <a:txBody>
                    <a:bodyPr/>
                    <a:lstStyle/>
                    <a:p>
                      <a:pPr algn="ctr" rtl="1"/>
                      <a:r>
                        <a:rPr lang="en-US" sz="1800" b="1" dirty="0">
                          <a:effectLst/>
                        </a:rPr>
                        <a:t>0.2</a:t>
                      </a:r>
                      <a:endParaRPr lang="en-US" sz="1800" b="1" dirty="0">
                        <a:effectLst/>
                        <a:cs typeface="+mj-cs"/>
                      </a:endParaRPr>
                    </a:p>
                  </a:txBody>
                  <a:tcPr marL="66762" marR="66762" marT="33381" marB="33381" anchor="ctr"/>
                </a:tc>
              </a:tr>
              <a:tr h="797161">
                <a:tc>
                  <a:txBody>
                    <a:bodyPr/>
                    <a:lstStyle/>
                    <a:p>
                      <a:pPr algn="ctr" rtl="1"/>
                      <a:r>
                        <a:rPr lang="ar-IQ" sz="1800" b="1">
                          <a:effectLst/>
                        </a:rPr>
                        <a:t>كربوهيدرات (مثل سكر </a:t>
                      </a:r>
                      <a:r>
                        <a:rPr lang="ar-IQ" sz="1800" b="1" u="none" strike="noStrike">
                          <a:effectLst/>
                          <a:hlinkClick r:id="rId4" tooltip="لاكتوز"/>
                        </a:rPr>
                        <a:t>اللاكتوز</a:t>
                      </a:r>
                      <a:r>
                        <a:rPr lang="ar-IQ" sz="1800" b="1">
                          <a:effectLst/>
                        </a:rPr>
                        <a:t>)</a:t>
                      </a:r>
                      <a:endParaRPr lang="ar-IQ" sz="1800" b="1">
                        <a:effectLst/>
                        <a:cs typeface="+mj-cs"/>
                      </a:endParaRPr>
                    </a:p>
                  </a:txBody>
                  <a:tcPr marL="66762" marR="66762" marT="33381" marB="33381" anchor="ctr"/>
                </a:tc>
                <a:tc>
                  <a:txBody>
                    <a:bodyPr/>
                    <a:lstStyle/>
                    <a:p>
                      <a:pPr algn="ctr" rtl="1"/>
                      <a:r>
                        <a:rPr lang="ar-IQ" sz="1800" b="1">
                          <a:effectLst/>
                        </a:rPr>
                        <a:t>جرام</a:t>
                      </a:r>
                      <a:endParaRPr lang="ar-IQ" sz="1800" b="1">
                        <a:effectLst/>
                        <a:cs typeface="+mj-cs"/>
                      </a:endParaRPr>
                    </a:p>
                  </a:txBody>
                  <a:tcPr marL="66762" marR="66762" marT="33381" marB="33381" anchor="ctr"/>
                </a:tc>
                <a:tc>
                  <a:txBody>
                    <a:bodyPr/>
                    <a:lstStyle/>
                    <a:p>
                      <a:pPr algn="ctr" rtl="1"/>
                      <a:r>
                        <a:rPr lang="en-US" sz="1800" b="1">
                          <a:effectLst/>
                        </a:rPr>
                        <a:t>4.8</a:t>
                      </a:r>
                      <a:endParaRPr lang="en-US" sz="1800" b="1">
                        <a:effectLst/>
                        <a:cs typeface="+mj-cs"/>
                      </a:endParaRPr>
                    </a:p>
                  </a:txBody>
                  <a:tcPr marL="66762" marR="66762" marT="33381" marB="33381" anchor="ctr"/>
                </a:tc>
                <a:tc>
                  <a:txBody>
                    <a:bodyPr/>
                    <a:lstStyle/>
                    <a:p>
                      <a:pPr algn="ctr" rtl="1"/>
                      <a:r>
                        <a:rPr lang="en-US" sz="1800" b="1">
                          <a:effectLst/>
                        </a:rPr>
                        <a:t>4.4</a:t>
                      </a:r>
                      <a:endParaRPr lang="en-US" sz="1800" b="1">
                        <a:effectLst/>
                        <a:cs typeface="+mj-cs"/>
                      </a:endParaRPr>
                    </a:p>
                  </a:txBody>
                  <a:tcPr marL="66762" marR="66762" marT="33381" marB="33381" anchor="ctr"/>
                </a:tc>
                <a:tc>
                  <a:txBody>
                    <a:bodyPr/>
                    <a:lstStyle/>
                    <a:p>
                      <a:pPr algn="ctr" rtl="1"/>
                      <a:r>
                        <a:rPr lang="en-US" sz="1800" b="1">
                          <a:effectLst/>
                        </a:rPr>
                        <a:t>5.1</a:t>
                      </a:r>
                      <a:endParaRPr lang="en-US" sz="1800" b="1">
                        <a:effectLst/>
                        <a:cs typeface="+mj-cs"/>
                      </a:endParaRPr>
                    </a:p>
                  </a:txBody>
                  <a:tcPr marL="66762" marR="66762" marT="33381" marB="33381" anchor="ctr"/>
                </a:tc>
                <a:tc>
                  <a:txBody>
                    <a:bodyPr/>
                    <a:lstStyle/>
                    <a:p>
                      <a:pPr algn="ctr" rtl="1"/>
                      <a:r>
                        <a:rPr lang="en-US" sz="1800" b="1" dirty="0">
                          <a:effectLst/>
                        </a:rPr>
                        <a:t>4.9</a:t>
                      </a:r>
                      <a:endParaRPr lang="en-US" sz="1800" b="1" dirty="0">
                        <a:effectLst/>
                        <a:cs typeface="+mj-cs"/>
                      </a:endParaRPr>
                    </a:p>
                  </a:txBody>
                  <a:tcPr marL="66762" marR="66762" marT="33381" marB="33381" anchor="ctr"/>
                </a:tc>
              </a:tr>
              <a:tr h="329957">
                <a:tc>
                  <a:txBody>
                    <a:bodyPr/>
                    <a:lstStyle/>
                    <a:p>
                      <a:pPr algn="ctr" rtl="1"/>
                      <a:r>
                        <a:rPr lang="ar-IQ" sz="1800" b="1">
                          <a:effectLst/>
                        </a:rPr>
                        <a:t>كولسترول</a:t>
                      </a:r>
                      <a:endParaRPr lang="ar-IQ" sz="1800" b="1">
                        <a:effectLst/>
                        <a:cs typeface="+mj-cs"/>
                      </a:endParaRPr>
                    </a:p>
                  </a:txBody>
                  <a:tcPr marL="66762" marR="66762" marT="33381" marB="33381" anchor="ctr"/>
                </a:tc>
                <a:tc>
                  <a:txBody>
                    <a:bodyPr/>
                    <a:lstStyle/>
                    <a:p>
                      <a:pPr algn="ctr" rtl="1"/>
                      <a:r>
                        <a:rPr lang="ar-IQ" sz="1800" b="1">
                          <a:effectLst/>
                        </a:rPr>
                        <a:t>مللي جرام</a:t>
                      </a:r>
                      <a:endParaRPr lang="ar-IQ" sz="1800" b="1">
                        <a:effectLst/>
                        <a:cs typeface="+mj-cs"/>
                      </a:endParaRPr>
                    </a:p>
                  </a:txBody>
                  <a:tcPr marL="66762" marR="66762" marT="33381" marB="33381" anchor="ctr"/>
                </a:tc>
                <a:tc>
                  <a:txBody>
                    <a:bodyPr/>
                    <a:lstStyle/>
                    <a:p>
                      <a:pPr algn="ctr" rtl="1"/>
                      <a:r>
                        <a:rPr lang="en-US" sz="1800" b="1">
                          <a:effectLst/>
                        </a:rPr>
                        <a:t>14</a:t>
                      </a:r>
                      <a:endParaRPr lang="en-US" sz="1800" b="1">
                        <a:effectLst/>
                        <a:cs typeface="+mj-cs"/>
                      </a:endParaRPr>
                    </a:p>
                  </a:txBody>
                  <a:tcPr marL="66762" marR="66762" marT="33381" marB="33381" anchor="ctr"/>
                </a:tc>
                <a:tc>
                  <a:txBody>
                    <a:bodyPr/>
                    <a:lstStyle/>
                    <a:p>
                      <a:pPr algn="ctr" rtl="1"/>
                      <a:r>
                        <a:rPr lang="en-US" sz="1800" b="1">
                          <a:effectLst/>
                        </a:rPr>
                        <a:t>10</a:t>
                      </a:r>
                      <a:endParaRPr lang="en-US" sz="1800" b="1">
                        <a:effectLst/>
                        <a:cs typeface="+mj-cs"/>
                      </a:endParaRPr>
                    </a:p>
                  </a:txBody>
                  <a:tcPr marL="66762" marR="66762" marT="33381" marB="33381" anchor="ctr"/>
                </a:tc>
                <a:tc>
                  <a:txBody>
                    <a:bodyPr/>
                    <a:lstStyle/>
                    <a:p>
                      <a:pPr algn="ctr" rtl="1"/>
                      <a:r>
                        <a:rPr lang="en-US" sz="1800" b="1">
                          <a:effectLst/>
                        </a:rPr>
                        <a:t>11</a:t>
                      </a:r>
                      <a:endParaRPr lang="en-US" sz="1800" b="1">
                        <a:effectLst/>
                        <a:cs typeface="+mj-cs"/>
                      </a:endParaRPr>
                    </a:p>
                  </a:txBody>
                  <a:tcPr marL="66762" marR="66762" marT="33381" marB="33381" anchor="ctr"/>
                </a:tc>
                <a:tc>
                  <a:txBody>
                    <a:bodyPr/>
                    <a:lstStyle/>
                    <a:p>
                      <a:pPr algn="ctr" rtl="1"/>
                      <a:r>
                        <a:rPr lang="en-US" sz="1800" b="1" dirty="0">
                          <a:effectLst/>
                        </a:rPr>
                        <a:t>8</a:t>
                      </a:r>
                      <a:endParaRPr lang="en-US" sz="1800" b="1" dirty="0">
                        <a:effectLst/>
                        <a:cs typeface="+mj-cs"/>
                      </a:endParaRPr>
                    </a:p>
                  </a:txBody>
                  <a:tcPr marL="66762" marR="66762" marT="33381" marB="33381" anchor="ctr"/>
                </a:tc>
              </a:tr>
              <a:tr h="329957">
                <a:tc>
                  <a:txBody>
                    <a:bodyPr/>
                    <a:lstStyle/>
                    <a:p>
                      <a:pPr algn="ctr" rtl="1"/>
                      <a:r>
                        <a:rPr lang="ar-IQ" sz="1800" b="1">
                          <a:effectLst/>
                        </a:rPr>
                        <a:t>كالسيوم</a:t>
                      </a:r>
                      <a:endParaRPr lang="ar-IQ" sz="1800" b="1">
                        <a:effectLst/>
                        <a:cs typeface="+mj-cs"/>
                      </a:endParaRPr>
                    </a:p>
                  </a:txBody>
                  <a:tcPr marL="66762" marR="66762" marT="33381" marB="33381" anchor="ctr"/>
                </a:tc>
                <a:tc>
                  <a:txBody>
                    <a:bodyPr/>
                    <a:lstStyle/>
                    <a:p>
                      <a:pPr algn="ctr" rtl="1"/>
                      <a:r>
                        <a:rPr lang="ar-IQ" sz="1800" b="1">
                          <a:effectLst/>
                        </a:rPr>
                        <a:t>مللي جرام</a:t>
                      </a:r>
                      <a:endParaRPr lang="ar-IQ" sz="1800" b="1">
                        <a:effectLst/>
                        <a:cs typeface="+mj-cs"/>
                      </a:endParaRPr>
                    </a:p>
                  </a:txBody>
                  <a:tcPr marL="66762" marR="66762" marT="33381" marB="33381" anchor="ctr"/>
                </a:tc>
                <a:tc>
                  <a:txBody>
                    <a:bodyPr/>
                    <a:lstStyle/>
                    <a:p>
                      <a:pPr algn="ctr" rtl="1"/>
                      <a:r>
                        <a:rPr lang="en-US" sz="1800" b="1" dirty="0">
                          <a:effectLst/>
                        </a:rPr>
                        <a:t>120</a:t>
                      </a:r>
                      <a:endParaRPr lang="en-US" sz="1800" b="1" dirty="0">
                        <a:effectLst/>
                        <a:cs typeface="+mj-cs"/>
                      </a:endParaRPr>
                    </a:p>
                  </a:txBody>
                  <a:tcPr marL="66762" marR="66762" marT="33381" marB="33381" anchor="ctr"/>
                </a:tc>
                <a:tc>
                  <a:txBody>
                    <a:bodyPr/>
                    <a:lstStyle/>
                    <a:p>
                      <a:pPr algn="ctr" rtl="1"/>
                      <a:r>
                        <a:rPr lang="en-US" sz="1800" b="1">
                          <a:effectLst/>
                        </a:rPr>
                        <a:t>100</a:t>
                      </a:r>
                      <a:endParaRPr lang="en-US" sz="1800" b="1">
                        <a:effectLst/>
                        <a:cs typeface="+mj-cs"/>
                      </a:endParaRPr>
                    </a:p>
                  </a:txBody>
                  <a:tcPr marL="66762" marR="66762" marT="33381" marB="33381" anchor="ctr"/>
                </a:tc>
                <a:tc>
                  <a:txBody>
                    <a:bodyPr/>
                    <a:lstStyle/>
                    <a:p>
                      <a:pPr algn="ctr" rtl="1"/>
                      <a:r>
                        <a:rPr lang="en-US" sz="1800" b="1">
                          <a:effectLst/>
                        </a:rPr>
                        <a:t>170</a:t>
                      </a:r>
                      <a:endParaRPr lang="en-US" sz="1800" b="1">
                        <a:effectLst/>
                        <a:cs typeface="+mj-cs"/>
                      </a:endParaRPr>
                    </a:p>
                  </a:txBody>
                  <a:tcPr marL="66762" marR="66762" marT="33381" marB="33381" anchor="ctr"/>
                </a:tc>
                <a:tc>
                  <a:txBody>
                    <a:bodyPr/>
                    <a:lstStyle/>
                    <a:p>
                      <a:pPr algn="ctr" rtl="1"/>
                      <a:r>
                        <a:rPr lang="en-US" sz="1800" b="1" dirty="0">
                          <a:effectLst/>
                        </a:rPr>
                        <a:t>195</a:t>
                      </a:r>
                      <a:endParaRPr lang="en-US" sz="1800" b="1" dirty="0">
                        <a:effectLst/>
                        <a:cs typeface="+mj-cs"/>
                      </a:endParaRPr>
                    </a:p>
                  </a:txBody>
                  <a:tcPr marL="66762" marR="66762" marT="33381" marB="33381" anchor="ctr"/>
                </a:tc>
              </a:tr>
              <a:tr h="329957">
                <a:tc rowSpan="2">
                  <a:txBody>
                    <a:bodyPr/>
                    <a:lstStyle/>
                    <a:p>
                      <a:pPr algn="ctr" rtl="1"/>
                      <a:r>
                        <a:rPr lang="ar-IQ" sz="1800" b="1">
                          <a:effectLst/>
                        </a:rPr>
                        <a:t>طاقة</a:t>
                      </a:r>
                      <a:endParaRPr lang="ar-IQ" sz="1800" b="1">
                        <a:effectLst/>
                        <a:cs typeface="+mj-cs"/>
                      </a:endParaRPr>
                    </a:p>
                  </a:txBody>
                  <a:tcPr marL="66762" marR="66762" marT="33381" marB="33381" anchor="ctr"/>
                </a:tc>
                <a:tc>
                  <a:txBody>
                    <a:bodyPr/>
                    <a:lstStyle/>
                    <a:p>
                      <a:pPr algn="ctr" rtl="1"/>
                      <a:r>
                        <a:rPr lang="en-US" sz="1800" b="1">
                          <a:effectLst/>
                        </a:rPr>
                        <a:t>kcal</a:t>
                      </a:r>
                      <a:endParaRPr lang="en-US" sz="1800" b="1">
                        <a:effectLst/>
                        <a:cs typeface="+mj-cs"/>
                      </a:endParaRPr>
                    </a:p>
                  </a:txBody>
                  <a:tcPr marL="66762" marR="66762" marT="33381" marB="33381" anchor="ctr"/>
                </a:tc>
                <a:tc>
                  <a:txBody>
                    <a:bodyPr/>
                    <a:lstStyle/>
                    <a:p>
                      <a:pPr algn="ctr" rtl="1"/>
                      <a:r>
                        <a:rPr lang="en-US" sz="1800" b="1" dirty="0">
                          <a:effectLst/>
                        </a:rPr>
                        <a:t>66</a:t>
                      </a:r>
                      <a:endParaRPr lang="en-US" sz="1800" b="1" dirty="0">
                        <a:effectLst/>
                        <a:cs typeface="+mj-cs"/>
                      </a:endParaRPr>
                    </a:p>
                  </a:txBody>
                  <a:tcPr marL="66762" marR="66762" marT="33381" marB="33381" anchor="ctr"/>
                </a:tc>
                <a:tc>
                  <a:txBody>
                    <a:bodyPr/>
                    <a:lstStyle/>
                    <a:p>
                      <a:pPr algn="ctr" rtl="1"/>
                      <a:r>
                        <a:rPr lang="en-US" sz="1800" b="1">
                          <a:effectLst/>
                        </a:rPr>
                        <a:t>60</a:t>
                      </a:r>
                      <a:endParaRPr lang="en-US" sz="1800" b="1">
                        <a:effectLst/>
                        <a:cs typeface="+mj-cs"/>
                      </a:endParaRPr>
                    </a:p>
                  </a:txBody>
                  <a:tcPr marL="66762" marR="66762" marT="33381" marB="33381" anchor="ctr"/>
                </a:tc>
                <a:tc>
                  <a:txBody>
                    <a:bodyPr/>
                    <a:lstStyle/>
                    <a:p>
                      <a:pPr algn="ctr" rtl="1"/>
                      <a:r>
                        <a:rPr lang="en-US" sz="1800" b="1">
                          <a:effectLst/>
                        </a:rPr>
                        <a:t>95</a:t>
                      </a:r>
                      <a:endParaRPr lang="en-US" sz="1800" b="1">
                        <a:effectLst/>
                        <a:cs typeface="+mj-cs"/>
                      </a:endParaRPr>
                    </a:p>
                  </a:txBody>
                  <a:tcPr marL="66762" marR="66762" marT="33381" marB="33381" anchor="ctr"/>
                </a:tc>
                <a:tc>
                  <a:txBody>
                    <a:bodyPr/>
                    <a:lstStyle/>
                    <a:p>
                      <a:pPr algn="ctr" rtl="1"/>
                      <a:r>
                        <a:rPr lang="en-US" sz="1800" b="1" dirty="0">
                          <a:effectLst/>
                        </a:rPr>
                        <a:t>110</a:t>
                      </a:r>
                      <a:endParaRPr lang="en-US" sz="1800" b="1" dirty="0">
                        <a:effectLst/>
                        <a:cs typeface="+mj-cs"/>
                      </a:endParaRPr>
                    </a:p>
                  </a:txBody>
                  <a:tcPr marL="66762" marR="66762" marT="33381" marB="33381" anchor="ctr"/>
                </a:tc>
              </a:tr>
              <a:tr h="329957">
                <a:tc vMerge="1">
                  <a:txBody>
                    <a:bodyPr/>
                    <a:lstStyle/>
                    <a:p>
                      <a:endParaRPr lang="en-US"/>
                    </a:p>
                  </a:txBody>
                  <a:tcPr/>
                </a:tc>
                <a:tc>
                  <a:txBody>
                    <a:bodyPr/>
                    <a:lstStyle/>
                    <a:p>
                      <a:pPr algn="ctr" rtl="1"/>
                      <a:r>
                        <a:rPr lang="en-US" sz="1800" b="1" dirty="0">
                          <a:effectLst/>
                        </a:rPr>
                        <a:t>kJ</a:t>
                      </a:r>
                      <a:endParaRPr lang="en-US" sz="1800" b="1" dirty="0">
                        <a:effectLst/>
                        <a:cs typeface="+mj-cs"/>
                      </a:endParaRPr>
                    </a:p>
                  </a:txBody>
                  <a:tcPr marL="66762" marR="66762" marT="33381" marB="33381" anchor="ctr"/>
                </a:tc>
                <a:tc>
                  <a:txBody>
                    <a:bodyPr/>
                    <a:lstStyle/>
                    <a:p>
                      <a:pPr algn="ctr" rtl="1"/>
                      <a:r>
                        <a:rPr lang="en-US" sz="1800" b="1" dirty="0">
                          <a:effectLst/>
                        </a:rPr>
                        <a:t>275</a:t>
                      </a:r>
                      <a:endParaRPr lang="en-US" sz="1800" b="1" dirty="0">
                        <a:effectLst/>
                        <a:cs typeface="+mj-cs"/>
                      </a:endParaRPr>
                    </a:p>
                  </a:txBody>
                  <a:tcPr marL="66762" marR="66762" marT="33381" marB="33381" anchor="ctr"/>
                </a:tc>
                <a:tc>
                  <a:txBody>
                    <a:bodyPr/>
                    <a:lstStyle/>
                    <a:p>
                      <a:pPr algn="ctr" rtl="1"/>
                      <a:r>
                        <a:rPr lang="en-US" sz="1800" b="1">
                          <a:effectLst/>
                        </a:rPr>
                        <a:t>253</a:t>
                      </a:r>
                      <a:endParaRPr lang="en-US" sz="1800" b="1">
                        <a:effectLst/>
                        <a:cs typeface="+mj-cs"/>
                      </a:endParaRPr>
                    </a:p>
                  </a:txBody>
                  <a:tcPr marL="66762" marR="66762" marT="33381" marB="33381" anchor="ctr"/>
                </a:tc>
                <a:tc>
                  <a:txBody>
                    <a:bodyPr/>
                    <a:lstStyle/>
                    <a:p>
                      <a:pPr algn="ctr" rtl="1"/>
                      <a:r>
                        <a:rPr lang="en-US" sz="1800" b="1">
                          <a:effectLst/>
                        </a:rPr>
                        <a:t>396</a:t>
                      </a:r>
                      <a:endParaRPr lang="en-US" sz="1800" b="1">
                        <a:effectLst/>
                        <a:cs typeface="+mj-cs"/>
                      </a:endParaRPr>
                    </a:p>
                  </a:txBody>
                  <a:tcPr marL="66762" marR="66762" marT="33381" marB="33381" anchor="ctr"/>
                </a:tc>
                <a:tc>
                  <a:txBody>
                    <a:bodyPr/>
                    <a:lstStyle/>
                    <a:p>
                      <a:pPr algn="ctr" rtl="1"/>
                      <a:r>
                        <a:rPr lang="en-US" sz="1800" b="1" dirty="0">
                          <a:effectLst/>
                        </a:rPr>
                        <a:t>463</a:t>
                      </a:r>
                      <a:endParaRPr lang="en-US" sz="1800" b="1" dirty="0">
                        <a:effectLst/>
                        <a:cs typeface="+mj-cs"/>
                      </a:endParaRPr>
                    </a:p>
                  </a:txBody>
                  <a:tcPr marL="66762" marR="66762" marT="33381" marB="33381" anchor="ctr"/>
                </a:tc>
              </a:tr>
            </a:tbl>
          </a:graphicData>
        </a:graphic>
      </p:graphicFrame>
      <p:sp>
        <p:nvSpPr>
          <p:cNvPr id="2" name="مستطيل 1"/>
          <p:cNvSpPr/>
          <p:nvPr/>
        </p:nvSpPr>
        <p:spPr>
          <a:xfrm>
            <a:off x="755576" y="116632"/>
            <a:ext cx="8136904"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b="1" dirty="0" smtClean="0"/>
              <a:t>جدول رقم (1) يبين مكونات الحليب لكل 100غم)</a:t>
            </a:r>
            <a:endParaRPr lang="en-US" b="1" dirty="0"/>
          </a:p>
        </p:txBody>
      </p:sp>
      <p:sp>
        <p:nvSpPr>
          <p:cNvPr id="3" name="شكل بيضاوي 2"/>
          <p:cNvSpPr/>
          <p:nvPr/>
        </p:nvSpPr>
        <p:spPr>
          <a:xfrm>
            <a:off x="539552" y="6566761"/>
            <a:ext cx="7776864" cy="33265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(www.https</a:t>
            </a:r>
            <a:r>
              <a:rPr lang="en-US" dirty="0"/>
              <a:t>://</a:t>
            </a:r>
            <a:r>
              <a:rPr lang="en-US" dirty="0" smtClean="0"/>
              <a:t>ar.wikipedia.org/wiki).</a:t>
            </a:r>
            <a:endParaRPr lang="en-US" dirty="0"/>
          </a:p>
        </p:txBody>
      </p:sp>
    </p:spTree>
    <p:extLst>
      <p:ext uri="{BB962C8B-B14F-4D97-AF65-F5344CB8AC3E}">
        <p14:creationId xmlns:p14="http://schemas.microsoft.com/office/powerpoint/2010/main" val="1964669758"/>
      </p:ext>
    </p:extLst>
  </p:cSld>
  <p:clrMapOvr>
    <a:masterClrMapping/>
  </p:clrMapOvr>
  <p:transition spd="slow">
    <p:wheel spokes="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43608" y="33505"/>
            <a:ext cx="8100392" cy="7378943"/>
          </a:xfrm>
          <a:prstGeom prst="rect">
            <a:avLst/>
          </a:prstGeom>
        </p:spPr>
        <p:txBody>
          <a:bodyPr wrap="square">
            <a:spAutoFit/>
          </a:bodyPr>
          <a:lstStyle/>
          <a:p>
            <a:pPr lvl="1" algn="just"/>
            <a:r>
              <a:rPr lang="ar-IQ" sz="2600" b="1" dirty="0" smtClean="0">
                <a:solidFill>
                  <a:srgbClr val="FF0000"/>
                </a:solidFill>
                <a:latin typeface="Simplified Arabic" panose="02020603050405020304" pitchFamily="18" charset="-78"/>
                <a:cs typeface="Simplified Arabic" panose="02020603050405020304" pitchFamily="18" charset="-78"/>
              </a:rPr>
              <a:t>الاستنتاجات</a:t>
            </a:r>
            <a:r>
              <a:rPr lang="ar-IQ" sz="2600" b="1" dirty="0">
                <a:solidFill>
                  <a:srgbClr val="FF0000"/>
                </a:solidFill>
                <a:latin typeface="Simplified Arabic" panose="02020603050405020304" pitchFamily="18" charset="-78"/>
                <a:cs typeface="Simplified Arabic" panose="02020603050405020304" pitchFamily="18" charset="-78"/>
              </a:rPr>
              <a:t>:</a:t>
            </a:r>
            <a:endParaRPr lang="en-US" sz="2600" b="1" dirty="0">
              <a:solidFill>
                <a:srgbClr val="FF0000"/>
              </a:solidFill>
              <a:latin typeface="Simplified Arabic" panose="02020603050405020304" pitchFamily="18" charset="-78"/>
              <a:cs typeface="Simplified Arabic" panose="02020603050405020304" pitchFamily="18" charset="-78"/>
            </a:endParaRPr>
          </a:p>
          <a:p>
            <a:pPr lvl="1" algn="just"/>
            <a:r>
              <a:rPr lang="ar-IQ" sz="2600" dirty="0">
                <a:latin typeface="Simplified Arabic" panose="02020603050405020304" pitchFamily="18" charset="-78"/>
                <a:cs typeface="Simplified Arabic" panose="02020603050405020304" pitchFamily="18" charset="-78"/>
              </a:rPr>
              <a:t>معظم العوامل الرئيسية لديها تنظيم إيجابي في تخليق الدهون في الحليب، حيث كانت تعبيرات هذه العوامل التنظيمية أعلى في فترة الرضاعة منها في فترة الجفاف، وهذا قد يعكس التوازن في دهون الحليب. بعد فهم واضح لأنماط التنظيم للجينات الرئيسية في تخليق الدهون في الحليب .ان العوامل التنظيمية </a:t>
            </a:r>
            <a:r>
              <a:rPr lang="en-US" sz="2600" dirty="0">
                <a:latin typeface="Simplified Arabic" panose="02020603050405020304" pitchFamily="18" charset="-78"/>
                <a:cs typeface="Simplified Arabic" panose="02020603050405020304" pitchFamily="18" charset="-78"/>
              </a:rPr>
              <a:t>AMPK</a:t>
            </a:r>
            <a:r>
              <a:rPr lang="ar-IQ" sz="2600" dirty="0">
                <a:latin typeface="Simplified Arabic" panose="02020603050405020304" pitchFamily="18" charset="-78"/>
                <a:cs typeface="Simplified Arabic" panose="02020603050405020304" pitchFamily="18" charset="-78"/>
              </a:rPr>
              <a:t> و </a:t>
            </a:r>
            <a:r>
              <a:rPr lang="en-US" sz="2600" dirty="0">
                <a:latin typeface="Simplified Arabic" panose="02020603050405020304" pitchFamily="18" charset="-78"/>
                <a:cs typeface="Simplified Arabic" panose="02020603050405020304" pitchFamily="18" charset="-78"/>
              </a:rPr>
              <a:t>LXRα</a:t>
            </a:r>
            <a:r>
              <a:rPr lang="ar-IQ" sz="2600" dirty="0">
                <a:latin typeface="Simplified Arabic" panose="02020603050405020304" pitchFamily="18" charset="-78"/>
                <a:cs typeface="Simplified Arabic" panose="02020603050405020304" pitchFamily="18" charset="-78"/>
              </a:rPr>
              <a:t> و </a:t>
            </a:r>
            <a:r>
              <a:rPr lang="en-US" sz="2600" dirty="0">
                <a:latin typeface="Simplified Arabic" panose="02020603050405020304" pitchFamily="18" charset="-78"/>
                <a:cs typeface="Simplified Arabic" panose="02020603050405020304" pitchFamily="18" charset="-78"/>
              </a:rPr>
              <a:t>INSIG2</a:t>
            </a:r>
            <a:r>
              <a:rPr lang="ar-IQ" sz="2600" dirty="0">
                <a:latin typeface="Simplified Arabic" panose="02020603050405020304" pitchFamily="18" charset="-78"/>
                <a:cs typeface="Simplified Arabic" panose="02020603050405020304" pitchFamily="18" charset="-78"/>
              </a:rPr>
              <a:t> و </a:t>
            </a:r>
            <a:r>
              <a:rPr lang="en-US" sz="2600" dirty="0" smtClean="0">
                <a:latin typeface="Simplified Arabic" panose="02020603050405020304" pitchFamily="18" charset="-78"/>
                <a:cs typeface="Simplified Arabic" panose="02020603050405020304" pitchFamily="18" charset="-78"/>
              </a:rPr>
              <a:t>LPS</a:t>
            </a:r>
            <a:r>
              <a:rPr lang="ar-IQ" sz="2600" dirty="0" smtClean="0">
                <a:latin typeface="Simplified Arabic" panose="02020603050405020304" pitchFamily="18" charset="-78"/>
                <a:cs typeface="Simplified Arabic" panose="02020603050405020304" pitchFamily="18" charset="-78"/>
              </a:rPr>
              <a:t> </a:t>
            </a:r>
            <a:r>
              <a:rPr lang="ar-IQ" sz="2600" dirty="0">
                <a:latin typeface="Simplified Arabic" panose="02020603050405020304" pitchFamily="18" charset="-78"/>
                <a:cs typeface="Simplified Arabic" panose="02020603050405020304" pitchFamily="18" charset="-78"/>
              </a:rPr>
              <a:t>و </a:t>
            </a:r>
            <a:r>
              <a:rPr lang="en-US" sz="2600" dirty="0">
                <a:latin typeface="Simplified Arabic" panose="02020603050405020304" pitchFamily="18" charset="-78"/>
                <a:cs typeface="Simplified Arabic" panose="02020603050405020304" pitchFamily="18" charset="-78"/>
              </a:rPr>
              <a:t>LPL</a:t>
            </a:r>
            <a:r>
              <a:rPr lang="ar-IQ" sz="2600" dirty="0">
                <a:latin typeface="Simplified Arabic" panose="02020603050405020304" pitchFamily="18" charset="-78"/>
                <a:cs typeface="Simplified Arabic" panose="02020603050405020304" pitchFamily="18" charset="-78"/>
              </a:rPr>
              <a:t> و </a:t>
            </a:r>
            <a:r>
              <a:rPr lang="en-US" sz="2600" dirty="0">
                <a:latin typeface="Simplified Arabic" panose="02020603050405020304" pitchFamily="18" charset="-78"/>
                <a:cs typeface="Simplified Arabic" panose="02020603050405020304" pitchFamily="18" charset="-78"/>
              </a:rPr>
              <a:t>EGFR</a:t>
            </a:r>
            <a:r>
              <a:rPr lang="ar-IQ" sz="2600" dirty="0">
                <a:latin typeface="Simplified Arabic" panose="02020603050405020304" pitchFamily="18" charset="-78"/>
                <a:cs typeface="Simplified Arabic" panose="02020603050405020304" pitchFamily="18" charset="-78"/>
              </a:rPr>
              <a:t> و </a:t>
            </a:r>
            <a:r>
              <a:rPr lang="en-US" sz="2600" dirty="0">
                <a:latin typeface="Simplified Arabic" panose="02020603050405020304" pitchFamily="18" charset="-78"/>
                <a:cs typeface="Simplified Arabic" panose="02020603050405020304" pitchFamily="18" charset="-78"/>
              </a:rPr>
              <a:t>Foxo1</a:t>
            </a:r>
            <a:r>
              <a:rPr lang="ar-IQ" sz="2600" dirty="0">
                <a:latin typeface="Simplified Arabic" panose="02020603050405020304" pitchFamily="18" charset="-78"/>
                <a:cs typeface="Simplified Arabic" panose="02020603050405020304" pitchFamily="18" charset="-78"/>
              </a:rPr>
              <a:t> و </a:t>
            </a:r>
            <a:r>
              <a:rPr lang="en-US" sz="2600" dirty="0">
                <a:latin typeface="Simplified Arabic" panose="02020603050405020304" pitchFamily="18" charset="-78"/>
                <a:cs typeface="Simplified Arabic" panose="02020603050405020304" pitchFamily="18" charset="-78"/>
              </a:rPr>
              <a:t>PTEN</a:t>
            </a:r>
            <a:r>
              <a:rPr lang="ar-IQ" sz="2600" dirty="0">
                <a:latin typeface="Simplified Arabic" panose="02020603050405020304" pitchFamily="18" charset="-78"/>
                <a:cs typeface="Simplified Arabic" panose="02020603050405020304" pitchFamily="18" charset="-78"/>
              </a:rPr>
              <a:t> و </a:t>
            </a:r>
            <a:r>
              <a:rPr lang="en-US" sz="2600" dirty="0">
                <a:latin typeface="Simplified Arabic" panose="02020603050405020304" pitchFamily="18" charset="-78"/>
                <a:cs typeface="Simplified Arabic" panose="02020603050405020304" pitchFamily="18" charset="-78"/>
              </a:rPr>
              <a:t>GPIHBP1</a:t>
            </a:r>
            <a:r>
              <a:rPr lang="ar-IQ" sz="2600" dirty="0">
                <a:latin typeface="Simplified Arabic" panose="02020603050405020304" pitchFamily="18" charset="-78"/>
                <a:cs typeface="Simplified Arabic" panose="02020603050405020304" pitchFamily="18" charset="-78"/>
              </a:rPr>
              <a:t> و </a:t>
            </a:r>
            <a:r>
              <a:rPr lang="en-US" sz="2600" dirty="0">
                <a:latin typeface="Simplified Arabic" panose="02020603050405020304" pitchFamily="18" charset="-78"/>
                <a:cs typeface="Simplified Arabic" panose="02020603050405020304" pitchFamily="18" charset="-78"/>
              </a:rPr>
              <a:t>ELOVL7</a:t>
            </a:r>
            <a:r>
              <a:rPr lang="ar-IQ" sz="2600" dirty="0">
                <a:latin typeface="Simplified Arabic" panose="02020603050405020304" pitchFamily="18" charset="-78"/>
                <a:cs typeface="Simplified Arabic" panose="02020603050405020304" pitchFamily="18" charset="-78"/>
              </a:rPr>
              <a:t> و </a:t>
            </a:r>
            <a:r>
              <a:rPr lang="en-US" sz="2600" dirty="0">
                <a:latin typeface="Simplified Arabic" panose="02020603050405020304" pitchFamily="18" charset="-78"/>
                <a:cs typeface="Simplified Arabic" panose="02020603050405020304" pitchFamily="18" charset="-78"/>
              </a:rPr>
              <a:t>SREBP1c</a:t>
            </a:r>
            <a:r>
              <a:rPr lang="ar-IQ" sz="2600" dirty="0">
                <a:latin typeface="Simplified Arabic" panose="02020603050405020304" pitchFamily="18" charset="-78"/>
                <a:cs typeface="Simplified Arabic" panose="02020603050405020304" pitchFamily="18" charset="-78"/>
              </a:rPr>
              <a:t> ذات تأثيرات تنظيمية محددة على الجينات الرئيسية في المرحلة الأولى من تخليق الدهون في الحليب (تخليق الأحماض الدهنية من جديد، امتصاص الأحماض الدهنية الطويلة السلسلة في الدم، نقل الأحماض الدهنية الطويلة السلسلة وإشباعها). . بالإضافة إلى ذلك، يلعب </a:t>
            </a:r>
            <a:r>
              <a:rPr lang="en-US" sz="2600" dirty="0">
                <a:latin typeface="Simplified Arabic" panose="02020603050405020304" pitchFamily="18" charset="-78"/>
                <a:cs typeface="Simplified Arabic" panose="02020603050405020304" pitchFamily="18" charset="-78"/>
              </a:rPr>
              <a:t>SREBP1</a:t>
            </a:r>
            <a:r>
              <a:rPr lang="ar-IQ" sz="2600" dirty="0">
                <a:latin typeface="Simplified Arabic" panose="02020603050405020304" pitchFamily="18" charset="-78"/>
                <a:cs typeface="Simplified Arabic" panose="02020603050405020304" pitchFamily="18" charset="-78"/>
              </a:rPr>
              <a:t> دورًا مركزيًا في الحفاظ على التكرار الأساسي للجينات المرتبطة بتخليق الدهون في الحليب، وكذلك </a:t>
            </a:r>
            <a:r>
              <a:rPr lang="en-US" sz="2600" dirty="0">
                <a:latin typeface="Simplified Arabic" panose="02020603050405020304" pitchFamily="18" charset="-78"/>
                <a:cs typeface="Simplified Arabic" panose="02020603050405020304" pitchFamily="18" charset="-78"/>
              </a:rPr>
              <a:t>PPARG</a:t>
            </a:r>
            <a:r>
              <a:rPr lang="ar-IQ" sz="2600" dirty="0">
                <a:latin typeface="Simplified Arabic" panose="02020603050405020304" pitchFamily="18" charset="-78"/>
                <a:cs typeface="Simplified Arabic" panose="02020603050405020304" pitchFamily="18" charset="-78"/>
              </a:rPr>
              <a:t> و </a:t>
            </a:r>
            <a:r>
              <a:rPr lang="ar-IQ" sz="2600" dirty="0" err="1">
                <a:latin typeface="Simplified Arabic" panose="02020603050405020304" pitchFamily="18" charset="-78"/>
                <a:cs typeface="Simplified Arabic" panose="02020603050405020304" pitchFamily="18" charset="-78"/>
              </a:rPr>
              <a:t>و</a:t>
            </a:r>
            <a:r>
              <a:rPr lang="ar-IQ" sz="2600" dirty="0">
                <a:latin typeface="Simplified Arabic" panose="02020603050405020304" pitchFamily="18" charset="-78"/>
                <a:cs typeface="Simplified Arabic" panose="02020603050405020304" pitchFamily="18" charset="-78"/>
              </a:rPr>
              <a:t> </a:t>
            </a:r>
            <a:r>
              <a:rPr lang="en-US" sz="2600" dirty="0">
                <a:latin typeface="Simplified Arabic" panose="02020603050405020304" pitchFamily="18" charset="-78"/>
                <a:cs typeface="Simplified Arabic" panose="02020603050405020304" pitchFamily="18" charset="-78"/>
              </a:rPr>
              <a:t>LXR</a:t>
            </a:r>
            <a:r>
              <a:rPr lang="ar-IQ" sz="2600" dirty="0">
                <a:latin typeface="Simplified Arabic" panose="02020603050405020304" pitchFamily="18" charset="-78"/>
                <a:cs typeface="Simplified Arabic" panose="02020603050405020304" pitchFamily="18" charset="-78"/>
              </a:rPr>
              <a:t> يبدو أن لها أهمية حيوية. في امتصاص وتنشيط الأحماض الدهنية الطويلة السلسلة. عرضت كل من </a:t>
            </a:r>
            <a:r>
              <a:rPr lang="en-US" sz="2600" dirty="0">
                <a:latin typeface="Simplified Arabic" panose="02020603050405020304" pitchFamily="18" charset="-78"/>
                <a:cs typeface="Simplified Arabic" panose="02020603050405020304" pitchFamily="18" charset="-78"/>
              </a:rPr>
              <a:t>PPARG</a:t>
            </a:r>
            <a:r>
              <a:rPr lang="ar-IQ" sz="2600" dirty="0">
                <a:latin typeface="Simplified Arabic" panose="02020603050405020304" pitchFamily="18" charset="-78"/>
                <a:cs typeface="Simplified Arabic" panose="02020603050405020304" pitchFamily="18" charset="-78"/>
              </a:rPr>
              <a:t> و </a:t>
            </a:r>
            <a:r>
              <a:rPr lang="en-US" sz="2600" dirty="0">
                <a:latin typeface="Simplified Arabic" panose="02020603050405020304" pitchFamily="18" charset="-78"/>
                <a:cs typeface="Simplified Arabic" panose="02020603050405020304" pitchFamily="18" charset="-78"/>
              </a:rPr>
              <a:t>LXR</a:t>
            </a:r>
            <a:r>
              <a:rPr lang="ar-IQ" sz="2600" dirty="0">
                <a:latin typeface="Simplified Arabic" panose="02020603050405020304" pitchFamily="18" charset="-78"/>
                <a:cs typeface="Simplified Arabic" panose="02020603050405020304" pitchFamily="18" charset="-78"/>
              </a:rPr>
              <a:t> تأثيرات تنظيمية إيجابية في تخليق الدهون في الحليب، وشاركت </a:t>
            </a:r>
            <a:r>
              <a:rPr lang="en-US" sz="2600" dirty="0">
                <a:latin typeface="Simplified Arabic" panose="02020603050405020304" pitchFamily="18" charset="-78"/>
                <a:cs typeface="Simplified Arabic" panose="02020603050405020304" pitchFamily="18" charset="-78"/>
              </a:rPr>
              <a:t>LXR</a:t>
            </a:r>
            <a:r>
              <a:rPr lang="ar-IQ" sz="2600" dirty="0">
                <a:latin typeface="Simplified Arabic" panose="02020603050405020304" pitchFamily="18" charset="-78"/>
                <a:cs typeface="Simplified Arabic" panose="02020603050405020304" pitchFamily="18" charset="-78"/>
              </a:rPr>
              <a:t> في تنظيم تخليق الدهون في الثدييات وتعتمد على </a:t>
            </a:r>
            <a:r>
              <a:rPr lang="en-US" sz="2600" dirty="0">
                <a:latin typeface="Simplified Arabic" panose="02020603050405020304" pitchFamily="18" charset="-78"/>
                <a:cs typeface="Simplified Arabic" panose="02020603050405020304" pitchFamily="18" charset="-78"/>
              </a:rPr>
              <a:t>SREBP1</a:t>
            </a:r>
            <a:r>
              <a:rPr lang="ar-IQ" sz="2600" dirty="0">
                <a:latin typeface="Simplified Arabic" panose="02020603050405020304" pitchFamily="18" charset="-78"/>
                <a:cs typeface="Simplified Arabic" panose="02020603050405020304" pitchFamily="18" charset="-78"/>
              </a:rPr>
              <a:t>. </a:t>
            </a:r>
            <a:endParaRPr lang="en-US" sz="2600" dirty="0">
              <a:latin typeface="Simplified Arabic" panose="02020603050405020304" pitchFamily="18" charset="-78"/>
              <a:cs typeface="Simplified Arabic" panose="02020603050405020304" pitchFamily="18" charset="-78"/>
            </a:endParaRPr>
          </a:p>
          <a:p>
            <a:pPr lvl="1" algn="just">
              <a:lnSpc>
                <a:spcPct val="150000"/>
              </a:lnSpc>
            </a:pPr>
            <a:endParaRPr lang="en-US" sz="21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610862591"/>
      </p:ext>
    </p:extLst>
  </p:cSld>
  <p:clrMapOvr>
    <a:masterClrMapping/>
  </p:clrMapOvr>
  <p:transition spd="slow">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31640" y="404664"/>
            <a:ext cx="7467600" cy="3730426"/>
          </a:xfrm>
        </p:spPr>
        <p:txBody>
          <a:bodyPr>
            <a:normAutofit/>
          </a:bodyPr>
          <a:lstStyle/>
          <a:p>
            <a:pPr algn="ctr"/>
            <a:r>
              <a:rPr lang="ar-IQ" sz="7200" b="1" dirty="0" smtClean="0"/>
              <a:t>شكراُ لحسن اصغائكم</a:t>
            </a:r>
            <a:endParaRPr lang="en-US" sz="7200" b="1" dirty="0"/>
          </a:p>
        </p:txBody>
      </p:sp>
    </p:spTree>
    <p:extLst>
      <p:ext uri="{BB962C8B-B14F-4D97-AF65-F5344CB8AC3E}">
        <p14:creationId xmlns:p14="http://schemas.microsoft.com/office/powerpoint/2010/main" val="3897552355"/>
      </p:ext>
    </p:extLst>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971600" y="260648"/>
            <a:ext cx="7992888" cy="6370975"/>
          </a:xfrm>
          <a:prstGeom prst="rect">
            <a:avLst/>
          </a:prstGeom>
        </p:spPr>
        <p:txBody>
          <a:bodyPr wrap="square">
            <a:spAutoFit/>
          </a:bodyPr>
          <a:lstStyle/>
          <a:p>
            <a:pPr algn="just">
              <a:lnSpc>
                <a:spcPct val="200000"/>
              </a:lnSpc>
            </a:pPr>
            <a:r>
              <a:rPr lang="ar-IQ" sz="2800" b="1" dirty="0" smtClean="0">
                <a:latin typeface="Simplified Arabic" panose="02020603050405020304" pitchFamily="18" charset="-78"/>
                <a:cs typeface="Simplified Arabic" panose="02020603050405020304" pitchFamily="18" charset="-78"/>
              </a:rPr>
              <a:t>المقدمة:</a:t>
            </a:r>
          </a:p>
          <a:p>
            <a:pPr algn="just">
              <a:lnSpc>
                <a:spcPct val="200000"/>
              </a:lnSpc>
            </a:pPr>
            <a:r>
              <a:rPr lang="ar-IQ" sz="2200" b="1" dirty="0" smtClean="0">
                <a:latin typeface="Simplified Arabic" panose="02020603050405020304" pitchFamily="18" charset="-78"/>
                <a:cs typeface="Simplified Arabic" panose="02020603050405020304" pitchFamily="18" charset="-78"/>
              </a:rPr>
              <a:t>يزداد الطلب </a:t>
            </a:r>
            <a:r>
              <a:rPr lang="ar-IQ" sz="2200" b="1" dirty="0">
                <a:latin typeface="Simplified Arabic" panose="02020603050405020304" pitchFamily="18" charset="-78"/>
                <a:cs typeface="Simplified Arabic" panose="02020603050405020304" pitchFamily="18" charset="-78"/>
              </a:rPr>
              <a:t>على الحليب عالي الجودة سنويًا في مختلف أنحاء العالم، وتجد أن الاهتمام بتحسين جودة الحليب أصبح محورًا للاهتمام لدى المستهلكين. </a:t>
            </a:r>
            <a:r>
              <a:rPr lang="ar-IQ" sz="2200" b="1" dirty="0" smtClean="0">
                <a:latin typeface="Simplified Arabic" panose="02020603050405020304" pitchFamily="18" charset="-78"/>
                <a:cs typeface="Simplified Arabic" panose="02020603050405020304" pitchFamily="18" charset="-78"/>
              </a:rPr>
              <a:t>(</a:t>
            </a:r>
            <a:r>
              <a:rPr lang="en-US" sz="2200" b="1" dirty="0">
                <a:latin typeface="Simplified Arabic" panose="02020603050405020304" pitchFamily="18" charset="-78"/>
                <a:cs typeface="Simplified Arabic" panose="02020603050405020304" pitchFamily="18" charset="-78"/>
              </a:rPr>
              <a:t>Wiley </a:t>
            </a:r>
            <a:r>
              <a:rPr lang="ar-IQ" sz="2200" b="1" dirty="0">
                <a:latin typeface="Simplified Arabic" panose="02020603050405020304" pitchFamily="18" charset="-78"/>
                <a:cs typeface="Simplified Arabic" panose="02020603050405020304" pitchFamily="18" charset="-78"/>
              </a:rPr>
              <a:t>وآخرون، 2007)، تتأثر جودة الحليب بعدة عوامل، مثل التركيب الوراثي للقطيع والأداء الإنجابي وإدارة التغذية. تُعتبر مكونات الحليب الرئيسية أيضًا جزءًا أساسيًا من هذه الجودة. يحتوي دهن الحليب على مواد غذائية هامة </a:t>
            </a:r>
            <a:r>
              <a:rPr lang="ar-IQ" sz="2200" b="1" dirty="0" smtClean="0">
                <a:latin typeface="Simplified Arabic" panose="02020603050405020304" pitchFamily="18" charset="-78"/>
                <a:cs typeface="Simplified Arabic" panose="02020603050405020304" pitchFamily="18" charset="-78"/>
              </a:rPr>
              <a:t>يحتاجها </a:t>
            </a:r>
            <a:r>
              <a:rPr lang="ar-IQ" sz="2200" b="1" dirty="0">
                <a:latin typeface="Simplified Arabic" panose="02020603050405020304" pitchFamily="18" charset="-78"/>
                <a:cs typeface="Simplified Arabic" panose="02020603050405020304" pitchFamily="18" charset="-78"/>
              </a:rPr>
              <a:t>الجسم، ويُعتبر أساسيًا في إنتاج الزبدة والزبادي. ومع كونه عنصرًا رئيسيًا في </a:t>
            </a:r>
            <a:r>
              <a:rPr lang="ar-IQ" sz="2200" b="1" dirty="0" smtClean="0">
                <a:latin typeface="Simplified Arabic" panose="02020603050405020304" pitchFamily="18" charset="-78"/>
                <a:cs typeface="Simplified Arabic" panose="02020603050405020304" pitchFamily="18" charset="-78"/>
              </a:rPr>
              <a:t>الألبان</a:t>
            </a:r>
            <a:r>
              <a:rPr lang="ar-IQ" sz="2200" b="1" dirty="0">
                <a:latin typeface="Simplified Arabic" panose="02020603050405020304" pitchFamily="18" charset="-78"/>
                <a:cs typeface="Simplified Arabic" panose="02020603050405020304" pitchFamily="18" charset="-78"/>
              </a:rPr>
              <a:t>، يؤثر دهون الحليب ليس فقط على طعم وقيمة الحليب، ولكن أيضًا يُعتبر عاملًا تنافسيًا رئيسيًا في صناعة الألبان</a:t>
            </a:r>
            <a:r>
              <a:rPr lang="ar-IQ" sz="2200" b="1" dirty="0" smtClean="0">
                <a:latin typeface="Simplified Arabic" panose="02020603050405020304" pitchFamily="18" charset="-78"/>
                <a:cs typeface="Simplified Arabic" panose="02020603050405020304" pitchFamily="18" charset="-78"/>
              </a:rPr>
              <a:t>.</a:t>
            </a:r>
            <a:r>
              <a:rPr lang="ar-IQ" sz="2200" b="1" dirty="0">
                <a:latin typeface="Simplified Arabic" panose="02020603050405020304" pitchFamily="18" charset="-78"/>
                <a:cs typeface="Simplified Arabic" panose="02020603050405020304" pitchFamily="18" charset="-78"/>
              </a:rPr>
              <a:t> </a:t>
            </a:r>
            <a:r>
              <a:rPr lang="en-US" sz="2200" b="1" dirty="0" smtClean="0">
                <a:latin typeface="Simplified Arabic" panose="02020603050405020304" pitchFamily="18" charset="-78"/>
                <a:cs typeface="Simplified Arabic" panose="02020603050405020304" pitchFamily="18" charset="-78"/>
              </a:rPr>
              <a:t>             </a:t>
            </a:r>
            <a:r>
              <a:rPr lang="ar-IQ" sz="2200" b="1" dirty="0" smtClean="0">
                <a:latin typeface="Simplified Arabic" panose="02020603050405020304" pitchFamily="18" charset="-78"/>
                <a:cs typeface="Simplified Arabic" panose="02020603050405020304" pitchFamily="18" charset="-78"/>
              </a:rPr>
              <a:t>( </a:t>
            </a:r>
            <a:r>
              <a:rPr lang="en-US" sz="2200" b="1" dirty="0">
                <a:latin typeface="Simplified Arabic" panose="02020603050405020304" pitchFamily="18" charset="-78"/>
                <a:cs typeface="Simplified Arabic" panose="02020603050405020304" pitchFamily="18" charset="-78"/>
              </a:rPr>
              <a:t>Li D</a:t>
            </a:r>
            <a:r>
              <a:rPr lang="ar-SA" sz="2200" b="1" dirty="0">
                <a:latin typeface="Simplified Arabic" panose="02020603050405020304" pitchFamily="18" charset="-78"/>
                <a:cs typeface="Simplified Arabic" panose="02020603050405020304" pitchFamily="18" charset="-78"/>
              </a:rPr>
              <a:t>واخرون</a:t>
            </a:r>
            <a:r>
              <a:rPr lang="en-US" sz="2200" b="1" dirty="0">
                <a:latin typeface="Simplified Arabic" panose="02020603050405020304" pitchFamily="18" charset="-78"/>
                <a:cs typeface="Simplified Arabic" panose="02020603050405020304" pitchFamily="18" charset="-78"/>
              </a:rPr>
              <a:t>2015 ,</a:t>
            </a:r>
            <a:r>
              <a:rPr lang="ar-SA" sz="2200" b="1" dirty="0">
                <a:latin typeface="Simplified Arabic" panose="02020603050405020304" pitchFamily="18" charset="-78"/>
                <a:cs typeface="Simplified Arabic" panose="02020603050405020304" pitchFamily="18" charset="-78"/>
              </a:rPr>
              <a:t>). </a:t>
            </a:r>
            <a:endParaRPr lang="en-US" sz="2200" b="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856534472"/>
      </p:ext>
    </p:extLst>
  </p:cSld>
  <p:clrMapOvr>
    <a:masterClrMapping/>
  </p:clrMapOvr>
  <mc:AlternateContent xmlns:mc="http://schemas.openxmlformats.org/markup-compatibility/2006" xmlns:p14="http://schemas.microsoft.com/office/powerpoint/2010/main">
    <mc:Choice Requires="p14">
      <p:transition p14:dur="10">
        <p:blinds dir="vert"/>
      </p:transition>
    </mc:Choice>
    <mc:Fallback xmlns="">
      <p:transition>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99592" y="548680"/>
            <a:ext cx="8064896" cy="5909310"/>
          </a:xfrm>
          <a:prstGeom prst="rect">
            <a:avLst/>
          </a:prstGeom>
        </p:spPr>
        <p:txBody>
          <a:bodyPr wrap="square">
            <a:spAutoFit/>
          </a:bodyPr>
          <a:lstStyle/>
          <a:p>
            <a:pPr algn="just">
              <a:lnSpc>
                <a:spcPct val="150000"/>
              </a:lnSpc>
            </a:pPr>
            <a:r>
              <a:rPr lang="ar-SA" sz="2800" b="1" dirty="0">
                <a:latin typeface="Simplified Arabic" panose="02020603050405020304" pitchFamily="18" charset="-78"/>
                <a:cs typeface="Simplified Arabic" panose="02020603050405020304" pitchFamily="18" charset="-78"/>
              </a:rPr>
              <a:t>أظهرت الدراسات أن دهن الحليب يلعب دوراً </a:t>
            </a:r>
            <a:r>
              <a:rPr lang="ar-IQ" sz="2800" b="1" dirty="0">
                <a:latin typeface="Simplified Arabic" panose="02020603050405020304" pitchFamily="18" charset="-78"/>
                <a:cs typeface="Simplified Arabic" panose="02020603050405020304" pitchFamily="18" charset="-78"/>
              </a:rPr>
              <a:t>مهماً</a:t>
            </a:r>
            <a:r>
              <a:rPr lang="ar-SA" sz="2800" b="1" dirty="0">
                <a:latin typeface="Simplified Arabic" panose="02020603050405020304" pitchFamily="18" charset="-78"/>
                <a:cs typeface="Simplified Arabic" panose="02020603050405020304" pitchFamily="18" charset="-78"/>
              </a:rPr>
              <a:t> في نمو وتطوير جسم الإنسان (</a:t>
            </a:r>
            <a:r>
              <a:rPr lang="en-US" sz="2800" b="1" dirty="0">
                <a:latin typeface="Simplified Arabic" panose="02020603050405020304" pitchFamily="18" charset="-78"/>
                <a:cs typeface="Simplified Arabic" panose="02020603050405020304" pitchFamily="18" charset="-78"/>
              </a:rPr>
              <a:t>Chen</a:t>
            </a:r>
            <a:r>
              <a:rPr lang="ar-SA" sz="2800" b="1" dirty="0">
                <a:latin typeface="Simplified Arabic" panose="02020603050405020304" pitchFamily="18" charset="-78"/>
                <a:cs typeface="Simplified Arabic" panose="02020603050405020304" pitchFamily="18" charset="-78"/>
              </a:rPr>
              <a:t>واخرون</a:t>
            </a:r>
            <a:r>
              <a:rPr lang="en-US" sz="2800" b="1" dirty="0">
                <a:latin typeface="Simplified Arabic" panose="02020603050405020304" pitchFamily="18" charset="-78"/>
                <a:cs typeface="Simplified Arabic" panose="02020603050405020304" pitchFamily="18" charset="-78"/>
              </a:rPr>
              <a:t> ,</a:t>
            </a:r>
            <a:r>
              <a:rPr lang="ar-IQ" sz="2800" b="1" dirty="0">
                <a:latin typeface="Simplified Arabic" panose="02020603050405020304" pitchFamily="18" charset="-78"/>
                <a:cs typeface="Simplified Arabic" panose="02020603050405020304" pitchFamily="18" charset="-78"/>
              </a:rPr>
              <a:t>2019</a:t>
            </a:r>
            <a:r>
              <a:rPr lang="ar-SA" sz="2800" b="1" dirty="0">
                <a:latin typeface="Simplified Arabic" panose="02020603050405020304" pitchFamily="18" charset="-78"/>
                <a:cs typeface="Simplified Arabic" panose="02020603050405020304" pitchFamily="18" charset="-78"/>
              </a:rPr>
              <a:t>) ويختلف محتوى ونسبة دهن الحليب المطلوبة بحسب فئات المستهلكين المختلفة، حيث يكون لدى الأطفال متطلبات أعلى لدهن الحليب أثناء نموهم. نظراً لأن 95% من دهن الحليب يتألف من الأحماض الدهنية الطويلة </a:t>
            </a:r>
            <a:r>
              <a:rPr lang="ar-IQ" sz="2800" b="1" dirty="0">
                <a:latin typeface="Simplified Arabic" panose="02020603050405020304" pitchFamily="18" charset="-78"/>
                <a:cs typeface="Simplified Arabic" panose="02020603050405020304" pitchFamily="18" charset="-78"/>
              </a:rPr>
              <a:t>السلسلة </a:t>
            </a:r>
            <a:r>
              <a:rPr lang="ar-IQ" sz="2800" b="1" dirty="0" smtClean="0">
                <a:latin typeface="Simplified Arabic" panose="02020603050405020304" pitchFamily="18" charset="-78"/>
                <a:cs typeface="Simplified Arabic" panose="02020603050405020304" pitchFamily="18" charset="-78"/>
              </a:rPr>
              <a:t>ال</a:t>
            </a:r>
            <a:r>
              <a:rPr lang="ar-IQ" sz="2800" b="1" dirty="0">
                <a:latin typeface="Simplified Arabic" panose="02020603050405020304" pitchFamily="18" charset="-78"/>
                <a:cs typeface="Simplified Arabic" panose="02020603050405020304" pitchFamily="18" charset="-78"/>
              </a:rPr>
              <a:t>م</a:t>
            </a:r>
            <a:r>
              <a:rPr lang="ar-IQ" sz="2800" b="1" dirty="0" smtClean="0">
                <a:latin typeface="Simplified Arabic" panose="02020603050405020304" pitchFamily="18" charset="-78"/>
                <a:cs typeface="Simplified Arabic" panose="02020603050405020304" pitchFamily="18" charset="-78"/>
              </a:rPr>
              <a:t>همة </a:t>
            </a:r>
            <a:r>
              <a:rPr lang="ar-IQ" sz="2800" b="1" dirty="0">
                <a:latin typeface="Simplified Arabic" panose="02020603050405020304" pitchFamily="18" charset="-78"/>
                <a:cs typeface="Simplified Arabic" panose="02020603050405020304" pitchFamily="18" charset="-78"/>
              </a:rPr>
              <a:t>لنمو </a:t>
            </a:r>
            <a:r>
              <a:rPr lang="ar-IQ" sz="2800" b="1" dirty="0" smtClean="0">
                <a:latin typeface="Simplified Arabic" panose="02020603050405020304" pitchFamily="18" charset="-78"/>
                <a:cs typeface="Simplified Arabic" panose="02020603050405020304" pitchFamily="18" charset="-78"/>
              </a:rPr>
              <a:t>الاطفال</a:t>
            </a:r>
            <a:r>
              <a:rPr lang="ar-SA" sz="2800" b="1" dirty="0">
                <a:latin typeface="Simplified Arabic" panose="02020603050405020304" pitchFamily="18" charset="-78"/>
                <a:cs typeface="Simplified Arabic" panose="02020603050405020304" pitchFamily="18" charset="-78"/>
              </a:rPr>
              <a:t> بشكل عام، يُعتبر محتوى دهن الحليب وجودته وتركيبة الأحماض الدهنية فيه مهمة بشكل كبير لصحة الإنسان. وبالتالي، يُعتبر تحسين جودة الحليب وزيادة كفاءة الإنتاج أمرًا ذا أهمية بالغة </a:t>
            </a:r>
            <a:r>
              <a:rPr lang="ar-IQ" sz="2800" b="1" dirty="0">
                <a:latin typeface="Simplified Arabic" panose="02020603050405020304" pitchFamily="18" charset="-78"/>
                <a:cs typeface="Simplified Arabic" panose="02020603050405020304" pitchFamily="18" charset="-78"/>
              </a:rPr>
              <a:t>(</a:t>
            </a:r>
            <a:r>
              <a:rPr lang="en-US" sz="2800" b="1" dirty="0" err="1">
                <a:latin typeface="Simplified Arabic" panose="02020603050405020304" pitchFamily="18" charset="-78"/>
                <a:cs typeface="Simplified Arabic" panose="02020603050405020304" pitchFamily="18" charset="-78"/>
              </a:rPr>
              <a:t>Kuipers</a:t>
            </a:r>
            <a:r>
              <a:rPr lang="ar-SA" sz="2800" b="1" dirty="0">
                <a:latin typeface="Simplified Arabic" panose="02020603050405020304" pitchFamily="18" charset="-78"/>
                <a:cs typeface="Simplified Arabic" panose="02020603050405020304" pitchFamily="18" charset="-78"/>
              </a:rPr>
              <a:t>واخرون</a:t>
            </a:r>
            <a:r>
              <a:rPr lang="en-US" sz="2800" b="1" dirty="0">
                <a:latin typeface="Simplified Arabic" panose="02020603050405020304" pitchFamily="18" charset="-78"/>
                <a:cs typeface="Simplified Arabic" panose="02020603050405020304" pitchFamily="18" charset="-78"/>
              </a:rPr>
              <a:t> ,</a:t>
            </a:r>
            <a:r>
              <a:rPr lang="ar-IQ" sz="2800" b="1" dirty="0">
                <a:latin typeface="Simplified Arabic" panose="02020603050405020304" pitchFamily="18" charset="-78"/>
                <a:cs typeface="Simplified Arabic" panose="02020603050405020304" pitchFamily="18" charset="-78"/>
              </a:rPr>
              <a:t>2011</a:t>
            </a:r>
            <a:r>
              <a:rPr lang="ar-SA" sz="2800" b="1" dirty="0" smtClean="0">
                <a:latin typeface="Simplified Arabic" panose="02020603050405020304" pitchFamily="18" charset="-78"/>
                <a:cs typeface="Simplified Arabic" panose="02020603050405020304" pitchFamily="18" charset="-78"/>
              </a:rPr>
              <a:t>)</a:t>
            </a:r>
            <a:endParaRPr lang="en-US" sz="2800" dirty="0"/>
          </a:p>
        </p:txBody>
      </p:sp>
    </p:spTree>
    <p:extLst>
      <p:ext uri="{BB962C8B-B14F-4D97-AF65-F5344CB8AC3E}">
        <p14:creationId xmlns:p14="http://schemas.microsoft.com/office/powerpoint/2010/main" val="2664889283"/>
      </p:ext>
    </p:extLst>
  </p:cSld>
  <p:clrMapOvr>
    <a:masterClrMapping/>
  </p:clrMapOvr>
  <p:transition spd="slow">
    <p:wheel spokes="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151112" y="260648"/>
            <a:ext cx="7813376" cy="6124754"/>
          </a:xfrm>
          <a:prstGeom prst="rect">
            <a:avLst/>
          </a:prstGeom>
        </p:spPr>
        <p:txBody>
          <a:bodyPr wrap="square">
            <a:spAutoFit/>
          </a:bodyPr>
          <a:lstStyle/>
          <a:p>
            <a:pPr algn="just">
              <a:lnSpc>
                <a:spcPct val="200000"/>
              </a:lnSpc>
            </a:pPr>
            <a:r>
              <a:rPr lang="ar-SA" sz="2800" b="1" dirty="0" smtClean="0">
                <a:latin typeface="Simplified Arabic" panose="02020603050405020304" pitchFamily="18" charset="-78"/>
                <a:cs typeface="Simplified Arabic" panose="02020603050405020304" pitchFamily="18" charset="-78"/>
              </a:rPr>
              <a:t>عادةً</a:t>
            </a:r>
            <a:r>
              <a:rPr lang="ar-SA" sz="2800" b="1" dirty="0">
                <a:latin typeface="Simplified Arabic" panose="02020603050405020304" pitchFamily="18" charset="-78"/>
                <a:cs typeface="Simplified Arabic" panose="02020603050405020304" pitchFamily="18" charset="-78"/>
              </a:rPr>
              <a:t>، يمكن تحقيق تحسين جودة دهن الحليب من خلال </a:t>
            </a:r>
            <a:r>
              <a:rPr lang="ar-IQ" sz="2800" b="1" dirty="0" smtClean="0">
                <a:latin typeface="Simplified Arabic" panose="02020603050405020304" pitchFamily="18" charset="-78"/>
                <a:cs typeface="Simplified Arabic" panose="02020603050405020304" pitchFamily="18" charset="-78"/>
              </a:rPr>
              <a:t>ال</a:t>
            </a:r>
            <a:r>
              <a:rPr lang="ar-SA" sz="2800" b="1" dirty="0" smtClean="0">
                <a:latin typeface="Simplified Arabic" panose="02020603050405020304" pitchFamily="18" charset="-78"/>
                <a:cs typeface="Simplified Arabic" panose="02020603050405020304" pitchFamily="18" charset="-78"/>
              </a:rPr>
              <a:t>جمع بين </a:t>
            </a:r>
            <a:r>
              <a:rPr lang="ar-SA" sz="2800" b="1" dirty="0">
                <a:latin typeface="Simplified Arabic" panose="02020603050405020304" pitchFamily="18" charset="-78"/>
                <a:cs typeface="Simplified Arabic" panose="02020603050405020304" pitchFamily="18" charset="-78"/>
              </a:rPr>
              <a:t>التحسين الوراثي والإدارة </a:t>
            </a:r>
            <a:r>
              <a:rPr lang="ar-IQ" sz="2800" b="1" dirty="0" smtClean="0">
                <a:latin typeface="Simplified Arabic" panose="02020603050405020304" pitchFamily="18" charset="-78"/>
                <a:cs typeface="Simplified Arabic" panose="02020603050405020304" pitchFamily="18" charset="-78"/>
              </a:rPr>
              <a:t>الجيدة</a:t>
            </a:r>
            <a:r>
              <a:rPr lang="ar-SA" sz="2800" b="1" dirty="0" smtClean="0">
                <a:latin typeface="Simplified Arabic" panose="02020603050405020304" pitchFamily="18" charset="-78"/>
                <a:cs typeface="Simplified Arabic" panose="02020603050405020304" pitchFamily="18" charset="-78"/>
              </a:rPr>
              <a:t>. </a:t>
            </a:r>
            <a:r>
              <a:rPr lang="ar-SA" sz="2800" b="1" dirty="0">
                <a:latin typeface="Simplified Arabic" panose="02020603050405020304" pitchFamily="18" charset="-78"/>
                <a:cs typeface="Simplified Arabic" panose="02020603050405020304" pitchFamily="18" charset="-78"/>
              </a:rPr>
              <a:t>لكن </a:t>
            </a:r>
            <a:r>
              <a:rPr lang="ar-IQ" sz="2800" b="1" dirty="0" smtClean="0">
                <a:latin typeface="Simplified Arabic" panose="02020603050405020304" pitchFamily="18" charset="-78"/>
                <a:cs typeface="Simplified Arabic" panose="02020603050405020304" pitchFamily="18" charset="-78"/>
              </a:rPr>
              <a:t>بعد</a:t>
            </a:r>
            <a:r>
              <a:rPr lang="ar-SA" sz="2800" b="1" dirty="0">
                <a:latin typeface="Simplified Arabic" panose="02020603050405020304" pitchFamily="18" charset="-78"/>
                <a:cs typeface="Simplified Arabic" panose="02020603050405020304" pitchFamily="18" charset="-78"/>
              </a:rPr>
              <a:t> </a:t>
            </a:r>
            <a:r>
              <a:rPr lang="ar-SA" sz="2800" b="1" dirty="0" smtClean="0">
                <a:latin typeface="Simplified Arabic" panose="02020603050405020304" pitchFamily="18" charset="-78"/>
                <a:cs typeface="Simplified Arabic" panose="02020603050405020304" pitchFamily="18" charset="-78"/>
              </a:rPr>
              <a:t>التقدم </a:t>
            </a:r>
            <a:r>
              <a:rPr lang="ar-SA" sz="2800" b="1" dirty="0">
                <a:latin typeface="Simplified Arabic" panose="02020603050405020304" pitchFamily="18" charset="-78"/>
                <a:cs typeface="Simplified Arabic" panose="02020603050405020304" pitchFamily="18" charset="-78"/>
              </a:rPr>
              <a:t>في تقنيات علم الأحياء الجزيئي،</a:t>
            </a:r>
            <a:r>
              <a:rPr lang="ar-IQ" sz="2800" b="1" dirty="0" smtClean="0">
                <a:latin typeface="Simplified Arabic" panose="02020603050405020304" pitchFamily="18" charset="-78"/>
                <a:cs typeface="Simplified Arabic" panose="02020603050405020304" pitchFamily="18" charset="-78"/>
              </a:rPr>
              <a:t> و</a:t>
            </a:r>
            <a:r>
              <a:rPr lang="ar-SA" sz="2800" b="1" dirty="0" smtClean="0">
                <a:latin typeface="Simplified Arabic" panose="02020603050405020304" pitchFamily="18" charset="-78"/>
                <a:cs typeface="Simplified Arabic" panose="02020603050405020304" pitchFamily="18" charset="-78"/>
              </a:rPr>
              <a:t>اكتشاف </a:t>
            </a:r>
            <a:r>
              <a:rPr lang="ar-IQ" sz="2800" b="1" dirty="0" smtClean="0">
                <a:latin typeface="Simplified Arabic" panose="02020603050405020304" pitchFamily="18" charset="-78"/>
                <a:cs typeface="Simplified Arabic" panose="02020603050405020304" pitchFamily="18" charset="-78"/>
              </a:rPr>
              <a:t>ال</a:t>
            </a:r>
            <a:r>
              <a:rPr lang="ar-SA" sz="2800" b="1" dirty="0" smtClean="0">
                <a:latin typeface="Simplified Arabic" panose="02020603050405020304" pitchFamily="18" charset="-78"/>
                <a:cs typeface="Simplified Arabic" panose="02020603050405020304" pitchFamily="18" charset="-78"/>
              </a:rPr>
              <a:t>حمض </a:t>
            </a:r>
            <a:r>
              <a:rPr lang="ar-IQ" sz="2800" b="1" dirty="0" smtClean="0">
                <a:latin typeface="Simplified Arabic" panose="02020603050405020304" pitchFamily="18" charset="-78"/>
                <a:cs typeface="Simplified Arabic" panose="02020603050405020304" pitchFamily="18" charset="-78"/>
              </a:rPr>
              <a:t>النووي</a:t>
            </a:r>
            <a:r>
              <a:rPr lang="en-US" sz="2800" b="1" dirty="0" smtClean="0">
                <a:latin typeface="Simplified Arabic" panose="02020603050405020304" pitchFamily="18" charset="-78"/>
                <a:cs typeface="Simplified Arabic" panose="02020603050405020304" pitchFamily="18" charset="-78"/>
              </a:rPr>
              <a:t>DNA</a:t>
            </a:r>
            <a:r>
              <a:rPr lang="en-US" sz="2800" b="1" dirty="0">
                <a:latin typeface="Simplified Arabic" panose="02020603050405020304" pitchFamily="18" charset="-78"/>
                <a:cs typeface="Simplified Arabic" panose="02020603050405020304" pitchFamily="18" charset="-78"/>
              </a:rPr>
              <a:t>) </a:t>
            </a:r>
            <a:r>
              <a:rPr lang="ar-IQ" sz="2800" b="1" dirty="0" smtClean="0">
                <a:latin typeface="Simplified Arabic" panose="02020603050405020304" pitchFamily="18" charset="-78"/>
                <a:cs typeface="Simplified Arabic" panose="02020603050405020304" pitchFamily="18" charset="-78"/>
              </a:rPr>
              <a:t>) </a:t>
            </a:r>
            <a:r>
              <a:rPr lang="ar-SA" sz="2800" b="1" dirty="0" smtClean="0">
                <a:latin typeface="Simplified Arabic" panose="02020603050405020304" pitchFamily="18" charset="-78"/>
                <a:cs typeface="Simplified Arabic" panose="02020603050405020304" pitchFamily="18" charset="-78"/>
              </a:rPr>
              <a:t>أصبح </a:t>
            </a:r>
            <a:r>
              <a:rPr lang="ar-SA" sz="2800" b="1" dirty="0">
                <a:latin typeface="Simplified Arabic" panose="02020603050405020304" pitchFamily="18" charset="-78"/>
                <a:cs typeface="Simplified Arabic" panose="02020603050405020304" pitchFamily="18" charset="-78"/>
              </a:rPr>
              <a:t>واضحًا أن التلاعب بالتشكيل الجيني وتنظيمه يُعد وسيلة قوية للتأثير على النتائج المظهرية </a:t>
            </a:r>
            <a:r>
              <a:rPr lang="ar-SA" sz="2800" b="1" dirty="0" smtClean="0">
                <a:latin typeface="Simplified Arabic" panose="02020603050405020304" pitchFamily="18" charset="-78"/>
                <a:cs typeface="Simplified Arabic" panose="02020603050405020304" pitchFamily="18" charset="-78"/>
              </a:rPr>
              <a:t>. </a:t>
            </a:r>
            <a:r>
              <a:rPr lang="ar-SA" sz="2800" b="1" dirty="0">
                <a:latin typeface="Simplified Arabic" panose="02020603050405020304" pitchFamily="18" charset="-78"/>
                <a:cs typeface="Simplified Arabic" panose="02020603050405020304" pitchFamily="18" charset="-78"/>
              </a:rPr>
              <a:t>يُظهر استخدام التقنيات الحديثة ميزات عديدة مثل تشجيع الباحثين على الحصول على النتائج بوقت أقصر مما </a:t>
            </a:r>
            <a:r>
              <a:rPr lang="ar-SA" sz="2800" b="1" dirty="0" smtClean="0">
                <a:latin typeface="Simplified Arabic" panose="02020603050405020304" pitchFamily="18" charset="-78"/>
                <a:cs typeface="Simplified Arabic" panose="02020603050405020304" pitchFamily="18" charset="-78"/>
              </a:rPr>
              <a:t>كان سابقًا</a:t>
            </a:r>
            <a:r>
              <a:rPr lang="ar-IQ" sz="2800" b="1" dirty="0" smtClean="0">
                <a:latin typeface="Simplified Arabic" panose="02020603050405020304" pitchFamily="18" charset="-78"/>
                <a:cs typeface="Simplified Arabic" panose="02020603050405020304" pitchFamily="18" charset="-78"/>
              </a:rPr>
              <a:t> </a:t>
            </a:r>
            <a:r>
              <a:rPr lang="ar-SA" sz="2800" b="1" dirty="0" smtClean="0">
                <a:latin typeface="Simplified Arabic" panose="02020603050405020304" pitchFamily="18" charset="-78"/>
                <a:cs typeface="Simplified Arabic" panose="02020603050405020304" pitchFamily="18" charset="-78"/>
              </a:rPr>
              <a:t>(</a:t>
            </a:r>
            <a:r>
              <a:rPr lang="en-US" sz="2800" b="1" dirty="0">
                <a:latin typeface="Simplified Arabic" panose="02020603050405020304" pitchFamily="18" charset="-78"/>
                <a:cs typeface="Simplified Arabic" panose="02020603050405020304" pitchFamily="18" charset="-78"/>
              </a:rPr>
              <a:t>Shen </a:t>
            </a:r>
            <a:r>
              <a:rPr lang="ar-SA" sz="2800" b="1" dirty="0">
                <a:latin typeface="Simplified Arabic" panose="02020603050405020304" pitchFamily="18" charset="-78"/>
                <a:cs typeface="Simplified Arabic" panose="02020603050405020304" pitchFamily="18" charset="-78"/>
              </a:rPr>
              <a:t>وآخرون، 2019).</a:t>
            </a:r>
            <a:endParaRPr lang="en-US" sz="2800" b="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54099852"/>
      </p:ext>
    </p:extLst>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79512" y="2554"/>
            <a:ext cx="8424936" cy="6247864"/>
          </a:xfrm>
          <a:prstGeom prst="rect">
            <a:avLst/>
          </a:prstGeom>
        </p:spPr>
        <p:txBody>
          <a:bodyPr wrap="square">
            <a:spAutoFit/>
          </a:bodyPr>
          <a:lstStyle/>
          <a:p>
            <a:pPr>
              <a:lnSpc>
                <a:spcPct val="200000"/>
              </a:lnSpc>
            </a:pPr>
            <a:r>
              <a:rPr lang="ar-SA" sz="4000" b="1" dirty="0">
                <a:solidFill>
                  <a:srgbClr val="FF0000"/>
                </a:solidFill>
                <a:latin typeface="Simplified Arabic" panose="02020603050405020304" pitchFamily="18" charset="-78"/>
                <a:cs typeface="Simplified Arabic" panose="02020603050405020304" pitchFamily="18" charset="-78"/>
              </a:rPr>
              <a:t>الهدف من الدراسة :</a:t>
            </a:r>
            <a:endParaRPr lang="en-US" sz="4000" dirty="0">
              <a:solidFill>
                <a:srgbClr val="FF0000"/>
              </a:solidFill>
              <a:latin typeface="Simplified Arabic" panose="02020603050405020304" pitchFamily="18" charset="-78"/>
              <a:cs typeface="Simplified Arabic" panose="02020603050405020304" pitchFamily="18" charset="-78"/>
            </a:endParaRPr>
          </a:p>
          <a:p>
            <a:pPr>
              <a:lnSpc>
                <a:spcPct val="200000"/>
              </a:lnSpc>
            </a:pPr>
            <a:r>
              <a:rPr lang="ar-SA" sz="4000" dirty="0">
                <a:latin typeface="Simplified Arabic" panose="02020603050405020304" pitchFamily="18" charset="-78"/>
                <a:cs typeface="Simplified Arabic" panose="02020603050405020304" pitchFamily="18" charset="-78"/>
              </a:rPr>
              <a:t> هو دراسة آلية تنظيم دهن الحليب في المجترات، و تخليق الأحماض الدهنية إلى نهاية إفراز قطرات الدهون، وتوضيح وضعية التنظيم المعقد للجينات </a:t>
            </a:r>
            <a:r>
              <a:rPr lang="ar-SA" sz="4000" dirty="0" err="1">
                <a:latin typeface="Simplified Arabic" panose="02020603050405020304" pitchFamily="18" charset="-78"/>
                <a:cs typeface="Simplified Arabic" panose="02020603050405020304" pitchFamily="18" charset="-78"/>
              </a:rPr>
              <a:t>المؤثره</a:t>
            </a:r>
            <a:r>
              <a:rPr lang="ar-SA" sz="4000" dirty="0">
                <a:latin typeface="Simplified Arabic" panose="02020603050405020304" pitchFamily="18" charset="-78"/>
                <a:cs typeface="Simplified Arabic" panose="02020603050405020304" pitchFamily="18" charset="-78"/>
              </a:rPr>
              <a:t> على تكوين دهن الحليب .</a:t>
            </a:r>
            <a:endParaRPr lang="en-US" sz="40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688976082"/>
      </p:ext>
    </p:extLst>
  </p:cSld>
  <p:clrMapOvr>
    <a:masterClrMapping/>
  </p:clrMapOvr>
  <p:transition spd="slow">
    <p:wheel spokes="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71600" y="116632"/>
            <a:ext cx="7992888" cy="6547305"/>
          </a:xfrm>
          <a:prstGeom prst="rect">
            <a:avLst/>
          </a:prstGeom>
        </p:spPr>
        <p:txBody>
          <a:bodyPr wrap="square">
            <a:spAutoFit/>
          </a:bodyPr>
          <a:lstStyle/>
          <a:p>
            <a:pPr algn="just">
              <a:lnSpc>
                <a:spcPct val="150000"/>
              </a:lnSpc>
              <a:spcAft>
                <a:spcPts val="1000"/>
              </a:spcAft>
            </a:pPr>
            <a:r>
              <a:rPr lang="ar-IQ" sz="2300" b="1" dirty="0" smtClean="0">
                <a:solidFill>
                  <a:srgbClr val="FF0000"/>
                </a:solidFill>
                <a:latin typeface="Simplified Arabic" panose="02020603050405020304" pitchFamily="18" charset="-78"/>
                <a:ea typeface="Calibri"/>
                <a:cs typeface="Simplified Arabic" panose="02020603050405020304" pitchFamily="18" charset="-78"/>
              </a:rPr>
              <a:t>الجينات المؤثرة على </a:t>
            </a:r>
            <a:r>
              <a:rPr lang="ar-SA" sz="2300" b="1" dirty="0" smtClean="0">
                <a:solidFill>
                  <a:srgbClr val="FF0000"/>
                </a:solidFill>
                <a:latin typeface="Simplified Arabic" panose="02020603050405020304" pitchFamily="18" charset="-78"/>
                <a:ea typeface="Calibri"/>
                <a:cs typeface="Simplified Arabic" panose="02020603050405020304" pitchFamily="18" charset="-78"/>
              </a:rPr>
              <a:t>تكوين </a:t>
            </a:r>
            <a:r>
              <a:rPr lang="ar-SA" sz="2300" b="1" dirty="0">
                <a:solidFill>
                  <a:srgbClr val="FF0000"/>
                </a:solidFill>
                <a:latin typeface="Simplified Arabic" panose="02020603050405020304" pitchFamily="18" charset="-78"/>
                <a:ea typeface="Calibri"/>
                <a:cs typeface="Simplified Arabic" panose="02020603050405020304" pitchFamily="18" charset="-78"/>
              </a:rPr>
              <a:t>الدهون في حليب المجترات:</a:t>
            </a:r>
            <a:endParaRPr lang="en-US" sz="2300" b="1" dirty="0">
              <a:solidFill>
                <a:srgbClr val="FF0000"/>
              </a:solidFill>
              <a:latin typeface="Simplified Arabic" panose="02020603050405020304" pitchFamily="18" charset="-78"/>
              <a:ea typeface="Calibri"/>
              <a:cs typeface="Simplified Arabic" panose="02020603050405020304" pitchFamily="18" charset="-78"/>
            </a:endParaRPr>
          </a:p>
          <a:p>
            <a:pPr algn="just">
              <a:lnSpc>
                <a:spcPct val="150000"/>
              </a:lnSpc>
            </a:pPr>
            <a:r>
              <a:rPr lang="ar-SA" sz="2300" b="1" dirty="0" smtClean="0">
                <a:latin typeface="Simplified Arabic" panose="02020603050405020304" pitchFamily="18" charset="-78"/>
                <a:ea typeface="Calibri"/>
                <a:cs typeface="Simplified Arabic" panose="02020603050405020304" pitchFamily="18" charset="-78"/>
              </a:rPr>
              <a:t>الحيوانات تتناول الغذاء الذي يحتوي على الدهون والمغذيات الأخرى اللازمة لإنتاج الحليب.</a:t>
            </a:r>
            <a:r>
              <a:rPr lang="ar-IQ" sz="2300" dirty="0">
                <a:latin typeface="Simplified Arabic" panose="02020603050405020304" pitchFamily="18" charset="-78"/>
                <a:ea typeface="Calibri"/>
                <a:cs typeface="Simplified Arabic" panose="02020603050405020304" pitchFamily="18" charset="-78"/>
              </a:rPr>
              <a:t> </a:t>
            </a:r>
            <a:r>
              <a:rPr lang="ar-IQ" sz="2300" dirty="0" smtClean="0">
                <a:latin typeface="Simplified Arabic" panose="02020603050405020304" pitchFamily="18" charset="-78"/>
                <a:ea typeface="Calibri"/>
                <a:cs typeface="Simplified Arabic" panose="02020603050405020304" pitchFamily="18" charset="-78"/>
              </a:rPr>
              <a:t>و</a:t>
            </a:r>
            <a:r>
              <a:rPr lang="ar-IQ" sz="2300" b="1" dirty="0" smtClean="0">
                <a:latin typeface="Simplified Arabic" panose="02020603050405020304" pitchFamily="18" charset="-78"/>
                <a:ea typeface="Calibri"/>
                <a:cs typeface="Simplified Arabic" panose="02020603050405020304" pitchFamily="18" charset="-78"/>
              </a:rPr>
              <a:t>يتم </a:t>
            </a:r>
            <a:r>
              <a:rPr lang="ar-SA" sz="2300" b="1" dirty="0" smtClean="0">
                <a:latin typeface="Simplified Arabic" panose="02020603050405020304" pitchFamily="18" charset="-78"/>
                <a:ea typeface="Calibri"/>
                <a:cs typeface="Simplified Arabic" panose="02020603050405020304" pitchFamily="18" charset="-78"/>
              </a:rPr>
              <a:t>هضم </a:t>
            </a:r>
            <a:r>
              <a:rPr lang="ar-SA" sz="2300" b="1" dirty="0">
                <a:latin typeface="Simplified Arabic" panose="02020603050405020304" pitchFamily="18" charset="-78"/>
                <a:ea typeface="Calibri"/>
                <a:cs typeface="Simplified Arabic" panose="02020603050405020304" pitchFamily="18" charset="-78"/>
              </a:rPr>
              <a:t>وامتصاص </a:t>
            </a:r>
            <a:r>
              <a:rPr lang="ar-SA" sz="2300" b="1" dirty="0" smtClean="0">
                <a:latin typeface="Simplified Arabic" panose="02020603050405020304" pitchFamily="18" charset="-78"/>
                <a:ea typeface="Calibri"/>
                <a:cs typeface="Simplified Arabic" panose="02020603050405020304" pitchFamily="18" charset="-78"/>
              </a:rPr>
              <a:t>الدهون </a:t>
            </a:r>
            <a:r>
              <a:rPr lang="ar-SA" sz="2300" b="1" dirty="0">
                <a:latin typeface="Simplified Arabic" panose="02020603050405020304" pitchFamily="18" charset="-78"/>
                <a:ea typeface="Calibri"/>
                <a:cs typeface="Simplified Arabic" panose="02020603050405020304" pitchFamily="18" charset="-78"/>
              </a:rPr>
              <a:t>المتناولة </a:t>
            </a:r>
            <a:r>
              <a:rPr lang="ar-IQ" sz="2300" b="1" dirty="0" smtClean="0">
                <a:latin typeface="Simplified Arabic" panose="02020603050405020304" pitchFamily="18" charset="-78"/>
                <a:ea typeface="Calibri"/>
                <a:cs typeface="Simplified Arabic" panose="02020603050405020304" pitchFamily="18" charset="-78"/>
              </a:rPr>
              <a:t> و</a:t>
            </a:r>
            <a:r>
              <a:rPr lang="ar-SA" sz="2300" b="1" dirty="0" smtClean="0">
                <a:latin typeface="Simplified Arabic" panose="02020603050405020304" pitchFamily="18" charset="-78"/>
                <a:ea typeface="Calibri"/>
                <a:cs typeface="Simplified Arabic" panose="02020603050405020304" pitchFamily="18" charset="-78"/>
              </a:rPr>
              <a:t>تختلط </a:t>
            </a:r>
            <a:r>
              <a:rPr lang="ar-SA" sz="2300" b="1" dirty="0">
                <a:latin typeface="Simplified Arabic" panose="02020603050405020304" pitchFamily="18" charset="-78"/>
                <a:ea typeface="Calibri"/>
                <a:cs typeface="Simplified Arabic" panose="02020603050405020304" pitchFamily="18" charset="-78"/>
              </a:rPr>
              <a:t>مع العصارات الهضمية وتهضم في المعدة والأمعاء الدقيقة، </a:t>
            </a:r>
            <a:r>
              <a:rPr lang="ar-IQ" sz="2300" b="1" dirty="0" smtClean="0">
                <a:latin typeface="Simplified Arabic" panose="02020603050405020304" pitchFamily="18" charset="-78"/>
                <a:ea typeface="Calibri"/>
                <a:cs typeface="Simplified Arabic" panose="02020603050405020304" pitchFamily="18" charset="-78"/>
              </a:rPr>
              <a:t>ان </a:t>
            </a:r>
            <a:r>
              <a:rPr lang="ar-SA" sz="2300" b="1" dirty="0" smtClean="0">
                <a:latin typeface="Simplified Arabic" panose="02020603050405020304" pitchFamily="18" charset="-78"/>
                <a:cs typeface="Simplified Arabic" panose="02020603050405020304" pitchFamily="18" charset="-78"/>
              </a:rPr>
              <a:t>عملية </a:t>
            </a:r>
            <a:r>
              <a:rPr lang="ar-SA" sz="2300" b="1" dirty="0">
                <a:latin typeface="Simplified Arabic" panose="02020603050405020304" pitchFamily="18" charset="-78"/>
                <a:cs typeface="Simplified Arabic" panose="02020603050405020304" pitchFamily="18" charset="-78"/>
              </a:rPr>
              <a:t>تخليق الاحماض الدهنية من </a:t>
            </a:r>
            <a:r>
              <a:rPr lang="ar-SA" sz="2300" b="1" dirty="0" smtClean="0">
                <a:latin typeface="Simplified Arabic" panose="02020603050405020304" pitchFamily="18" charset="-78"/>
                <a:cs typeface="Simplified Arabic" panose="02020603050405020304" pitchFamily="18" charset="-78"/>
              </a:rPr>
              <a:t>البداية</a:t>
            </a:r>
            <a:r>
              <a:rPr lang="ar-IQ" sz="2300" dirty="0">
                <a:latin typeface="Simplified Arabic" panose="02020603050405020304" pitchFamily="18" charset="-78"/>
                <a:cs typeface="Simplified Arabic" panose="02020603050405020304" pitchFamily="18" charset="-78"/>
              </a:rPr>
              <a:t> </a:t>
            </a:r>
            <a:r>
              <a:rPr lang="ar-IQ" sz="2300" b="1" dirty="0" smtClean="0">
                <a:latin typeface="Simplified Arabic" panose="02020603050405020304" pitchFamily="18" charset="-78"/>
                <a:cs typeface="Simplified Arabic" panose="02020603050405020304" pitchFamily="18" charset="-78"/>
              </a:rPr>
              <a:t>تبدأ في </a:t>
            </a:r>
            <a:r>
              <a:rPr lang="ar-IQ" sz="2300" b="1" dirty="0">
                <a:latin typeface="Simplified Arabic" panose="02020603050405020304" pitchFamily="18" charset="-78"/>
                <a:cs typeface="Simplified Arabic" panose="02020603050405020304" pitchFamily="18" charset="-78"/>
              </a:rPr>
              <a:t>الخلايا الطلائية </a:t>
            </a:r>
            <a:r>
              <a:rPr lang="en-US" sz="2300" b="1" dirty="0">
                <a:latin typeface="Simplified Arabic" panose="02020603050405020304" pitchFamily="18" charset="-78"/>
                <a:cs typeface="Simplified Arabic" panose="02020603050405020304" pitchFamily="18" charset="-78"/>
              </a:rPr>
              <a:t>MECs</a:t>
            </a:r>
            <a:r>
              <a:rPr lang="ar-IQ" sz="2300" b="1" dirty="0">
                <a:latin typeface="Simplified Arabic" panose="02020603050405020304" pitchFamily="18" charset="-78"/>
                <a:cs typeface="Simplified Arabic" panose="02020603050405020304" pitchFamily="18" charset="-78"/>
              </a:rPr>
              <a:t> (خلايا الحلمة) بدخول حمض </a:t>
            </a:r>
            <a:r>
              <a:rPr lang="ar-IQ" sz="2300" b="1" dirty="0" err="1">
                <a:latin typeface="Simplified Arabic" panose="02020603050405020304" pitchFamily="18" charset="-78"/>
                <a:cs typeface="Simplified Arabic" panose="02020603050405020304" pitchFamily="18" charset="-78"/>
              </a:rPr>
              <a:t>الخليك</a:t>
            </a:r>
            <a:r>
              <a:rPr lang="ar-IQ" sz="2300" b="1" dirty="0">
                <a:latin typeface="Simplified Arabic" panose="02020603050405020304" pitchFamily="18" charset="-78"/>
                <a:cs typeface="Simplified Arabic" panose="02020603050405020304" pitchFamily="18" charset="-78"/>
              </a:rPr>
              <a:t> (</a:t>
            </a:r>
            <a:r>
              <a:rPr lang="ar-IQ" sz="2300" b="1" dirty="0" err="1">
                <a:latin typeface="Simplified Arabic" panose="02020603050405020304" pitchFamily="18" charset="-78"/>
                <a:cs typeface="Simplified Arabic" panose="02020603050405020304" pitchFamily="18" charset="-78"/>
              </a:rPr>
              <a:t>الأسيتات</a:t>
            </a:r>
            <a:r>
              <a:rPr lang="ar-IQ" sz="2300" b="1" dirty="0">
                <a:latin typeface="Simplified Arabic" panose="02020603050405020304" pitchFamily="18" charset="-78"/>
                <a:cs typeface="Simplified Arabic" panose="02020603050405020304" pitchFamily="18" charset="-78"/>
              </a:rPr>
              <a:t>) وحمض بيتا-هيدروكسي </a:t>
            </a:r>
            <a:r>
              <a:rPr lang="ar-IQ" sz="2300" b="1" dirty="0" err="1">
                <a:latin typeface="Simplified Arabic" panose="02020603050405020304" pitchFamily="18" charset="-78"/>
                <a:cs typeface="Simplified Arabic" panose="02020603050405020304" pitchFamily="18" charset="-78"/>
              </a:rPr>
              <a:t>بيوتيريك</a:t>
            </a:r>
            <a:r>
              <a:rPr lang="ar-IQ" sz="2300" b="1" dirty="0">
                <a:latin typeface="Simplified Arabic" panose="02020603050405020304" pitchFamily="18" charset="-78"/>
                <a:cs typeface="Simplified Arabic" panose="02020603050405020304" pitchFamily="18" charset="-78"/>
              </a:rPr>
              <a:t> (</a:t>
            </a:r>
            <a:r>
              <a:rPr lang="en-US" sz="2300" b="1" dirty="0">
                <a:latin typeface="Simplified Arabic" panose="02020603050405020304" pitchFamily="18" charset="-78"/>
                <a:cs typeface="Simplified Arabic" panose="02020603050405020304" pitchFamily="18" charset="-78"/>
              </a:rPr>
              <a:t>BHBA</a:t>
            </a:r>
            <a:r>
              <a:rPr lang="ar-IQ" sz="2300" b="1" dirty="0">
                <a:latin typeface="Simplified Arabic" panose="02020603050405020304" pitchFamily="18" charset="-78"/>
                <a:cs typeface="Simplified Arabic" panose="02020603050405020304" pitchFamily="18" charset="-78"/>
              </a:rPr>
              <a:t>) عبر غشاء الخلية بالانتشار السلبي. يقلل هذا الانتشار السلبي من الامتصاص بواسطة </a:t>
            </a:r>
            <a:r>
              <a:rPr lang="ar-IQ" sz="2300" b="1" dirty="0" err="1">
                <a:latin typeface="Simplified Arabic" panose="02020603050405020304" pitchFamily="18" charset="-78"/>
                <a:cs typeface="Simplified Arabic" panose="02020603050405020304" pitchFamily="18" charset="-78"/>
              </a:rPr>
              <a:t>إيض</a:t>
            </a:r>
            <a:r>
              <a:rPr lang="ar-IQ" sz="2300" b="1" dirty="0">
                <a:latin typeface="Simplified Arabic" panose="02020603050405020304" pitchFamily="18" charset="-78"/>
                <a:cs typeface="Simplified Arabic" panose="02020603050405020304" pitchFamily="18" charset="-78"/>
              </a:rPr>
              <a:t> البروتين وسلسلة الأحماض الدهنية الطويلة (</a:t>
            </a:r>
            <a:r>
              <a:rPr lang="en-US" sz="2300" b="1" dirty="0">
                <a:latin typeface="Simplified Arabic" panose="02020603050405020304" pitchFamily="18" charset="-78"/>
                <a:cs typeface="Simplified Arabic" panose="02020603050405020304" pitchFamily="18" charset="-78"/>
              </a:rPr>
              <a:t>LCFA</a:t>
            </a:r>
            <a:r>
              <a:rPr lang="ar-IQ" sz="2300" b="1" dirty="0">
                <a:latin typeface="Simplified Arabic" panose="02020603050405020304" pitchFamily="18" charset="-78"/>
                <a:cs typeface="Simplified Arabic" panose="02020603050405020304" pitchFamily="18" charset="-78"/>
              </a:rPr>
              <a:t>).</a:t>
            </a:r>
            <a:endParaRPr lang="en-US" sz="2300" dirty="0">
              <a:latin typeface="Simplified Arabic" panose="02020603050405020304" pitchFamily="18" charset="-78"/>
              <a:cs typeface="Simplified Arabic" panose="02020603050405020304" pitchFamily="18" charset="-78"/>
            </a:endParaRPr>
          </a:p>
          <a:p>
            <a:pPr algn="just">
              <a:lnSpc>
                <a:spcPct val="150000"/>
              </a:lnSpc>
            </a:pPr>
            <a:r>
              <a:rPr lang="ar-IQ" sz="2300" b="1" dirty="0">
                <a:latin typeface="Simplified Arabic" panose="02020603050405020304" pitchFamily="18" charset="-78"/>
                <a:cs typeface="Simplified Arabic" panose="02020603050405020304" pitchFamily="18" charset="-78"/>
              </a:rPr>
              <a:t>ان جين (</a:t>
            </a:r>
            <a:r>
              <a:rPr lang="en-US" sz="2300" b="1" dirty="0">
                <a:latin typeface="Simplified Arabic" panose="02020603050405020304" pitchFamily="18" charset="-78"/>
                <a:cs typeface="Simplified Arabic" panose="02020603050405020304" pitchFamily="18" charset="-78"/>
              </a:rPr>
              <a:t>ACSS2</a:t>
            </a:r>
            <a:r>
              <a:rPr lang="ar-IQ" sz="2300" b="1" dirty="0">
                <a:latin typeface="Simplified Arabic" panose="02020603050405020304" pitchFamily="18" charset="-78"/>
                <a:cs typeface="Simplified Arabic" panose="02020603050405020304" pitchFamily="18" charset="-78"/>
              </a:rPr>
              <a:t>) يلعب دورًا ملحوظًا في تنظيم عمليات تخليق الأحماض الدهنية خلال الرضاعة. هذا الجين يؤثر على تنظيم أنزيمات رئيسية مثل </a:t>
            </a:r>
            <a:r>
              <a:rPr lang="ar-IQ" sz="2300" b="1" dirty="0" err="1">
                <a:latin typeface="Simplified Arabic" panose="02020603050405020304" pitchFamily="18" charset="-78"/>
                <a:cs typeface="Simplified Arabic" panose="02020603050405020304" pitchFamily="18" charset="-78"/>
              </a:rPr>
              <a:t>أسيتيل</a:t>
            </a:r>
            <a:r>
              <a:rPr lang="ar-IQ" sz="2300" b="1" dirty="0">
                <a:latin typeface="Simplified Arabic" panose="02020603050405020304" pitchFamily="18" charset="-78"/>
                <a:cs typeface="Simplified Arabic" panose="02020603050405020304" pitchFamily="18" charset="-78"/>
              </a:rPr>
              <a:t>-</a:t>
            </a:r>
            <a:r>
              <a:rPr lang="en-US" sz="2300" b="1" dirty="0">
                <a:latin typeface="Simplified Arabic" panose="02020603050405020304" pitchFamily="18" charset="-78"/>
                <a:cs typeface="Simplified Arabic" panose="02020603050405020304" pitchFamily="18" charset="-78"/>
              </a:rPr>
              <a:t>CoA</a:t>
            </a:r>
            <a:r>
              <a:rPr lang="ar-IQ" sz="2300" b="1" dirty="0">
                <a:latin typeface="Simplified Arabic" panose="02020603050405020304" pitchFamily="18" charset="-78"/>
                <a:cs typeface="Simplified Arabic" panose="02020603050405020304" pitchFamily="18" charset="-78"/>
              </a:rPr>
              <a:t> </a:t>
            </a:r>
            <a:r>
              <a:rPr lang="ar-IQ" sz="2300" b="1" dirty="0" err="1">
                <a:latin typeface="Simplified Arabic" panose="02020603050405020304" pitchFamily="18" charset="-78"/>
                <a:cs typeface="Simplified Arabic" panose="02020603050405020304" pitchFamily="18" charset="-78"/>
              </a:rPr>
              <a:t>كربوكسيلاز</a:t>
            </a:r>
            <a:r>
              <a:rPr lang="ar-IQ" sz="2300" b="1" dirty="0">
                <a:latin typeface="Simplified Arabic" panose="02020603050405020304" pitchFamily="18" charset="-78"/>
                <a:cs typeface="Simplified Arabic" panose="02020603050405020304" pitchFamily="18" charset="-78"/>
              </a:rPr>
              <a:t> (</a:t>
            </a:r>
            <a:r>
              <a:rPr lang="en-US" sz="2300" b="1" dirty="0">
                <a:latin typeface="Simplified Arabic" panose="02020603050405020304" pitchFamily="18" charset="-78"/>
                <a:cs typeface="Simplified Arabic" panose="02020603050405020304" pitchFamily="18" charset="-78"/>
              </a:rPr>
              <a:t>ACACA</a:t>
            </a:r>
            <a:r>
              <a:rPr lang="ar-IQ" sz="2300" b="1" dirty="0">
                <a:latin typeface="Simplified Arabic" panose="02020603050405020304" pitchFamily="18" charset="-78"/>
                <a:cs typeface="Simplified Arabic" panose="02020603050405020304" pitchFamily="18" charset="-78"/>
              </a:rPr>
              <a:t>)، وحمض دهني </a:t>
            </a:r>
            <a:r>
              <a:rPr lang="ar-IQ" sz="2300" b="1" dirty="0" err="1">
                <a:latin typeface="Simplified Arabic" panose="02020603050405020304" pitchFamily="18" charset="-78"/>
                <a:cs typeface="Simplified Arabic" panose="02020603050405020304" pitchFamily="18" charset="-78"/>
              </a:rPr>
              <a:t>سينثيز</a:t>
            </a:r>
            <a:r>
              <a:rPr lang="ar-IQ" sz="2300" b="1" dirty="0">
                <a:latin typeface="Simplified Arabic" panose="02020603050405020304" pitchFamily="18" charset="-78"/>
                <a:cs typeface="Simplified Arabic" panose="02020603050405020304" pitchFamily="18" charset="-78"/>
              </a:rPr>
              <a:t> (</a:t>
            </a:r>
            <a:r>
              <a:rPr lang="en-US" sz="2300" b="1" dirty="0">
                <a:latin typeface="Simplified Arabic" panose="02020603050405020304" pitchFamily="18" charset="-78"/>
                <a:cs typeface="Simplified Arabic" panose="02020603050405020304" pitchFamily="18" charset="-78"/>
              </a:rPr>
              <a:t>FASN</a:t>
            </a:r>
            <a:r>
              <a:rPr lang="ar-IQ" sz="2300" b="1" dirty="0">
                <a:latin typeface="Simplified Arabic" panose="02020603050405020304" pitchFamily="18" charset="-78"/>
                <a:cs typeface="Simplified Arabic" panose="02020603050405020304" pitchFamily="18" charset="-78"/>
              </a:rPr>
              <a:t>)، وعائلة </a:t>
            </a:r>
            <a:r>
              <a:rPr lang="ar-IQ" sz="2300" b="1" dirty="0" err="1">
                <a:latin typeface="Simplified Arabic" panose="02020603050405020304" pitchFamily="18" charset="-78"/>
                <a:cs typeface="Simplified Arabic" panose="02020603050405020304" pitchFamily="18" charset="-78"/>
              </a:rPr>
              <a:t>سينثييز</a:t>
            </a:r>
            <a:r>
              <a:rPr lang="ar-IQ" sz="2300" b="1" dirty="0">
                <a:latin typeface="Simplified Arabic" panose="02020603050405020304" pitchFamily="18" charset="-78"/>
                <a:cs typeface="Simplified Arabic" panose="02020603050405020304" pitchFamily="18" charset="-78"/>
              </a:rPr>
              <a:t> أسيل-</a:t>
            </a:r>
            <a:r>
              <a:rPr lang="en-US" sz="2300" b="1" dirty="0">
                <a:latin typeface="Simplified Arabic" panose="02020603050405020304" pitchFamily="18" charset="-78"/>
                <a:cs typeface="Simplified Arabic" panose="02020603050405020304" pitchFamily="18" charset="-78"/>
              </a:rPr>
              <a:t>CoA</a:t>
            </a:r>
            <a:r>
              <a:rPr lang="ar-IQ" sz="2300" b="1" dirty="0">
                <a:latin typeface="Simplified Arabic" panose="02020603050405020304" pitchFamily="18" charset="-78"/>
                <a:cs typeface="Simplified Arabic" panose="02020603050405020304" pitchFamily="18" charset="-78"/>
              </a:rPr>
              <a:t> ذات السلسلة </a:t>
            </a:r>
            <a:r>
              <a:rPr lang="ar-IQ" sz="2300" b="1" dirty="0" err="1" smtClean="0">
                <a:latin typeface="Simplified Arabic" panose="02020603050405020304" pitchFamily="18" charset="-78"/>
                <a:cs typeface="Simplified Arabic" panose="02020603050405020304" pitchFamily="18" charset="-78"/>
              </a:rPr>
              <a:t>القصيرة.في</a:t>
            </a:r>
            <a:r>
              <a:rPr lang="ar-IQ" sz="2300" b="1" dirty="0" smtClean="0">
                <a:latin typeface="Simplified Arabic" panose="02020603050405020304" pitchFamily="18" charset="-78"/>
                <a:cs typeface="Simplified Arabic" panose="02020603050405020304" pitchFamily="18" charset="-78"/>
              </a:rPr>
              <a:t> </a:t>
            </a:r>
            <a:r>
              <a:rPr lang="ar-IQ" sz="2300" b="1" dirty="0">
                <a:latin typeface="Simplified Arabic" panose="02020603050405020304" pitchFamily="18" charset="-78"/>
                <a:cs typeface="Simplified Arabic" panose="02020603050405020304" pitchFamily="18" charset="-78"/>
              </a:rPr>
              <a:t>الخلايا الطلائية </a:t>
            </a:r>
            <a:r>
              <a:rPr lang="en-US" sz="2300" b="1" dirty="0" smtClean="0">
                <a:latin typeface="Simplified Arabic" panose="02020603050405020304" pitchFamily="18" charset="-78"/>
                <a:cs typeface="Simplified Arabic" panose="02020603050405020304" pitchFamily="18" charset="-78"/>
              </a:rPr>
              <a:t>MECs</a:t>
            </a:r>
            <a:endParaRPr lang="en-US" sz="2300" dirty="0">
              <a:latin typeface="Simplified Arabic" panose="02020603050405020304" pitchFamily="18" charset="-78"/>
              <a:ea typeface="Calibri"/>
              <a:cs typeface="Simplified Arabic" panose="02020603050405020304" pitchFamily="18" charset="-78"/>
            </a:endParaRPr>
          </a:p>
        </p:txBody>
      </p:sp>
    </p:spTree>
    <p:extLst>
      <p:ext uri="{BB962C8B-B14F-4D97-AF65-F5344CB8AC3E}">
        <p14:creationId xmlns:p14="http://schemas.microsoft.com/office/powerpoint/2010/main" val="1354585537"/>
      </p:ext>
    </p:extLst>
  </p:cSld>
  <p:clrMapOvr>
    <a:masterClrMapping/>
  </p:clrMapOvr>
  <p:transition spd="slow">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6253" y="188640"/>
            <a:ext cx="7848872" cy="6140142"/>
          </a:xfrm>
          <a:prstGeom prst="rect">
            <a:avLst/>
          </a:prstGeom>
        </p:spPr>
        <p:txBody>
          <a:bodyPr wrap="square">
            <a:spAutoFit/>
          </a:bodyPr>
          <a:lstStyle/>
          <a:p>
            <a:pPr algn="just">
              <a:lnSpc>
                <a:spcPct val="150000"/>
              </a:lnSpc>
            </a:pPr>
            <a:r>
              <a:rPr lang="ar-IQ" sz="2400" b="1" dirty="0">
                <a:latin typeface="Simplified Arabic" panose="02020603050405020304" pitchFamily="18" charset="-78"/>
                <a:cs typeface="Simplified Arabic" panose="02020603050405020304" pitchFamily="18" charset="-78"/>
              </a:rPr>
              <a:t>، يتم تحويل حمض </a:t>
            </a:r>
            <a:r>
              <a:rPr lang="ar-IQ" sz="2400" b="1" dirty="0" err="1">
                <a:latin typeface="Simplified Arabic" panose="02020603050405020304" pitchFamily="18" charset="-78"/>
                <a:cs typeface="Simplified Arabic" panose="02020603050405020304" pitchFamily="18" charset="-78"/>
              </a:rPr>
              <a:t>الخليك</a:t>
            </a:r>
            <a:r>
              <a:rPr lang="ar-IQ" sz="2400" b="1" dirty="0">
                <a:latin typeface="Simplified Arabic" panose="02020603050405020304" pitchFamily="18" charset="-78"/>
                <a:cs typeface="Simplified Arabic" panose="02020603050405020304" pitchFamily="18" charset="-78"/>
              </a:rPr>
              <a:t> وحمض بيتا-هيدروكسي </a:t>
            </a:r>
            <a:r>
              <a:rPr lang="ar-IQ" sz="2400" b="1" dirty="0" err="1">
                <a:latin typeface="Simplified Arabic" panose="02020603050405020304" pitchFamily="18" charset="-78"/>
                <a:cs typeface="Simplified Arabic" panose="02020603050405020304" pitchFamily="18" charset="-78"/>
              </a:rPr>
              <a:t>بيوتيريك</a:t>
            </a:r>
            <a:r>
              <a:rPr lang="ar-IQ" sz="2400" b="1" dirty="0">
                <a:latin typeface="Simplified Arabic" panose="02020603050405020304" pitchFamily="18" charset="-78"/>
                <a:cs typeface="Simplified Arabic" panose="02020603050405020304" pitchFamily="18" charset="-78"/>
              </a:rPr>
              <a:t> إلى </a:t>
            </a:r>
            <a:r>
              <a:rPr lang="ar-IQ" sz="2400" b="1" dirty="0" err="1">
                <a:latin typeface="Simplified Arabic" panose="02020603050405020304" pitchFamily="18" charset="-78"/>
                <a:cs typeface="Simplified Arabic" panose="02020603050405020304" pitchFamily="18" charset="-78"/>
              </a:rPr>
              <a:t>أسيتيل</a:t>
            </a:r>
            <a:r>
              <a:rPr lang="ar-IQ" sz="2400" b="1" dirty="0">
                <a:latin typeface="Simplified Arabic" panose="02020603050405020304" pitchFamily="18" charset="-78"/>
                <a:cs typeface="Simplified Arabic" panose="02020603050405020304" pitchFamily="18" charset="-78"/>
              </a:rPr>
              <a:t>-</a:t>
            </a:r>
            <a:r>
              <a:rPr lang="en-US" sz="2400" b="1" dirty="0">
                <a:latin typeface="Simplified Arabic" panose="02020603050405020304" pitchFamily="18" charset="-78"/>
                <a:cs typeface="Simplified Arabic" panose="02020603050405020304" pitchFamily="18" charset="-78"/>
              </a:rPr>
              <a:t>CoA</a:t>
            </a:r>
            <a:r>
              <a:rPr lang="ar-IQ" sz="2400" b="1" dirty="0">
                <a:latin typeface="Simplified Arabic" panose="02020603050405020304" pitchFamily="18" charset="-78"/>
                <a:cs typeface="Simplified Arabic" panose="02020603050405020304" pitchFamily="18" charset="-78"/>
              </a:rPr>
              <a:t> باستخدام الإنزيم </a:t>
            </a:r>
            <a:r>
              <a:rPr lang="ar-IQ" sz="2400" b="1" dirty="0" err="1">
                <a:latin typeface="Simplified Arabic" panose="02020603050405020304" pitchFamily="18" charset="-78"/>
                <a:cs typeface="Simplified Arabic" panose="02020603050405020304" pitchFamily="18" charset="-78"/>
              </a:rPr>
              <a:t>بيروفيت</a:t>
            </a:r>
            <a:r>
              <a:rPr lang="ar-IQ" sz="2400" b="1" dirty="0">
                <a:latin typeface="Simplified Arabic" panose="02020603050405020304" pitchFamily="18" charset="-78"/>
                <a:cs typeface="Simplified Arabic" panose="02020603050405020304" pitchFamily="18" charset="-78"/>
              </a:rPr>
              <a:t>، الذي يتم تنشيطه بواسطة جين </a:t>
            </a:r>
            <a:r>
              <a:rPr lang="en-US" sz="2400" b="1" dirty="0">
                <a:latin typeface="Simplified Arabic" panose="02020603050405020304" pitchFamily="18" charset="-78"/>
                <a:cs typeface="Simplified Arabic" panose="02020603050405020304" pitchFamily="18" charset="-78"/>
              </a:rPr>
              <a:t>ACSS2</a:t>
            </a:r>
            <a:r>
              <a:rPr lang="ar-IQ" sz="2400" b="1" dirty="0">
                <a:latin typeface="Simplified Arabic" panose="02020603050405020304" pitchFamily="18" charset="-78"/>
                <a:cs typeface="Simplified Arabic" panose="02020603050405020304" pitchFamily="18" charset="-78"/>
              </a:rPr>
              <a:t>. ثم، يتم تحويل </a:t>
            </a:r>
            <a:r>
              <a:rPr lang="ar-IQ" sz="2400" b="1" dirty="0" err="1">
                <a:latin typeface="Simplified Arabic" panose="02020603050405020304" pitchFamily="18" charset="-78"/>
                <a:cs typeface="Simplified Arabic" panose="02020603050405020304" pitchFamily="18" charset="-78"/>
              </a:rPr>
              <a:t>كربوكسيل</a:t>
            </a:r>
            <a:r>
              <a:rPr lang="ar-IQ" sz="2400" b="1" dirty="0">
                <a:latin typeface="Simplified Arabic" panose="02020603050405020304" pitchFamily="18" charset="-78"/>
                <a:cs typeface="Simplified Arabic" panose="02020603050405020304" pitchFamily="18" charset="-78"/>
              </a:rPr>
              <a:t> </a:t>
            </a:r>
            <a:r>
              <a:rPr lang="ar-IQ" sz="2400" b="1" dirty="0" err="1">
                <a:latin typeface="Simplified Arabic" panose="02020603050405020304" pitchFamily="18" charset="-78"/>
                <a:cs typeface="Simplified Arabic" panose="02020603050405020304" pitchFamily="18" charset="-78"/>
              </a:rPr>
              <a:t>الأسيتيل</a:t>
            </a:r>
            <a:r>
              <a:rPr lang="ar-IQ" sz="2400" b="1" dirty="0">
                <a:latin typeface="Simplified Arabic" panose="02020603050405020304" pitchFamily="18" charset="-78"/>
                <a:cs typeface="Simplified Arabic" panose="02020603050405020304" pitchFamily="18" charset="-78"/>
              </a:rPr>
              <a:t>-</a:t>
            </a:r>
            <a:r>
              <a:rPr lang="en-US" sz="2400" b="1" dirty="0">
                <a:latin typeface="Simplified Arabic" panose="02020603050405020304" pitchFamily="18" charset="-78"/>
                <a:cs typeface="Simplified Arabic" panose="02020603050405020304" pitchFamily="18" charset="-78"/>
              </a:rPr>
              <a:t>CoA</a:t>
            </a:r>
            <a:r>
              <a:rPr lang="ar-IQ" sz="2400" b="1" dirty="0">
                <a:latin typeface="Simplified Arabic" panose="02020603050405020304" pitchFamily="18" charset="-78"/>
                <a:cs typeface="Simplified Arabic" panose="02020603050405020304" pitchFamily="18" charset="-78"/>
              </a:rPr>
              <a:t> بواسطة جين </a:t>
            </a:r>
            <a:r>
              <a:rPr lang="en-US" sz="2400" b="1" dirty="0">
                <a:latin typeface="Simplified Arabic" panose="02020603050405020304" pitchFamily="18" charset="-78"/>
                <a:cs typeface="Simplified Arabic" panose="02020603050405020304" pitchFamily="18" charset="-78"/>
              </a:rPr>
              <a:t>ACACA</a:t>
            </a:r>
            <a:r>
              <a:rPr lang="ar-IQ" sz="2400" b="1" dirty="0">
                <a:latin typeface="Simplified Arabic" panose="02020603050405020304" pitchFamily="18" charset="-78"/>
                <a:cs typeface="Simplified Arabic" panose="02020603050405020304" pitchFamily="18" charset="-78"/>
              </a:rPr>
              <a:t> إلى شكل </a:t>
            </a:r>
            <a:r>
              <a:rPr lang="en-US" sz="2400" b="1" dirty="0" err="1" smtClean="0">
                <a:latin typeface="Simplified Arabic" panose="02020603050405020304" pitchFamily="18" charset="-78"/>
                <a:cs typeface="Simplified Arabic" panose="02020603050405020304" pitchFamily="18" charset="-78"/>
              </a:rPr>
              <a:t>malonyl</a:t>
            </a:r>
            <a:r>
              <a:rPr lang="en-US" sz="2400" b="1" dirty="0" smtClean="0">
                <a:latin typeface="Simplified Arabic" panose="02020603050405020304" pitchFamily="18" charset="-78"/>
                <a:cs typeface="Simplified Arabic" panose="02020603050405020304" pitchFamily="18" charset="-78"/>
              </a:rPr>
              <a:t>-CoA</a:t>
            </a:r>
            <a:r>
              <a:rPr lang="ar-IQ" sz="2400" b="1" dirty="0" smtClean="0">
                <a:latin typeface="Simplified Arabic" panose="02020603050405020304" pitchFamily="18" charset="-78"/>
                <a:cs typeface="Simplified Arabic" panose="02020603050405020304" pitchFamily="18" charset="-78"/>
              </a:rPr>
              <a:t>(</a:t>
            </a:r>
            <a:r>
              <a:rPr lang="ar-IQ" sz="2400" b="1" dirty="0" err="1" smtClean="0">
                <a:latin typeface="Simplified Arabic" panose="02020603050405020304" pitchFamily="18" charset="-78"/>
                <a:cs typeface="Simplified Arabic" panose="02020603050405020304" pitchFamily="18" charset="-78"/>
              </a:rPr>
              <a:t>مالونيل</a:t>
            </a:r>
            <a:r>
              <a:rPr lang="ar-IQ" sz="2400" b="1" dirty="0" smtClean="0">
                <a:latin typeface="Simplified Arabic" panose="02020603050405020304" pitchFamily="18" charset="-78"/>
                <a:cs typeface="Simplified Arabic" panose="02020603050405020304" pitchFamily="18" charset="-78"/>
              </a:rPr>
              <a:t>). </a:t>
            </a:r>
            <a:r>
              <a:rPr lang="ar-IQ" sz="2400" b="1" dirty="0">
                <a:latin typeface="Simplified Arabic" panose="02020603050405020304" pitchFamily="18" charset="-78"/>
                <a:cs typeface="Simplified Arabic" panose="02020603050405020304" pitchFamily="18" charset="-78"/>
              </a:rPr>
              <a:t>تحت تأثير هذه العمليات الإنزيمية، يتم صناعة الأحماض الدهنية، سواء كانت متوسطة السلسلة (</a:t>
            </a:r>
            <a:r>
              <a:rPr lang="en-US" sz="2400" b="1" dirty="0">
                <a:latin typeface="Simplified Arabic" panose="02020603050405020304" pitchFamily="18" charset="-78"/>
                <a:cs typeface="Simplified Arabic" panose="02020603050405020304" pitchFamily="18" charset="-78"/>
              </a:rPr>
              <a:t>MCFA</a:t>
            </a:r>
            <a:r>
              <a:rPr lang="ar-IQ" sz="2400" b="1" dirty="0">
                <a:latin typeface="Simplified Arabic" panose="02020603050405020304" pitchFamily="18" charset="-78"/>
                <a:cs typeface="Simplified Arabic" panose="02020603050405020304" pitchFamily="18" charset="-78"/>
              </a:rPr>
              <a:t>) </a:t>
            </a:r>
            <a:endParaRPr lang="ar-IQ" sz="2400" b="1" dirty="0" smtClean="0">
              <a:latin typeface="Simplified Arabic" panose="02020603050405020304" pitchFamily="18" charset="-78"/>
              <a:cs typeface="Simplified Arabic" panose="02020603050405020304" pitchFamily="18" charset="-78"/>
            </a:endParaRPr>
          </a:p>
          <a:p>
            <a:pPr algn="just">
              <a:lnSpc>
                <a:spcPct val="150000"/>
              </a:lnSpc>
            </a:pPr>
            <a:r>
              <a:rPr lang="ar-IQ" sz="2400" b="1" dirty="0" smtClean="0">
                <a:latin typeface="Simplified Arabic" panose="02020603050405020304" pitchFamily="18" charset="-78"/>
                <a:cs typeface="Simplified Arabic" panose="02020603050405020304" pitchFamily="18" charset="-78"/>
              </a:rPr>
              <a:t>أو(طويلة السلسلة) </a:t>
            </a:r>
            <a:r>
              <a:rPr lang="en-US" sz="2400" b="1" dirty="0">
                <a:latin typeface="Simplified Arabic" panose="02020603050405020304" pitchFamily="18" charset="-78"/>
                <a:cs typeface="Simplified Arabic" panose="02020603050405020304" pitchFamily="18" charset="-78"/>
              </a:rPr>
              <a:t>LCFA</a:t>
            </a:r>
            <a:r>
              <a:rPr lang="ar-IQ" sz="2400" b="1" dirty="0">
                <a:latin typeface="Simplified Arabic" panose="02020603050405020304" pitchFamily="18" charset="-78"/>
                <a:cs typeface="Simplified Arabic" panose="02020603050405020304" pitchFamily="18" charset="-78"/>
              </a:rPr>
              <a:t>، تحت تأثير انزيم الحامض الدهني </a:t>
            </a:r>
            <a:r>
              <a:rPr lang="en-US" sz="2400" b="1" dirty="0">
                <a:latin typeface="Simplified Arabic" panose="02020603050405020304" pitchFamily="18" charset="-78"/>
                <a:cs typeface="Simplified Arabic" panose="02020603050405020304" pitchFamily="18" charset="-78"/>
              </a:rPr>
              <a:t>FASN</a:t>
            </a:r>
            <a:r>
              <a:rPr lang="ar-IQ" sz="2400" b="1" dirty="0">
                <a:latin typeface="Simplified Arabic" panose="02020603050405020304" pitchFamily="18" charset="-78"/>
                <a:cs typeface="Simplified Arabic" panose="02020603050405020304" pitchFamily="18" charset="-78"/>
              </a:rPr>
              <a:t>.</a:t>
            </a:r>
            <a:endParaRPr lang="en-US" sz="2400" dirty="0">
              <a:latin typeface="Simplified Arabic" panose="02020603050405020304" pitchFamily="18" charset="-78"/>
              <a:cs typeface="Simplified Arabic" panose="02020603050405020304" pitchFamily="18" charset="-78"/>
            </a:endParaRPr>
          </a:p>
          <a:p>
            <a:pPr algn="just">
              <a:lnSpc>
                <a:spcPct val="150000"/>
              </a:lnSpc>
            </a:pPr>
            <a:r>
              <a:rPr lang="ar-IQ" sz="2400" b="1" dirty="0">
                <a:latin typeface="Simplified Arabic" panose="02020603050405020304" pitchFamily="18" charset="-78"/>
                <a:cs typeface="Simplified Arabic" panose="02020603050405020304" pitchFamily="18" charset="-78"/>
              </a:rPr>
              <a:t>هذه العمليات البيولوجية الرئيسية تشكل جزءًا أساسيًا من عملية تخليق الأحماض الدهنية في الخلايا الطلائية </a:t>
            </a:r>
            <a:r>
              <a:rPr lang="en-US" sz="2400" b="1" dirty="0">
                <a:latin typeface="Simplified Arabic" panose="02020603050405020304" pitchFamily="18" charset="-78"/>
                <a:cs typeface="Simplified Arabic" panose="02020603050405020304" pitchFamily="18" charset="-78"/>
              </a:rPr>
              <a:t>MECs</a:t>
            </a:r>
            <a:r>
              <a:rPr lang="ar-IQ" sz="2400" b="1" dirty="0">
                <a:latin typeface="Simplified Arabic" panose="02020603050405020304" pitchFamily="18" charset="-78"/>
                <a:cs typeface="Simplified Arabic" panose="02020603050405020304" pitchFamily="18" charset="-78"/>
              </a:rPr>
              <a:t>، وتعتمد على تنظيم الجينات المذكورة لضمان سير العملية بشكل صحيح خلال مراحل مختلفة من دورة الحليب والرضاعة </a:t>
            </a:r>
            <a:r>
              <a:rPr lang="ar-IQ" sz="2400" b="1" dirty="0" smtClean="0">
                <a:latin typeface="Simplified Arabic" panose="02020603050405020304" pitchFamily="18" charset="-78"/>
                <a:cs typeface="Simplified Arabic" panose="02020603050405020304" pitchFamily="18" charset="-78"/>
              </a:rPr>
              <a:t>.</a:t>
            </a:r>
            <a:endParaRPr lang="en-US" sz="2400" dirty="0">
              <a:latin typeface="Simplified Arabic" panose="02020603050405020304" pitchFamily="18" charset="-78"/>
              <a:cs typeface="Simplified Arabic" panose="02020603050405020304" pitchFamily="18" charset="-78"/>
            </a:endParaRPr>
          </a:p>
          <a:p>
            <a:pPr algn="just">
              <a:lnSpc>
                <a:spcPct val="150000"/>
              </a:lnSpc>
              <a:spcAft>
                <a:spcPts val="1000"/>
              </a:spcAft>
            </a:pPr>
            <a:endParaRPr lang="en-US" sz="2400" dirty="0">
              <a:latin typeface="Simplified Arabic" panose="02020603050405020304" pitchFamily="18" charset="-78"/>
              <a:ea typeface="Calibri"/>
              <a:cs typeface="Simplified Arabic" panose="02020603050405020304" pitchFamily="18" charset="-78"/>
            </a:endParaRPr>
          </a:p>
        </p:txBody>
      </p:sp>
    </p:spTree>
    <p:extLst>
      <p:ext uri="{BB962C8B-B14F-4D97-AF65-F5344CB8AC3E}">
        <p14:creationId xmlns:p14="http://schemas.microsoft.com/office/powerpoint/2010/main" val="3999121517"/>
      </p:ext>
    </p:extLst>
  </p:cSld>
  <p:clrMapOvr>
    <a:masterClrMapping/>
  </p:clrMapOvr>
  <p:transition spd="slow">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43608" y="476672"/>
            <a:ext cx="7992888" cy="4431983"/>
          </a:xfrm>
          <a:prstGeom prst="rect">
            <a:avLst/>
          </a:prstGeom>
        </p:spPr>
        <p:txBody>
          <a:bodyPr wrap="square">
            <a:spAutoFit/>
          </a:bodyPr>
          <a:lstStyle/>
          <a:p>
            <a:pPr algn="just">
              <a:lnSpc>
                <a:spcPct val="200000"/>
              </a:lnSpc>
            </a:pPr>
            <a:r>
              <a:rPr lang="ar-IQ" sz="2400" b="1" dirty="0" smtClean="0">
                <a:latin typeface="Simplified Arabic" panose="02020603050405020304" pitchFamily="18" charset="-78"/>
                <a:cs typeface="Simplified Arabic" panose="02020603050405020304" pitchFamily="18" charset="-78"/>
              </a:rPr>
              <a:t>ان</a:t>
            </a:r>
            <a:r>
              <a:rPr lang="ar-SA" sz="2400" b="1" dirty="0" smtClean="0">
                <a:latin typeface="Simplified Arabic" panose="02020603050405020304" pitchFamily="18" charset="-78"/>
                <a:cs typeface="Simplified Arabic" panose="02020603050405020304" pitchFamily="18" charset="-78"/>
              </a:rPr>
              <a:t> </a:t>
            </a:r>
            <a:r>
              <a:rPr lang="ar-SA" sz="2400" b="1" dirty="0">
                <a:latin typeface="Simplified Arabic" panose="02020603050405020304" pitchFamily="18" charset="-78"/>
                <a:cs typeface="Simplified Arabic" panose="02020603050405020304" pitchFamily="18" charset="-78"/>
              </a:rPr>
              <a:t>التخليق الحيوي </a:t>
            </a:r>
            <a:r>
              <a:rPr lang="ar-SA" sz="2400" b="1" dirty="0" err="1">
                <a:latin typeface="Simplified Arabic" panose="02020603050405020304" pitchFamily="18" charset="-78"/>
                <a:cs typeface="Simplified Arabic" panose="02020603050405020304" pitchFamily="18" charset="-78"/>
              </a:rPr>
              <a:t>للكليسريدات</a:t>
            </a:r>
            <a:r>
              <a:rPr lang="ar-SA" sz="2400" b="1" dirty="0">
                <a:latin typeface="Simplified Arabic" panose="02020603050405020304" pitchFamily="18" charset="-78"/>
                <a:cs typeface="Simplified Arabic" panose="02020603050405020304" pitchFamily="18" charset="-78"/>
              </a:rPr>
              <a:t> </a:t>
            </a:r>
            <a:r>
              <a:rPr lang="ar-SA" sz="2400" b="1" dirty="0" smtClean="0">
                <a:latin typeface="Simplified Arabic" panose="02020603050405020304" pitchFamily="18" charset="-78"/>
                <a:cs typeface="Simplified Arabic" panose="02020603050405020304" pitchFamily="18" charset="-78"/>
              </a:rPr>
              <a:t>الثلاثية</a:t>
            </a:r>
            <a:r>
              <a:rPr lang="ar-IQ" sz="2400" b="1" dirty="0" smtClean="0">
                <a:latin typeface="Simplified Arabic" panose="02020603050405020304" pitchFamily="18" charset="-78"/>
                <a:cs typeface="Simplified Arabic" panose="02020603050405020304" pitchFamily="18" charset="-78"/>
              </a:rPr>
              <a:t> يحدث</a:t>
            </a:r>
            <a:r>
              <a:rPr lang="ar-SA" sz="2400" b="1" dirty="0" smtClean="0">
                <a:latin typeface="Simplified Arabic" panose="02020603050405020304" pitchFamily="18" charset="-78"/>
                <a:cs typeface="Simplified Arabic" panose="02020603050405020304" pitchFamily="18" charset="-78"/>
              </a:rPr>
              <a:t> </a:t>
            </a:r>
            <a:r>
              <a:rPr lang="ar-SA" sz="2400" b="1" dirty="0">
                <a:latin typeface="Simplified Arabic" panose="02020603050405020304" pitchFamily="18" charset="-78"/>
                <a:cs typeface="Simplified Arabic" panose="02020603050405020304" pitchFamily="18" charset="-78"/>
              </a:rPr>
              <a:t>في غشاء الشبكة </a:t>
            </a:r>
            <a:r>
              <a:rPr lang="ar-SA" sz="2400" b="1" dirty="0" err="1">
                <a:latin typeface="Simplified Arabic" panose="02020603050405020304" pitchFamily="18" charset="-78"/>
                <a:cs typeface="Simplified Arabic" panose="02020603050405020304" pitchFamily="18" charset="-78"/>
              </a:rPr>
              <a:t>الاندوبلازمية</a:t>
            </a:r>
            <a:r>
              <a:rPr lang="ar-SA" sz="2400" b="1" dirty="0">
                <a:latin typeface="Simplified Arabic" panose="02020603050405020304" pitchFamily="18" charset="-78"/>
                <a:cs typeface="Simplified Arabic" panose="02020603050405020304" pitchFamily="18" charset="-78"/>
              </a:rPr>
              <a:t> الملساء اذ تمت مشاهدته من قبل </a:t>
            </a:r>
            <a:r>
              <a:rPr lang="en-US" sz="2400" b="1" dirty="0" err="1">
                <a:latin typeface="Simplified Arabic" panose="02020603050405020304" pitchFamily="18" charset="-78"/>
                <a:cs typeface="Simplified Arabic" panose="02020603050405020304" pitchFamily="18" charset="-78"/>
              </a:rPr>
              <a:t>Lehner</a:t>
            </a:r>
            <a:r>
              <a:rPr lang="ar-SA" sz="2400" b="1" dirty="0">
                <a:latin typeface="Simplified Arabic" panose="02020603050405020304" pitchFamily="18" charset="-78"/>
                <a:cs typeface="Simplified Arabic" panose="02020603050405020304" pitchFamily="18" charset="-78"/>
              </a:rPr>
              <a:t> و </a:t>
            </a:r>
            <a:r>
              <a:rPr lang="en-US" sz="2400" b="1" dirty="0" err="1">
                <a:latin typeface="Simplified Arabic" panose="02020603050405020304" pitchFamily="18" charset="-78"/>
                <a:cs typeface="Simplified Arabic" panose="02020603050405020304" pitchFamily="18" charset="-78"/>
              </a:rPr>
              <a:t>Kuksis</a:t>
            </a:r>
            <a:r>
              <a:rPr lang="en-US" sz="2400" b="1" dirty="0">
                <a:latin typeface="Simplified Arabic" panose="02020603050405020304" pitchFamily="18" charset="-78"/>
                <a:cs typeface="Simplified Arabic" panose="02020603050405020304" pitchFamily="18" charset="-78"/>
              </a:rPr>
              <a:t> </a:t>
            </a:r>
            <a:r>
              <a:rPr lang="ar-SA" sz="2400" b="1" dirty="0">
                <a:latin typeface="Simplified Arabic" panose="02020603050405020304" pitchFamily="18" charset="-78"/>
                <a:cs typeface="Simplified Arabic" panose="02020603050405020304" pitchFamily="18" charset="-78"/>
              </a:rPr>
              <a:t> (</a:t>
            </a:r>
            <a:r>
              <a:rPr lang="en-US" sz="2400" b="1" dirty="0">
                <a:latin typeface="Simplified Arabic" panose="02020603050405020304" pitchFamily="18" charset="-78"/>
                <a:cs typeface="Simplified Arabic" panose="02020603050405020304" pitchFamily="18" charset="-78"/>
              </a:rPr>
              <a:t>1996</a:t>
            </a:r>
            <a:r>
              <a:rPr lang="ar-SA" sz="2400" b="1" dirty="0">
                <a:latin typeface="Simplified Arabic" panose="02020603050405020304" pitchFamily="18" charset="-78"/>
                <a:cs typeface="Simplified Arabic" panose="02020603050405020304" pitchFamily="18" charset="-78"/>
              </a:rPr>
              <a:t>) و </a:t>
            </a:r>
            <a:r>
              <a:rPr lang="en-US" sz="2400" b="1" dirty="0">
                <a:latin typeface="Simplified Arabic" panose="02020603050405020304" pitchFamily="18" charset="-78"/>
                <a:cs typeface="Simplified Arabic" panose="02020603050405020304" pitchFamily="18" charset="-78"/>
              </a:rPr>
              <a:t>Coleman</a:t>
            </a:r>
            <a:r>
              <a:rPr lang="ar-SA" sz="2400" b="1" dirty="0">
                <a:latin typeface="Simplified Arabic" panose="02020603050405020304" pitchFamily="18" charset="-78"/>
                <a:cs typeface="Simplified Arabic" panose="02020603050405020304" pitchFamily="18" charset="-78"/>
              </a:rPr>
              <a:t> واخرون (2000). هناك مسارين تم وصفها في </a:t>
            </a:r>
            <a:r>
              <a:rPr lang="ar-SA" sz="2400" b="1" dirty="0" err="1">
                <a:latin typeface="Simplified Arabic" panose="02020603050405020304" pitchFamily="18" charset="-78"/>
                <a:cs typeface="Simplified Arabic" panose="02020603050405020304" pitchFamily="18" charset="-78"/>
              </a:rPr>
              <a:t>اللبائن</a:t>
            </a:r>
            <a:r>
              <a:rPr lang="ar-SA" sz="2400" b="1" dirty="0">
                <a:latin typeface="Simplified Arabic" panose="02020603050405020304" pitchFamily="18" charset="-78"/>
                <a:cs typeface="Simplified Arabic" panose="02020603050405020304" pitchFamily="18" charset="-78"/>
              </a:rPr>
              <a:t> تخص التخليق الحيوي </a:t>
            </a:r>
            <a:r>
              <a:rPr lang="ar-SA" sz="2400" b="1" dirty="0" err="1">
                <a:latin typeface="Simplified Arabic" panose="02020603050405020304" pitchFamily="18" charset="-78"/>
                <a:cs typeface="Simplified Arabic" panose="02020603050405020304" pitchFamily="18" charset="-78"/>
              </a:rPr>
              <a:t>للكليسيريدات</a:t>
            </a:r>
            <a:r>
              <a:rPr lang="ar-SA" sz="2400" b="1" dirty="0">
                <a:latin typeface="Simplified Arabic" panose="02020603050405020304" pitchFamily="18" charset="-78"/>
                <a:cs typeface="Simplified Arabic" panose="02020603050405020304" pitchFamily="18" charset="-78"/>
              </a:rPr>
              <a:t> الثلاثية : مسار </a:t>
            </a:r>
            <a:r>
              <a:rPr lang="ar-SA" sz="2400" b="1" dirty="0" smtClean="0">
                <a:latin typeface="Simplified Arabic" panose="02020603050405020304" pitchFamily="18" charset="-78"/>
                <a:cs typeface="Simplified Arabic" panose="02020603050405020304" pitchFamily="18" charset="-78"/>
              </a:rPr>
              <a:t> </a:t>
            </a:r>
            <a:r>
              <a:rPr lang="en-US" sz="2400" b="1" dirty="0">
                <a:latin typeface="Simplified Arabic" panose="02020603050405020304" pitchFamily="18" charset="-78"/>
                <a:cs typeface="Simplified Arabic" panose="02020603050405020304" pitchFamily="18" charset="-78"/>
              </a:rPr>
              <a:t>glycerol</a:t>
            </a:r>
            <a:r>
              <a:rPr lang="ar-SA" sz="2400" b="1" dirty="0">
                <a:latin typeface="Simplified Arabic" panose="02020603050405020304" pitchFamily="18" charset="-78"/>
                <a:cs typeface="Simplified Arabic" panose="02020603050405020304" pitchFamily="18" charset="-78"/>
              </a:rPr>
              <a:t> -‏ ‏</a:t>
            </a:r>
            <a:r>
              <a:rPr lang="en-US" sz="2400" b="1" dirty="0">
                <a:latin typeface="Simplified Arabic" panose="02020603050405020304" pitchFamily="18" charset="-78"/>
                <a:cs typeface="Simplified Arabic" panose="02020603050405020304" pitchFamily="18" charset="-78"/>
              </a:rPr>
              <a:t>Phosphate</a:t>
            </a:r>
            <a:r>
              <a:rPr lang="ar-SA" sz="2400" b="1" dirty="0">
                <a:latin typeface="Simplified Arabic" panose="02020603050405020304" pitchFamily="18" charset="-78"/>
                <a:cs typeface="Simplified Arabic" panose="02020603050405020304" pitchFamily="18" charset="-78"/>
              </a:rPr>
              <a:t> ومسار </a:t>
            </a:r>
            <a:r>
              <a:rPr lang="en-US" sz="2400" b="1" dirty="0" err="1">
                <a:latin typeface="Simplified Arabic" panose="02020603050405020304" pitchFamily="18" charset="-78"/>
                <a:cs typeface="Simplified Arabic" panose="02020603050405020304" pitchFamily="18" charset="-78"/>
              </a:rPr>
              <a:t>Monoacylglycerol</a:t>
            </a:r>
            <a:r>
              <a:rPr lang="en-US" sz="2400" b="1" dirty="0">
                <a:latin typeface="Simplified Arabic" panose="02020603050405020304" pitchFamily="18" charset="-78"/>
                <a:cs typeface="Simplified Arabic" panose="02020603050405020304" pitchFamily="18" charset="-78"/>
              </a:rPr>
              <a:t>  </a:t>
            </a:r>
            <a:r>
              <a:rPr lang="ar-SA" sz="2400" b="1" dirty="0">
                <a:latin typeface="Simplified Arabic" panose="02020603050405020304" pitchFamily="18" charset="-78"/>
                <a:cs typeface="Simplified Arabic" panose="02020603050405020304" pitchFamily="18" charset="-78"/>
              </a:rPr>
              <a:t>. في كلا المسارين اعلاه فإن مركب ‏</a:t>
            </a:r>
            <a:r>
              <a:rPr lang="en-US" sz="2400" b="1" dirty="0">
                <a:latin typeface="Simplified Arabic" panose="02020603050405020304" pitchFamily="18" charset="-78"/>
                <a:cs typeface="Simplified Arabic" panose="02020603050405020304" pitchFamily="18" charset="-78"/>
              </a:rPr>
              <a:t>diacylglycerol</a:t>
            </a:r>
            <a:r>
              <a:rPr lang="ar-SA" sz="2400" b="1" dirty="0">
                <a:latin typeface="Simplified Arabic" panose="02020603050405020304" pitchFamily="18" charset="-78"/>
                <a:cs typeface="Simplified Arabic" panose="02020603050405020304" pitchFamily="18" charset="-78"/>
              </a:rPr>
              <a:t> يتم تصنيعه وبعد ذلك يتحول الى </a:t>
            </a:r>
            <a:r>
              <a:rPr lang="ar-SA" sz="2400" b="1" dirty="0" err="1">
                <a:latin typeface="Simplified Arabic" panose="02020603050405020304" pitchFamily="18" charset="-78"/>
                <a:cs typeface="Simplified Arabic" panose="02020603050405020304" pitchFamily="18" charset="-78"/>
              </a:rPr>
              <a:t>الكليسريدات</a:t>
            </a:r>
            <a:r>
              <a:rPr lang="ar-SA" sz="2400" b="1" dirty="0">
                <a:latin typeface="Simplified Arabic" panose="02020603050405020304" pitchFamily="18" charset="-78"/>
                <a:cs typeface="Simplified Arabic" panose="02020603050405020304" pitchFamily="18" charset="-78"/>
              </a:rPr>
              <a:t> </a:t>
            </a:r>
            <a:r>
              <a:rPr lang="ar-SA" sz="2400" b="1" dirty="0" smtClean="0">
                <a:latin typeface="Simplified Arabic" panose="02020603050405020304" pitchFamily="18" charset="-78"/>
                <a:cs typeface="Simplified Arabic" panose="02020603050405020304" pitchFamily="18" charset="-78"/>
              </a:rPr>
              <a:t>الثلاثية</a:t>
            </a:r>
            <a:endParaRPr lang="en-US" sz="2400" b="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902414795"/>
      </p:ext>
    </p:extLst>
  </p:cSld>
  <p:clrMapOvr>
    <a:masterClrMapping/>
  </p:clrMapOvr>
  <p:transition spd="slow">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15616" y="404664"/>
            <a:ext cx="7848872" cy="5909310"/>
          </a:xfrm>
          <a:prstGeom prst="rect">
            <a:avLst/>
          </a:prstGeom>
        </p:spPr>
        <p:txBody>
          <a:bodyPr wrap="square">
            <a:spAutoFit/>
          </a:bodyPr>
          <a:lstStyle/>
          <a:p>
            <a:pPr algn="just">
              <a:lnSpc>
                <a:spcPct val="200000"/>
              </a:lnSpc>
            </a:pPr>
            <a:r>
              <a:rPr lang="ar-SA" sz="2400" b="1" dirty="0">
                <a:latin typeface="Simplified Arabic" panose="02020603050405020304" pitchFamily="18" charset="-78"/>
                <a:cs typeface="Simplified Arabic" panose="02020603050405020304" pitchFamily="18" charset="-78"/>
              </a:rPr>
              <a:t>وبمساعدة جين (</a:t>
            </a:r>
            <a:r>
              <a:rPr lang="en-US" sz="2400" b="1" dirty="0">
                <a:latin typeface="Simplified Arabic" panose="02020603050405020304" pitchFamily="18" charset="-78"/>
                <a:cs typeface="Simplified Arabic" panose="02020603050405020304" pitchFamily="18" charset="-78"/>
              </a:rPr>
              <a:t>diacylglycerol acyltransferase (DGAT</a:t>
            </a:r>
            <a:r>
              <a:rPr lang="ar-SA" sz="2400" b="1" dirty="0">
                <a:latin typeface="Simplified Arabic" panose="02020603050405020304" pitchFamily="18" charset="-78"/>
                <a:cs typeface="Simplified Arabic" panose="02020603050405020304" pitchFamily="18" charset="-78"/>
              </a:rPr>
              <a:t> فضلا عن ذلك فان </a:t>
            </a:r>
            <a:r>
              <a:rPr lang="ar-SA" sz="2400" b="1" dirty="0" err="1">
                <a:latin typeface="Simplified Arabic" panose="02020603050405020304" pitchFamily="18" charset="-78"/>
                <a:cs typeface="Simplified Arabic" panose="02020603050405020304" pitchFamily="18" charset="-78"/>
              </a:rPr>
              <a:t>الكليسريدات</a:t>
            </a:r>
            <a:r>
              <a:rPr lang="ar-SA" sz="2400" b="1" dirty="0">
                <a:latin typeface="Simplified Arabic" panose="02020603050405020304" pitchFamily="18" charset="-78"/>
                <a:cs typeface="Simplified Arabic" panose="02020603050405020304" pitchFamily="18" charset="-78"/>
              </a:rPr>
              <a:t> الثلاثية يمكن ان يتم تخليقها في </a:t>
            </a:r>
            <a:r>
              <a:rPr lang="ar-SA" sz="2400" b="1" dirty="0" err="1">
                <a:latin typeface="Simplified Arabic" panose="02020603050405020304" pitchFamily="18" charset="-78"/>
                <a:cs typeface="Simplified Arabic" panose="02020603050405020304" pitchFamily="18" charset="-78"/>
              </a:rPr>
              <a:t>اللبائن</a:t>
            </a:r>
            <a:r>
              <a:rPr lang="ar-SA" sz="2400" b="1" dirty="0">
                <a:latin typeface="Simplified Arabic" panose="02020603050405020304" pitchFamily="18" charset="-78"/>
                <a:cs typeface="Simplified Arabic" panose="02020603050405020304" pitchFamily="18" charset="-78"/>
              </a:rPr>
              <a:t> ايضا بالمسار </a:t>
            </a:r>
            <a:r>
              <a:rPr lang="en-US" sz="2400" b="1" dirty="0">
                <a:latin typeface="Simplified Arabic" panose="02020603050405020304" pitchFamily="18" charset="-78"/>
                <a:cs typeface="Simplified Arabic" panose="02020603050405020304" pitchFamily="18" charset="-78"/>
              </a:rPr>
              <a:t>diacylglycerol </a:t>
            </a:r>
            <a:r>
              <a:rPr lang="en-US" sz="2400" b="1" dirty="0" err="1">
                <a:latin typeface="Simplified Arabic" panose="02020603050405020304" pitchFamily="18" charset="-78"/>
                <a:cs typeface="Simplified Arabic" panose="02020603050405020304" pitchFamily="18" charset="-78"/>
              </a:rPr>
              <a:t>transacylase</a:t>
            </a:r>
            <a:r>
              <a:rPr lang="en-US" sz="2400" b="1" dirty="0">
                <a:latin typeface="Simplified Arabic" panose="02020603050405020304" pitchFamily="18" charset="-78"/>
                <a:cs typeface="Simplified Arabic" panose="02020603050405020304" pitchFamily="18" charset="-78"/>
              </a:rPr>
              <a:t> </a:t>
            </a:r>
            <a:r>
              <a:rPr lang="ar-SA" sz="2400" b="1" dirty="0">
                <a:latin typeface="Simplified Arabic" panose="02020603050405020304" pitchFamily="18" charset="-78"/>
                <a:cs typeface="Simplified Arabic" panose="02020603050405020304" pitchFamily="18" charset="-78"/>
              </a:rPr>
              <a:t>(‏ ‏</a:t>
            </a:r>
            <a:r>
              <a:rPr lang="en-US" sz="2400" b="1" dirty="0" err="1">
                <a:latin typeface="Simplified Arabic" panose="02020603050405020304" pitchFamily="18" charset="-78"/>
                <a:cs typeface="Simplified Arabic" panose="02020603050405020304" pitchFamily="18" charset="-78"/>
              </a:rPr>
              <a:t>Kuksis</a:t>
            </a:r>
            <a:r>
              <a:rPr lang="ar-SA" sz="2400" b="1" dirty="0">
                <a:latin typeface="Simplified Arabic" panose="02020603050405020304" pitchFamily="18" charset="-78"/>
                <a:cs typeface="Simplified Arabic" panose="02020603050405020304" pitchFamily="18" charset="-78"/>
              </a:rPr>
              <a:t> و </a:t>
            </a:r>
            <a:r>
              <a:rPr lang="en-US" sz="2400" b="1" dirty="0" err="1">
                <a:latin typeface="Simplified Arabic" panose="02020603050405020304" pitchFamily="18" charset="-78"/>
                <a:cs typeface="Simplified Arabic" panose="02020603050405020304" pitchFamily="18" charset="-78"/>
              </a:rPr>
              <a:t>Lehner</a:t>
            </a:r>
            <a:r>
              <a:rPr lang="ar-SA" sz="2400" b="1" dirty="0">
                <a:latin typeface="Simplified Arabic" panose="02020603050405020304" pitchFamily="18" charset="-78"/>
                <a:cs typeface="Simplified Arabic" panose="02020603050405020304" pitchFamily="18" charset="-78"/>
              </a:rPr>
              <a:t> 1993). هذه المسارات الثلاثة تعد الخطوة النهائية في تخليق </a:t>
            </a:r>
            <a:r>
              <a:rPr lang="ar-SA" sz="2400" b="1" dirty="0" err="1">
                <a:latin typeface="Simplified Arabic" panose="02020603050405020304" pitchFamily="18" charset="-78"/>
                <a:cs typeface="Simplified Arabic" panose="02020603050405020304" pitchFamily="18" charset="-78"/>
              </a:rPr>
              <a:t>الكليسيريدات</a:t>
            </a:r>
            <a:r>
              <a:rPr lang="ar-SA" sz="2400" b="1" dirty="0">
                <a:latin typeface="Simplified Arabic" panose="02020603050405020304" pitchFamily="18" charset="-78"/>
                <a:cs typeface="Simplified Arabic" panose="02020603050405020304" pitchFamily="18" charset="-78"/>
              </a:rPr>
              <a:t> الثلاثية والتي تم اكتشافها في النباتات والخميرة وباستعمال انزيم </a:t>
            </a:r>
            <a:endParaRPr lang="ar-IQ" sz="2400" b="1" dirty="0" smtClean="0">
              <a:latin typeface="Simplified Arabic" panose="02020603050405020304" pitchFamily="18" charset="-78"/>
              <a:cs typeface="Simplified Arabic" panose="02020603050405020304" pitchFamily="18" charset="-78"/>
            </a:endParaRPr>
          </a:p>
          <a:p>
            <a:pPr algn="just">
              <a:lnSpc>
                <a:spcPct val="200000"/>
              </a:lnSpc>
            </a:pPr>
            <a:r>
              <a:rPr lang="ar-SA" sz="2400" b="1" dirty="0" smtClean="0">
                <a:latin typeface="Simplified Arabic" panose="02020603050405020304" pitchFamily="18" charset="-78"/>
                <a:cs typeface="Simplified Arabic" panose="02020603050405020304" pitchFamily="18" charset="-78"/>
              </a:rPr>
              <a:t>‏</a:t>
            </a:r>
            <a:r>
              <a:rPr lang="en-US" sz="2400" b="1" dirty="0">
                <a:latin typeface="Simplified Arabic" panose="02020603050405020304" pitchFamily="18" charset="-78"/>
                <a:cs typeface="Simplified Arabic" panose="02020603050405020304" pitchFamily="18" charset="-78"/>
              </a:rPr>
              <a:t>Phospholipid: diacylglycerol acyltransferase</a:t>
            </a:r>
            <a:r>
              <a:rPr lang="ar-SA" sz="2400" b="1" dirty="0">
                <a:latin typeface="Simplified Arabic" panose="02020603050405020304" pitchFamily="18" charset="-78"/>
                <a:cs typeface="Simplified Arabic" panose="02020603050405020304" pitchFamily="18" charset="-78"/>
              </a:rPr>
              <a:t> ‏(</a:t>
            </a:r>
            <a:r>
              <a:rPr lang="en-US" sz="2400" b="1" dirty="0">
                <a:latin typeface="Simplified Arabic" panose="02020603050405020304" pitchFamily="18" charset="-78"/>
                <a:cs typeface="Simplified Arabic" panose="02020603050405020304" pitchFamily="18" charset="-78"/>
              </a:rPr>
              <a:t>PDAT</a:t>
            </a:r>
            <a:r>
              <a:rPr lang="ar-SA" sz="2400" b="1" dirty="0">
                <a:latin typeface="Simplified Arabic" panose="02020603050405020304" pitchFamily="18" charset="-78"/>
                <a:cs typeface="Simplified Arabic" panose="02020603050405020304" pitchFamily="18" charset="-78"/>
              </a:rPr>
              <a:t>) كذلك يمكن تخليق </a:t>
            </a:r>
            <a:r>
              <a:rPr lang="ar-SA" sz="2400" b="1" dirty="0" err="1">
                <a:latin typeface="Simplified Arabic" panose="02020603050405020304" pitchFamily="18" charset="-78"/>
                <a:cs typeface="Simplified Arabic" panose="02020603050405020304" pitchFamily="18" charset="-78"/>
              </a:rPr>
              <a:t>الكليسريدات</a:t>
            </a:r>
            <a:r>
              <a:rPr lang="ar-SA" sz="2400" b="1" dirty="0">
                <a:latin typeface="Simplified Arabic" panose="02020603050405020304" pitchFamily="18" charset="-78"/>
                <a:cs typeface="Simplified Arabic" panose="02020603050405020304" pitchFamily="18" charset="-78"/>
              </a:rPr>
              <a:t> الثلاثية من </a:t>
            </a:r>
            <a:r>
              <a:rPr lang="en-US" sz="2400" b="1" dirty="0">
                <a:latin typeface="Simplified Arabic" panose="02020603050405020304" pitchFamily="18" charset="-78"/>
                <a:cs typeface="Simplified Arabic" panose="02020603050405020304" pitchFamily="18" charset="-78"/>
              </a:rPr>
              <a:t>.diacylglycerol</a:t>
            </a:r>
            <a:r>
              <a:rPr lang="ar-SA" sz="2400" b="1" dirty="0">
                <a:latin typeface="Simplified Arabic" panose="02020603050405020304" pitchFamily="18" charset="-78"/>
                <a:cs typeface="Simplified Arabic" panose="02020603050405020304" pitchFamily="18" charset="-78"/>
              </a:rPr>
              <a:t> </a:t>
            </a:r>
            <a:endParaRPr lang="ar-IQ" sz="2400" b="1" dirty="0" smtClean="0">
              <a:latin typeface="Simplified Arabic" panose="02020603050405020304" pitchFamily="18" charset="-78"/>
              <a:cs typeface="Simplified Arabic" panose="02020603050405020304" pitchFamily="18" charset="-78"/>
            </a:endParaRPr>
          </a:p>
          <a:p>
            <a:pPr algn="just">
              <a:lnSpc>
                <a:spcPct val="200000"/>
              </a:lnSpc>
            </a:pPr>
            <a:r>
              <a:rPr lang="ar-SA" sz="2400" b="1" dirty="0" smtClean="0">
                <a:latin typeface="Simplified Arabic" panose="02020603050405020304" pitchFamily="18" charset="-78"/>
                <a:cs typeface="Simplified Arabic" panose="02020603050405020304" pitchFamily="18" charset="-78"/>
              </a:rPr>
              <a:t>(  </a:t>
            </a:r>
            <a:r>
              <a:rPr lang="en-US" sz="2400" b="1" dirty="0" err="1">
                <a:latin typeface="Simplified Arabic" panose="02020603050405020304" pitchFamily="18" charset="-78"/>
                <a:cs typeface="Simplified Arabic" panose="02020603050405020304" pitchFamily="18" charset="-78"/>
              </a:rPr>
              <a:t>Dahlqvist</a:t>
            </a:r>
            <a:r>
              <a:rPr lang="ar-SA" sz="2400" b="1" dirty="0">
                <a:latin typeface="Simplified Arabic" panose="02020603050405020304" pitchFamily="18" charset="-78"/>
                <a:cs typeface="Simplified Arabic" panose="02020603050405020304" pitchFamily="18" charset="-78"/>
              </a:rPr>
              <a:t>واخرون</a:t>
            </a:r>
            <a:r>
              <a:rPr lang="en-US" sz="2400" b="1" dirty="0">
                <a:latin typeface="Simplified Arabic" panose="02020603050405020304" pitchFamily="18" charset="-78"/>
                <a:cs typeface="Simplified Arabic" panose="02020603050405020304" pitchFamily="18" charset="-78"/>
              </a:rPr>
              <a:t> ,</a:t>
            </a:r>
            <a:r>
              <a:rPr lang="ar-IQ" sz="2400" b="1" dirty="0">
                <a:latin typeface="Simplified Arabic" panose="02020603050405020304" pitchFamily="18" charset="-78"/>
                <a:cs typeface="Simplified Arabic" panose="02020603050405020304" pitchFamily="18" charset="-78"/>
              </a:rPr>
              <a:t>2000)</a:t>
            </a:r>
            <a:r>
              <a:rPr lang="en-US" sz="2400" b="1" dirty="0">
                <a:latin typeface="Simplified Arabic" panose="02020603050405020304" pitchFamily="18" charset="-78"/>
                <a:cs typeface="Simplified Arabic" panose="02020603050405020304" pitchFamily="18" charset="-78"/>
              </a:rPr>
              <a:t>.</a:t>
            </a:r>
          </a:p>
        </p:txBody>
      </p:sp>
    </p:spTree>
    <p:extLst>
      <p:ext uri="{BB962C8B-B14F-4D97-AF65-F5344CB8AC3E}">
        <p14:creationId xmlns:p14="http://schemas.microsoft.com/office/powerpoint/2010/main" val="3003237533"/>
      </p:ext>
    </p:extLst>
  </p:cSld>
  <p:clrMapOvr>
    <a:masterClrMapping/>
  </p:clrMapOvr>
  <p:transition spd="slow">
    <p:wheel spokes="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580</TotalTime>
  <Words>1429</Words>
  <Application>Microsoft Office PowerPoint</Application>
  <PresentationFormat>عرض على الشاشة (3:4)‏</PresentationFormat>
  <Paragraphs>136</Paragraphs>
  <Slides>16</Slides>
  <Notes>2</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انقلاب</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شكراُ لحسن اصغائكم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razak</dc:creator>
  <cp:lastModifiedBy>DR.Ahmed Saker 2O11</cp:lastModifiedBy>
  <cp:revision>33</cp:revision>
  <dcterms:created xsi:type="dcterms:W3CDTF">2024-02-19T17:51:12Z</dcterms:created>
  <dcterms:modified xsi:type="dcterms:W3CDTF">2024-02-25T21:13:35Z</dcterms:modified>
</cp:coreProperties>
</file>