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5" r:id="rId4"/>
    <p:sldId id="276" r:id="rId5"/>
    <p:sldId id="277" r:id="rId6"/>
    <p:sldId id="278" r:id="rId7"/>
    <p:sldId id="279" r:id="rId8"/>
    <p:sldId id="258" r:id="rId9"/>
    <p:sldId id="259" r:id="rId10"/>
    <p:sldId id="260" r:id="rId11"/>
    <p:sldId id="261" r:id="rId12"/>
    <p:sldId id="262" r:id="rId13"/>
    <p:sldId id="263" r:id="rId14"/>
    <p:sldId id="271" r:id="rId15"/>
    <p:sldId id="264" r:id="rId16"/>
    <p:sldId id="265" r:id="rId17"/>
    <p:sldId id="266" r:id="rId18"/>
    <p:sldId id="267" r:id="rId19"/>
    <p:sldId id="268" r:id="rId20"/>
    <p:sldId id="269" r:id="rId21"/>
    <p:sldId id="280" r:id="rId22"/>
    <p:sldId id="272" r:id="rId23"/>
    <p:sldId id="273" r:id="rId24"/>
    <p:sldId id="274" r:id="rId25"/>
    <p:sldId id="302" r:id="rId26"/>
    <p:sldId id="300" r:id="rId27"/>
    <p:sldId id="301" r:id="rId28"/>
    <p:sldId id="303" r:id="rId29"/>
    <p:sldId id="285" r:id="rId30"/>
    <p:sldId id="284" r:id="rId31"/>
    <p:sldId id="286" r:id="rId32"/>
    <p:sldId id="281" r:id="rId33"/>
    <p:sldId id="283" r:id="rId34"/>
    <p:sldId id="282" r:id="rId35"/>
    <p:sldId id="288" r:id="rId36"/>
    <p:sldId id="289" r:id="rId37"/>
    <p:sldId id="292" r:id="rId38"/>
    <p:sldId id="293" r:id="rId39"/>
    <p:sldId id="294" r:id="rId40"/>
    <p:sldId id="296" r:id="rId41"/>
    <p:sldId id="297" r:id="rId42"/>
    <p:sldId id="298" r:id="rId43"/>
    <p:sldId id="299" r:id="rId44"/>
    <p:sldId id="290" r:id="rId45"/>
    <p:sldId id="291" r:id="rId46"/>
    <p:sldId id="295" r:id="rId47"/>
    <p:sldId id="304"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9" d="100"/>
          <a:sy n="49" d="100"/>
        </p:scale>
        <p:origin x="-102"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21/07/1445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21/07/1445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21/07/1445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21/07/1445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21/07/1445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21/07/1445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21/07/1445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21/07/1445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21/07/1445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21/07/1445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21/07/1445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21/07/1445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File:100_Pigeons.JP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en.wikipedia.org/wiki/File:Homing_pigeon.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3526" y="1283276"/>
            <a:ext cx="7218771" cy="1569660"/>
          </a:xfrm>
          <a:prstGeom prst="rect">
            <a:avLst/>
          </a:prstGeom>
        </p:spPr>
        <p:txBody>
          <a:bodyPr wrap="none">
            <a:spAutoFit/>
          </a:bodyPr>
          <a:lstStyle/>
          <a:p>
            <a:pPr algn="ctr"/>
            <a:r>
              <a:rPr lang="en-US" sz="4800" b="1" dirty="0" smtClean="0">
                <a:solidFill>
                  <a:srgbClr val="FF0000"/>
                </a:solidFill>
                <a:latin typeface="Times New Roman" panose="02020603050405020304" pitchFamily="18" charset="0"/>
                <a:ea typeface="Calibri"/>
                <a:cs typeface="Times New Roman" panose="02020603050405020304" pitchFamily="18" charset="0"/>
              </a:rPr>
              <a:t>Haemoprotozoa in Pigeons</a:t>
            </a:r>
          </a:p>
          <a:p>
            <a:endParaRPr lang="en-US" sz="4800" b="1" dirty="0">
              <a:solidFill>
                <a:srgbClr val="FF0000"/>
              </a:solidFill>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1662587" y="2852936"/>
            <a:ext cx="6000651" cy="2554545"/>
          </a:xfrm>
          <a:prstGeom prst="rect">
            <a:avLst/>
          </a:prstGeom>
        </p:spPr>
        <p:txBody>
          <a:bodyPr wrap="square">
            <a:spAutoFit/>
          </a:bodyPr>
          <a:lstStyle/>
          <a:p>
            <a:pPr algn="ctr"/>
            <a:r>
              <a:rPr lang="ar-IQ" sz="3200" b="1" dirty="0">
                <a:solidFill>
                  <a:srgbClr val="0070C0"/>
                </a:solidFill>
                <a:latin typeface="Times New Roman" panose="02020603050405020304" pitchFamily="18" charset="0"/>
                <a:ea typeface="Calibri"/>
                <a:cs typeface="Times New Roman"/>
              </a:rPr>
              <a:t>أ</a:t>
            </a:r>
            <a:r>
              <a:rPr lang="ar-IQ" sz="3200" b="1" dirty="0" smtClean="0">
                <a:solidFill>
                  <a:srgbClr val="0070C0"/>
                </a:solidFill>
                <a:latin typeface="Times New Roman" panose="02020603050405020304" pitchFamily="18" charset="0"/>
                <a:ea typeface="Calibri"/>
                <a:cs typeface="Times New Roman"/>
              </a:rPr>
              <a:t>.</a:t>
            </a:r>
            <a:r>
              <a:rPr lang="en-US" sz="3200" b="1" dirty="0" smtClean="0">
                <a:solidFill>
                  <a:srgbClr val="0070C0"/>
                </a:solidFill>
                <a:latin typeface="Times New Roman" panose="02020603050405020304" pitchFamily="18" charset="0"/>
                <a:ea typeface="Calibri"/>
              </a:rPr>
              <a:t> </a:t>
            </a:r>
            <a:r>
              <a:rPr lang="ar-IQ" sz="3200" b="1" dirty="0" smtClean="0">
                <a:solidFill>
                  <a:srgbClr val="0070C0"/>
                </a:solidFill>
                <a:latin typeface="Times New Roman" panose="02020603050405020304" pitchFamily="18" charset="0"/>
                <a:ea typeface="Calibri"/>
                <a:cs typeface="Times New Roman"/>
              </a:rPr>
              <a:t>د</a:t>
            </a:r>
            <a:r>
              <a:rPr lang="en-US" sz="3200" b="1" dirty="0" smtClean="0">
                <a:solidFill>
                  <a:srgbClr val="0070C0"/>
                </a:solidFill>
                <a:latin typeface="Times New Roman" panose="02020603050405020304" pitchFamily="18" charset="0"/>
                <a:ea typeface="Calibri"/>
              </a:rPr>
              <a:t> </a:t>
            </a:r>
            <a:r>
              <a:rPr lang="ar-IQ" sz="3200" b="1" dirty="0" smtClean="0">
                <a:solidFill>
                  <a:srgbClr val="0070C0"/>
                </a:solidFill>
                <a:latin typeface="Times New Roman" panose="02020603050405020304" pitchFamily="18" charset="0"/>
                <a:ea typeface="Calibri"/>
                <a:cs typeface="Times New Roman"/>
              </a:rPr>
              <a:t>. </a:t>
            </a:r>
            <a:r>
              <a:rPr lang="ar-IQ" sz="3200" b="1" dirty="0">
                <a:solidFill>
                  <a:srgbClr val="0070C0"/>
                </a:solidFill>
                <a:latin typeface="Times New Roman" panose="02020603050405020304" pitchFamily="18" charset="0"/>
                <a:ea typeface="Calibri"/>
                <a:cs typeface="Times New Roman"/>
              </a:rPr>
              <a:t>حيدر محمد علي صادق الربيعي</a:t>
            </a:r>
            <a:r>
              <a:rPr lang="en-US" sz="3200" b="1" dirty="0">
                <a:solidFill>
                  <a:srgbClr val="0070C0"/>
                </a:solidFill>
                <a:ea typeface="Calibri"/>
              </a:rPr>
              <a:t> </a:t>
            </a:r>
            <a:endParaRPr lang="ar-IQ" sz="3200" b="1" dirty="0">
              <a:solidFill>
                <a:srgbClr val="0070C0"/>
              </a:solidFill>
              <a:ea typeface="Calibri"/>
              <a:cs typeface="Times New Roman"/>
            </a:endParaRPr>
          </a:p>
          <a:p>
            <a:pPr algn="ctr"/>
            <a:r>
              <a:rPr lang="ar-IQ" sz="3200" b="1" dirty="0" smtClean="0">
                <a:solidFill>
                  <a:srgbClr val="FF0000"/>
                </a:solidFill>
                <a:cs typeface="Times New Roman"/>
              </a:rPr>
              <a:t>م .د. شيماء احمد مجيد</a:t>
            </a:r>
            <a:endParaRPr lang="en-US" sz="3200" b="1" dirty="0" smtClean="0">
              <a:solidFill>
                <a:srgbClr val="FF0000"/>
              </a:solidFill>
            </a:endParaRPr>
          </a:p>
          <a:p>
            <a:pPr algn="ctr"/>
            <a:r>
              <a:rPr lang="ar-IQ" sz="3200" b="1" dirty="0" smtClean="0">
                <a:solidFill>
                  <a:srgbClr val="FF0000"/>
                </a:solidFill>
                <a:cs typeface="Times New Roman"/>
              </a:rPr>
              <a:t>م. سها طارق عبد الكريم</a:t>
            </a:r>
            <a:endParaRPr lang="ar-IQ" sz="3200" b="1" dirty="0">
              <a:solidFill>
                <a:srgbClr val="FF0000"/>
              </a:solidFill>
              <a:cs typeface="Times New Roman"/>
            </a:endParaRPr>
          </a:p>
          <a:p>
            <a:pPr algn="ctr"/>
            <a:r>
              <a:rPr lang="ar-IQ" sz="3200" b="1" dirty="0">
                <a:solidFill>
                  <a:srgbClr val="7030A0"/>
                </a:solidFill>
                <a:cs typeface="Times New Roman"/>
              </a:rPr>
              <a:t>فرع الطفيليات / كلية الطب </a:t>
            </a:r>
            <a:r>
              <a:rPr lang="ar-IQ" sz="3200" b="1" dirty="0" smtClean="0">
                <a:solidFill>
                  <a:srgbClr val="7030A0"/>
                </a:solidFill>
                <a:cs typeface="Times New Roman"/>
              </a:rPr>
              <a:t>البيطري</a:t>
            </a:r>
            <a:endParaRPr lang="en-US" sz="3200" b="1" dirty="0" smtClean="0">
              <a:solidFill>
                <a:srgbClr val="7030A0"/>
              </a:solidFill>
            </a:endParaRPr>
          </a:p>
          <a:p>
            <a:pPr algn="ctr"/>
            <a:r>
              <a:rPr lang="ar-IQ" sz="3200" b="1" dirty="0" smtClean="0">
                <a:solidFill>
                  <a:srgbClr val="7030A0"/>
                </a:solidFill>
                <a:cs typeface="Times New Roman"/>
              </a:rPr>
              <a:t>/ </a:t>
            </a:r>
            <a:r>
              <a:rPr lang="ar-IQ" sz="3200" b="1" dirty="0">
                <a:solidFill>
                  <a:srgbClr val="7030A0"/>
                </a:solidFill>
                <a:cs typeface="Times New Roman"/>
              </a:rPr>
              <a:t>جامعة بغداد</a:t>
            </a:r>
            <a:endParaRPr lang="en-US" sz="3200" dirty="0">
              <a:solidFill>
                <a:srgbClr val="7030A0"/>
              </a:solidFill>
            </a:endParaRPr>
          </a:p>
        </p:txBody>
      </p:sp>
    </p:spTree>
    <p:extLst>
      <p:ext uri="{BB962C8B-B14F-4D97-AF65-F5344CB8AC3E}">
        <p14:creationId xmlns:p14="http://schemas.microsoft.com/office/powerpoint/2010/main" val="11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marR="0" indent="0" algn="l" rtl="0">
              <a:spcBef>
                <a:spcPts val="600"/>
              </a:spcBef>
              <a:spcAft>
                <a:spcPts val="600"/>
              </a:spcAft>
              <a:buNone/>
            </a:pPr>
            <a:r>
              <a:rPr lang="en-US" sz="3600" dirty="0" smtClean="0">
                <a:latin typeface="Times New Roman" panose="02020603050405020304" pitchFamily="18" charset="0"/>
                <a:ea typeface="Times New Roman"/>
                <a:cs typeface="Times New Roman" panose="02020603050405020304" pitchFamily="18" charset="0"/>
              </a:rPr>
              <a:t> </a:t>
            </a:r>
            <a:r>
              <a:rPr lang="en-US" sz="3600" b="1" dirty="0" smtClean="0">
                <a:solidFill>
                  <a:srgbClr val="0070C0"/>
                </a:solidFill>
                <a:latin typeface="Times New Roman" panose="02020603050405020304" pitchFamily="18" charset="0"/>
                <a:ea typeface="Times New Roman"/>
                <a:cs typeface="Times New Roman" panose="02020603050405020304" pitchFamily="18" charset="0"/>
              </a:rPr>
              <a:t>**The </a:t>
            </a:r>
            <a:r>
              <a:rPr lang="en-US" sz="3600" b="1" dirty="0">
                <a:solidFill>
                  <a:srgbClr val="C00000"/>
                </a:solidFill>
                <a:latin typeface="Times New Roman" panose="02020603050405020304" pitchFamily="18" charset="0"/>
                <a:ea typeface="Times New Roman"/>
                <a:cs typeface="Times New Roman" panose="02020603050405020304" pitchFamily="18" charset="0"/>
              </a:rPr>
              <a:t>rock</a:t>
            </a:r>
            <a:r>
              <a:rPr lang="en-US" sz="3600" b="1" dirty="0">
                <a:solidFill>
                  <a:srgbClr val="0070C0"/>
                </a:solidFill>
                <a:latin typeface="Times New Roman" panose="02020603050405020304" pitchFamily="18" charset="0"/>
                <a:ea typeface="Times New Roman"/>
                <a:cs typeface="Times New Roman" panose="02020603050405020304" pitchFamily="18" charset="0"/>
              </a:rPr>
              <a:t> </a:t>
            </a:r>
            <a:r>
              <a:rPr lang="en-US" sz="3600" b="1" dirty="0">
                <a:solidFill>
                  <a:srgbClr val="C00000"/>
                </a:solidFill>
                <a:latin typeface="Times New Roman" panose="02020603050405020304" pitchFamily="18" charset="0"/>
                <a:ea typeface="Times New Roman"/>
                <a:cs typeface="Times New Roman" panose="02020603050405020304" pitchFamily="18" charset="0"/>
              </a:rPr>
              <a:t>pigeon</a:t>
            </a:r>
            <a:r>
              <a:rPr lang="en-US" sz="3600" b="1" dirty="0">
                <a:solidFill>
                  <a:srgbClr val="0070C0"/>
                </a:solidFill>
                <a:latin typeface="Times New Roman" panose="02020603050405020304" pitchFamily="18" charset="0"/>
                <a:ea typeface="Times New Roman"/>
                <a:cs typeface="Times New Roman" panose="02020603050405020304" pitchFamily="18" charset="0"/>
              </a:rPr>
              <a:t> is the world's </a:t>
            </a:r>
            <a:r>
              <a:rPr lang="en-US" sz="3600" b="1" dirty="0" smtClean="0">
                <a:solidFill>
                  <a:srgbClr val="0070C0"/>
                </a:solidFill>
                <a:latin typeface="Times New Roman" panose="02020603050405020304" pitchFamily="18" charset="0"/>
                <a:ea typeface="Times New Roman"/>
                <a:cs typeface="Times New Roman" panose="02020603050405020304" pitchFamily="18" charset="0"/>
              </a:rPr>
              <a:t>oldest domesticated bird </a:t>
            </a:r>
            <a:r>
              <a:rPr lang="en-US" sz="3600" b="1" dirty="0">
                <a:solidFill>
                  <a:srgbClr val="0070C0"/>
                </a:solidFill>
                <a:latin typeface="Times New Roman" panose="02020603050405020304" pitchFamily="18" charset="0"/>
                <a:ea typeface="Times New Roman"/>
                <a:cs typeface="Times New Roman" panose="02020603050405020304" pitchFamily="18" charset="0"/>
              </a:rPr>
              <a:t>. </a:t>
            </a:r>
            <a:r>
              <a:rPr lang="en-US" sz="3600" b="1" dirty="0">
                <a:solidFill>
                  <a:srgbClr val="7030A0"/>
                </a:solidFill>
                <a:latin typeface="Times New Roman" panose="02020603050405020304" pitchFamily="18" charset="0"/>
                <a:ea typeface="Times New Roman"/>
                <a:cs typeface="Times New Roman" panose="02020603050405020304" pitchFamily="18" charset="0"/>
              </a:rPr>
              <a:t>It is mention that the domestication of pigeons more than </a:t>
            </a:r>
            <a:r>
              <a:rPr lang="en-US" sz="3600" b="1" dirty="0">
                <a:solidFill>
                  <a:srgbClr val="C00000"/>
                </a:solidFill>
                <a:latin typeface="Times New Roman" panose="02020603050405020304" pitchFamily="18" charset="0"/>
                <a:ea typeface="Times New Roman"/>
                <a:cs typeface="Times New Roman" panose="02020603050405020304" pitchFamily="18" charset="0"/>
              </a:rPr>
              <a:t>5,000</a:t>
            </a:r>
            <a:r>
              <a:rPr lang="en-US" sz="3600" b="1" dirty="0">
                <a:solidFill>
                  <a:srgbClr val="0070C0"/>
                </a:solidFill>
                <a:latin typeface="Times New Roman" panose="02020603050405020304" pitchFamily="18" charset="0"/>
                <a:ea typeface="Times New Roman"/>
                <a:cs typeface="Times New Roman" panose="02020603050405020304" pitchFamily="18" charset="0"/>
              </a:rPr>
              <a:t> </a:t>
            </a:r>
            <a:r>
              <a:rPr lang="en-US" sz="3600" b="1" dirty="0">
                <a:solidFill>
                  <a:srgbClr val="C00000"/>
                </a:solidFill>
                <a:latin typeface="Times New Roman" panose="02020603050405020304" pitchFamily="18" charset="0"/>
                <a:ea typeface="Times New Roman"/>
                <a:cs typeface="Times New Roman" panose="02020603050405020304" pitchFamily="18" charset="0"/>
              </a:rPr>
              <a:t>years ago</a:t>
            </a:r>
            <a:r>
              <a:rPr lang="en-US" sz="3600" b="1" dirty="0">
                <a:solidFill>
                  <a:srgbClr val="0070C0"/>
                </a:solidFill>
                <a:latin typeface="Times New Roman" panose="02020603050405020304" pitchFamily="18" charset="0"/>
                <a:ea typeface="Times New Roman"/>
                <a:cs typeface="Times New Roman" panose="02020603050405020304" pitchFamily="18" charset="0"/>
              </a:rPr>
              <a:t>, as </a:t>
            </a:r>
            <a:r>
              <a:rPr lang="en-US" sz="3600" b="1" dirty="0" smtClean="0">
                <a:solidFill>
                  <a:srgbClr val="0070C0"/>
                </a:solidFill>
                <a:latin typeface="Times New Roman" panose="02020603050405020304" pitchFamily="18" charset="0"/>
                <a:ea typeface="Times New Roman"/>
                <a:cs typeface="Times New Roman" panose="02020603050405020304" pitchFamily="18" charset="0"/>
              </a:rPr>
              <a:t>do </a:t>
            </a:r>
            <a:r>
              <a:rPr lang="en-US" sz="3600" b="1" dirty="0" smtClean="0">
                <a:solidFill>
                  <a:srgbClr val="C00000"/>
                </a:solidFill>
                <a:latin typeface="Times New Roman" panose="02020603050405020304" pitchFamily="18" charset="0"/>
                <a:ea typeface="Times New Roman"/>
                <a:cs typeface="Times New Roman" panose="02020603050405020304" pitchFamily="18" charset="0"/>
              </a:rPr>
              <a:t>Egyptian Hieroglyphics</a:t>
            </a:r>
            <a:r>
              <a:rPr lang="en-US" sz="3600" b="1" dirty="0">
                <a:solidFill>
                  <a:srgbClr val="0070C0"/>
                </a:solidFill>
                <a:latin typeface="Times New Roman" panose="02020603050405020304" pitchFamily="18" charset="0"/>
                <a:ea typeface="Times New Roman"/>
                <a:cs typeface="Times New Roman" panose="02020603050405020304" pitchFamily="18" charset="0"/>
              </a:rPr>
              <a:t> </a:t>
            </a:r>
            <a:r>
              <a:rPr lang="en-US" sz="3600" b="1" dirty="0" smtClean="0">
                <a:solidFill>
                  <a:srgbClr val="0070C0"/>
                </a:solidFill>
                <a:latin typeface="Times New Roman" panose="02020603050405020304" pitchFamily="18" charset="0"/>
                <a:ea typeface="Times New Roman"/>
                <a:cs typeface="Times New Roman" panose="02020603050405020304" pitchFamily="18" charset="0"/>
              </a:rPr>
              <a:t>.</a:t>
            </a:r>
          </a:p>
          <a:p>
            <a:pPr marL="0" marR="0" indent="0" algn="l" rtl="0">
              <a:spcBef>
                <a:spcPts val="600"/>
              </a:spcBef>
              <a:spcAft>
                <a:spcPts val="600"/>
              </a:spcAft>
              <a:buNone/>
            </a:pPr>
            <a:r>
              <a:rPr lang="en-US" sz="3600" b="1" dirty="0" smtClean="0">
                <a:latin typeface="Times New Roman" panose="02020603050405020304" pitchFamily="18" charset="0"/>
                <a:ea typeface="Times New Roman"/>
                <a:cs typeface="Times New Roman" panose="02020603050405020304" pitchFamily="18" charset="0"/>
              </a:rPr>
              <a:t>**</a:t>
            </a:r>
            <a:r>
              <a:rPr lang="en-US" sz="3600" b="1" dirty="0">
                <a:latin typeface="Times New Roman" panose="02020603050405020304" pitchFamily="18" charset="0"/>
                <a:ea typeface="Times New Roman"/>
                <a:cs typeface="Times New Roman" panose="02020603050405020304" pitchFamily="18" charset="0"/>
              </a:rPr>
              <a:t> </a:t>
            </a:r>
            <a:r>
              <a:rPr lang="en-US" sz="3600" b="1" dirty="0" smtClean="0">
                <a:latin typeface="Times New Roman" panose="02020603050405020304" pitchFamily="18" charset="0"/>
                <a:ea typeface="Times New Roman"/>
                <a:cs typeface="Times New Roman" panose="02020603050405020304" pitchFamily="18" charset="0"/>
              </a:rPr>
              <a:t>Researches </a:t>
            </a:r>
            <a:r>
              <a:rPr lang="en-US" sz="3600" b="1" dirty="0">
                <a:latin typeface="Times New Roman" panose="02020603050405020304" pitchFamily="18" charset="0"/>
                <a:ea typeface="Times New Roman"/>
                <a:cs typeface="Times New Roman" panose="02020603050405020304" pitchFamily="18" charset="0"/>
              </a:rPr>
              <a:t>suggests that </a:t>
            </a:r>
            <a:r>
              <a:rPr lang="en-US" sz="3600" b="1" dirty="0">
                <a:solidFill>
                  <a:srgbClr val="C00000"/>
                </a:solidFill>
                <a:latin typeface="Times New Roman" panose="02020603050405020304" pitchFamily="18" charset="0"/>
                <a:ea typeface="Times New Roman"/>
                <a:cs typeface="Times New Roman" panose="02020603050405020304" pitchFamily="18" charset="0"/>
              </a:rPr>
              <a:t>domestication of pigeons </a:t>
            </a:r>
            <a:r>
              <a:rPr lang="en-US" sz="3600" b="1" dirty="0">
                <a:latin typeface="Times New Roman" panose="02020603050405020304" pitchFamily="18" charset="0"/>
                <a:ea typeface="Times New Roman"/>
                <a:cs typeface="Times New Roman" panose="02020603050405020304" pitchFamily="18" charset="0"/>
              </a:rPr>
              <a:t>occurred as early as </a:t>
            </a:r>
            <a:r>
              <a:rPr lang="en-US" sz="3600" b="1" dirty="0">
                <a:solidFill>
                  <a:srgbClr val="C00000"/>
                </a:solidFill>
                <a:latin typeface="Times New Roman" panose="02020603050405020304" pitchFamily="18" charset="0"/>
                <a:ea typeface="Times New Roman"/>
                <a:cs typeface="Times New Roman" panose="02020603050405020304" pitchFamily="18" charset="0"/>
              </a:rPr>
              <a:t>10,000 years ago</a:t>
            </a:r>
            <a:r>
              <a:rPr lang="en-US" sz="3600" b="1" dirty="0">
                <a:latin typeface="Times New Roman" panose="02020603050405020304" pitchFamily="18" charset="0"/>
                <a:ea typeface="Times New Roman"/>
                <a:cs typeface="Times New Roman" panose="02020603050405020304" pitchFamily="18" charset="0"/>
              </a:rPr>
              <a:t>.</a:t>
            </a:r>
            <a:endParaRPr lang="en-US" b="1" dirty="0">
              <a:latin typeface="Times New Roman" panose="02020603050405020304" pitchFamily="18" charset="0"/>
              <a:ea typeface="Calibri"/>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228759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568952" cy="6494085"/>
          </a:xfrm>
          <a:prstGeom prst="rect">
            <a:avLst/>
          </a:prstGeom>
        </p:spPr>
        <p:txBody>
          <a:bodyPr wrap="square">
            <a:spAutoFit/>
          </a:bodyPr>
          <a:lstStyle/>
          <a:p>
            <a:pPr algn="l" rtl="0"/>
            <a:r>
              <a:rPr lang="en-US" sz="3200" b="1" dirty="0" smtClean="0">
                <a:solidFill>
                  <a:srgbClr val="FF0000"/>
                </a:solidFill>
                <a:latin typeface="Times New Roman" panose="02020603050405020304" pitchFamily="18" charset="0"/>
                <a:cs typeface="Times New Roman" panose="02020603050405020304" pitchFamily="18" charset="0"/>
              </a:rPr>
              <a:t>**Parasitic infections in birds are a significant threat to the health </a:t>
            </a:r>
            <a:r>
              <a:rPr lang="en-US" sz="3200" b="1" dirty="0" smtClean="0">
                <a:solidFill>
                  <a:prstClr val="black"/>
                </a:solidFill>
                <a:latin typeface="Times New Roman" panose="02020603050405020304" pitchFamily="18" charset="0"/>
                <a:cs typeface="Times New Roman" panose="02020603050405020304" pitchFamily="18" charset="0"/>
              </a:rPr>
              <a:t>and </a:t>
            </a:r>
            <a:r>
              <a:rPr lang="en-US" sz="3200" b="1" dirty="0" smtClean="0">
                <a:solidFill>
                  <a:srgbClr val="FF0000"/>
                </a:solidFill>
                <a:latin typeface="Times New Roman" panose="02020603050405020304" pitchFamily="18" charset="0"/>
                <a:cs typeface="Times New Roman" panose="02020603050405020304" pitchFamily="18" charset="0"/>
              </a:rPr>
              <a:t>conservation of bird species. </a:t>
            </a:r>
          </a:p>
          <a:p>
            <a:pPr algn="l" rtl="0"/>
            <a:r>
              <a:rPr lang="en-US" sz="3200" b="1" dirty="0" smtClean="0">
                <a:solidFill>
                  <a:prstClr val="black"/>
                </a:solidFill>
                <a:latin typeface="Times New Roman" panose="02020603050405020304" pitchFamily="18" charset="0"/>
                <a:cs typeface="Times New Roman" panose="02020603050405020304" pitchFamily="18" charset="0"/>
              </a:rPr>
              <a:t>** Haemosporidian parasites are blood parasites found globally in birds.</a:t>
            </a:r>
          </a:p>
          <a:p>
            <a:pPr algn="l" rtl="0"/>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*More than </a:t>
            </a:r>
            <a:r>
              <a:rPr lang="en-US" sz="3200" b="1" dirty="0">
                <a:solidFill>
                  <a:srgbClr val="002060"/>
                </a:solidFill>
                <a:latin typeface="Times New Roman" panose="02020603050405020304" pitchFamily="18" charset="0"/>
                <a:cs typeface="Times New Roman" panose="02020603050405020304" pitchFamily="18" charset="0"/>
              </a:rPr>
              <a:t>200 species </a:t>
            </a:r>
            <a:r>
              <a:rPr lang="en-US" sz="3200" b="1" dirty="0">
                <a:solidFill>
                  <a:srgbClr val="FF0000"/>
                </a:solidFill>
                <a:latin typeface="Times New Roman" panose="02020603050405020304" pitchFamily="18" charset="0"/>
                <a:cs typeface="Times New Roman" panose="02020603050405020304" pitchFamily="18" charset="0"/>
              </a:rPr>
              <a:t>of Haemosporidia have been described among the </a:t>
            </a:r>
            <a:r>
              <a:rPr lang="en-US" sz="3200" b="1" dirty="0">
                <a:solidFill>
                  <a:srgbClr val="002060"/>
                </a:solidFill>
                <a:latin typeface="Times New Roman" panose="02020603050405020304" pitchFamily="18" charset="0"/>
                <a:cs typeface="Times New Roman" panose="02020603050405020304" pitchFamily="18" charset="0"/>
              </a:rPr>
              <a:t>4000 bird species</a:t>
            </a:r>
            <a:r>
              <a:rPr lang="en-US" sz="3200" b="1" dirty="0">
                <a:solidFill>
                  <a:srgbClr val="FF0000"/>
                </a:solidFill>
                <a:latin typeface="Times New Roman" panose="02020603050405020304" pitchFamily="18" charset="0"/>
                <a:cs typeface="Times New Roman" panose="02020603050405020304" pitchFamily="18" charset="0"/>
              </a:rPr>
              <a:t> investigated </a:t>
            </a:r>
            <a:r>
              <a:rPr lang="en-US" sz="3200" b="1" dirty="0" smtClean="0">
                <a:solidFill>
                  <a:srgbClr val="FF0000"/>
                </a:solidFill>
                <a:latin typeface="Times New Roman" panose="02020603050405020304" pitchFamily="18" charset="0"/>
                <a:cs typeface="Times New Roman" panose="02020603050405020304" pitchFamily="18" charset="0"/>
              </a:rPr>
              <a:t>worldwide.</a:t>
            </a:r>
            <a:endParaRPr lang="en-US" sz="2800" b="1" dirty="0" smtClean="0">
              <a:solidFill>
                <a:prstClr val="black"/>
              </a:solidFill>
              <a:latin typeface="Times New Roman" panose="02020603050405020304" pitchFamily="18" charset="0"/>
              <a:cs typeface="Times New Roman" panose="02020603050405020304" pitchFamily="18" charset="0"/>
            </a:endParaRPr>
          </a:p>
          <a:p>
            <a:pPr algn="l" rtl="0"/>
            <a:r>
              <a:rPr lang="en-US" sz="3200" b="1" dirty="0" smtClean="0">
                <a:solidFill>
                  <a:srgbClr val="0070C0"/>
                </a:solidFill>
                <a:latin typeface="Times New Roman" panose="02020603050405020304" pitchFamily="18" charset="0"/>
                <a:cs typeface="Times New Roman" panose="02020603050405020304" pitchFamily="18" charset="0"/>
              </a:rPr>
              <a:t>**These blood parasites have a </a:t>
            </a:r>
            <a:r>
              <a:rPr lang="en-US" sz="3200" b="1" dirty="0" smtClean="0">
                <a:solidFill>
                  <a:prstClr val="black"/>
                </a:solidFill>
                <a:latin typeface="Times New Roman" panose="02020603050405020304" pitchFamily="18" charset="0"/>
                <a:cs typeface="Times New Roman" panose="02020603050405020304" pitchFamily="18" charset="0"/>
              </a:rPr>
              <a:t>non-specific</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broad range hosts </a:t>
            </a:r>
            <a:r>
              <a:rPr lang="en-US" sz="3200" b="1" dirty="0" smtClean="0">
                <a:solidFill>
                  <a:srgbClr val="7030A0"/>
                </a:solidFill>
                <a:latin typeface="Times New Roman" panose="02020603050405020304" pitchFamily="18" charset="0"/>
                <a:cs typeface="Times New Roman" panose="02020603050405020304" pitchFamily="18" charset="0"/>
              </a:rPr>
              <a:t>and</a:t>
            </a:r>
            <a:r>
              <a:rPr lang="en-US" sz="3200" b="1" dirty="0" smtClean="0">
                <a:solidFill>
                  <a:srgbClr val="0070C0"/>
                </a:solidFill>
                <a:latin typeface="Times New Roman" panose="02020603050405020304" pitchFamily="18" charset="0"/>
                <a:cs typeface="Times New Roman" panose="02020603050405020304" pitchFamily="18" charset="0"/>
              </a:rPr>
              <a:t> are transmitted by biting vectors (</a:t>
            </a:r>
            <a:r>
              <a:rPr lang="en-US" sz="3200" b="1" dirty="0" smtClean="0">
                <a:solidFill>
                  <a:srgbClr val="C00000"/>
                </a:solidFill>
                <a:latin typeface="Times New Roman" panose="02020603050405020304" pitchFamily="18" charset="0"/>
                <a:cs typeface="Times New Roman" panose="02020603050405020304" pitchFamily="18" charset="0"/>
              </a:rPr>
              <a:t>blood-sucking insects) </a:t>
            </a:r>
            <a:r>
              <a:rPr lang="en-US" sz="3200" b="1" dirty="0" smtClean="0">
                <a:solidFill>
                  <a:srgbClr val="0070C0"/>
                </a:solidFill>
                <a:latin typeface="Times New Roman" panose="02020603050405020304" pitchFamily="18" charset="0"/>
                <a:cs typeface="Times New Roman" panose="02020603050405020304" pitchFamily="18" charset="0"/>
              </a:rPr>
              <a:t> that participate in the parasites life cycle. </a:t>
            </a:r>
          </a:p>
          <a:p>
            <a:pPr algn="l" rtl="0"/>
            <a:endParaRPr lang="en-US" sz="3200" b="1"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75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6672"/>
            <a:ext cx="8424936" cy="5016758"/>
          </a:xfrm>
          <a:prstGeom prst="rect">
            <a:avLst/>
          </a:prstGeom>
        </p:spPr>
        <p:txBody>
          <a:bodyPr wrap="square">
            <a:spAutoFit/>
          </a:bodyPr>
          <a:lstStyle/>
          <a:p>
            <a:pPr algn="l" rtl="0"/>
            <a:r>
              <a:rPr lang="en-US" sz="4000" b="1" dirty="0" smtClean="0">
                <a:solidFill>
                  <a:prstClr val="black"/>
                </a:solidFill>
                <a:latin typeface="Times New Roman" panose="02020603050405020304" pitchFamily="18" charset="0"/>
                <a:cs typeface="Times New Roman" panose="02020603050405020304" pitchFamily="18" charset="0"/>
              </a:rPr>
              <a:t>**</a:t>
            </a:r>
            <a:r>
              <a:rPr lang="en-US" sz="4000" b="1" dirty="0" smtClean="0">
                <a:solidFill>
                  <a:srgbClr val="FF0000"/>
                </a:solidFill>
                <a:latin typeface="Times New Roman" panose="02020603050405020304" pitchFamily="18" charset="0"/>
                <a:cs typeface="Times New Roman" panose="02020603050405020304" pitchFamily="18" charset="0"/>
              </a:rPr>
              <a:t>Surveying of </a:t>
            </a:r>
            <a:r>
              <a:rPr lang="en-US" sz="4000" b="1" dirty="0">
                <a:solidFill>
                  <a:srgbClr val="FF0000"/>
                </a:solidFill>
                <a:latin typeface="Times New Roman" panose="02020603050405020304" pitchFamily="18" charset="0"/>
                <a:cs typeface="Times New Roman" panose="02020603050405020304" pitchFamily="18" charset="0"/>
              </a:rPr>
              <a:t>haemosporidian parasites </a:t>
            </a:r>
            <a:r>
              <a:rPr lang="en-US" sz="4000" b="1" dirty="0">
                <a:solidFill>
                  <a:prstClr val="black"/>
                </a:solidFill>
                <a:latin typeface="Times New Roman" panose="02020603050405020304" pitchFamily="18" charset="0"/>
                <a:cs typeface="Times New Roman" panose="02020603050405020304" pitchFamily="18" charset="0"/>
              </a:rPr>
              <a:t>are essential to determine </a:t>
            </a:r>
            <a:r>
              <a:rPr lang="en-US" sz="4000" b="1" dirty="0" smtClean="0">
                <a:solidFill>
                  <a:prstClr val="black"/>
                </a:solidFill>
                <a:latin typeface="Times New Roman" panose="02020603050405020304" pitchFamily="18" charset="0"/>
                <a:cs typeface="Times New Roman" panose="02020603050405020304" pitchFamily="18" charset="0"/>
              </a:rPr>
              <a:t>the emerging </a:t>
            </a:r>
            <a:r>
              <a:rPr lang="en-US" sz="4000" b="1" dirty="0">
                <a:solidFill>
                  <a:srgbClr val="C00000"/>
                </a:solidFill>
                <a:latin typeface="Times New Roman" panose="02020603050405020304" pitchFamily="18" charset="0"/>
                <a:cs typeface="Times New Roman" panose="02020603050405020304" pitchFamily="18" charset="0"/>
              </a:rPr>
              <a:t>or</a:t>
            </a:r>
            <a:r>
              <a:rPr lang="en-US" sz="4000" b="1" dirty="0">
                <a:solidFill>
                  <a:prstClr val="black"/>
                </a:solidFill>
                <a:latin typeface="Times New Roman" panose="02020603050405020304" pitchFamily="18" charset="0"/>
                <a:cs typeface="Times New Roman" panose="02020603050405020304" pitchFamily="18" charset="0"/>
              </a:rPr>
              <a:t> reemerging parasite infections, geographic distribution </a:t>
            </a:r>
            <a:r>
              <a:rPr lang="en-US" sz="4000" b="1" dirty="0" smtClean="0">
                <a:solidFill>
                  <a:srgbClr val="C00000"/>
                </a:solidFill>
                <a:latin typeface="Times New Roman" panose="02020603050405020304" pitchFamily="18" charset="0"/>
                <a:cs typeface="Times New Roman" panose="02020603050405020304" pitchFamily="18" charset="0"/>
              </a:rPr>
              <a:t>with</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expansion of the blood parasites, </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a:solidFill>
                  <a:srgbClr val="0070C0"/>
                </a:solidFill>
                <a:latin typeface="Times New Roman" panose="02020603050405020304" pitchFamily="18" charset="0"/>
                <a:cs typeface="Times New Roman" panose="02020603050405020304" pitchFamily="18" charset="0"/>
              </a:rPr>
              <a:t>bird species affected by </a:t>
            </a:r>
            <a:r>
              <a:rPr lang="en-US" sz="4000" b="1" dirty="0" smtClean="0">
                <a:solidFill>
                  <a:srgbClr val="0070C0"/>
                </a:solidFill>
                <a:latin typeface="Times New Roman" panose="02020603050405020304" pitchFamily="18" charset="0"/>
                <a:cs typeface="Times New Roman" panose="02020603050405020304" pitchFamily="18" charset="0"/>
              </a:rPr>
              <a:t>these </a:t>
            </a:r>
            <a:r>
              <a:rPr lang="en-US" sz="4000" b="1" dirty="0">
                <a:solidFill>
                  <a:srgbClr val="0070C0"/>
                </a:solidFill>
                <a:latin typeface="Times New Roman" panose="02020603050405020304" pitchFamily="18" charset="0"/>
                <a:cs typeface="Times New Roman" panose="02020603050405020304" pitchFamily="18" charset="0"/>
              </a:rPr>
              <a:t>parasites</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and</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smtClean="0">
                <a:solidFill>
                  <a:srgbClr val="00B0F0"/>
                </a:solidFill>
                <a:latin typeface="Times New Roman" panose="02020603050405020304" pitchFamily="18" charset="0"/>
                <a:cs typeface="Times New Roman" panose="02020603050405020304" pitchFamily="18" charset="0"/>
              </a:rPr>
              <a:t>outbreaks</a:t>
            </a:r>
            <a:r>
              <a:rPr lang="en-US" sz="4000" b="1" dirty="0" smtClean="0">
                <a:solidFill>
                  <a:prstClr val="black"/>
                </a:solidFill>
                <a:latin typeface="Times New Roman" panose="02020603050405020304" pitchFamily="18" charset="0"/>
                <a:cs typeface="Times New Roman" panose="02020603050405020304" pitchFamily="18" charset="0"/>
              </a:rPr>
              <a:t> that caused </a:t>
            </a:r>
            <a:r>
              <a:rPr lang="en-US" sz="4000" b="1" dirty="0">
                <a:solidFill>
                  <a:prstClr val="black"/>
                </a:solidFill>
                <a:latin typeface="Times New Roman" panose="02020603050405020304" pitchFamily="18" charset="0"/>
                <a:cs typeface="Times New Roman" panose="02020603050405020304" pitchFamily="18" charset="0"/>
              </a:rPr>
              <a:t>by </a:t>
            </a:r>
            <a:r>
              <a:rPr lang="en-US" sz="4000" b="1" dirty="0" smtClean="0">
                <a:solidFill>
                  <a:prstClr val="black"/>
                </a:solidFill>
                <a:latin typeface="Times New Roman" panose="02020603050405020304" pitchFamily="18" charset="0"/>
                <a:cs typeface="Times New Roman" panose="02020603050405020304" pitchFamily="18" charset="0"/>
              </a:rPr>
              <a:t>different </a:t>
            </a:r>
            <a:r>
              <a:rPr lang="en-US" sz="4000" b="1" dirty="0">
                <a:solidFill>
                  <a:prstClr val="black"/>
                </a:solidFill>
                <a:latin typeface="Times New Roman" panose="02020603050405020304" pitchFamily="18" charset="0"/>
                <a:cs typeface="Times New Roman" panose="02020603050405020304" pitchFamily="18" charset="0"/>
              </a:rPr>
              <a:t>species </a:t>
            </a:r>
            <a:r>
              <a:rPr lang="en-US" sz="4000" b="1" dirty="0" smtClean="0">
                <a:solidFill>
                  <a:prstClr val="black"/>
                </a:solidFill>
                <a:latin typeface="Times New Roman" panose="02020603050405020304" pitchFamily="18" charset="0"/>
                <a:cs typeface="Times New Roman" panose="02020603050405020304" pitchFamily="18" charset="0"/>
              </a:rPr>
              <a:t>of parasites.</a:t>
            </a:r>
            <a:endParaRPr lang="en-US" sz="4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3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392" y="188640"/>
            <a:ext cx="8559080" cy="6691062"/>
          </a:xfrm>
          <a:prstGeom prst="rect">
            <a:avLst/>
          </a:prstGeom>
        </p:spPr>
        <p:txBody>
          <a:bodyPr wrap="square">
            <a:spAutoFit/>
          </a:bodyPr>
          <a:lstStyle/>
          <a:p>
            <a:pPr algn="l" rtl="0"/>
            <a:r>
              <a:rPr lang="en-US" sz="3200" b="1" dirty="0" smtClean="0">
                <a:solidFill>
                  <a:srgbClr val="0070C0"/>
                </a:solidFill>
                <a:latin typeface="Times New Roman" panose="02020603050405020304" pitchFamily="18" charset="0"/>
                <a:cs typeface="Times New Roman" panose="02020603050405020304" pitchFamily="18" charset="0"/>
              </a:rPr>
              <a:t>**</a:t>
            </a:r>
            <a:r>
              <a:rPr lang="en-US" sz="3200" b="1" dirty="0">
                <a:solidFill>
                  <a:srgbClr val="7030A0"/>
                </a:solidFill>
                <a:latin typeface="Times New Roman" panose="02020603050405020304" pitchFamily="18" charset="0"/>
                <a:cs typeface="Times New Roman" panose="02020603050405020304" pitchFamily="18" charset="0"/>
              </a:rPr>
              <a:t>The</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differences in infection rates </a:t>
            </a:r>
            <a:r>
              <a:rPr lang="en-US" sz="3200" b="1" dirty="0">
                <a:solidFill>
                  <a:srgbClr val="0070C0"/>
                </a:solidFill>
                <a:latin typeface="Times New Roman" panose="02020603050405020304" pitchFamily="18" charset="0"/>
                <a:cs typeface="Times New Roman" panose="02020603050405020304" pitchFamily="18" charset="0"/>
              </a:rPr>
              <a:t>between bird species may be due to some factors such as </a:t>
            </a:r>
            <a:r>
              <a:rPr lang="en-US" sz="3200" b="1" dirty="0">
                <a:solidFill>
                  <a:srgbClr val="7030A0"/>
                </a:solidFill>
                <a:latin typeface="Times New Roman" panose="02020603050405020304" pitchFamily="18" charset="0"/>
                <a:cs typeface="Times New Roman" panose="02020603050405020304" pitchFamily="18" charset="0"/>
              </a:rPr>
              <a:t>climate change </a:t>
            </a:r>
            <a:r>
              <a:rPr lang="en-US" sz="3200" b="1" dirty="0">
                <a:solidFill>
                  <a:srgbClr val="0070C0"/>
                </a:solidFill>
                <a:latin typeface="Times New Roman" panose="02020603050405020304" pitchFamily="18" charset="0"/>
                <a:cs typeface="Times New Roman" panose="02020603050405020304" pitchFamily="18" charset="0"/>
              </a:rPr>
              <a:t>and </a:t>
            </a:r>
            <a:r>
              <a:rPr lang="en-US" sz="3200" b="1" dirty="0">
                <a:solidFill>
                  <a:srgbClr val="7030A0"/>
                </a:solidFill>
                <a:latin typeface="Times New Roman" panose="02020603050405020304" pitchFamily="18" charset="0"/>
                <a:cs typeface="Times New Roman" panose="02020603050405020304" pitchFamily="18" charset="0"/>
              </a:rPr>
              <a:t>food availability</a:t>
            </a:r>
            <a:r>
              <a:rPr lang="en-US" sz="3200" b="1" dirty="0">
                <a:solidFill>
                  <a:srgbClr val="0070C0"/>
                </a:solidFill>
                <a:latin typeface="Times New Roman" panose="02020603050405020304" pitchFamily="18" charset="0"/>
                <a:cs typeface="Times New Roman" panose="02020603050405020304" pitchFamily="18" charset="0"/>
              </a:rPr>
              <a:t>, that impact migratory patterns</a:t>
            </a:r>
            <a:r>
              <a:rPr lang="en-US" sz="3200" b="1" dirty="0" smtClean="0">
                <a:solidFill>
                  <a:srgbClr val="0070C0"/>
                </a:solidFill>
                <a:latin typeface="Times New Roman" panose="02020603050405020304" pitchFamily="18" charset="0"/>
                <a:cs typeface="Times New Roman" panose="02020603050405020304" pitchFamily="18" charset="0"/>
              </a:rPr>
              <a:t>.</a:t>
            </a:r>
          </a:p>
          <a:p>
            <a:pPr lvl="0" algn="l" rtl="0">
              <a:spcBef>
                <a:spcPct val="20000"/>
              </a:spcBef>
            </a:pPr>
            <a:r>
              <a:rPr lang="en-US" sz="3200" b="1" dirty="0">
                <a:solidFill>
                  <a:srgbClr val="002060"/>
                </a:solidFill>
                <a:latin typeface="Times New Roman" panose="02020603050405020304" pitchFamily="18" charset="0"/>
                <a:ea typeface="Calibri"/>
                <a:cs typeface="Times New Roman" panose="02020603050405020304" pitchFamily="18" charset="0"/>
              </a:rPr>
              <a:t>**The prevalence of infection likely depend on environmental conditions such as temperature, humidity and rainfall that will in turn impact the numbers and distribution of the parasites insect vectors</a:t>
            </a:r>
            <a:r>
              <a:rPr lang="en-US" sz="3200" b="1" dirty="0" smtClean="0">
                <a:solidFill>
                  <a:srgbClr val="002060"/>
                </a:solidFill>
                <a:latin typeface="Times New Roman" panose="02020603050405020304" pitchFamily="18" charset="0"/>
                <a:ea typeface="Calibri"/>
                <a:cs typeface="Times New Roman" panose="02020603050405020304" pitchFamily="18" charset="0"/>
              </a:rPr>
              <a:t>.</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l" rtl="0"/>
            <a:r>
              <a:rPr lang="en-US" sz="3200" b="1" dirty="0">
                <a:solidFill>
                  <a:srgbClr val="C00000"/>
                </a:solidFill>
                <a:latin typeface="Times New Roman" panose="02020603050405020304" pitchFamily="18" charset="0"/>
                <a:cs typeface="Times New Roman" panose="02020603050405020304" pitchFamily="18" charset="0"/>
              </a:rPr>
              <a:t>**The migratory birds can serve as </a:t>
            </a:r>
            <a:r>
              <a:rPr lang="en-US" sz="3200" b="1" dirty="0">
                <a:solidFill>
                  <a:srgbClr val="00B050"/>
                </a:solidFill>
                <a:latin typeface="Times New Roman" panose="02020603050405020304" pitchFamily="18" charset="0"/>
                <a:cs typeface="Times New Roman" panose="02020603050405020304" pitchFamily="18" charset="0"/>
              </a:rPr>
              <a:t>reservoirs</a:t>
            </a:r>
            <a:r>
              <a:rPr lang="en-US" sz="3200" b="1" dirty="0">
                <a:solidFill>
                  <a:srgbClr val="C00000"/>
                </a:solidFill>
                <a:latin typeface="Times New Roman" panose="02020603050405020304" pitchFamily="18" charset="0"/>
                <a:cs typeface="Times New Roman" panose="02020603050405020304" pitchFamily="18" charset="0"/>
              </a:rPr>
              <a:t> and </a:t>
            </a:r>
            <a:r>
              <a:rPr lang="en-US" sz="3200" b="1" dirty="0">
                <a:solidFill>
                  <a:prstClr val="black"/>
                </a:solidFill>
                <a:latin typeface="Times New Roman" panose="02020603050405020304" pitchFamily="18" charset="0"/>
                <a:cs typeface="Times New Roman" panose="02020603050405020304" pitchFamily="18" charset="0"/>
              </a:rPr>
              <a:t>carriers</a:t>
            </a:r>
            <a:r>
              <a:rPr lang="en-US" sz="3200" b="1" dirty="0">
                <a:solidFill>
                  <a:srgbClr val="C00000"/>
                </a:solidFill>
                <a:latin typeface="Times New Roman" panose="02020603050405020304" pitchFamily="18" charset="0"/>
                <a:cs typeface="Times New Roman" panose="02020603050405020304" pitchFamily="18" charset="0"/>
              </a:rPr>
              <a:t> of these parasites</a:t>
            </a:r>
            <a:r>
              <a:rPr lang="en-US" sz="3200" b="1" dirty="0" smtClean="0">
                <a:solidFill>
                  <a:srgbClr val="C00000"/>
                </a:solidFill>
                <a:latin typeface="Times New Roman" panose="02020603050405020304" pitchFamily="18" charset="0"/>
                <a:cs typeface="Times New Roman" panose="02020603050405020304" pitchFamily="18" charset="0"/>
              </a:rPr>
              <a:t>.</a:t>
            </a:r>
          </a:p>
          <a:p>
            <a:pPr lvl="0" algn="l" rtl="0">
              <a:spcBef>
                <a:spcPct val="20000"/>
              </a:spcBef>
            </a:pPr>
            <a:r>
              <a:rPr lang="en-US" sz="3200" b="1" dirty="0">
                <a:solidFill>
                  <a:srgbClr val="C00000"/>
                </a:solidFill>
                <a:latin typeface="Times New Roman" panose="02020603050405020304" pitchFamily="18" charset="0"/>
                <a:ea typeface="Calibri"/>
                <a:cs typeface="Times New Roman" panose="02020603050405020304" pitchFamily="18" charset="0"/>
              </a:rPr>
              <a:t>**Infections with multiple species </a:t>
            </a:r>
            <a:r>
              <a:rPr lang="en-US" sz="3200" b="1" dirty="0">
                <a:solidFill>
                  <a:prstClr val="black"/>
                </a:solidFill>
                <a:latin typeface="Times New Roman" panose="02020603050405020304" pitchFamily="18" charset="0"/>
                <a:ea typeface="Calibri"/>
                <a:cs typeface="Times New Roman" panose="02020603050405020304" pitchFamily="18" charset="0"/>
              </a:rPr>
              <a:t>and</a:t>
            </a:r>
            <a:r>
              <a:rPr lang="en-US" sz="3200" b="1" dirty="0">
                <a:solidFill>
                  <a:srgbClr val="C00000"/>
                </a:solidFill>
                <a:latin typeface="Times New Roman" panose="02020603050405020304" pitchFamily="18" charset="0"/>
                <a:ea typeface="Calibri"/>
                <a:cs typeface="Times New Roman" panose="02020603050405020304" pitchFamily="18" charset="0"/>
              </a:rPr>
              <a:t> genera of   Haematosporidia are common . </a:t>
            </a:r>
          </a:p>
        </p:txBody>
      </p:sp>
    </p:spTree>
    <p:extLst>
      <p:ext uri="{BB962C8B-B14F-4D97-AF65-F5344CB8AC3E}">
        <p14:creationId xmlns:p14="http://schemas.microsoft.com/office/powerpoint/2010/main" val="162990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96752"/>
            <a:ext cx="7992888" cy="3736407"/>
          </a:xfrm>
          <a:prstGeom prst="rect">
            <a:avLst/>
          </a:prstGeom>
        </p:spPr>
        <p:txBody>
          <a:bodyPr wrap="square">
            <a:spAutoFit/>
          </a:bodyPr>
          <a:lstStyle/>
          <a:p>
            <a:pPr lvl="0" algn="l" rtl="0">
              <a:spcBef>
                <a:spcPct val="20000"/>
              </a:spcBef>
            </a:pPr>
            <a:r>
              <a:rPr lang="en-US" sz="3200" b="1" dirty="0">
                <a:solidFill>
                  <a:prstClr val="black"/>
                </a:solidFill>
                <a:latin typeface="Times New Roman" panose="02020603050405020304" pitchFamily="18" charset="0"/>
                <a:ea typeface="Calibri"/>
                <a:cs typeface="Times New Roman" panose="02020603050405020304" pitchFamily="18" charset="0"/>
              </a:rPr>
              <a:t>**Infection can occur during the breeding season </a:t>
            </a:r>
            <a:r>
              <a:rPr lang="en-US" sz="3200" b="1" dirty="0">
                <a:solidFill>
                  <a:srgbClr val="C00000"/>
                </a:solidFill>
                <a:latin typeface="Times New Roman" panose="02020603050405020304" pitchFamily="18" charset="0"/>
                <a:ea typeface="Calibri"/>
                <a:cs typeface="Times New Roman" panose="02020603050405020304" pitchFamily="18" charset="0"/>
              </a:rPr>
              <a:t>or</a:t>
            </a:r>
            <a:r>
              <a:rPr lang="en-US" sz="3200" b="1" dirty="0">
                <a:solidFill>
                  <a:prstClr val="black"/>
                </a:solidFill>
                <a:latin typeface="Times New Roman" panose="02020603050405020304" pitchFamily="18" charset="0"/>
                <a:ea typeface="Calibri"/>
                <a:cs typeface="Times New Roman" panose="02020603050405020304" pitchFamily="18" charset="0"/>
              </a:rPr>
              <a:t> throughout the year. </a:t>
            </a:r>
          </a:p>
          <a:p>
            <a:pPr lvl="0" algn="l" rtl="0">
              <a:spcBef>
                <a:spcPct val="20000"/>
              </a:spcBef>
            </a:pPr>
            <a:endParaRPr lang="en-US" sz="3200" b="1" dirty="0">
              <a:solidFill>
                <a:prstClr val="black"/>
              </a:solidFill>
              <a:latin typeface="Times New Roman" panose="02020603050405020304" pitchFamily="18" charset="0"/>
              <a:ea typeface="Calibri"/>
              <a:cs typeface="Times New Roman" panose="02020603050405020304" pitchFamily="18" charset="0"/>
            </a:endParaRPr>
          </a:p>
          <a:p>
            <a:pPr lvl="0" algn="l" rtl="0">
              <a:spcBef>
                <a:spcPct val="20000"/>
              </a:spcBef>
            </a:pPr>
            <a:r>
              <a:rPr lang="en-US" sz="3200" b="1" dirty="0">
                <a:solidFill>
                  <a:srgbClr val="FF0000"/>
                </a:solidFill>
                <a:latin typeface="Times New Roman" panose="02020603050405020304" pitchFamily="18" charset="0"/>
                <a:ea typeface="Calibri"/>
                <a:cs typeface="Times New Roman" panose="02020603050405020304" pitchFamily="18" charset="0"/>
              </a:rPr>
              <a:t>**</a:t>
            </a:r>
            <a:r>
              <a:rPr lang="en-US" sz="3200" b="1" dirty="0">
                <a:latin typeface="Times New Roman" panose="02020603050405020304" pitchFamily="18" charset="0"/>
                <a:ea typeface="Calibri"/>
                <a:cs typeface="Times New Roman" panose="02020603050405020304" pitchFamily="18" charset="0"/>
              </a:rPr>
              <a:t>Parasite infections </a:t>
            </a:r>
            <a:r>
              <a:rPr lang="en-US" sz="3200" b="1" dirty="0">
                <a:solidFill>
                  <a:srgbClr val="FF0000"/>
                </a:solidFill>
                <a:latin typeface="Times New Roman" panose="02020603050405020304" pitchFamily="18" charset="0"/>
                <a:ea typeface="Calibri"/>
                <a:cs typeface="Times New Roman" panose="02020603050405020304" pitchFamily="18" charset="0"/>
              </a:rPr>
              <a:t>may persist for many years, but there is some thought that a </a:t>
            </a:r>
            <a:r>
              <a:rPr lang="en-US" sz="3200" b="1" dirty="0">
                <a:latin typeface="Times New Roman" panose="02020603050405020304" pitchFamily="18" charset="0"/>
                <a:ea typeface="Calibri"/>
                <a:cs typeface="Times New Roman" panose="02020603050405020304" pitchFamily="18" charset="0"/>
              </a:rPr>
              <a:t>moderate percent </a:t>
            </a:r>
            <a:r>
              <a:rPr lang="en-US" sz="3200" b="1" dirty="0">
                <a:solidFill>
                  <a:srgbClr val="FF0000"/>
                </a:solidFill>
                <a:latin typeface="Times New Roman" panose="02020603050405020304" pitchFamily="18" charset="0"/>
                <a:ea typeface="Calibri"/>
                <a:cs typeface="Times New Roman" panose="02020603050405020304" pitchFamily="18" charset="0"/>
              </a:rPr>
              <a:t>of infected birds will cure themselves of infection.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34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467544" y="908720"/>
            <a:ext cx="8136904" cy="3790781"/>
          </a:xfrm>
          <a:prstGeom prst="rect">
            <a:avLst/>
          </a:prstGeom>
        </p:spPr>
        <p:txBody>
          <a:bodyPr wrap="square">
            <a:spAutoFit/>
          </a:bodyPr>
          <a:lstStyle/>
          <a:p>
            <a:pPr algn="l" rtl="0">
              <a:lnSpc>
                <a:spcPct val="115000"/>
              </a:lnSpc>
              <a:spcAft>
                <a:spcPts val="1000"/>
              </a:spcAft>
            </a:pPr>
            <a:r>
              <a:rPr lang="en-US" sz="3600" b="1" dirty="0">
                <a:solidFill>
                  <a:srgbClr val="FF0000"/>
                </a:solidFill>
                <a:latin typeface="Times New Roman" panose="02020603050405020304" pitchFamily="18" charset="0"/>
                <a:ea typeface="Calibri"/>
                <a:cs typeface="Times New Roman" panose="02020603050405020304" pitchFamily="18" charset="0"/>
              </a:rPr>
              <a:t>The classified of haemoprotozoan </a:t>
            </a:r>
            <a:r>
              <a:rPr lang="en-US" sz="3600" b="1" dirty="0">
                <a:solidFill>
                  <a:prstClr val="black"/>
                </a:solidFill>
                <a:latin typeface="Times New Roman" panose="02020603050405020304" pitchFamily="18" charset="0"/>
                <a:ea typeface="Calibri"/>
                <a:cs typeface="Times New Roman" panose="02020603050405020304" pitchFamily="18" charset="0"/>
              </a:rPr>
              <a:t>as</a:t>
            </a:r>
            <a:r>
              <a:rPr lang="en-US" sz="3600" b="1" dirty="0" smtClean="0">
                <a:solidFill>
                  <a:srgbClr val="FF0000"/>
                </a:solidFill>
                <a:latin typeface="Times New Roman" panose="02020603050405020304" pitchFamily="18" charset="0"/>
                <a:ea typeface="Calibri"/>
                <a:cs typeface="Times New Roman" panose="02020603050405020304" pitchFamily="18" charset="0"/>
              </a:rPr>
              <a:t>:</a:t>
            </a:r>
          </a:p>
          <a:p>
            <a:pPr algn="l" rtl="0">
              <a:lnSpc>
                <a:spcPct val="115000"/>
              </a:lnSpc>
              <a:spcAft>
                <a:spcPts val="1000"/>
              </a:spcAft>
            </a:pPr>
            <a:r>
              <a:rPr lang="en-US" sz="3600" b="1" dirty="0" smtClean="0">
                <a:solidFill>
                  <a:srgbClr val="7030A0"/>
                </a:solidFill>
                <a:latin typeface="Times New Roman" panose="02020603050405020304" pitchFamily="18" charset="0"/>
                <a:ea typeface="Calibri"/>
                <a:cs typeface="Times New Roman" panose="02020603050405020304" pitchFamily="18" charset="0"/>
              </a:rPr>
              <a:t>Kingdom</a:t>
            </a:r>
            <a:r>
              <a:rPr lang="en-US" sz="3600" b="1" dirty="0" smtClean="0">
                <a:solidFill>
                  <a:srgbClr val="FF0000"/>
                </a:solidFill>
                <a:latin typeface="Times New Roman" panose="02020603050405020304" pitchFamily="18" charset="0"/>
                <a:ea typeface="Calibri"/>
                <a:cs typeface="Times New Roman" panose="02020603050405020304" pitchFamily="18" charset="0"/>
              </a:rPr>
              <a:t> : </a:t>
            </a:r>
            <a:r>
              <a:rPr lang="en-US" sz="3600" b="1" dirty="0" err="1" smtClean="0">
                <a:solidFill>
                  <a:prstClr val="black"/>
                </a:solidFill>
                <a:latin typeface="Times New Roman" panose="02020603050405020304" pitchFamily="18" charset="0"/>
                <a:ea typeface="Calibri"/>
                <a:cs typeface="Times New Roman" panose="02020603050405020304" pitchFamily="18" charset="0"/>
              </a:rPr>
              <a:t>Chromista</a:t>
            </a:r>
            <a:endParaRPr lang="en-US" sz="3600" b="1" dirty="0" smtClean="0">
              <a:solidFill>
                <a:prstClr val="black"/>
              </a:solidFill>
              <a:latin typeface="Times New Roman" panose="02020603050405020304" pitchFamily="18" charset="0"/>
              <a:ea typeface="Calibri"/>
              <a:cs typeface="Times New Roman" panose="02020603050405020304" pitchFamily="18" charset="0"/>
            </a:endParaRPr>
          </a:p>
          <a:p>
            <a:pPr algn="l" rtl="0">
              <a:lnSpc>
                <a:spcPct val="115000"/>
              </a:lnSpc>
              <a:spcAft>
                <a:spcPts val="1000"/>
              </a:spcAft>
            </a:pPr>
            <a:r>
              <a:rPr lang="en-US" sz="3600" b="1" dirty="0" smtClean="0">
                <a:solidFill>
                  <a:srgbClr val="FF0000"/>
                </a:solidFill>
                <a:latin typeface="Times New Roman" panose="02020603050405020304" pitchFamily="18" charset="0"/>
                <a:ea typeface="Calibri"/>
                <a:cs typeface="Times New Roman" panose="02020603050405020304" pitchFamily="18" charset="0"/>
              </a:rPr>
              <a:t>    Super Phylum : </a:t>
            </a:r>
            <a:r>
              <a:rPr lang="en-US" sz="3600" b="1" dirty="0" err="1" smtClean="0">
                <a:solidFill>
                  <a:prstClr val="black"/>
                </a:solidFill>
                <a:latin typeface="Times New Roman" panose="02020603050405020304" pitchFamily="18" charset="0"/>
                <a:ea typeface="Calibri"/>
                <a:cs typeface="Times New Roman" panose="02020603050405020304" pitchFamily="18" charset="0"/>
              </a:rPr>
              <a:t>Alveolata</a:t>
            </a:r>
            <a:endParaRPr lang="en-US" sz="3600" b="1" dirty="0" smtClean="0">
              <a:solidFill>
                <a:prstClr val="black"/>
              </a:solidFill>
              <a:latin typeface="Times New Roman" panose="02020603050405020304" pitchFamily="18" charset="0"/>
              <a:ea typeface="Calibri"/>
              <a:cs typeface="Times New Roman" panose="02020603050405020304" pitchFamily="18" charset="0"/>
            </a:endParaRPr>
          </a:p>
          <a:p>
            <a:pPr algn="l" rtl="0">
              <a:lnSpc>
                <a:spcPct val="115000"/>
              </a:lnSpc>
              <a:spcAft>
                <a:spcPts val="1000"/>
              </a:spcAft>
            </a:pPr>
            <a:r>
              <a:rPr lang="en-US" sz="3600" b="1" dirty="0" smtClean="0">
                <a:solidFill>
                  <a:srgbClr val="7030A0"/>
                </a:solidFill>
                <a:latin typeface="Times New Roman" panose="02020603050405020304" pitchFamily="18" charset="0"/>
                <a:ea typeface="Calibri"/>
                <a:cs typeface="Times New Roman" panose="02020603050405020304" pitchFamily="18" charset="0"/>
              </a:rPr>
              <a:t>         Phylum</a:t>
            </a:r>
            <a:r>
              <a:rPr lang="en-US" sz="3600" b="1" dirty="0" smtClean="0">
                <a:solidFill>
                  <a:srgbClr val="FF0000"/>
                </a:solidFill>
                <a:latin typeface="Times New Roman" panose="02020603050405020304" pitchFamily="18" charset="0"/>
                <a:ea typeface="Calibri"/>
                <a:cs typeface="Times New Roman" panose="02020603050405020304" pitchFamily="18" charset="0"/>
              </a:rPr>
              <a:t>: </a:t>
            </a:r>
            <a:r>
              <a:rPr lang="en-US" sz="3600" b="1" dirty="0" smtClean="0">
                <a:solidFill>
                  <a:prstClr val="black"/>
                </a:solidFill>
                <a:latin typeface="Times New Roman" panose="02020603050405020304" pitchFamily="18" charset="0"/>
                <a:ea typeface="Calibri"/>
                <a:cs typeface="Times New Roman" panose="02020603050405020304" pitchFamily="18" charset="0"/>
              </a:rPr>
              <a:t>Apicomplexa</a:t>
            </a:r>
          </a:p>
          <a:p>
            <a:pPr algn="l" rtl="0">
              <a:lnSpc>
                <a:spcPct val="115000"/>
              </a:lnSpc>
              <a:spcAft>
                <a:spcPts val="1000"/>
              </a:spcAft>
            </a:pPr>
            <a:r>
              <a:rPr lang="en-US" sz="3600" b="1" dirty="0" smtClean="0">
                <a:solidFill>
                  <a:srgbClr val="FF0000"/>
                </a:solidFill>
                <a:latin typeface="Times New Roman" panose="02020603050405020304" pitchFamily="18" charset="0"/>
                <a:ea typeface="Calibri"/>
                <a:cs typeface="Times New Roman" panose="02020603050405020304" pitchFamily="18" charset="0"/>
              </a:rPr>
              <a:t>               Class: </a:t>
            </a:r>
            <a:r>
              <a:rPr lang="en-US" sz="3600" b="1" dirty="0" err="1" smtClean="0">
                <a:solidFill>
                  <a:prstClr val="black"/>
                </a:solidFill>
                <a:latin typeface="Times New Roman" panose="02020603050405020304" pitchFamily="18" charset="0"/>
                <a:ea typeface="Calibri"/>
                <a:cs typeface="Times New Roman" panose="02020603050405020304" pitchFamily="18" charset="0"/>
              </a:rPr>
              <a:t>Aconoidasida</a:t>
            </a:r>
            <a:endParaRPr lang="en-US" sz="4800"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60801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18829"/>
            <a:ext cx="8424936" cy="5392245"/>
          </a:xfrm>
          <a:prstGeom prst="rect">
            <a:avLst/>
          </a:prstGeom>
        </p:spPr>
        <p:txBody>
          <a:bodyPr wrap="square">
            <a:spAutoFit/>
          </a:bodyPr>
          <a:lstStyle/>
          <a:p>
            <a:pPr algn="l">
              <a:lnSpc>
                <a:spcPct val="115000"/>
              </a:lnSpc>
              <a:spcAft>
                <a:spcPts val="1000"/>
              </a:spcAft>
            </a:pPr>
            <a:r>
              <a:rPr lang="en-US" sz="3200" b="1" dirty="0" smtClean="0">
                <a:solidFill>
                  <a:prstClr val="black"/>
                </a:solidFill>
                <a:latin typeface="Times New Roman" panose="02020603050405020304" pitchFamily="18" charset="0"/>
                <a:ea typeface="Calibri"/>
                <a:cs typeface="Times New Roman" panose="02020603050405020304" pitchFamily="18" charset="0"/>
              </a:rPr>
              <a:t>**</a:t>
            </a:r>
            <a:r>
              <a:rPr lang="en-US" sz="3200" b="1" dirty="0" smtClean="0">
                <a:solidFill>
                  <a:srgbClr val="C00000"/>
                </a:solidFill>
                <a:latin typeface="Times New Roman" panose="02020603050405020304" pitchFamily="18" charset="0"/>
                <a:ea typeface="Calibri"/>
                <a:cs typeface="Times New Roman" panose="02020603050405020304" pitchFamily="18" charset="0"/>
              </a:rPr>
              <a:t>Order</a:t>
            </a:r>
            <a:r>
              <a:rPr lang="en-US" sz="3200" b="1" dirty="0">
                <a:solidFill>
                  <a:prstClr val="black"/>
                </a:solidFill>
                <a:latin typeface="Times New Roman" panose="02020603050405020304" pitchFamily="18" charset="0"/>
                <a:ea typeface="Calibri"/>
                <a:cs typeface="Times New Roman" panose="02020603050405020304" pitchFamily="18" charset="0"/>
              </a:rPr>
              <a:t>: </a:t>
            </a:r>
            <a:r>
              <a:rPr lang="en-US" sz="3200" b="1" dirty="0" smtClean="0">
                <a:solidFill>
                  <a:srgbClr val="002060"/>
                </a:solidFill>
                <a:latin typeface="Times New Roman" panose="02020603050405020304" pitchFamily="18" charset="0"/>
                <a:ea typeface="Calibri"/>
                <a:cs typeface="Times New Roman" panose="02020603050405020304" pitchFamily="18" charset="0"/>
              </a:rPr>
              <a:t>Haemosporidia</a:t>
            </a:r>
            <a:r>
              <a:rPr lang="en-US" sz="3200" b="1" dirty="0" smtClean="0">
                <a:solidFill>
                  <a:prstClr val="black"/>
                </a:solidFill>
                <a:latin typeface="Times New Roman" panose="02020603050405020304" pitchFamily="18" charset="0"/>
                <a:ea typeface="Calibri"/>
                <a:cs typeface="Times New Roman" panose="02020603050405020304" pitchFamily="18" charset="0"/>
              </a:rPr>
              <a:t>     </a:t>
            </a:r>
          </a:p>
          <a:p>
            <a:pPr algn="l">
              <a:lnSpc>
                <a:spcPct val="115000"/>
              </a:lnSpc>
              <a:spcAft>
                <a:spcPts val="1000"/>
              </a:spcAft>
            </a:pPr>
            <a:r>
              <a:rPr lang="en-US" sz="3200" b="1" dirty="0">
                <a:solidFill>
                  <a:prstClr val="black"/>
                </a:solidFill>
                <a:latin typeface="Times New Roman" panose="02020603050405020304" pitchFamily="18" charset="0"/>
                <a:ea typeface="Calibri"/>
                <a:cs typeface="Times New Roman" panose="02020603050405020304" pitchFamily="18" charset="0"/>
              </a:rPr>
              <a:t> </a:t>
            </a:r>
            <a:r>
              <a:rPr lang="en-US" sz="3200" b="1" dirty="0" smtClean="0">
                <a:solidFill>
                  <a:prstClr val="black"/>
                </a:solidFill>
                <a:latin typeface="Times New Roman" panose="02020603050405020304" pitchFamily="18" charset="0"/>
                <a:ea typeface="Calibri"/>
                <a:cs typeface="Times New Roman" panose="02020603050405020304" pitchFamily="18" charset="0"/>
              </a:rPr>
              <a:t>          Family</a:t>
            </a:r>
            <a:r>
              <a:rPr lang="en-US" sz="3200" b="1" dirty="0">
                <a:solidFill>
                  <a:prstClr val="black"/>
                </a:solidFill>
                <a:latin typeface="Times New Roman" panose="02020603050405020304" pitchFamily="18" charset="0"/>
                <a:ea typeface="Calibri"/>
                <a:cs typeface="Times New Roman" panose="02020603050405020304" pitchFamily="18" charset="0"/>
              </a:rPr>
              <a:t>: Haemoproteidae            </a:t>
            </a:r>
            <a:r>
              <a:rPr lang="en-US" sz="3200" b="1" dirty="0" smtClean="0">
                <a:solidFill>
                  <a:prstClr val="black"/>
                </a:solidFill>
                <a:latin typeface="Times New Roman" panose="02020603050405020304" pitchFamily="18" charset="0"/>
                <a:ea typeface="Calibri"/>
                <a:cs typeface="Times New Roman" panose="02020603050405020304" pitchFamily="18" charset="0"/>
              </a:rPr>
              <a:t>                                     </a:t>
            </a:r>
            <a:r>
              <a:rPr lang="en-US" sz="3200" b="1" dirty="0" smtClean="0">
                <a:solidFill>
                  <a:srgbClr val="FF0000"/>
                </a:solidFill>
                <a:latin typeface="Times New Roman" panose="02020603050405020304" pitchFamily="18" charset="0"/>
                <a:ea typeface="Calibri"/>
                <a:cs typeface="Times New Roman" panose="02020603050405020304" pitchFamily="18" charset="0"/>
              </a:rPr>
              <a:t>Genus</a:t>
            </a:r>
            <a:r>
              <a:rPr lang="en-US" sz="3200" b="1" dirty="0">
                <a:solidFill>
                  <a:srgbClr val="FF0000"/>
                </a:solidFill>
                <a:latin typeface="Times New Roman" panose="02020603050405020304" pitchFamily="18" charset="0"/>
                <a:ea typeface="Calibri"/>
                <a:cs typeface="Times New Roman" panose="02020603050405020304" pitchFamily="18" charset="0"/>
              </a:rPr>
              <a:t>: </a:t>
            </a:r>
            <a:r>
              <a:rPr lang="en-US" sz="3200" b="1" i="1" dirty="0">
                <a:solidFill>
                  <a:srgbClr val="FF0000"/>
                </a:solidFill>
                <a:latin typeface="Times New Roman" panose="02020603050405020304" pitchFamily="18" charset="0"/>
                <a:ea typeface="Calibri"/>
                <a:cs typeface="Times New Roman" panose="02020603050405020304" pitchFamily="18" charset="0"/>
              </a:rPr>
              <a:t>Haemoproteus</a:t>
            </a:r>
            <a:endParaRPr lang="en-US" sz="3200" b="1" dirty="0">
              <a:solidFill>
                <a:srgbClr val="FF0000"/>
              </a:solidFill>
              <a:latin typeface="Times New Roman" panose="02020603050405020304" pitchFamily="18" charset="0"/>
              <a:ea typeface="Calibri"/>
              <a:cs typeface="Times New Roman" panose="02020603050405020304" pitchFamily="18" charset="0"/>
            </a:endParaRPr>
          </a:p>
          <a:p>
            <a:pPr algn="l" rtl="0">
              <a:lnSpc>
                <a:spcPct val="115000"/>
              </a:lnSpc>
              <a:spcAft>
                <a:spcPts val="1000"/>
              </a:spcAft>
            </a:pPr>
            <a:r>
              <a:rPr lang="en-US" sz="3200" b="1" dirty="0" smtClean="0">
                <a:solidFill>
                  <a:srgbClr val="0070C0"/>
                </a:solidFill>
                <a:latin typeface="Times New Roman" panose="02020603050405020304" pitchFamily="18" charset="0"/>
                <a:ea typeface="Calibri"/>
                <a:cs typeface="Times New Roman" panose="02020603050405020304" pitchFamily="18" charset="0"/>
              </a:rPr>
              <a:t>           Family</a:t>
            </a:r>
            <a:r>
              <a:rPr lang="en-US" sz="3200" b="1" dirty="0">
                <a:solidFill>
                  <a:srgbClr val="0070C0"/>
                </a:solidFill>
                <a:latin typeface="Times New Roman" panose="02020603050405020304" pitchFamily="18" charset="0"/>
                <a:ea typeface="Calibri"/>
                <a:cs typeface="Times New Roman" panose="02020603050405020304" pitchFamily="18" charset="0"/>
              </a:rPr>
              <a:t>: </a:t>
            </a:r>
            <a:r>
              <a:rPr lang="en-US" sz="3200" b="1" dirty="0" smtClean="0">
                <a:solidFill>
                  <a:srgbClr val="0070C0"/>
                </a:solidFill>
                <a:latin typeface="Times New Roman" panose="02020603050405020304" pitchFamily="18" charset="0"/>
                <a:ea typeface="Calibri"/>
                <a:cs typeface="Times New Roman" panose="02020603050405020304" pitchFamily="18" charset="0"/>
              </a:rPr>
              <a:t>Plasmodiidae</a:t>
            </a:r>
          </a:p>
          <a:p>
            <a:pPr algn="l" rtl="0">
              <a:lnSpc>
                <a:spcPct val="115000"/>
              </a:lnSpc>
              <a:spcAft>
                <a:spcPts val="1000"/>
              </a:spcAft>
            </a:pPr>
            <a:r>
              <a:rPr lang="en-US" sz="3200" b="1" dirty="0" smtClean="0">
                <a:solidFill>
                  <a:srgbClr val="0070C0"/>
                </a:solidFill>
                <a:latin typeface="Times New Roman" panose="02020603050405020304" pitchFamily="18" charset="0"/>
                <a:ea typeface="Calibri"/>
                <a:cs typeface="Times New Roman" panose="02020603050405020304" pitchFamily="18" charset="0"/>
              </a:rPr>
              <a:t>                      </a:t>
            </a:r>
            <a:r>
              <a:rPr lang="en-US" sz="3200" b="1" dirty="0" smtClean="0">
                <a:solidFill>
                  <a:srgbClr val="00B050"/>
                </a:solidFill>
                <a:latin typeface="Times New Roman" panose="02020603050405020304" pitchFamily="18" charset="0"/>
                <a:ea typeface="Calibri"/>
                <a:cs typeface="Times New Roman" panose="02020603050405020304" pitchFamily="18" charset="0"/>
              </a:rPr>
              <a:t>Genus</a:t>
            </a:r>
            <a:r>
              <a:rPr lang="en-US" sz="3200" b="1" dirty="0">
                <a:solidFill>
                  <a:srgbClr val="00B050"/>
                </a:solidFill>
                <a:latin typeface="Times New Roman" panose="02020603050405020304" pitchFamily="18" charset="0"/>
                <a:ea typeface="Calibri"/>
                <a:cs typeface="Times New Roman" panose="02020603050405020304" pitchFamily="18" charset="0"/>
              </a:rPr>
              <a:t>: </a:t>
            </a:r>
            <a:r>
              <a:rPr lang="en-US" sz="3200" b="1" i="1" dirty="0" smtClean="0">
                <a:solidFill>
                  <a:srgbClr val="00B050"/>
                </a:solidFill>
                <a:latin typeface="Times New Roman" panose="02020603050405020304" pitchFamily="18" charset="0"/>
                <a:ea typeface="Calibri"/>
                <a:cs typeface="Times New Roman" panose="02020603050405020304" pitchFamily="18" charset="0"/>
              </a:rPr>
              <a:t>Plasmodium </a:t>
            </a:r>
          </a:p>
          <a:p>
            <a:pPr algn="l">
              <a:lnSpc>
                <a:spcPct val="115000"/>
              </a:lnSpc>
              <a:spcAft>
                <a:spcPts val="1000"/>
              </a:spcAft>
            </a:pPr>
            <a:r>
              <a:rPr lang="en-US" sz="3200" b="1" dirty="0">
                <a:solidFill>
                  <a:srgbClr val="7030A0"/>
                </a:solidFill>
                <a:latin typeface="Times New Roman" panose="02020603050405020304" pitchFamily="18" charset="0"/>
                <a:ea typeface="Calibri"/>
                <a:cs typeface="Times New Roman" panose="02020603050405020304" pitchFamily="18" charset="0"/>
              </a:rPr>
              <a:t>**</a:t>
            </a:r>
            <a:r>
              <a:rPr lang="en-US" sz="3200" b="1" dirty="0">
                <a:solidFill>
                  <a:srgbClr val="C00000"/>
                </a:solidFill>
                <a:latin typeface="Times New Roman" panose="02020603050405020304" pitchFamily="18" charset="0"/>
                <a:ea typeface="Calibri"/>
                <a:cs typeface="Times New Roman" panose="02020603050405020304" pitchFamily="18" charset="0"/>
              </a:rPr>
              <a:t>Order</a:t>
            </a:r>
            <a:r>
              <a:rPr lang="en-US" sz="3200" b="1" dirty="0">
                <a:solidFill>
                  <a:srgbClr val="7030A0"/>
                </a:solidFill>
                <a:latin typeface="Times New Roman" panose="02020603050405020304" pitchFamily="18" charset="0"/>
                <a:ea typeface="Calibri"/>
                <a:cs typeface="Times New Roman" panose="02020603050405020304" pitchFamily="18" charset="0"/>
              </a:rPr>
              <a:t>: </a:t>
            </a:r>
            <a:r>
              <a:rPr lang="en-US" sz="3200" b="1" dirty="0">
                <a:solidFill>
                  <a:srgbClr val="002060"/>
                </a:solidFill>
                <a:latin typeface="Times New Roman" panose="02020603050405020304" pitchFamily="18" charset="0"/>
                <a:ea typeface="Calibri"/>
                <a:cs typeface="Times New Roman" panose="02020603050405020304" pitchFamily="18" charset="0"/>
              </a:rPr>
              <a:t>Achomatorida</a:t>
            </a:r>
            <a:r>
              <a:rPr lang="en-US" sz="3200" b="1" dirty="0">
                <a:solidFill>
                  <a:srgbClr val="7030A0"/>
                </a:solidFill>
                <a:latin typeface="Times New Roman" panose="02020603050405020304" pitchFamily="18" charset="0"/>
                <a:ea typeface="Calibri"/>
                <a:cs typeface="Times New Roman" panose="02020603050405020304" pitchFamily="18" charset="0"/>
              </a:rPr>
              <a:t>       </a:t>
            </a:r>
          </a:p>
          <a:p>
            <a:pPr algn="l">
              <a:lnSpc>
                <a:spcPct val="115000"/>
              </a:lnSpc>
              <a:spcAft>
                <a:spcPts val="1000"/>
              </a:spcAft>
            </a:pPr>
            <a:r>
              <a:rPr lang="en-US" sz="3200" b="1" dirty="0">
                <a:solidFill>
                  <a:srgbClr val="7030A0"/>
                </a:solidFill>
                <a:latin typeface="Times New Roman" panose="02020603050405020304" pitchFamily="18" charset="0"/>
                <a:ea typeface="Calibri"/>
                <a:cs typeface="Times New Roman" panose="02020603050405020304" pitchFamily="18" charset="0"/>
              </a:rPr>
              <a:t>          </a:t>
            </a:r>
            <a:r>
              <a:rPr lang="en-US" sz="3200" b="1" dirty="0" smtClean="0">
                <a:solidFill>
                  <a:srgbClr val="7030A0"/>
                </a:solidFill>
                <a:latin typeface="Times New Roman" panose="02020603050405020304" pitchFamily="18" charset="0"/>
                <a:ea typeface="Calibri"/>
                <a:cs typeface="Times New Roman" panose="02020603050405020304" pitchFamily="18" charset="0"/>
              </a:rPr>
              <a:t>Family</a:t>
            </a:r>
            <a:r>
              <a:rPr lang="en-US" sz="3200" b="1" dirty="0">
                <a:solidFill>
                  <a:srgbClr val="7030A0"/>
                </a:solidFill>
                <a:latin typeface="Times New Roman" panose="02020603050405020304" pitchFamily="18" charset="0"/>
                <a:ea typeface="Calibri"/>
                <a:cs typeface="Times New Roman" panose="02020603050405020304" pitchFamily="18" charset="0"/>
              </a:rPr>
              <a:t>: Leucocytozoidae </a:t>
            </a:r>
          </a:p>
          <a:p>
            <a:pPr algn="l" rtl="0">
              <a:lnSpc>
                <a:spcPct val="115000"/>
              </a:lnSpc>
              <a:spcAft>
                <a:spcPts val="1000"/>
              </a:spcAft>
            </a:pPr>
            <a:r>
              <a:rPr lang="en-US" sz="3200" b="1" dirty="0">
                <a:solidFill>
                  <a:srgbClr val="7030A0"/>
                </a:solidFill>
                <a:latin typeface="Times New Roman" panose="02020603050405020304" pitchFamily="18" charset="0"/>
                <a:ea typeface="Calibri"/>
                <a:cs typeface="Times New Roman" panose="02020603050405020304" pitchFamily="18" charset="0"/>
              </a:rPr>
              <a:t>              </a:t>
            </a:r>
            <a:r>
              <a:rPr lang="en-US" sz="3200" b="1" dirty="0" smtClean="0">
                <a:solidFill>
                  <a:srgbClr val="7030A0"/>
                </a:solidFill>
                <a:latin typeface="Times New Roman" panose="02020603050405020304" pitchFamily="18" charset="0"/>
                <a:ea typeface="Calibri"/>
                <a:cs typeface="Times New Roman" panose="02020603050405020304" pitchFamily="18" charset="0"/>
              </a:rPr>
              <a:t>       </a:t>
            </a:r>
            <a:r>
              <a:rPr lang="en-US" sz="3200" b="1" dirty="0">
                <a:solidFill>
                  <a:srgbClr val="0070C0"/>
                </a:solidFill>
                <a:latin typeface="Times New Roman" panose="02020603050405020304" pitchFamily="18" charset="0"/>
                <a:ea typeface="Calibri"/>
                <a:cs typeface="Times New Roman" panose="02020603050405020304" pitchFamily="18" charset="0"/>
              </a:rPr>
              <a:t>Genus</a:t>
            </a:r>
            <a:r>
              <a:rPr lang="en-US" sz="3200" b="1" i="1" dirty="0">
                <a:solidFill>
                  <a:srgbClr val="0070C0"/>
                </a:solidFill>
                <a:latin typeface="Times New Roman" panose="02020603050405020304" pitchFamily="18" charset="0"/>
                <a:ea typeface="Calibri"/>
                <a:cs typeface="Times New Roman" panose="02020603050405020304" pitchFamily="18" charset="0"/>
              </a:rPr>
              <a:t>: Leucocytozoon  </a:t>
            </a:r>
            <a:endParaRPr lang="en-US" sz="3200" b="1" dirty="0">
              <a:solidFill>
                <a:srgbClr val="0070C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88058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6192688"/>
          </a:xfrm>
        </p:spPr>
        <p:txBody>
          <a:bodyPr>
            <a:noAutofit/>
          </a:bodyPr>
          <a:lstStyle/>
          <a:p>
            <a:pPr marL="0" indent="0" algn="l" rtl="0">
              <a:buNone/>
            </a:pPr>
            <a:r>
              <a:rPr lang="en-US" sz="3600" b="1" dirty="0" smtClean="0">
                <a:solidFill>
                  <a:srgbClr val="C00000"/>
                </a:solidFill>
                <a:latin typeface="Times New Roman" panose="02020603050405020304" pitchFamily="18" charset="0"/>
                <a:ea typeface="Calibri"/>
                <a:cs typeface="Times New Roman" panose="02020603050405020304" pitchFamily="18" charset="0"/>
              </a:rPr>
              <a:t>**Haemosporidia </a:t>
            </a:r>
            <a:r>
              <a:rPr lang="en-US" sz="3600" b="1" dirty="0">
                <a:solidFill>
                  <a:srgbClr val="C00000"/>
                </a:solidFill>
                <a:latin typeface="Times New Roman" panose="02020603050405020304" pitchFamily="18" charset="0"/>
                <a:ea typeface="Calibri"/>
                <a:cs typeface="Times New Roman" panose="02020603050405020304" pitchFamily="18" charset="0"/>
              </a:rPr>
              <a:t>of birds (</a:t>
            </a:r>
            <a:r>
              <a:rPr lang="en-US" sz="3600" b="1" i="1" dirty="0">
                <a:solidFill>
                  <a:srgbClr val="7030A0"/>
                </a:solidFill>
                <a:latin typeface="Times New Roman" panose="02020603050405020304" pitchFamily="18" charset="0"/>
                <a:ea typeface="Calibri"/>
                <a:cs typeface="Times New Roman" panose="02020603050405020304" pitchFamily="18" charset="0"/>
              </a:rPr>
              <a:t>Leucocytozoon</a:t>
            </a:r>
            <a:r>
              <a:rPr lang="en-US" sz="3600" b="1" dirty="0">
                <a:solidFill>
                  <a:srgbClr val="7030A0"/>
                </a:solidFill>
                <a:latin typeface="Times New Roman" panose="02020603050405020304" pitchFamily="18" charset="0"/>
                <a:ea typeface="Calibri"/>
                <a:cs typeface="Times New Roman" panose="02020603050405020304" pitchFamily="18" charset="0"/>
              </a:rPr>
              <a:t>, </a:t>
            </a:r>
            <a:r>
              <a:rPr lang="en-US" sz="3600" b="1" i="1" dirty="0">
                <a:solidFill>
                  <a:srgbClr val="7030A0"/>
                </a:solidFill>
                <a:latin typeface="Times New Roman" panose="02020603050405020304" pitchFamily="18" charset="0"/>
                <a:ea typeface="Calibri"/>
                <a:cs typeface="Times New Roman" panose="02020603050405020304" pitchFamily="18" charset="0"/>
              </a:rPr>
              <a:t>Haemoproteus</a:t>
            </a:r>
            <a:r>
              <a:rPr lang="en-US" sz="3600" b="1" dirty="0">
                <a:solidFill>
                  <a:srgbClr val="7030A0"/>
                </a:solidFill>
                <a:latin typeface="Times New Roman" panose="02020603050405020304" pitchFamily="18" charset="0"/>
                <a:ea typeface="Calibri"/>
                <a:cs typeface="Times New Roman" panose="02020603050405020304" pitchFamily="18" charset="0"/>
              </a:rPr>
              <a:t>, </a:t>
            </a:r>
            <a:r>
              <a:rPr lang="en-US" sz="3600" b="1" dirty="0">
                <a:latin typeface="Times New Roman" panose="02020603050405020304" pitchFamily="18" charset="0"/>
                <a:ea typeface="Calibri"/>
                <a:cs typeface="Times New Roman" panose="02020603050405020304" pitchFamily="18" charset="0"/>
              </a:rPr>
              <a:t>and </a:t>
            </a:r>
            <a:r>
              <a:rPr lang="en-US" sz="3600" b="1" i="1" dirty="0">
                <a:solidFill>
                  <a:srgbClr val="7030A0"/>
                </a:solidFill>
                <a:latin typeface="Times New Roman" panose="02020603050405020304" pitchFamily="18" charset="0"/>
                <a:ea typeface="Calibri"/>
                <a:cs typeface="Times New Roman" panose="02020603050405020304" pitchFamily="18" charset="0"/>
              </a:rPr>
              <a:t>Plasmodium</a:t>
            </a:r>
            <a:r>
              <a:rPr lang="en-US" sz="3600" b="1" dirty="0">
                <a:solidFill>
                  <a:srgbClr val="7030A0"/>
                </a:solidFill>
                <a:latin typeface="Times New Roman" panose="02020603050405020304" pitchFamily="18" charset="0"/>
                <a:ea typeface="Calibri"/>
                <a:cs typeface="Times New Roman" panose="02020603050405020304" pitchFamily="18" charset="0"/>
              </a:rPr>
              <a:t> species</a:t>
            </a:r>
            <a:r>
              <a:rPr lang="en-US" sz="3600" b="1" dirty="0">
                <a:solidFill>
                  <a:srgbClr val="C00000"/>
                </a:solidFill>
                <a:latin typeface="Times New Roman" panose="02020603050405020304" pitchFamily="18" charset="0"/>
                <a:ea typeface="Calibri"/>
                <a:cs typeface="Times New Roman" panose="02020603050405020304" pitchFamily="18" charset="0"/>
              </a:rPr>
              <a:t>) are </a:t>
            </a:r>
            <a:r>
              <a:rPr lang="en-US" sz="3600" b="1" dirty="0" smtClean="0">
                <a:solidFill>
                  <a:srgbClr val="C00000"/>
                </a:solidFill>
                <a:latin typeface="Times New Roman" panose="02020603050405020304" pitchFamily="18" charset="0"/>
                <a:ea typeface="Calibri"/>
                <a:cs typeface="Times New Roman" panose="02020603050405020304" pitchFamily="18" charset="0"/>
              </a:rPr>
              <a:t>single-celled, </a:t>
            </a:r>
            <a:r>
              <a:rPr lang="en-US" sz="3600" b="1" dirty="0">
                <a:solidFill>
                  <a:srgbClr val="7030A0"/>
                </a:solidFill>
                <a:latin typeface="Times New Roman" panose="02020603050405020304" pitchFamily="18" charset="0"/>
                <a:ea typeface="Calibri"/>
                <a:cs typeface="Times New Roman" panose="02020603050405020304" pitchFamily="18" charset="0"/>
              </a:rPr>
              <a:t>two-host parasites </a:t>
            </a:r>
            <a:r>
              <a:rPr lang="en-US" sz="3600" b="1" dirty="0">
                <a:solidFill>
                  <a:srgbClr val="C00000"/>
                </a:solidFill>
                <a:latin typeface="Times New Roman" panose="02020603050405020304" pitchFamily="18" charset="0"/>
                <a:ea typeface="Calibri"/>
                <a:cs typeface="Times New Roman" panose="02020603050405020304" pitchFamily="18" charset="0"/>
              </a:rPr>
              <a:t>that cycle between birds </a:t>
            </a:r>
            <a:r>
              <a:rPr lang="en-US" sz="3600" b="1" dirty="0">
                <a:latin typeface="Times New Roman" panose="02020603050405020304" pitchFamily="18" charset="0"/>
                <a:ea typeface="Calibri"/>
                <a:cs typeface="Times New Roman" panose="02020603050405020304" pitchFamily="18" charset="0"/>
              </a:rPr>
              <a:t>and</a:t>
            </a:r>
            <a:r>
              <a:rPr lang="en-US" sz="3600" b="1" dirty="0">
                <a:solidFill>
                  <a:srgbClr val="C00000"/>
                </a:solidFill>
                <a:latin typeface="Times New Roman" panose="02020603050405020304" pitchFamily="18" charset="0"/>
                <a:ea typeface="Calibri"/>
                <a:cs typeface="Times New Roman" panose="02020603050405020304" pitchFamily="18" charset="0"/>
              </a:rPr>
              <a:t> their insect vectors</a:t>
            </a:r>
            <a:r>
              <a:rPr lang="en-US" sz="3600" b="1" dirty="0" smtClean="0">
                <a:solidFill>
                  <a:srgbClr val="C00000"/>
                </a:solidFill>
                <a:latin typeface="Times New Roman" panose="02020603050405020304" pitchFamily="18" charset="0"/>
                <a:ea typeface="Calibri"/>
                <a:cs typeface="Times New Roman" panose="02020603050405020304" pitchFamily="18" charset="0"/>
              </a:rPr>
              <a:t>.</a:t>
            </a:r>
            <a:endParaRPr lang="en-US" sz="3600" b="1" dirty="0" smtClean="0">
              <a:latin typeface="Times New Roman" panose="02020603050405020304" pitchFamily="18" charset="0"/>
              <a:ea typeface="Calibri"/>
              <a:cs typeface="Times New Roman" panose="02020603050405020304" pitchFamily="18" charset="0"/>
            </a:endParaRPr>
          </a:p>
          <a:p>
            <a:pPr marL="0" indent="0" algn="l" rtl="0">
              <a:buNone/>
            </a:pPr>
            <a:r>
              <a:rPr lang="en-US" sz="3600" b="1" dirty="0" smtClean="0">
                <a:solidFill>
                  <a:srgbClr val="0070C0"/>
                </a:solidFill>
                <a:latin typeface="Times New Roman" panose="02020603050405020304" pitchFamily="18" charset="0"/>
                <a:ea typeface="Calibri"/>
                <a:cs typeface="Times New Roman" panose="02020603050405020304" pitchFamily="18" charset="0"/>
              </a:rPr>
              <a:t>**Infection </a:t>
            </a:r>
            <a:r>
              <a:rPr lang="en-US" sz="3600" b="1" dirty="0">
                <a:solidFill>
                  <a:srgbClr val="0070C0"/>
                </a:solidFill>
                <a:latin typeface="Times New Roman" panose="02020603050405020304" pitchFamily="18" charset="0"/>
                <a:ea typeface="Calibri"/>
                <a:cs typeface="Times New Roman" panose="02020603050405020304" pitchFamily="18" charset="0"/>
              </a:rPr>
              <a:t>with these parasites is common in many species of birds </a:t>
            </a:r>
            <a:r>
              <a:rPr lang="en-US" sz="3600" b="1" dirty="0" smtClean="0">
                <a:solidFill>
                  <a:srgbClr val="0070C0"/>
                </a:solidFill>
                <a:latin typeface="Times New Roman" panose="02020603050405020304" pitchFamily="18" charset="0"/>
                <a:ea typeface="Calibri"/>
                <a:cs typeface="Times New Roman" panose="02020603050405020304" pitchFamily="18" charset="0"/>
              </a:rPr>
              <a:t>around </a:t>
            </a:r>
            <a:r>
              <a:rPr lang="en-US" sz="3600" b="1" dirty="0">
                <a:solidFill>
                  <a:srgbClr val="0070C0"/>
                </a:solidFill>
                <a:latin typeface="Times New Roman" panose="02020603050405020304" pitchFamily="18" charset="0"/>
                <a:ea typeface="Calibri"/>
                <a:cs typeface="Times New Roman" panose="02020603050405020304" pitchFamily="18" charset="0"/>
              </a:rPr>
              <a:t>the world</a:t>
            </a:r>
            <a:r>
              <a:rPr lang="en-US" sz="3600" b="1" dirty="0" smtClean="0">
                <a:solidFill>
                  <a:srgbClr val="0070C0"/>
                </a:solidFill>
                <a:latin typeface="Times New Roman" panose="02020603050405020304" pitchFamily="18" charset="0"/>
                <a:ea typeface="Calibri"/>
                <a:cs typeface="Times New Roman" panose="02020603050405020304" pitchFamily="18" charset="0"/>
              </a:rPr>
              <a:t>.</a:t>
            </a:r>
            <a:endParaRPr lang="en-US" sz="3600" dirty="0" smtClean="0">
              <a:ea typeface="Calibri"/>
              <a:cs typeface="Arial"/>
            </a:endParaRPr>
          </a:p>
          <a:p>
            <a:pPr marL="0" indent="0" algn="l" rtl="0">
              <a:buNone/>
            </a:pPr>
            <a:r>
              <a:rPr lang="en-US" sz="3600" dirty="0" smtClean="0">
                <a:latin typeface="Times New Roman" panose="02020603050405020304" pitchFamily="18" charset="0"/>
                <a:ea typeface="Calibri"/>
                <a:cs typeface="Times New Roman" panose="02020603050405020304" pitchFamily="18" charset="0"/>
              </a:rPr>
              <a:t>** </a:t>
            </a:r>
            <a:r>
              <a:rPr lang="en-US" sz="3600" b="1" dirty="0" smtClean="0">
                <a:latin typeface="Times New Roman" panose="02020603050405020304" pitchFamily="18" charset="0"/>
                <a:ea typeface="Calibri"/>
                <a:cs typeface="Times New Roman" panose="02020603050405020304" pitchFamily="18" charset="0"/>
              </a:rPr>
              <a:t>These </a:t>
            </a:r>
            <a:r>
              <a:rPr lang="en-US" sz="3600" b="1" dirty="0">
                <a:latin typeface="Times New Roman" panose="02020603050405020304" pitchFamily="18" charset="0"/>
                <a:ea typeface="Calibri"/>
                <a:cs typeface="Times New Roman" panose="02020603050405020304" pitchFamily="18" charset="0"/>
              </a:rPr>
              <a:t>parasites have been considered to be </a:t>
            </a:r>
            <a:r>
              <a:rPr lang="en-US" sz="3600" b="1" dirty="0">
                <a:solidFill>
                  <a:srgbClr val="C00000"/>
                </a:solidFill>
                <a:latin typeface="Times New Roman" panose="02020603050405020304" pitchFamily="18" charset="0"/>
                <a:ea typeface="Calibri"/>
                <a:cs typeface="Times New Roman" panose="02020603050405020304" pitchFamily="18" charset="0"/>
              </a:rPr>
              <a:t>host-adapted</a:t>
            </a:r>
            <a:r>
              <a:rPr lang="en-US" sz="3600" b="1" dirty="0">
                <a:latin typeface="Times New Roman" panose="02020603050405020304" pitchFamily="18" charset="0"/>
                <a:ea typeface="Calibri"/>
                <a:cs typeface="Times New Roman" panose="02020603050405020304" pitchFamily="18" charset="0"/>
              </a:rPr>
              <a:t> and to </a:t>
            </a:r>
            <a:r>
              <a:rPr lang="en-US" sz="3600" b="1" dirty="0">
                <a:solidFill>
                  <a:srgbClr val="C00000"/>
                </a:solidFill>
                <a:latin typeface="Times New Roman" panose="02020603050405020304" pitchFamily="18" charset="0"/>
                <a:ea typeface="Calibri"/>
                <a:cs typeface="Times New Roman" panose="02020603050405020304" pitchFamily="18" charset="0"/>
              </a:rPr>
              <a:t>cause little disease </a:t>
            </a:r>
            <a:r>
              <a:rPr lang="en-US" sz="3600" b="1" dirty="0">
                <a:latin typeface="Times New Roman" panose="02020603050405020304" pitchFamily="18" charset="0"/>
                <a:ea typeface="Calibri"/>
                <a:cs typeface="Times New Roman" panose="02020603050405020304" pitchFamily="18" charset="0"/>
              </a:rPr>
              <a:t>in the species that they infected.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51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12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684" y="332656"/>
            <a:ext cx="8588374" cy="6247864"/>
          </a:xfrm>
          <a:prstGeom prst="rect">
            <a:avLst/>
          </a:prstGeom>
        </p:spPr>
        <p:txBody>
          <a:bodyPr wrap="square">
            <a:spAutoFit/>
          </a:bodyPr>
          <a:lstStyle/>
          <a:p>
            <a:pPr algn="l" rtl="0"/>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Migration plays an important role in the prevalence of </a:t>
            </a:r>
            <a:r>
              <a:rPr lang="en-US" sz="4000" b="1" i="1" dirty="0">
                <a:solidFill>
                  <a:srgbClr val="0070C0"/>
                </a:solidFill>
                <a:latin typeface="Times New Roman" panose="02020603050405020304" pitchFamily="18" charset="0"/>
                <a:cs typeface="Times New Roman" panose="02020603050405020304" pitchFamily="18" charset="0"/>
              </a:rPr>
              <a:t>Haemoproteus</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i="1" dirty="0">
                <a:solidFill>
                  <a:srgbClr val="002060"/>
                </a:solidFill>
                <a:latin typeface="Times New Roman" panose="02020603050405020304" pitchFamily="18" charset="0"/>
                <a:cs typeface="Times New Roman" panose="02020603050405020304" pitchFamily="18" charset="0"/>
              </a:rPr>
              <a:t>Plasmodium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and</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i="1" dirty="0">
                <a:solidFill>
                  <a:srgbClr val="00B050"/>
                </a:solidFill>
                <a:latin typeface="Times New Roman" panose="02020603050405020304" pitchFamily="18" charset="0"/>
                <a:cs typeface="Times New Roman" panose="02020603050405020304" pitchFamily="18" charset="0"/>
              </a:rPr>
              <a:t>Leucocytozoon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smtClean="0">
                <a:solidFill>
                  <a:srgbClr val="C00000"/>
                </a:solidFill>
                <a:latin typeface="Times New Roman" panose="02020603050405020304" pitchFamily="18" charset="0"/>
                <a:cs typeface="Times New Roman" panose="02020603050405020304" pitchFamily="18" charset="0"/>
              </a:rPr>
              <a:t>parasites </a:t>
            </a:r>
            <a:r>
              <a:rPr lang="en-US" sz="4000" b="1" dirty="0" smtClean="0">
                <a:solidFill>
                  <a:prstClr val="black"/>
                </a:solidFill>
                <a:latin typeface="Times New Roman" panose="02020603050405020304" pitchFamily="18" charset="0"/>
                <a:cs typeface="Times New Roman" panose="02020603050405020304" pitchFamily="18" charset="0"/>
              </a:rPr>
              <a:t>and</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a:solidFill>
                  <a:srgbClr val="7030A0"/>
                </a:solidFill>
                <a:latin typeface="Times New Roman" panose="02020603050405020304" pitchFamily="18" charset="0"/>
                <a:cs typeface="Times New Roman" panose="02020603050405020304" pitchFamily="18" charset="0"/>
              </a:rPr>
              <a:t>the </a:t>
            </a:r>
            <a:r>
              <a:rPr lang="en-US" sz="4000" b="1" dirty="0">
                <a:solidFill>
                  <a:srgbClr val="FF0000"/>
                </a:solidFill>
                <a:latin typeface="Times New Roman" panose="02020603050405020304" pitchFamily="18" charset="0"/>
                <a:cs typeface="Times New Roman" panose="02020603050405020304" pitchFamily="18" charset="0"/>
              </a:rPr>
              <a:t>most abundant genus is the </a:t>
            </a:r>
            <a:r>
              <a:rPr lang="en-US" sz="4000" b="1" i="1" dirty="0">
                <a:solidFill>
                  <a:srgbClr val="002060"/>
                </a:solidFill>
                <a:latin typeface="Times New Roman" panose="02020603050405020304" pitchFamily="18" charset="0"/>
                <a:cs typeface="Times New Roman" panose="02020603050405020304" pitchFamily="18" charset="0"/>
              </a:rPr>
              <a:t>Haemoproteus</a:t>
            </a:r>
            <a:r>
              <a:rPr lang="en-US" sz="4000" b="1" dirty="0" smtClean="0">
                <a:solidFill>
                  <a:srgbClr val="00B0F0"/>
                </a:solidFill>
                <a:latin typeface="Times New Roman" panose="02020603050405020304" pitchFamily="18" charset="0"/>
                <a:cs typeface="Times New Roman" panose="02020603050405020304" pitchFamily="18" charset="0"/>
              </a:rPr>
              <a:t>.</a:t>
            </a:r>
          </a:p>
          <a:p>
            <a:pPr algn="l" rtl="0"/>
            <a:endParaRPr lang="en-US" sz="4000" b="1" dirty="0" smtClean="0">
              <a:solidFill>
                <a:srgbClr val="00B0F0"/>
              </a:solidFill>
              <a:latin typeface="Times New Roman" panose="02020603050405020304" pitchFamily="18" charset="0"/>
              <a:cs typeface="Times New Roman" panose="02020603050405020304" pitchFamily="18" charset="0"/>
            </a:endParaRPr>
          </a:p>
          <a:p>
            <a:pPr algn="l" rtl="0"/>
            <a:r>
              <a:rPr lang="en-US" sz="4000" b="1" dirty="0">
                <a:solidFill>
                  <a:srgbClr val="0070C0"/>
                </a:solidFill>
                <a:latin typeface="Times New Roman" panose="02020603050405020304" pitchFamily="18" charset="0"/>
                <a:cs typeface="Times New Roman" panose="02020603050405020304" pitchFamily="18" charset="0"/>
              </a:rPr>
              <a:t>*Most species of </a:t>
            </a:r>
            <a:r>
              <a:rPr lang="en-US" sz="4000" b="1" i="1" dirty="0">
                <a:solidFill>
                  <a:srgbClr val="C00000"/>
                </a:solidFill>
                <a:latin typeface="Times New Roman" panose="02020603050405020304" pitchFamily="18" charset="0"/>
                <a:cs typeface="Times New Roman" panose="02020603050405020304" pitchFamily="18" charset="0"/>
              </a:rPr>
              <a:t>Haemoproteus</a:t>
            </a:r>
            <a:r>
              <a:rPr lang="en-US" sz="4000" b="1" dirty="0">
                <a:solidFill>
                  <a:srgbClr val="0070C0"/>
                </a:solidFill>
                <a:latin typeface="Times New Roman" panose="02020603050405020304" pitchFamily="18" charset="0"/>
                <a:cs typeface="Times New Roman" panose="02020603050405020304" pitchFamily="18" charset="0"/>
              </a:rPr>
              <a:t> and </a:t>
            </a:r>
            <a:r>
              <a:rPr lang="en-US" sz="4000" b="1" i="1" dirty="0">
                <a:solidFill>
                  <a:srgbClr val="C00000"/>
                </a:solidFill>
                <a:latin typeface="Times New Roman" panose="02020603050405020304" pitchFamily="18" charset="0"/>
                <a:cs typeface="Times New Roman" panose="02020603050405020304" pitchFamily="18" charset="0"/>
              </a:rPr>
              <a:t>Leucocytozoon</a:t>
            </a:r>
            <a:r>
              <a:rPr lang="en-US" sz="4000" b="1" dirty="0">
                <a:solidFill>
                  <a:srgbClr val="0070C0"/>
                </a:solidFill>
                <a:latin typeface="Times New Roman" panose="02020603050405020304" pitchFamily="18" charset="0"/>
                <a:cs typeface="Times New Roman" panose="02020603050405020304" pitchFamily="18" charset="0"/>
              </a:rPr>
              <a:t> are relatively </a:t>
            </a:r>
            <a:r>
              <a:rPr lang="en-US" sz="4000" b="1" dirty="0">
                <a:solidFill>
                  <a:srgbClr val="00B050"/>
                </a:solidFill>
                <a:latin typeface="Times New Roman" panose="02020603050405020304" pitchFamily="18" charset="0"/>
                <a:cs typeface="Times New Roman" panose="02020603050405020304" pitchFamily="18" charset="0"/>
              </a:rPr>
              <a:t>host-specific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and</a:t>
            </a:r>
            <a:r>
              <a:rPr lang="en-US" sz="4000" b="1" dirty="0">
                <a:solidFill>
                  <a:srgbClr val="0070C0"/>
                </a:solidFill>
                <a:latin typeface="Times New Roman" panose="02020603050405020304" pitchFamily="18" charset="0"/>
                <a:cs typeface="Times New Roman" panose="02020603050405020304" pitchFamily="18" charset="0"/>
              </a:rPr>
              <a:t> restricted to closely related species</a:t>
            </a:r>
            <a:r>
              <a:rPr lang="en-US" sz="4000" b="1" dirty="0" smtClean="0">
                <a:solidFill>
                  <a:srgbClr val="0070C0"/>
                </a:solidFill>
                <a:latin typeface="Times New Roman" panose="02020603050405020304" pitchFamily="18" charset="0"/>
                <a:cs typeface="Times New Roman" panose="02020603050405020304" pitchFamily="18" charset="0"/>
              </a:rPr>
              <a:t>.</a:t>
            </a:r>
            <a:endParaRPr lang="en-US" sz="4400" b="1" dirty="0" smtClean="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86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435280" cy="5904656"/>
          </a:xfrm>
        </p:spPr>
        <p:txBody>
          <a:bodyPr/>
          <a:lstStyle/>
          <a:p>
            <a:pPr marL="0" marR="0" indent="0" algn="l">
              <a:lnSpc>
                <a:spcPct val="115000"/>
              </a:lnSpc>
              <a:spcBef>
                <a:spcPts val="0"/>
              </a:spcBef>
              <a:spcAft>
                <a:spcPts val="1000"/>
              </a:spcAft>
              <a:buNone/>
            </a:pPr>
            <a:endParaRPr lang="en-US" sz="2800" dirty="0">
              <a:solidFill>
                <a:srgbClr val="7030A0"/>
              </a:solidFill>
              <a:ea typeface="Calibri"/>
              <a:cs typeface="Arial"/>
            </a:endParaRPr>
          </a:p>
          <a:p>
            <a:pPr marL="0" indent="0">
              <a:buNone/>
            </a:pPr>
            <a:endParaRPr lang="en-US" dirty="0"/>
          </a:p>
        </p:txBody>
      </p:sp>
      <p:pic>
        <p:nvPicPr>
          <p:cNvPr id="4" name="Picture 3" descr="https://upload.wikimedia.org/wikipedia/commons/thumb/0/0c/100_Pigeons.JPG/220px-100_Pigeons.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4896544" cy="5688632"/>
          </a:xfrm>
          <a:prstGeom prst="rect">
            <a:avLst/>
          </a:prstGeom>
          <a:noFill/>
          <a:ln>
            <a:noFill/>
          </a:ln>
        </p:spPr>
      </p:pic>
      <p:pic>
        <p:nvPicPr>
          <p:cNvPr id="5" name="Picture 4" descr="https://upload.wikimedia.org/wikipedia/commons/thumb/e/ee/Homing_pigeon.jpg/220px-Homing_pigeon.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76672"/>
            <a:ext cx="3384376" cy="5688632"/>
          </a:xfrm>
          <a:prstGeom prst="rect">
            <a:avLst/>
          </a:prstGeom>
          <a:noFill/>
          <a:ln>
            <a:noFill/>
          </a:ln>
        </p:spPr>
      </p:pic>
    </p:spTree>
    <p:extLst>
      <p:ext uri="{BB962C8B-B14F-4D97-AF65-F5344CB8AC3E}">
        <p14:creationId xmlns:p14="http://schemas.microsoft.com/office/powerpoint/2010/main" val="3496293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046" y="260648"/>
            <a:ext cx="8208912" cy="6395597"/>
          </a:xfrm>
          <a:prstGeom prst="rect">
            <a:avLst/>
          </a:prstGeom>
        </p:spPr>
        <p:txBody>
          <a:bodyPr wrap="square">
            <a:spAutoFit/>
          </a:bodyPr>
          <a:lstStyle/>
          <a:p>
            <a:pPr algn="l" rtl="0"/>
            <a:r>
              <a:rPr lang="en-US" sz="3600" b="1" i="1" dirty="0">
                <a:solidFill>
                  <a:srgbClr val="C00000"/>
                </a:solidFill>
                <a:latin typeface="Times New Roman" panose="02020603050405020304" pitchFamily="18" charset="0"/>
                <a:cs typeface="Times New Roman" panose="02020603050405020304" pitchFamily="18" charset="0"/>
              </a:rPr>
              <a:t>Plasmodium relictum </a:t>
            </a:r>
            <a:r>
              <a:rPr lang="en-US" sz="3600" b="1" dirty="0">
                <a:solidFill>
                  <a:prstClr val="black"/>
                </a:solidFill>
                <a:latin typeface="Times New Roman" panose="02020603050405020304" pitchFamily="18" charset="0"/>
                <a:cs typeface="Times New Roman" panose="02020603050405020304" pitchFamily="18" charset="0"/>
              </a:rPr>
              <a:t>is a widespread haemosporidian parasite infecting over </a:t>
            </a:r>
            <a:r>
              <a:rPr lang="en-US" sz="3600" b="1" dirty="0">
                <a:solidFill>
                  <a:srgbClr val="C00000"/>
                </a:solidFill>
                <a:latin typeface="Times New Roman" panose="02020603050405020304" pitchFamily="18" charset="0"/>
                <a:cs typeface="Times New Roman" panose="02020603050405020304" pitchFamily="18" charset="0"/>
              </a:rPr>
              <a:t>300 bird species </a:t>
            </a:r>
            <a:r>
              <a:rPr lang="en-US" sz="3600" b="1" dirty="0">
                <a:solidFill>
                  <a:prstClr val="black"/>
                </a:solidFill>
                <a:latin typeface="Times New Roman" panose="02020603050405020304" pitchFamily="18" charset="0"/>
                <a:cs typeface="Times New Roman" panose="02020603050405020304" pitchFamily="18" charset="0"/>
              </a:rPr>
              <a:t>from all continents except Antarctica. </a:t>
            </a:r>
          </a:p>
          <a:p>
            <a:pPr lvl="0" algn="l" rtl="0">
              <a:spcBef>
                <a:spcPct val="20000"/>
              </a:spcBef>
            </a:pPr>
            <a:r>
              <a:rPr lang="en-US" sz="3600" b="1" dirty="0">
                <a:solidFill>
                  <a:srgbClr val="7030A0"/>
                </a:solidFill>
                <a:latin typeface="Times New Roman" panose="02020603050405020304" pitchFamily="18" charset="0"/>
                <a:cs typeface="Times New Roman" panose="02020603050405020304" pitchFamily="18" charset="0"/>
              </a:rPr>
              <a:t>**Mourning doves </a:t>
            </a:r>
            <a:r>
              <a:rPr lang="en-US" sz="3600" b="1" dirty="0">
                <a:solidFill>
                  <a:prstClr val="black"/>
                </a:solidFill>
                <a:latin typeface="Times New Roman" panose="02020603050405020304" pitchFamily="18" charset="0"/>
                <a:cs typeface="Times New Roman" panose="02020603050405020304" pitchFamily="18" charset="0"/>
              </a:rPr>
              <a:t>are infected with </a:t>
            </a:r>
            <a:r>
              <a:rPr lang="en-US" sz="3600" b="1" i="1" dirty="0">
                <a:solidFill>
                  <a:srgbClr val="C00000"/>
                </a:solidFill>
                <a:latin typeface="Times New Roman" panose="02020603050405020304" pitchFamily="18" charset="0"/>
                <a:cs typeface="Times New Roman" panose="02020603050405020304" pitchFamily="18" charset="0"/>
              </a:rPr>
              <a:t>Haemoproteus</a:t>
            </a:r>
            <a:r>
              <a:rPr lang="en-US" sz="3600" b="1" dirty="0">
                <a:solidFill>
                  <a:prstClr val="black"/>
                </a:solidFill>
                <a:latin typeface="Times New Roman" panose="02020603050405020304" pitchFamily="18" charset="0"/>
                <a:cs typeface="Times New Roman" panose="02020603050405020304" pitchFamily="18" charset="0"/>
              </a:rPr>
              <a:t> due to their migratory behavior</a:t>
            </a:r>
            <a:r>
              <a:rPr lang="en-US" sz="3600" b="1" dirty="0" smtClean="0">
                <a:solidFill>
                  <a:prstClr val="black"/>
                </a:solidFill>
                <a:latin typeface="Times New Roman" panose="02020603050405020304" pitchFamily="18" charset="0"/>
                <a:cs typeface="Times New Roman" panose="02020603050405020304" pitchFamily="18" charset="0"/>
              </a:rPr>
              <a:t>.</a:t>
            </a:r>
            <a:r>
              <a:rPr lang="en-US" sz="3600" b="1" dirty="0">
                <a:solidFill>
                  <a:prstClr val="black"/>
                </a:solidFill>
                <a:latin typeface="Times New Roman"/>
                <a:ea typeface="Calibri"/>
              </a:rPr>
              <a:t> </a:t>
            </a:r>
            <a:endParaRPr lang="en-US" sz="3600" b="1" dirty="0" smtClean="0">
              <a:solidFill>
                <a:prstClr val="black"/>
              </a:solidFill>
              <a:latin typeface="Times New Roman"/>
              <a:ea typeface="Calibri"/>
            </a:endParaRPr>
          </a:p>
          <a:p>
            <a:pPr lvl="0" algn="l" rtl="0">
              <a:spcBef>
                <a:spcPct val="20000"/>
              </a:spcBef>
            </a:pPr>
            <a:r>
              <a:rPr lang="en-US" sz="3600" b="1" dirty="0" smtClean="0">
                <a:solidFill>
                  <a:prstClr val="black"/>
                </a:solidFill>
                <a:latin typeface="Times New Roman"/>
                <a:ea typeface="Calibri"/>
              </a:rPr>
              <a:t>**</a:t>
            </a:r>
            <a:r>
              <a:rPr lang="en-US" sz="3600" b="1" dirty="0">
                <a:solidFill>
                  <a:prstClr val="black"/>
                </a:solidFill>
                <a:latin typeface="Times New Roman"/>
                <a:ea typeface="Calibri"/>
              </a:rPr>
              <a:t>The disease caused by </a:t>
            </a:r>
            <a:r>
              <a:rPr lang="en-US" sz="3600" b="1" i="1" dirty="0">
                <a:solidFill>
                  <a:srgbClr val="FF0000"/>
                </a:solidFill>
                <a:latin typeface="Times New Roman"/>
                <a:ea typeface="Calibri"/>
              </a:rPr>
              <a:t>H. columbae</a:t>
            </a:r>
            <a:r>
              <a:rPr lang="en-US" sz="3600" b="1" dirty="0">
                <a:solidFill>
                  <a:srgbClr val="FF0000"/>
                </a:solidFill>
                <a:latin typeface="Times New Roman"/>
                <a:ea typeface="Calibri"/>
              </a:rPr>
              <a:t> </a:t>
            </a:r>
            <a:r>
              <a:rPr lang="en-US" sz="3600" b="1" dirty="0">
                <a:solidFill>
                  <a:prstClr val="black"/>
                </a:solidFill>
                <a:latin typeface="Times New Roman"/>
                <a:ea typeface="Calibri"/>
              </a:rPr>
              <a:t>in pigeon is called as </a:t>
            </a:r>
            <a:r>
              <a:rPr lang="en-US" sz="3600" b="1" dirty="0">
                <a:solidFill>
                  <a:srgbClr val="FF0000"/>
                </a:solidFill>
                <a:latin typeface="Times New Roman"/>
                <a:ea typeface="Calibri"/>
              </a:rPr>
              <a:t>pigeon malaria </a:t>
            </a:r>
            <a:r>
              <a:rPr lang="en-US" sz="3600" b="1" dirty="0">
                <a:solidFill>
                  <a:prstClr val="black"/>
                </a:solidFill>
                <a:latin typeface="Times New Roman"/>
                <a:ea typeface="Calibri"/>
              </a:rPr>
              <a:t>or </a:t>
            </a:r>
            <a:r>
              <a:rPr lang="en-US" sz="3600" b="1" dirty="0">
                <a:solidFill>
                  <a:srgbClr val="7030A0"/>
                </a:solidFill>
                <a:latin typeface="Times New Roman"/>
                <a:ea typeface="Calibri"/>
              </a:rPr>
              <a:t>pseudomalaria</a:t>
            </a:r>
            <a:r>
              <a:rPr lang="en-US" sz="3600" b="1" dirty="0">
                <a:solidFill>
                  <a:prstClr val="black"/>
                </a:solidFill>
                <a:latin typeface="Times New Roman"/>
                <a:ea typeface="Calibri"/>
              </a:rPr>
              <a:t> </a:t>
            </a:r>
            <a:r>
              <a:rPr lang="en-US" sz="3600" b="1" dirty="0">
                <a:solidFill>
                  <a:srgbClr val="0070C0"/>
                </a:solidFill>
                <a:latin typeface="Times New Roman"/>
                <a:ea typeface="Calibri"/>
              </a:rPr>
              <a:t>and </a:t>
            </a:r>
            <a:r>
              <a:rPr lang="en-US" sz="3600" b="1" dirty="0">
                <a:solidFill>
                  <a:prstClr val="black"/>
                </a:solidFill>
                <a:latin typeface="Times New Roman"/>
                <a:ea typeface="Calibri"/>
              </a:rPr>
              <a:t>is lethal chiefly in young pigeons</a:t>
            </a:r>
            <a:r>
              <a:rPr lang="en-US" sz="3600" b="1" dirty="0" smtClean="0">
                <a:solidFill>
                  <a:prstClr val="black"/>
                </a:solidFill>
                <a:latin typeface="Times New Roman"/>
                <a:ea typeface="Calibri"/>
              </a:rPr>
              <a:t>.</a:t>
            </a:r>
            <a:endParaRPr lang="en-US" sz="3600" b="1" dirty="0">
              <a:solidFill>
                <a:prstClr val="black"/>
              </a:solidFill>
            </a:endParaRPr>
          </a:p>
        </p:txBody>
      </p:sp>
    </p:spTree>
    <p:extLst>
      <p:ext uri="{BB962C8B-B14F-4D97-AF65-F5344CB8AC3E}">
        <p14:creationId xmlns:p14="http://schemas.microsoft.com/office/powerpoint/2010/main" val="405135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568952" cy="5040560"/>
          </a:xfrm>
        </p:spPr>
        <p:txBody>
          <a:bodyPr>
            <a:noAutofit/>
          </a:bodyPr>
          <a:lstStyle/>
          <a:p>
            <a:pPr marL="0" marR="0" indent="0" algn="l" rtl="0">
              <a:lnSpc>
                <a:spcPct val="115000"/>
              </a:lnSpc>
              <a:spcBef>
                <a:spcPts val="0"/>
              </a:spcBef>
              <a:spcAft>
                <a:spcPts val="0"/>
              </a:spcAft>
              <a:buNone/>
            </a:pPr>
            <a:r>
              <a:rPr lang="en-US" sz="3600" b="1" dirty="0" smtClean="0">
                <a:solidFill>
                  <a:srgbClr val="FF0000"/>
                </a:solidFill>
                <a:latin typeface="Times New Roman" panose="02020603050405020304" pitchFamily="18" charset="0"/>
                <a:ea typeface="Calibri"/>
                <a:cs typeface="Times New Roman" panose="02020603050405020304" pitchFamily="18" charset="0"/>
              </a:rPr>
              <a:t>**The parasites </a:t>
            </a:r>
            <a:r>
              <a:rPr lang="en-US" sz="3600" b="1" dirty="0">
                <a:solidFill>
                  <a:srgbClr val="FF0000"/>
                </a:solidFill>
                <a:latin typeface="Times New Roman" panose="02020603050405020304" pitchFamily="18" charset="0"/>
                <a:ea typeface="Calibri"/>
                <a:cs typeface="Times New Roman" panose="02020603050405020304" pitchFamily="18" charset="0"/>
              </a:rPr>
              <a:t>widely occurs in pigeons of tropical and subtropical regions. </a:t>
            </a:r>
            <a:endParaRPr lang="en-US" sz="3600" b="1" dirty="0" smtClean="0">
              <a:solidFill>
                <a:srgbClr val="FF0000"/>
              </a:solidFill>
              <a:latin typeface="Times New Roman" panose="02020603050405020304" pitchFamily="18" charset="0"/>
              <a:ea typeface="Calibri"/>
              <a:cs typeface="Times New Roman" panose="02020603050405020304" pitchFamily="18" charset="0"/>
            </a:endParaRPr>
          </a:p>
          <a:p>
            <a:pPr marL="0" marR="0" indent="0" algn="l" rtl="0">
              <a:lnSpc>
                <a:spcPct val="115000"/>
              </a:lnSpc>
              <a:spcBef>
                <a:spcPts val="0"/>
              </a:spcBef>
              <a:spcAft>
                <a:spcPts val="0"/>
              </a:spcAft>
              <a:buNone/>
            </a:pPr>
            <a:endParaRPr lang="en-US" sz="3600" b="1" dirty="0" smtClean="0">
              <a:latin typeface="Times New Roman" panose="02020603050405020304" pitchFamily="18" charset="0"/>
              <a:ea typeface="Calibri"/>
              <a:cs typeface="Times New Roman" panose="02020603050405020304" pitchFamily="18" charset="0"/>
            </a:endParaRPr>
          </a:p>
          <a:p>
            <a:pPr marL="0" marR="0" indent="0" algn="l" rtl="0">
              <a:lnSpc>
                <a:spcPct val="115000"/>
              </a:lnSpc>
              <a:spcBef>
                <a:spcPts val="0"/>
              </a:spcBef>
              <a:spcAft>
                <a:spcPts val="0"/>
              </a:spcAft>
              <a:buNone/>
            </a:pPr>
            <a:r>
              <a:rPr lang="en-US" sz="3600" b="1" dirty="0" smtClean="0">
                <a:solidFill>
                  <a:srgbClr val="7030A0"/>
                </a:solidFill>
                <a:latin typeface="Times New Roman" panose="02020603050405020304" pitchFamily="18" charset="0"/>
                <a:ea typeface="Calibri"/>
                <a:cs typeface="Times New Roman" panose="02020603050405020304" pitchFamily="18" charset="0"/>
              </a:rPr>
              <a:t>**The </a:t>
            </a:r>
            <a:r>
              <a:rPr lang="en-US" sz="3600" b="1" dirty="0">
                <a:solidFill>
                  <a:srgbClr val="7030A0"/>
                </a:solidFill>
                <a:latin typeface="Times New Roman" panose="02020603050405020304" pitchFamily="18" charset="0"/>
                <a:ea typeface="Calibri"/>
                <a:cs typeface="Times New Roman" panose="02020603050405020304" pitchFamily="18" charset="0"/>
              </a:rPr>
              <a:t>disease can be diagnosed by observation of </a:t>
            </a:r>
            <a:r>
              <a:rPr lang="en-US" sz="3600" b="1" dirty="0">
                <a:solidFill>
                  <a:srgbClr val="FF0000"/>
                </a:solidFill>
                <a:latin typeface="Times New Roman" panose="02020603050405020304" pitchFamily="18" charset="0"/>
                <a:ea typeface="Calibri"/>
                <a:cs typeface="Times New Roman" panose="02020603050405020304" pitchFamily="18" charset="0"/>
              </a:rPr>
              <a:t>halter</a:t>
            </a:r>
            <a:r>
              <a:rPr lang="en-US" sz="3600" b="1" dirty="0">
                <a:solidFill>
                  <a:srgbClr val="7030A0"/>
                </a:solidFill>
                <a:latin typeface="Times New Roman" panose="02020603050405020304" pitchFamily="18" charset="0"/>
                <a:ea typeface="Calibri"/>
                <a:cs typeface="Times New Roman" panose="02020603050405020304" pitchFamily="18" charset="0"/>
              </a:rPr>
              <a:t> or </a:t>
            </a:r>
            <a:r>
              <a:rPr lang="en-US" sz="3600" b="1" dirty="0">
                <a:solidFill>
                  <a:srgbClr val="C00000"/>
                </a:solidFill>
                <a:latin typeface="Times New Roman" panose="02020603050405020304" pitchFamily="18" charset="0"/>
                <a:ea typeface="Calibri"/>
                <a:cs typeface="Times New Roman" panose="02020603050405020304" pitchFamily="18" charset="0"/>
              </a:rPr>
              <a:t>crescent </a:t>
            </a:r>
            <a:r>
              <a:rPr lang="en-US" sz="3600" b="1" dirty="0">
                <a:latin typeface="Times New Roman" panose="02020603050405020304" pitchFamily="18" charset="0"/>
                <a:ea typeface="Calibri"/>
                <a:cs typeface="Times New Roman" panose="02020603050405020304" pitchFamily="18" charset="0"/>
              </a:rPr>
              <a:t>shaped gamonts</a:t>
            </a:r>
            <a:r>
              <a:rPr lang="en-US" sz="3600" b="1" dirty="0">
                <a:solidFill>
                  <a:srgbClr val="7030A0"/>
                </a:solidFill>
                <a:latin typeface="Times New Roman" panose="02020603050405020304" pitchFamily="18" charset="0"/>
                <a:ea typeface="Calibri"/>
                <a:cs typeface="Times New Roman" panose="02020603050405020304" pitchFamily="18" charset="0"/>
              </a:rPr>
              <a:t> in the </a:t>
            </a:r>
            <a:r>
              <a:rPr lang="en-US" sz="3600" b="1" dirty="0">
                <a:latin typeface="Times New Roman" panose="02020603050405020304" pitchFamily="18" charset="0"/>
                <a:ea typeface="Calibri"/>
                <a:cs typeface="Times New Roman" panose="02020603050405020304" pitchFamily="18" charset="0"/>
              </a:rPr>
              <a:t>erythrocytes</a:t>
            </a:r>
            <a:r>
              <a:rPr lang="en-US" sz="3600" b="1" dirty="0">
                <a:solidFill>
                  <a:srgbClr val="7030A0"/>
                </a:solidFill>
                <a:latin typeface="Times New Roman" panose="02020603050405020304" pitchFamily="18" charset="0"/>
                <a:ea typeface="Calibri"/>
                <a:cs typeface="Times New Roman" panose="02020603050405020304" pitchFamily="18" charset="0"/>
              </a:rPr>
              <a:t> partially </a:t>
            </a:r>
            <a:r>
              <a:rPr lang="en-US" sz="3600" b="1" dirty="0">
                <a:solidFill>
                  <a:srgbClr val="00B050"/>
                </a:solidFill>
                <a:latin typeface="Times New Roman" panose="02020603050405020304" pitchFamily="18" charset="0"/>
                <a:ea typeface="Calibri"/>
                <a:cs typeface="Times New Roman" panose="02020603050405020304" pitchFamily="18" charset="0"/>
              </a:rPr>
              <a:t>encircling the nucleus </a:t>
            </a:r>
            <a:r>
              <a:rPr lang="en-US" sz="3600" b="1" dirty="0">
                <a:solidFill>
                  <a:srgbClr val="7030A0"/>
                </a:solidFill>
                <a:latin typeface="Times New Roman" panose="02020603050405020304" pitchFamily="18" charset="0"/>
                <a:ea typeface="Calibri"/>
                <a:cs typeface="Times New Roman" panose="02020603050405020304" pitchFamily="18" charset="0"/>
              </a:rPr>
              <a:t>of the host cell</a:t>
            </a:r>
            <a:r>
              <a:rPr lang="en-US" sz="3600" b="1" dirty="0" smtClean="0">
                <a:solidFill>
                  <a:srgbClr val="7030A0"/>
                </a:solidFill>
                <a:latin typeface="Times New Roman" panose="02020603050405020304" pitchFamily="18" charset="0"/>
                <a:ea typeface="Calibri"/>
                <a:cs typeface="Times New Roman" panose="02020603050405020304" pitchFamily="18" charset="0"/>
              </a:rPr>
              <a:t>.</a:t>
            </a:r>
            <a:endParaRPr lang="en-US" b="1" dirty="0">
              <a:solidFill>
                <a:srgbClr val="7030A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430144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363272" cy="5904656"/>
          </a:xfrm>
        </p:spPr>
        <p:txBody>
          <a:bodyPr/>
          <a:lstStyle/>
          <a:p>
            <a:pPr marL="0" indent="0" algn="ctr">
              <a:buNone/>
            </a:pPr>
            <a:r>
              <a:rPr lang="en-US" sz="4000" b="1" dirty="0" smtClean="0">
                <a:solidFill>
                  <a:srgbClr val="FF0000"/>
                </a:solidFill>
                <a:latin typeface="Times New Roman" panose="02020603050405020304" pitchFamily="18" charset="0"/>
                <a:ea typeface="Calibri"/>
                <a:cs typeface="Times New Roman" panose="02020603050405020304" pitchFamily="18" charset="0"/>
              </a:rPr>
              <a:t>Life cycle</a:t>
            </a:r>
          </a:p>
          <a:p>
            <a:pPr marL="0" indent="0" algn="l">
              <a:buNone/>
            </a:pPr>
            <a:r>
              <a:rPr lang="en-US" b="1" dirty="0" smtClean="0">
                <a:latin typeface="Times New Roman" panose="02020603050405020304" pitchFamily="18" charset="0"/>
                <a:ea typeface="Calibri"/>
                <a:cs typeface="Times New Roman" panose="02020603050405020304" pitchFamily="18" charset="0"/>
              </a:rPr>
              <a:t>**Haemosporidian </a:t>
            </a:r>
            <a:r>
              <a:rPr lang="en-US" b="1" dirty="0">
                <a:latin typeface="Times New Roman" panose="02020603050405020304" pitchFamily="18" charset="0"/>
                <a:ea typeface="Calibri"/>
                <a:cs typeface="Times New Roman" panose="02020603050405020304" pitchFamily="18" charset="0"/>
              </a:rPr>
              <a:t>parasites of birds are two host parasites. They undergo sexual replication in their insect vectors and undergo asexual replication in their avian hosts. </a:t>
            </a:r>
            <a:endParaRPr lang="en-US" b="1" dirty="0" smtClean="0">
              <a:latin typeface="Times New Roman" panose="02020603050405020304" pitchFamily="18" charset="0"/>
              <a:ea typeface="Calibri"/>
              <a:cs typeface="Times New Roman" panose="02020603050405020304" pitchFamily="18" charset="0"/>
            </a:endParaRPr>
          </a:p>
          <a:p>
            <a:pPr marL="0" indent="0" algn="l">
              <a:buNone/>
            </a:pPr>
            <a:r>
              <a:rPr lang="en-US" b="1" dirty="0" smtClean="0">
                <a:solidFill>
                  <a:srgbClr val="0070C0"/>
                </a:solidFill>
                <a:latin typeface="Times New Roman" panose="02020603050405020304" pitchFamily="18" charset="0"/>
                <a:ea typeface="Calibri"/>
                <a:cs typeface="Times New Roman" panose="02020603050405020304" pitchFamily="18" charset="0"/>
              </a:rPr>
              <a:t>**</a:t>
            </a:r>
            <a:r>
              <a:rPr lang="en-US" b="1" i="1" dirty="0" smtClean="0">
                <a:solidFill>
                  <a:srgbClr val="0070C0"/>
                </a:solidFill>
                <a:latin typeface="Times New Roman" panose="02020603050405020304" pitchFamily="18" charset="0"/>
                <a:ea typeface="Calibri"/>
                <a:cs typeface="Times New Roman" panose="02020603050405020304" pitchFamily="18" charset="0"/>
              </a:rPr>
              <a:t>Plasmodium </a:t>
            </a:r>
            <a:r>
              <a:rPr lang="en-US" b="1" dirty="0">
                <a:solidFill>
                  <a:srgbClr val="0070C0"/>
                </a:solidFill>
                <a:latin typeface="Times New Roman" panose="02020603050405020304" pitchFamily="18" charset="0"/>
                <a:ea typeface="Calibri"/>
                <a:cs typeface="Times New Roman" panose="02020603050405020304" pitchFamily="18" charset="0"/>
              </a:rPr>
              <a:t>is transmitted between birds by mosquitoes (Culicidae), </a:t>
            </a:r>
            <a:r>
              <a:rPr lang="en-US" b="1" i="1" dirty="0">
                <a:latin typeface="Times New Roman" panose="02020603050405020304" pitchFamily="18" charset="0"/>
                <a:ea typeface="Calibri"/>
                <a:cs typeface="Times New Roman" panose="02020603050405020304" pitchFamily="18" charset="0"/>
              </a:rPr>
              <a:t>Haemoproteus</a:t>
            </a:r>
            <a:r>
              <a:rPr lang="en-US" b="1" dirty="0">
                <a:latin typeface="Times New Roman" panose="02020603050405020304" pitchFamily="18" charset="0"/>
                <a:ea typeface="Calibri"/>
                <a:cs typeface="Times New Roman" panose="02020603050405020304" pitchFamily="18" charset="0"/>
              </a:rPr>
              <a:t> by biting midges (Ceratopogonidae) </a:t>
            </a:r>
            <a:r>
              <a:rPr lang="en-US" b="1" dirty="0">
                <a:solidFill>
                  <a:srgbClr val="C00000"/>
                </a:solidFill>
                <a:latin typeface="Times New Roman" panose="02020603050405020304" pitchFamily="18" charset="0"/>
                <a:ea typeface="Calibri"/>
                <a:cs typeface="Times New Roman" panose="02020603050405020304" pitchFamily="18" charset="0"/>
              </a:rPr>
              <a:t>and</a:t>
            </a:r>
            <a:r>
              <a:rPr lang="en-US" b="1" dirty="0">
                <a:solidFill>
                  <a:srgbClr val="0070C0"/>
                </a:solidFill>
                <a:latin typeface="Times New Roman" panose="02020603050405020304" pitchFamily="18" charset="0"/>
                <a:ea typeface="Calibri"/>
                <a:cs typeface="Times New Roman" panose="02020603050405020304" pitchFamily="18" charset="0"/>
              </a:rPr>
              <a:t> </a:t>
            </a:r>
            <a:r>
              <a:rPr lang="en-US" b="1" dirty="0">
                <a:latin typeface="Times New Roman" panose="02020603050405020304" pitchFamily="18" charset="0"/>
                <a:ea typeface="Calibri"/>
                <a:cs typeface="Times New Roman" panose="02020603050405020304" pitchFamily="18" charset="0"/>
              </a:rPr>
              <a:t>louse </a:t>
            </a:r>
            <a:r>
              <a:rPr lang="en-US" b="1" dirty="0" smtClean="0">
                <a:latin typeface="Times New Roman" panose="02020603050405020304" pitchFamily="18" charset="0"/>
                <a:ea typeface="Calibri"/>
                <a:cs typeface="Times New Roman" panose="02020603050405020304" pitchFamily="18" charset="0"/>
              </a:rPr>
              <a:t>(</a:t>
            </a:r>
            <a:r>
              <a:rPr lang="en-US" b="1" dirty="0">
                <a:latin typeface="Times New Roman" panose="02020603050405020304" pitchFamily="18" charset="0"/>
                <a:ea typeface="Calibri"/>
                <a:cs typeface="Times New Roman" panose="02020603050405020304" pitchFamily="18" charset="0"/>
              </a:rPr>
              <a:t>Hippoboscidae)</a:t>
            </a:r>
            <a:r>
              <a:rPr lang="en-US" b="1" dirty="0">
                <a:solidFill>
                  <a:srgbClr val="0070C0"/>
                </a:solidFill>
                <a:latin typeface="Times New Roman" panose="02020603050405020304" pitchFamily="18" charset="0"/>
                <a:ea typeface="Calibri"/>
                <a:cs typeface="Times New Roman" panose="02020603050405020304" pitchFamily="18" charset="0"/>
              </a:rPr>
              <a:t>, </a:t>
            </a:r>
            <a:r>
              <a:rPr lang="en-US" b="1" dirty="0">
                <a:solidFill>
                  <a:srgbClr val="C00000"/>
                </a:solidFill>
                <a:latin typeface="Times New Roman" panose="02020603050405020304" pitchFamily="18" charset="0"/>
                <a:ea typeface="Calibri"/>
                <a:cs typeface="Times New Roman" panose="02020603050405020304" pitchFamily="18" charset="0"/>
              </a:rPr>
              <a:t>and </a:t>
            </a:r>
            <a:r>
              <a:rPr lang="en-US" b="1" i="1" dirty="0">
                <a:solidFill>
                  <a:srgbClr val="0070C0"/>
                </a:solidFill>
                <a:latin typeface="Times New Roman" panose="02020603050405020304" pitchFamily="18" charset="0"/>
                <a:ea typeface="Calibri"/>
                <a:cs typeface="Times New Roman" panose="02020603050405020304" pitchFamily="18" charset="0"/>
              </a:rPr>
              <a:t>Leucocytozoon</a:t>
            </a:r>
            <a:r>
              <a:rPr lang="en-US" b="1" dirty="0">
                <a:solidFill>
                  <a:srgbClr val="0070C0"/>
                </a:solidFill>
                <a:latin typeface="Times New Roman" panose="02020603050405020304" pitchFamily="18" charset="0"/>
                <a:ea typeface="Calibri"/>
                <a:cs typeface="Times New Roman" panose="02020603050405020304" pitchFamily="18" charset="0"/>
              </a:rPr>
              <a:t> by </a:t>
            </a:r>
            <a:r>
              <a:rPr lang="en-US" b="1" dirty="0" smtClean="0">
                <a:solidFill>
                  <a:srgbClr val="0070C0"/>
                </a:solidFill>
                <a:latin typeface="Times New Roman" panose="02020603050405020304" pitchFamily="18" charset="0"/>
                <a:ea typeface="Calibri"/>
                <a:cs typeface="Times New Roman" panose="02020603050405020304" pitchFamily="18" charset="0"/>
              </a:rPr>
              <a:t>black flies </a:t>
            </a:r>
            <a:r>
              <a:rPr lang="en-US" b="1" dirty="0">
                <a:solidFill>
                  <a:srgbClr val="0070C0"/>
                </a:solidFill>
                <a:latin typeface="Times New Roman" panose="02020603050405020304" pitchFamily="18" charset="0"/>
                <a:ea typeface="Calibri"/>
                <a:cs typeface="Times New Roman" panose="02020603050405020304" pitchFamily="18" charset="0"/>
              </a:rPr>
              <a:t>(Simuliidae</a:t>
            </a:r>
            <a:r>
              <a:rPr lang="en-US" b="1" dirty="0" smtClean="0">
                <a:solidFill>
                  <a:srgbClr val="0070C0"/>
                </a:solidFill>
                <a:latin typeface="Times New Roman" panose="02020603050405020304" pitchFamily="18" charset="0"/>
                <a:ea typeface="Calibri"/>
                <a:cs typeface="Times New Roman" panose="02020603050405020304" pitchFamily="18" charset="0"/>
              </a:rPr>
              <a:t>).</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85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24936" cy="6336704"/>
          </a:xfrm>
        </p:spPr>
        <p:txBody>
          <a:bodyPr>
            <a:normAutofit/>
          </a:bodyPr>
          <a:lstStyle/>
          <a:p>
            <a:pPr marL="0" indent="0" algn="l" rtl="0">
              <a:buNone/>
            </a:pPr>
            <a:r>
              <a:rPr lang="en-US" b="1" dirty="0" smtClean="0">
                <a:solidFill>
                  <a:srgbClr val="C00000"/>
                </a:solidFill>
                <a:latin typeface="Times New Roman" panose="02020603050405020304" pitchFamily="18" charset="0"/>
                <a:ea typeface="Calibri"/>
                <a:cs typeface="Times New Roman" panose="02020603050405020304" pitchFamily="18" charset="0"/>
              </a:rPr>
              <a:t>*Birds </a:t>
            </a:r>
            <a:r>
              <a:rPr lang="en-US" b="1" dirty="0">
                <a:solidFill>
                  <a:srgbClr val="C00000"/>
                </a:solidFill>
                <a:latin typeface="Times New Roman" panose="02020603050405020304" pitchFamily="18" charset="0"/>
                <a:ea typeface="Calibri"/>
                <a:cs typeface="Times New Roman" panose="02020603050405020304" pitchFamily="18" charset="0"/>
              </a:rPr>
              <a:t>are infected by the parasites’ </a:t>
            </a:r>
            <a:r>
              <a:rPr lang="en-US" b="1" dirty="0" smtClean="0">
                <a:solidFill>
                  <a:srgbClr val="C00000"/>
                </a:solidFill>
                <a:latin typeface="Times New Roman" panose="02020603050405020304" pitchFamily="18" charset="0"/>
                <a:ea typeface="Calibri"/>
                <a:cs typeface="Times New Roman" panose="02020603050405020304" pitchFamily="18" charset="0"/>
              </a:rPr>
              <a:t>sporozoites </a:t>
            </a:r>
            <a:r>
              <a:rPr lang="en-US" b="1" dirty="0">
                <a:solidFill>
                  <a:srgbClr val="C00000"/>
                </a:solidFill>
                <a:latin typeface="Times New Roman" panose="02020603050405020304" pitchFamily="18" charset="0"/>
                <a:ea typeface="Calibri"/>
                <a:cs typeface="Times New Roman" panose="02020603050405020304" pitchFamily="18" charset="0"/>
              </a:rPr>
              <a:t>when they are bitten by an infected insect vector. </a:t>
            </a:r>
            <a:endParaRPr lang="en-US" b="1" dirty="0" smtClean="0">
              <a:solidFill>
                <a:srgbClr val="C0000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solidFill>
                  <a:srgbClr val="0070C0"/>
                </a:solidFill>
                <a:latin typeface="Times New Roman" panose="02020603050405020304" pitchFamily="18" charset="0"/>
                <a:ea typeface="Calibri"/>
                <a:cs typeface="Times New Roman" panose="02020603050405020304" pitchFamily="18" charset="0"/>
              </a:rPr>
              <a:t>**These </a:t>
            </a:r>
            <a:r>
              <a:rPr lang="en-US" b="1" dirty="0">
                <a:solidFill>
                  <a:srgbClr val="0070C0"/>
                </a:solidFill>
                <a:latin typeface="Times New Roman" panose="02020603050405020304" pitchFamily="18" charset="0"/>
                <a:ea typeface="Calibri"/>
                <a:cs typeface="Times New Roman" panose="02020603050405020304" pitchFamily="18" charset="0"/>
              </a:rPr>
              <a:t>sporozoites enter host cells where they undergo asexual replication </a:t>
            </a:r>
            <a:r>
              <a:rPr lang="en-US" b="1" dirty="0" smtClean="0">
                <a:solidFill>
                  <a:srgbClr val="0070C0"/>
                </a:solidFill>
                <a:latin typeface="Times New Roman" panose="02020603050405020304" pitchFamily="18" charset="0"/>
                <a:ea typeface="Calibri"/>
                <a:cs typeface="Times New Roman" panose="02020603050405020304" pitchFamily="18" charset="0"/>
              </a:rPr>
              <a:t>(</a:t>
            </a:r>
            <a:r>
              <a:rPr lang="en-US" b="1" dirty="0" smtClean="0">
                <a:solidFill>
                  <a:srgbClr val="C00000"/>
                </a:solidFill>
                <a:latin typeface="Times New Roman" panose="02020603050405020304" pitchFamily="18" charset="0"/>
                <a:ea typeface="Calibri"/>
                <a:cs typeface="Times New Roman" panose="02020603050405020304" pitchFamily="18" charset="0"/>
              </a:rPr>
              <a:t>Schizogony</a:t>
            </a:r>
            <a:r>
              <a:rPr lang="en-US" b="1" dirty="0">
                <a:solidFill>
                  <a:srgbClr val="0070C0"/>
                </a:solidFill>
                <a:latin typeface="Times New Roman" panose="02020603050405020304" pitchFamily="18" charset="0"/>
                <a:ea typeface="Calibri"/>
                <a:cs typeface="Times New Roman" panose="02020603050405020304" pitchFamily="18" charset="0"/>
              </a:rPr>
              <a:t>) ultimately resulting in the rupture of the host </a:t>
            </a:r>
            <a:r>
              <a:rPr lang="en-US" b="1" dirty="0" smtClean="0">
                <a:solidFill>
                  <a:srgbClr val="0070C0"/>
                </a:solidFill>
                <a:latin typeface="Times New Roman" panose="02020603050405020304" pitchFamily="18" charset="0"/>
                <a:ea typeface="Calibri"/>
                <a:cs typeface="Times New Roman" panose="02020603050405020304" pitchFamily="18" charset="0"/>
              </a:rPr>
              <a:t>cells </a:t>
            </a:r>
            <a:r>
              <a:rPr lang="en-US" b="1" dirty="0">
                <a:solidFill>
                  <a:srgbClr val="0070C0"/>
                </a:solidFill>
                <a:latin typeface="Times New Roman" panose="02020603050405020304" pitchFamily="18" charset="0"/>
                <a:ea typeface="Calibri"/>
                <a:cs typeface="Times New Roman" panose="02020603050405020304" pitchFamily="18" charset="0"/>
              </a:rPr>
              <a:t>with the release of </a:t>
            </a:r>
            <a:r>
              <a:rPr lang="en-US" b="1" dirty="0">
                <a:solidFill>
                  <a:srgbClr val="C00000"/>
                </a:solidFill>
                <a:latin typeface="Times New Roman" panose="02020603050405020304" pitchFamily="18" charset="0"/>
                <a:ea typeface="Calibri"/>
                <a:cs typeface="Times New Roman" panose="02020603050405020304" pitchFamily="18" charset="0"/>
              </a:rPr>
              <a:t>meronts</a:t>
            </a:r>
            <a:r>
              <a:rPr lang="en-US" b="1" dirty="0">
                <a:solidFill>
                  <a:srgbClr val="0070C0"/>
                </a:solidFill>
                <a:latin typeface="Times New Roman" panose="02020603050405020304" pitchFamily="18" charset="0"/>
                <a:ea typeface="Calibri"/>
                <a:cs typeface="Times New Roman" panose="02020603050405020304" pitchFamily="18" charset="0"/>
              </a:rPr>
              <a:t>. </a:t>
            </a:r>
            <a:endParaRPr lang="en-US" b="1" dirty="0" smtClean="0">
              <a:solidFill>
                <a:srgbClr val="0070C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latin typeface="Times New Roman" panose="02020603050405020304" pitchFamily="18" charset="0"/>
                <a:ea typeface="Calibri"/>
                <a:cs typeface="Times New Roman" panose="02020603050405020304" pitchFamily="18" charset="0"/>
              </a:rPr>
              <a:t>**This </a:t>
            </a:r>
            <a:r>
              <a:rPr lang="en-US" b="1" dirty="0">
                <a:latin typeface="Times New Roman" panose="02020603050405020304" pitchFamily="18" charset="0"/>
                <a:ea typeface="Calibri"/>
                <a:cs typeface="Times New Roman" panose="02020603050405020304" pitchFamily="18" charset="0"/>
              </a:rPr>
              <a:t>process is repeated until meronts are released </a:t>
            </a:r>
            <a:r>
              <a:rPr lang="en-US" b="1" dirty="0" smtClean="0">
                <a:latin typeface="Times New Roman" panose="02020603050405020304" pitchFamily="18" charset="0"/>
                <a:ea typeface="Calibri"/>
                <a:cs typeface="Times New Roman" panose="02020603050405020304" pitchFamily="18" charset="0"/>
              </a:rPr>
              <a:t>and </a:t>
            </a:r>
            <a:r>
              <a:rPr lang="en-US" b="1" dirty="0">
                <a:latin typeface="Times New Roman" panose="02020603050405020304" pitchFamily="18" charset="0"/>
                <a:ea typeface="Calibri"/>
                <a:cs typeface="Times New Roman" panose="02020603050405020304" pitchFamily="18" charset="0"/>
              </a:rPr>
              <a:t>then penetrate circulating </a:t>
            </a:r>
            <a:r>
              <a:rPr lang="en-US" b="1" dirty="0">
                <a:solidFill>
                  <a:srgbClr val="7030A0"/>
                </a:solidFill>
                <a:latin typeface="Times New Roman" panose="02020603050405020304" pitchFamily="18" charset="0"/>
                <a:ea typeface="Calibri"/>
                <a:cs typeface="Times New Roman" panose="02020603050405020304" pitchFamily="18" charset="0"/>
              </a:rPr>
              <a:t>red blood cells</a:t>
            </a:r>
            <a:r>
              <a:rPr lang="en-US" b="1" dirty="0">
                <a:latin typeface="Times New Roman" panose="02020603050405020304" pitchFamily="18" charset="0"/>
                <a:ea typeface="Calibri"/>
                <a:cs typeface="Times New Roman" panose="02020603050405020304" pitchFamily="18" charset="0"/>
              </a:rPr>
              <a:t> </a:t>
            </a:r>
            <a:r>
              <a:rPr lang="en-US" b="1" dirty="0" smtClean="0">
                <a:latin typeface="Times New Roman" panose="02020603050405020304" pitchFamily="18" charset="0"/>
                <a:ea typeface="Calibri"/>
                <a:cs typeface="Times New Roman" panose="02020603050405020304" pitchFamily="18" charset="0"/>
              </a:rPr>
              <a:t>, where </a:t>
            </a:r>
            <a:r>
              <a:rPr lang="en-US" b="1" dirty="0">
                <a:latin typeface="Times New Roman" panose="02020603050405020304" pitchFamily="18" charset="0"/>
                <a:ea typeface="Calibri"/>
                <a:cs typeface="Times New Roman" panose="02020603050405020304" pitchFamily="18" charset="0"/>
              </a:rPr>
              <a:t>they mature into </a:t>
            </a:r>
            <a:r>
              <a:rPr lang="en-US" b="1" dirty="0">
                <a:solidFill>
                  <a:srgbClr val="C00000"/>
                </a:solidFill>
                <a:latin typeface="Times New Roman" panose="02020603050405020304" pitchFamily="18" charset="0"/>
                <a:ea typeface="Calibri"/>
                <a:cs typeface="Times New Roman" panose="02020603050405020304" pitchFamily="18" charset="0"/>
              </a:rPr>
              <a:t>microgametocytes</a:t>
            </a:r>
            <a:r>
              <a:rPr lang="en-US" b="1" dirty="0">
                <a:latin typeface="Times New Roman" panose="02020603050405020304" pitchFamily="18" charset="0"/>
                <a:ea typeface="Calibri"/>
                <a:cs typeface="Times New Roman" panose="02020603050405020304" pitchFamily="18" charset="0"/>
              </a:rPr>
              <a:t> (male) </a:t>
            </a:r>
            <a:r>
              <a:rPr lang="en-US" b="1" dirty="0">
                <a:solidFill>
                  <a:srgbClr val="0070C0"/>
                </a:solidFill>
                <a:latin typeface="Times New Roman" panose="02020603050405020304" pitchFamily="18" charset="0"/>
                <a:ea typeface="Calibri"/>
                <a:cs typeface="Times New Roman" panose="02020603050405020304" pitchFamily="18" charset="0"/>
              </a:rPr>
              <a:t>and</a:t>
            </a:r>
            <a:r>
              <a:rPr lang="en-US" b="1" dirty="0">
                <a:latin typeface="Times New Roman" panose="02020603050405020304" pitchFamily="18" charset="0"/>
                <a:ea typeface="Calibri"/>
                <a:cs typeface="Times New Roman" panose="02020603050405020304" pitchFamily="18" charset="0"/>
              </a:rPr>
              <a:t> </a:t>
            </a:r>
            <a:r>
              <a:rPr lang="en-US" b="1" dirty="0">
                <a:solidFill>
                  <a:srgbClr val="C00000"/>
                </a:solidFill>
                <a:latin typeface="Times New Roman" panose="02020603050405020304" pitchFamily="18" charset="0"/>
                <a:ea typeface="Calibri"/>
                <a:cs typeface="Times New Roman" panose="02020603050405020304" pitchFamily="18" charset="0"/>
              </a:rPr>
              <a:t>macrogametocytes</a:t>
            </a:r>
            <a:r>
              <a:rPr lang="en-US" b="1" dirty="0">
                <a:latin typeface="Times New Roman" panose="02020603050405020304" pitchFamily="18" charset="0"/>
                <a:ea typeface="Calibri"/>
                <a:cs typeface="Times New Roman" panose="02020603050405020304" pitchFamily="18" charset="0"/>
              </a:rPr>
              <a:t> (female</a:t>
            </a:r>
            <a:r>
              <a:rPr lang="en-US" b="1" dirty="0" smtClean="0">
                <a:latin typeface="Times New Roman" panose="02020603050405020304" pitchFamily="18" charset="0"/>
                <a:ea typeface="Calibri"/>
                <a:cs typeface="Times New Roman" panose="02020603050405020304" pitchFamily="18" charset="0"/>
              </a:rPr>
              <a:t>).</a:t>
            </a:r>
          </a:p>
        </p:txBody>
      </p:sp>
    </p:spTree>
    <p:extLst>
      <p:ext uri="{BB962C8B-B14F-4D97-AF65-F5344CB8AC3E}">
        <p14:creationId xmlns:p14="http://schemas.microsoft.com/office/powerpoint/2010/main" val="195665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424936" cy="6198620"/>
          </a:xfrm>
          <a:prstGeom prst="rect">
            <a:avLst/>
          </a:prstGeom>
        </p:spPr>
        <p:txBody>
          <a:bodyPr wrap="square">
            <a:spAutoFit/>
          </a:bodyPr>
          <a:lstStyle/>
          <a:p>
            <a:pPr algn="l" rtl="0">
              <a:spcBef>
                <a:spcPct val="20000"/>
              </a:spcBef>
            </a:pPr>
            <a:r>
              <a:rPr lang="en-US" sz="3200" b="1" dirty="0">
                <a:solidFill>
                  <a:prstClr val="black"/>
                </a:solidFill>
                <a:latin typeface="Times New Roman" panose="02020603050405020304" pitchFamily="18" charset="0"/>
                <a:ea typeface="Calibri"/>
                <a:cs typeface="Times New Roman" panose="02020603050405020304" pitchFamily="18" charset="0"/>
              </a:rPr>
              <a:t>** </a:t>
            </a:r>
            <a:r>
              <a:rPr lang="en-US" sz="3200" b="1" i="1" dirty="0">
                <a:solidFill>
                  <a:prstClr val="black"/>
                </a:solidFill>
                <a:latin typeface="Times New Roman" panose="02020603050405020304" pitchFamily="18" charset="0"/>
                <a:ea typeface="Calibri"/>
                <a:cs typeface="Times New Roman" panose="02020603050405020304" pitchFamily="18" charset="0"/>
              </a:rPr>
              <a:t>Plasmodium</a:t>
            </a:r>
            <a:r>
              <a:rPr lang="en-US" sz="3200" b="1" dirty="0">
                <a:solidFill>
                  <a:prstClr val="black"/>
                </a:solidFill>
                <a:latin typeface="Times New Roman" panose="02020603050405020304" pitchFamily="18" charset="0"/>
                <a:ea typeface="Calibri"/>
                <a:cs typeface="Times New Roman" panose="02020603050405020304" pitchFamily="18" charset="0"/>
              </a:rPr>
              <a:t> species can also undergo </a:t>
            </a:r>
            <a:r>
              <a:rPr lang="en-US" sz="3200" b="1" dirty="0">
                <a:solidFill>
                  <a:srgbClr val="C00000"/>
                </a:solidFill>
                <a:latin typeface="Times New Roman" panose="02020603050405020304" pitchFamily="18" charset="0"/>
                <a:ea typeface="Calibri"/>
                <a:cs typeface="Times New Roman" panose="02020603050405020304" pitchFamily="18" charset="0"/>
              </a:rPr>
              <a:t>schizogony</a:t>
            </a:r>
            <a:r>
              <a:rPr lang="en-US" sz="3200" b="1" dirty="0">
                <a:solidFill>
                  <a:prstClr val="black"/>
                </a:solidFill>
                <a:latin typeface="Times New Roman" panose="02020603050405020304" pitchFamily="18" charset="0"/>
                <a:ea typeface="Calibri"/>
                <a:cs typeface="Times New Roman" panose="02020603050405020304" pitchFamily="18" charset="0"/>
              </a:rPr>
              <a:t> in red blood cells </a:t>
            </a:r>
            <a:r>
              <a:rPr lang="en-US" sz="3200" b="1" dirty="0">
                <a:solidFill>
                  <a:srgbClr val="7030A0"/>
                </a:solidFill>
                <a:latin typeface="Times New Roman" panose="02020603050405020304" pitchFamily="18" charset="0"/>
                <a:ea typeface="Calibri"/>
                <a:cs typeface="Times New Roman" panose="02020603050405020304" pitchFamily="18" charset="0"/>
              </a:rPr>
              <a:t>whereas</a:t>
            </a:r>
            <a:r>
              <a:rPr lang="en-US" sz="3200" b="1" dirty="0">
                <a:solidFill>
                  <a:prstClr val="black"/>
                </a:solidFill>
                <a:latin typeface="Times New Roman" panose="02020603050405020304" pitchFamily="18" charset="0"/>
                <a:ea typeface="Calibri"/>
                <a:cs typeface="Times New Roman" panose="02020603050405020304" pitchFamily="18" charset="0"/>
              </a:rPr>
              <a:t> the other two genera cannot. </a:t>
            </a:r>
          </a:p>
          <a:p>
            <a:pPr algn="l" rtl="0">
              <a:spcBef>
                <a:spcPct val="20000"/>
              </a:spcBef>
            </a:pPr>
            <a:r>
              <a:rPr lang="en-US" sz="3200" b="1" dirty="0">
                <a:solidFill>
                  <a:srgbClr val="FF0000"/>
                </a:solidFill>
                <a:latin typeface="Times New Roman" panose="02020603050405020304" pitchFamily="18" charset="0"/>
                <a:ea typeface="Calibri"/>
                <a:cs typeface="Times New Roman" panose="02020603050405020304" pitchFamily="18" charset="0"/>
              </a:rPr>
              <a:t>**When ingested in a blood meal by the insect vector, the </a:t>
            </a:r>
            <a:r>
              <a:rPr lang="en-US" sz="3200" b="1" dirty="0">
                <a:solidFill>
                  <a:srgbClr val="7030A0"/>
                </a:solidFill>
                <a:latin typeface="Times New Roman" panose="02020603050405020304" pitchFamily="18" charset="0"/>
                <a:ea typeface="Calibri"/>
                <a:cs typeface="Times New Roman" panose="02020603050405020304" pitchFamily="18" charset="0"/>
              </a:rPr>
              <a:t>microgametocytes </a:t>
            </a:r>
            <a:r>
              <a:rPr lang="en-US" sz="3200" b="1" dirty="0">
                <a:solidFill>
                  <a:srgbClr val="FF0000"/>
                </a:solidFill>
                <a:latin typeface="Times New Roman" panose="02020603050405020304" pitchFamily="18" charset="0"/>
                <a:ea typeface="Calibri"/>
                <a:cs typeface="Times New Roman" panose="02020603050405020304" pitchFamily="18" charset="0"/>
              </a:rPr>
              <a:t>and </a:t>
            </a:r>
            <a:r>
              <a:rPr lang="en-US" sz="3200" b="1" dirty="0">
                <a:solidFill>
                  <a:srgbClr val="7030A0"/>
                </a:solidFill>
                <a:latin typeface="Times New Roman" panose="02020603050405020304" pitchFamily="18" charset="0"/>
                <a:ea typeface="Calibri"/>
                <a:cs typeface="Times New Roman" panose="02020603050405020304" pitchFamily="18" charset="0"/>
              </a:rPr>
              <a:t>macrogametocytes</a:t>
            </a:r>
            <a:r>
              <a:rPr lang="en-US" sz="3200" b="1" dirty="0">
                <a:solidFill>
                  <a:srgbClr val="FF0000"/>
                </a:solidFill>
                <a:latin typeface="Times New Roman" panose="02020603050405020304" pitchFamily="18" charset="0"/>
                <a:ea typeface="Calibri"/>
                <a:cs typeface="Times New Roman" panose="02020603050405020304" pitchFamily="18" charset="0"/>
              </a:rPr>
              <a:t> enter the insect’s gut where they fuse, penetrate the gut epithelium </a:t>
            </a:r>
            <a:r>
              <a:rPr lang="en-US" sz="3200" b="1" dirty="0">
                <a:solidFill>
                  <a:srgbClr val="0070C0"/>
                </a:solidFill>
                <a:latin typeface="Times New Roman" panose="02020603050405020304" pitchFamily="18" charset="0"/>
                <a:ea typeface="Calibri"/>
                <a:cs typeface="Times New Roman" panose="02020603050405020304" pitchFamily="18" charset="0"/>
              </a:rPr>
              <a:t>and</a:t>
            </a:r>
            <a:r>
              <a:rPr lang="en-US" sz="3200" b="1" dirty="0">
                <a:solidFill>
                  <a:srgbClr val="FF0000"/>
                </a:solidFill>
                <a:latin typeface="Times New Roman" panose="02020603050405020304" pitchFamily="18" charset="0"/>
                <a:ea typeface="Calibri"/>
                <a:cs typeface="Times New Roman" panose="02020603050405020304" pitchFamily="18" charset="0"/>
              </a:rPr>
              <a:t> undergo replication. </a:t>
            </a:r>
            <a:endParaRPr lang="en-US" sz="3200" b="1" dirty="0" smtClean="0">
              <a:solidFill>
                <a:srgbClr val="FF0000"/>
              </a:solidFill>
              <a:latin typeface="Times New Roman" panose="02020603050405020304" pitchFamily="18" charset="0"/>
              <a:ea typeface="Calibri"/>
              <a:cs typeface="Times New Roman" panose="02020603050405020304" pitchFamily="18" charset="0"/>
            </a:endParaRPr>
          </a:p>
          <a:p>
            <a:pPr algn="l" rtl="0">
              <a:spcBef>
                <a:spcPct val="20000"/>
              </a:spcBef>
            </a:pPr>
            <a:r>
              <a:rPr lang="en-US" sz="3200" b="1" dirty="0" smtClean="0">
                <a:solidFill>
                  <a:srgbClr val="0070C0"/>
                </a:solidFill>
                <a:latin typeface="Times New Roman" panose="02020603050405020304" pitchFamily="18" charset="0"/>
                <a:ea typeface="Calibri"/>
                <a:cs typeface="Times New Roman" panose="02020603050405020304" pitchFamily="18" charset="0"/>
              </a:rPr>
              <a:t>**Infected </a:t>
            </a:r>
            <a:r>
              <a:rPr lang="en-US" sz="3200" b="1" dirty="0">
                <a:solidFill>
                  <a:srgbClr val="0070C0"/>
                </a:solidFill>
                <a:latin typeface="Times New Roman" panose="02020603050405020304" pitchFamily="18" charset="0"/>
                <a:ea typeface="Calibri"/>
                <a:cs typeface="Times New Roman" panose="02020603050405020304" pitchFamily="18" charset="0"/>
              </a:rPr>
              <a:t>cells rupture and release </a:t>
            </a:r>
            <a:r>
              <a:rPr lang="en-US" sz="3200" b="1" dirty="0">
                <a:solidFill>
                  <a:srgbClr val="7030A0"/>
                </a:solidFill>
                <a:latin typeface="Times New Roman" panose="02020603050405020304" pitchFamily="18" charset="0"/>
                <a:ea typeface="Calibri"/>
                <a:cs typeface="Times New Roman" panose="02020603050405020304" pitchFamily="18" charset="0"/>
              </a:rPr>
              <a:t>sporozoites</a:t>
            </a:r>
            <a:r>
              <a:rPr lang="en-US" sz="3200" b="1" dirty="0">
                <a:solidFill>
                  <a:srgbClr val="0070C0"/>
                </a:solidFill>
                <a:latin typeface="Times New Roman" panose="02020603050405020304" pitchFamily="18" charset="0"/>
                <a:ea typeface="Calibri"/>
                <a:cs typeface="Times New Roman" panose="02020603050405020304" pitchFamily="18" charset="0"/>
              </a:rPr>
              <a:t> that then move to the </a:t>
            </a:r>
            <a:r>
              <a:rPr lang="en-US" sz="3200" b="1" dirty="0">
                <a:solidFill>
                  <a:srgbClr val="7030A0"/>
                </a:solidFill>
                <a:latin typeface="Times New Roman" panose="02020603050405020304" pitchFamily="18" charset="0"/>
                <a:ea typeface="Calibri"/>
                <a:cs typeface="Times New Roman" panose="02020603050405020304" pitchFamily="18" charset="0"/>
              </a:rPr>
              <a:t>salivary glands </a:t>
            </a:r>
            <a:r>
              <a:rPr lang="en-US" sz="3200" b="1" dirty="0">
                <a:solidFill>
                  <a:srgbClr val="0070C0"/>
                </a:solidFill>
                <a:latin typeface="Times New Roman" panose="02020603050405020304" pitchFamily="18" charset="0"/>
                <a:ea typeface="Calibri"/>
                <a:cs typeface="Times New Roman" panose="02020603050405020304" pitchFamily="18" charset="0"/>
              </a:rPr>
              <a:t>of the insect where they can then be injected into the next bird upon which the insect vector feeds.</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52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17" t="5541" r="10444" b="3935"/>
          <a:stretch/>
        </p:blipFill>
        <p:spPr bwMode="auto">
          <a:xfrm>
            <a:off x="395536" y="542441"/>
            <a:ext cx="8424936" cy="460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5517232"/>
            <a:ext cx="8424936" cy="646331"/>
          </a:xfrm>
          <a:prstGeom prst="rect">
            <a:avLst/>
          </a:prstGeom>
        </p:spPr>
        <p:txBody>
          <a:bodyPr wrap="square">
            <a:spAutoFit/>
          </a:bodyPr>
          <a:lstStyle/>
          <a:p>
            <a:pPr algn="ctr"/>
            <a:r>
              <a:rPr lang="en-US" sz="3200" b="1" dirty="0">
                <a:solidFill>
                  <a:prstClr val="black"/>
                </a:solidFill>
                <a:latin typeface="Times New Roman" panose="02020603050405020304" pitchFamily="18" charset="0"/>
                <a:cs typeface="Times New Roman" panose="02020603050405020304" pitchFamily="18" charset="0"/>
              </a:rPr>
              <a:t>General life cycle </a:t>
            </a:r>
            <a:r>
              <a:rPr lang="en-US" sz="3600" b="1" dirty="0">
                <a:solidFill>
                  <a:prstClr val="black"/>
                </a:solidFill>
                <a:latin typeface="Times New Roman" panose="02020603050405020304" pitchFamily="18" charset="0"/>
                <a:cs typeface="Times New Roman" panose="02020603050405020304" pitchFamily="18" charset="0"/>
              </a:rPr>
              <a:t>of </a:t>
            </a:r>
            <a:r>
              <a:rPr lang="en-US" sz="3200" b="1" dirty="0" smtClean="0">
                <a:solidFill>
                  <a:srgbClr val="C00000"/>
                </a:solidFill>
                <a:latin typeface="Times New Roman" panose="02020603050405020304" pitchFamily="18" charset="0"/>
                <a:cs typeface="Times New Roman" panose="02020603050405020304" pitchFamily="18" charset="0"/>
              </a:rPr>
              <a:t>Haemosporidian</a:t>
            </a:r>
            <a:r>
              <a:rPr lang="en-US" sz="3200" b="1" dirty="0" smtClean="0">
                <a:solidFill>
                  <a:prstClr val="black"/>
                </a:solidFill>
                <a:latin typeface="Times New Roman" panose="02020603050405020304" pitchFamily="18" charset="0"/>
                <a:cs typeface="Times New Roman" panose="02020603050405020304" pitchFamily="18" charset="0"/>
              </a:rPr>
              <a:t> parasites</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380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fe cycle&#10;&#10;&#10;salivary glands of vector&#10;sporozoite Infective stage bites a new host&#10;Endothelial cells of blood vessels &amp; l..."/>
          <p:cNvPicPr>
            <a:picLocks noGrp="1"/>
          </p:cNvPicPr>
          <p:nvPr>
            <p:ph idx="1"/>
          </p:nvPr>
        </p:nvPicPr>
        <p:blipFill rotWithShape="1">
          <a:blip r:embed="rId2" cstate="print"/>
          <a:srcRect l="19210" t="10456" r="18851" b="10973"/>
          <a:stretch/>
        </p:blipFill>
        <p:spPr bwMode="auto">
          <a:xfrm>
            <a:off x="467544" y="332656"/>
            <a:ext cx="8208912" cy="61926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943127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8092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187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 the insect vector these elongated&#10;gametocytes become either a female&#10;(macro)gametocyte with a red-staining&#10;nucleus&#10; Ma..."/>
          <p:cNvPicPr/>
          <p:nvPr/>
        </p:nvPicPr>
        <p:blipFill rotWithShape="1">
          <a:blip r:embed="rId2" cstate="print"/>
          <a:srcRect l="1729" t="4404" r="4701" b="3443"/>
          <a:stretch/>
        </p:blipFill>
        <p:spPr bwMode="auto">
          <a:xfrm>
            <a:off x="179512" y="188639"/>
            <a:ext cx="8712967" cy="6444635"/>
          </a:xfrm>
          <a:prstGeom prst="rect">
            <a:avLst/>
          </a:prstGeom>
          <a:noFill/>
          <a:ln w="9525">
            <a:noFill/>
            <a:miter lim="800000"/>
            <a:headEnd/>
            <a:tailEnd/>
          </a:ln>
        </p:spPr>
      </p:pic>
    </p:spTree>
    <p:extLst>
      <p:ext uri="{BB962C8B-B14F-4D97-AF65-F5344CB8AC3E}">
        <p14:creationId xmlns:p14="http://schemas.microsoft.com/office/powerpoint/2010/main" val="66675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728"/>
            <a:ext cx="8784976" cy="6850271"/>
          </a:xfrm>
        </p:spPr>
        <p:txBody>
          <a:bodyPr>
            <a:noAutofit/>
          </a:bodyPr>
          <a:lstStyle/>
          <a:p>
            <a:pPr marL="0" indent="0" algn="ctr" rtl="0">
              <a:buNone/>
            </a:pPr>
            <a:r>
              <a:rPr lang="en-US" sz="3600" b="1" dirty="0" smtClean="0">
                <a:solidFill>
                  <a:srgbClr val="FF0000"/>
                </a:solidFill>
                <a:latin typeface="Times New Roman" panose="02020603050405020304" pitchFamily="18" charset="0"/>
                <a:ea typeface="Calibri"/>
                <a:cs typeface="Times New Roman" panose="02020603050405020304" pitchFamily="18" charset="0"/>
              </a:rPr>
              <a:t>Pathogenesis of Haemosporidian</a:t>
            </a:r>
          </a:p>
          <a:p>
            <a:pPr marL="0" indent="0" algn="l" rtl="0">
              <a:buNone/>
            </a:pPr>
            <a:r>
              <a:rPr lang="en-US" b="1" dirty="0" smtClean="0">
                <a:latin typeface="Times New Roman" panose="02020603050405020304" pitchFamily="18" charset="0"/>
                <a:ea typeface="Calibri"/>
                <a:cs typeface="Times New Roman" panose="02020603050405020304" pitchFamily="18" charset="0"/>
              </a:rPr>
              <a:t>**</a:t>
            </a:r>
            <a:r>
              <a:rPr lang="en-US" b="1" dirty="0" smtClean="0">
                <a:latin typeface="Times New Roman" panose="02020603050405020304" pitchFamily="18" charset="0"/>
                <a:ea typeface="Calibri"/>
                <a:cs typeface="Times New Roman" panose="02020603050405020304" pitchFamily="18" charset="0"/>
              </a:rPr>
              <a:t>The primary target of </a:t>
            </a:r>
            <a:r>
              <a:rPr lang="en-US" b="1" dirty="0" smtClean="0">
                <a:latin typeface="Times New Roman" panose="02020603050405020304" pitchFamily="18" charset="0"/>
                <a:ea typeface="Calibri"/>
                <a:cs typeface="Times New Roman" panose="02020603050405020304" pitchFamily="18" charset="0"/>
              </a:rPr>
              <a:t>these parasites </a:t>
            </a:r>
            <a:r>
              <a:rPr lang="en-US" b="1" dirty="0" smtClean="0">
                <a:latin typeface="Times New Roman" panose="02020603050405020304" pitchFamily="18" charset="0"/>
                <a:ea typeface="Calibri"/>
                <a:cs typeface="Times New Roman" panose="02020603050405020304" pitchFamily="18" charset="0"/>
              </a:rPr>
              <a:t>can be one or more of the lung, liver, spleen or brain and spinal cord</a:t>
            </a:r>
            <a:r>
              <a:rPr lang="en-US" b="1" dirty="0" smtClean="0">
                <a:latin typeface="Times New Roman" panose="02020603050405020304" pitchFamily="18" charset="0"/>
                <a:ea typeface="Calibri"/>
                <a:cs typeface="Times New Roman" panose="02020603050405020304" pitchFamily="18" charset="0"/>
              </a:rPr>
              <a:t>.</a:t>
            </a:r>
          </a:p>
          <a:p>
            <a:pPr marL="0" lvl="0" indent="0" algn="l" rtl="0">
              <a:buNone/>
            </a:pPr>
            <a:r>
              <a:rPr lang="en-US" b="1" dirty="0" smtClean="0">
                <a:solidFill>
                  <a:srgbClr val="0070C0"/>
                </a:solidFill>
                <a:latin typeface="Times New Roman" panose="02020603050405020304" pitchFamily="18" charset="0"/>
                <a:ea typeface="Calibri"/>
                <a:cs typeface="Times New Roman" panose="02020603050405020304" pitchFamily="18" charset="0"/>
              </a:rPr>
              <a:t>**</a:t>
            </a:r>
            <a:r>
              <a:rPr lang="en-US" b="1" dirty="0" smtClean="0">
                <a:solidFill>
                  <a:srgbClr val="7030A0"/>
                </a:solidFill>
                <a:latin typeface="Times New Roman" panose="02020603050405020304" pitchFamily="18" charset="0"/>
                <a:ea typeface="Calibri"/>
                <a:cs typeface="Times New Roman" panose="02020603050405020304" pitchFamily="18" charset="0"/>
              </a:rPr>
              <a:t>In </a:t>
            </a:r>
            <a:r>
              <a:rPr lang="en-US" b="1" dirty="0">
                <a:solidFill>
                  <a:srgbClr val="7030A0"/>
                </a:solidFill>
                <a:latin typeface="Times New Roman" panose="02020603050405020304" pitchFamily="18" charset="0"/>
                <a:ea typeface="Calibri"/>
                <a:cs typeface="Times New Roman" panose="02020603050405020304" pitchFamily="18" charset="0"/>
              </a:rPr>
              <a:t>the early phase of </a:t>
            </a:r>
            <a:r>
              <a:rPr lang="en-US" b="1" dirty="0" smtClean="0">
                <a:solidFill>
                  <a:srgbClr val="7030A0"/>
                </a:solidFill>
                <a:latin typeface="Times New Roman" panose="02020603050405020304" pitchFamily="18" charset="0"/>
                <a:ea typeface="Calibri"/>
                <a:cs typeface="Times New Roman" panose="02020603050405020304" pitchFamily="18" charset="0"/>
              </a:rPr>
              <a:t>infection</a:t>
            </a:r>
            <a:r>
              <a:rPr lang="en-US" b="1" dirty="0" smtClean="0">
                <a:solidFill>
                  <a:srgbClr val="0070C0"/>
                </a:solidFill>
                <a:latin typeface="Times New Roman" panose="02020603050405020304" pitchFamily="18" charset="0"/>
                <a:ea typeface="Calibri"/>
                <a:cs typeface="Times New Roman" panose="02020603050405020304" pitchFamily="18" charset="0"/>
              </a:rPr>
              <a:t>, these </a:t>
            </a:r>
            <a:r>
              <a:rPr lang="en-US" b="1" dirty="0">
                <a:solidFill>
                  <a:srgbClr val="0070C0"/>
                </a:solidFill>
                <a:latin typeface="Times New Roman" panose="02020603050405020304" pitchFamily="18" charset="0"/>
                <a:ea typeface="Calibri"/>
                <a:cs typeface="Times New Roman" panose="02020603050405020304" pitchFamily="18" charset="0"/>
              </a:rPr>
              <a:t>parasites is </a:t>
            </a:r>
            <a:r>
              <a:rPr lang="en-US" b="1" dirty="0" smtClean="0">
                <a:solidFill>
                  <a:srgbClr val="0070C0"/>
                </a:solidFill>
                <a:latin typeface="Times New Roman" panose="02020603050405020304" pitchFamily="18" charset="0"/>
                <a:ea typeface="Calibri"/>
                <a:cs typeface="Times New Roman" panose="02020603050405020304" pitchFamily="18" charset="0"/>
              </a:rPr>
              <a:t>predominately, </a:t>
            </a:r>
            <a:r>
              <a:rPr lang="en-US" b="1" dirty="0" smtClean="0">
                <a:solidFill>
                  <a:srgbClr val="FF0000"/>
                </a:solidFill>
                <a:latin typeface="Times New Roman" panose="02020603050405020304" pitchFamily="18" charset="0"/>
                <a:ea typeface="Calibri"/>
                <a:cs typeface="Times New Roman" panose="02020603050405020304" pitchFamily="18" charset="0"/>
              </a:rPr>
              <a:t>damage </a:t>
            </a:r>
            <a:r>
              <a:rPr lang="en-US" b="1" dirty="0">
                <a:solidFill>
                  <a:srgbClr val="FF0000"/>
                </a:solidFill>
                <a:latin typeface="Times New Roman" panose="02020603050405020304" pitchFamily="18" charset="0"/>
                <a:ea typeface="Calibri"/>
                <a:cs typeface="Times New Roman" panose="02020603050405020304" pitchFamily="18" charset="0"/>
              </a:rPr>
              <a:t>done to internal organ systems</a:t>
            </a:r>
            <a:r>
              <a:rPr lang="en-US" b="1" dirty="0">
                <a:solidFill>
                  <a:srgbClr val="0070C0"/>
                </a:solidFill>
                <a:latin typeface="Times New Roman" panose="02020603050405020304" pitchFamily="18" charset="0"/>
                <a:ea typeface="Calibri"/>
                <a:cs typeface="Times New Roman" panose="02020603050405020304" pitchFamily="18" charset="0"/>
              </a:rPr>
              <a:t> </a:t>
            </a:r>
            <a:endParaRPr lang="en-US" b="1" dirty="0" smtClean="0">
              <a:solidFill>
                <a:srgbClr val="0070C0"/>
              </a:solidFill>
              <a:latin typeface="Times New Roman" panose="02020603050405020304" pitchFamily="18" charset="0"/>
              <a:ea typeface="Calibri"/>
              <a:cs typeface="Times New Roman" panose="02020603050405020304" pitchFamily="18" charset="0"/>
            </a:endParaRPr>
          </a:p>
          <a:p>
            <a:pPr marL="0" lvl="0" indent="0" algn="l" rtl="0">
              <a:buNone/>
            </a:pPr>
            <a:r>
              <a:rPr lang="en-US" b="1" dirty="0" smtClean="0">
                <a:solidFill>
                  <a:srgbClr val="7030A0"/>
                </a:solidFill>
                <a:latin typeface="Times New Roman" panose="02020603050405020304" pitchFamily="18" charset="0"/>
                <a:ea typeface="Calibri"/>
                <a:cs typeface="Times New Roman" panose="02020603050405020304" pitchFamily="18" charset="0"/>
              </a:rPr>
              <a:t>**</a:t>
            </a:r>
            <a:r>
              <a:rPr lang="en-US" b="1" dirty="0" smtClean="0">
                <a:solidFill>
                  <a:srgbClr val="7030A0"/>
                </a:solidFill>
                <a:latin typeface="Times New Roman" panose="02020603050405020304" pitchFamily="18" charset="0"/>
                <a:ea typeface="Calibri"/>
                <a:cs typeface="Times New Roman" panose="02020603050405020304" pitchFamily="18" charset="0"/>
              </a:rPr>
              <a:t>Damage to the capillaries in the brain and other cells can result in neurologic signs including </a:t>
            </a:r>
            <a:r>
              <a:rPr lang="en-US" b="1" dirty="0" smtClean="0">
                <a:latin typeface="Times New Roman" panose="02020603050405020304" pitchFamily="18" charset="0"/>
                <a:ea typeface="Calibri"/>
                <a:cs typeface="Times New Roman" panose="02020603050405020304" pitchFamily="18" charset="0"/>
              </a:rPr>
              <a:t>mentation changes</a:t>
            </a:r>
            <a:r>
              <a:rPr lang="en-US" b="1" dirty="0" smtClean="0">
                <a:solidFill>
                  <a:srgbClr val="7030A0"/>
                </a:solidFill>
                <a:latin typeface="Times New Roman" panose="02020603050405020304" pitchFamily="18" charset="0"/>
                <a:ea typeface="Calibri"/>
                <a:cs typeface="Times New Roman" panose="02020603050405020304" pitchFamily="18" charset="0"/>
              </a:rPr>
              <a:t>, problems with </a:t>
            </a:r>
            <a:r>
              <a:rPr lang="en-US" b="1" dirty="0" smtClean="0">
                <a:solidFill>
                  <a:srgbClr val="C00000"/>
                </a:solidFill>
                <a:latin typeface="Times New Roman" panose="02020603050405020304" pitchFamily="18" charset="0"/>
                <a:ea typeface="Calibri"/>
                <a:cs typeface="Times New Roman" panose="02020603050405020304" pitchFamily="18" charset="0"/>
              </a:rPr>
              <a:t>balance</a:t>
            </a:r>
            <a:r>
              <a:rPr lang="en-US" b="1" dirty="0" smtClean="0">
                <a:solidFill>
                  <a:srgbClr val="7030A0"/>
                </a:solidFill>
                <a:latin typeface="Times New Roman" panose="02020603050405020304" pitchFamily="18" charset="0"/>
                <a:ea typeface="Calibri"/>
                <a:cs typeface="Times New Roman" panose="02020603050405020304" pitchFamily="18" charset="0"/>
              </a:rPr>
              <a:t> and </a:t>
            </a:r>
            <a:r>
              <a:rPr lang="en-US" b="1" dirty="0" smtClean="0">
                <a:solidFill>
                  <a:srgbClr val="C00000"/>
                </a:solidFill>
                <a:latin typeface="Times New Roman" panose="02020603050405020304" pitchFamily="18" charset="0"/>
                <a:ea typeface="Calibri"/>
                <a:cs typeface="Times New Roman" panose="02020603050405020304" pitchFamily="18" charset="0"/>
              </a:rPr>
              <a:t>blindness</a:t>
            </a:r>
            <a:r>
              <a:rPr lang="en-US" b="1" dirty="0" smtClean="0">
                <a:solidFill>
                  <a:srgbClr val="7030A0"/>
                </a:solidFill>
                <a:latin typeface="Times New Roman" panose="02020603050405020304" pitchFamily="18" charset="0"/>
                <a:ea typeface="Calibri"/>
                <a:cs typeface="Times New Roman" panose="02020603050405020304" pitchFamily="18" charset="0"/>
              </a:rPr>
              <a:t>. </a:t>
            </a:r>
            <a:endParaRPr lang="en-US" b="1" dirty="0" smtClean="0">
              <a:solidFill>
                <a:srgbClr val="7030A0"/>
              </a:solidFill>
              <a:latin typeface="Times New Roman" panose="02020603050405020304" pitchFamily="18" charset="0"/>
              <a:ea typeface="Calibri"/>
              <a:cs typeface="Times New Roman" panose="02020603050405020304" pitchFamily="18" charset="0"/>
            </a:endParaRPr>
          </a:p>
          <a:p>
            <a:pPr marL="0" lvl="0" indent="0" algn="l" rtl="0">
              <a:buNone/>
            </a:pPr>
            <a:r>
              <a:rPr lang="en-US" b="1" dirty="0" smtClean="0">
                <a:solidFill>
                  <a:srgbClr val="7030A0"/>
                </a:solidFill>
                <a:latin typeface="Times New Roman" panose="02020603050405020304" pitchFamily="18" charset="0"/>
                <a:ea typeface="Calibri"/>
                <a:cs typeface="Times New Roman" panose="02020603050405020304" pitchFamily="18" charset="0"/>
              </a:rPr>
              <a:t>**</a:t>
            </a:r>
            <a:r>
              <a:rPr lang="en-US" b="1" dirty="0" smtClean="0">
                <a:latin typeface="Times New Roman" panose="02020603050405020304" pitchFamily="18" charset="0"/>
                <a:ea typeface="Calibri"/>
                <a:cs typeface="Times New Roman" panose="02020603050405020304" pitchFamily="18" charset="0"/>
              </a:rPr>
              <a:t>Disease </a:t>
            </a:r>
            <a:r>
              <a:rPr lang="en-US" b="1" dirty="0" smtClean="0">
                <a:latin typeface="Times New Roman" panose="02020603050405020304" pitchFamily="18" charset="0"/>
                <a:ea typeface="Calibri"/>
                <a:cs typeface="Times New Roman" panose="02020603050405020304" pitchFamily="18" charset="0"/>
              </a:rPr>
              <a:t>in the eye </a:t>
            </a:r>
            <a:r>
              <a:rPr lang="en-US" b="1" dirty="0" smtClean="0">
                <a:solidFill>
                  <a:srgbClr val="7030A0"/>
                </a:solidFill>
                <a:latin typeface="Times New Roman" panose="02020603050405020304" pitchFamily="18" charset="0"/>
                <a:ea typeface="Calibri"/>
                <a:cs typeface="Times New Roman" panose="02020603050405020304" pitchFamily="18" charset="0"/>
              </a:rPr>
              <a:t>may result in </a:t>
            </a:r>
            <a:r>
              <a:rPr lang="en-US" b="1" dirty="0" smtClean="0">
                <a:solidFill>
                  <a:srgbClr val="FF0000"/>
                </a:solidFill>
                <a:latin typeface="Times New Roman" panose="02020603050405020304" pitchFamily="18" charset="0"/>
                <a:ea typeface="Calibri"/>
                <a:cs typeface="Times New Roman" panose="02020603050405020304" pitchFamily="18" charset="0"/>
              </a:rPr>
              <a:t>intraocular hemorrhage </a:t>
            </a:r>
            <a:r>
              <a:rPr lang="en-US" b="1" dirty="0" smtClean="0">
                <a:latin typeface="Times New Roman" panose="02020603050405020304" pitchFamily="18" charset="0"/>
                <a:ea typeface="Calibri"/>
                <a:cs typeface="Times New Roman" panose="02020603050405020304" pitchFamily="18" charset="0"/>
              </a:rPr>
              <a:t>and</a:t>
            </a:r>
            <a:r>
              <a:rPr lang="en-US" b="1" dirty="0" smtClean="0">
                <a:solidFill>
                  <a:srgbClr val="7030A0"/>
                </a:solidFill>
                <a:latin typeface="Times New Roman" panose="02020603050405020304" pitchFamily="18" charset="0"/>
                <a:ea typeface="Calibri"/>
                <a:cs typeface="Times New Roman" panose="02020603050405020304" pitchFamily="18" charset="0"/>
              </a:rPr>
              <a:t> </a:t>
            </a:r>
            <a:r>
              <a:rPr lang="en-US" b="1" dirty="0" smtClean="0">
                <a:solidFill>
                  <a:srgbClr val="FF0000"/>
                </a:solidFill>
                <a:latin typeface="Times New Roman" panose="02020603050405020304" pitchFamily="18" charset="0"/>
                <a:ea typeface="Calibri"/>
                <a:cs typeface="Times New Roman" panose="02020603050405020304" pitchFamily="18" charset="0"/>
              </a:rPr>
              <a:t>blindness</a:t>
            </a:r>
            <a:r>
              <a:rPr lang="en-US" b="1" dirty="0" smtClean="0">
                <a:solidFill>
                  <a:srgbClr val="7030A0"/>
                </a:solidFill>
                <a:latin typeface="Times New Roman" panose="02020603050405020304" pitchFamily="18" charset="0"/>
                <a:ea typeface="Calibri"/>
                <a:cs typeface="Times New Roman" panose="02020603050405020304" pitchFamily="18" charset="0"/>
              </a:rPr>
              <a:t>.</a:t>
            </a:r>
          </a:p>
        </p:txBody>
      </p:sp>
    </p:spTree>
    <p:extLst>
      <p:ext uri="{BB962C8B-B14F-4D97-AF65-F5344CB8AC3E}">
        <p14:creationId xmlns:p14="http://schemas.microsoft.com/office/powerpoint/2010/main" val="85474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363272" cy="6048672"/>
          </a:xfrm>
        </p:spPr>
        <p:txBody>
          <a:bodyPr>
            <a:normAutofit fontScale="85000" lnSpcReduction="20000"/>
          </a:bodyPr>
          <a:lstStyle/>
          <a:p>
            <a:pPr marL="0" marR="0" indent="0" algn="l">
              <a:lnSpc>
                <a:spcPct val="150000"/>
              </a:lnSpc>
              <a:spcBef>
                <a:spcPts val="600"/>
              </a:spcBef>
              <a:spcAft>
                <a:spcPts val="600"/>
              </a:spcAft>
              <a:buNone/>
            </a:pPr>
            <a:r>
              <a:rPr lang="en-US" sz="4100" b="1" dirty="0" smtClean="0">
                <a:solidFill>
                  <a:srgbClr val="0070C0"/>
                </a:solidFill>
                <a:latin typeface="Times New Roman" panose="02020603050405020304" pitchFamily="18" charset="0"/>
                <a:ea typeface="Times New Roman"/>
                <a:cs typeface="Times New Roman" panose="02020603050405020304" pitchFamily="18" charset="0"/>
              </a:rPr>
              <a:t>**</a:t>
            </a:r>
            <a:r>
              <a:rPr lang="en-US" sz="4100" b="1" dirty="0" smtClean="0">
                <a:solidFill>
                  <a:srgbClr val="FF0000"/>
                </a:solidFill>
                <a:latin typeface="Times New Roman" panose="02020603050405020304" pitchFamily="18" charset="0"/>
                <a:ea typeface="Times New Roman"/>
                <a:cs typeface="Times New Roman" panose="02020603050405020304" pitchFamily="18" charset="0"/>
              </a:rPr>
              <a:t>Pigeons</a:t>
            </a:r>
            <a:r>
              <a:rPr lang="en-US" sz="4100" b="1" dirty="0" smtClean="0">
                <a:solidFill>
                  <a:srgbClr val="0070C0"/>
                </a:solidFill>
                <a:latin typeface="Times New Roman" panose="02020603050405020304" pitchFamily="18" charset="0"/>
                <a:ea typeface="Times New Roman"/>
                <a:cs typeface="Times New Roman" panose="02020603050405020304" pitchFamily="18" charset="0"/>
              </a:rPr>
              <a:t> </a:t>
            </a:r>
            <a:r>
              <a:rPr lang="en-US" sz="4100" b="1" dirty="0">
                <a:solidFill>
                  <a:srgbClr val="0070C0"/>
                </a:solidFill>
                <a:latin typeface="Times New Roman" panose="02020603050405020304" pitchFamily="18" charset="0"/>
                <a:ea typeface="Times New Roman"/>
                <a:cs typeface="Times New Roman" panose="02020603050405020304" pitchFamily="18" charset="0"/>
              </a:rPr>
              <a:t>have made contributions of considerable importance to humanity, especially in times of war ( </a:t>
            </a:r>
            <a:r>
              <a:rPr lang="en-US" sz="4100" b="1" dirty="0">
                <a:solidFill>
                  <a:srgbClr val="C00000"/>
                </a:solidFill>
                <a:latin typeface="Times New Roman" panose="02020603050405020304" pitchFamily="18" charset="0"/>
                <a:ea typeface="Times New Roman"/>
                <a:cs typeface="Times New Roman" panose="02020603050405020304" pitchFamily="18" charset="0"/>
              </a:rPr>
              <a:t>so called </a:t>
            </a:r>
            <a:r>
              <a:rPr lang="en-US" sz="4100" b="1" dirty="0" smtClean="0">
                <a:solidFill>
                  <a:srgbClr val="C00000"/>
                </a:solidFill>
                <a:latin typeface="Times New Roman" panose="02020603050405020304" pitchFamily="18" charset="0"/>
                <a:ea typeface="Times New Roman"/>
                <a:cs typeface="Times New Roman" panose="02020603050405020304" pitchFamily="18" charset="0"/>
              </a:rPr>
              <a:t>war pigeons</a:t>
            </a:r>
            <a:r>
              <a:rPr lang="en-US" sz="4100" b="1" dirty="0" smtClean="0">
                <a:solidFill>
                  <a:srgbClr val="0070C0"/>
                </a:solidFill>
                <a:latin typeface="Times New Roman" panose="02020603050405020304" pitchFamily="18" charset="0"/>
                <a:ea typeface="Times New Roman"/>
                <a:cs typeface="Times New Roman" panose="02020603050405020304" pitchFamily="18" charset="0"/>
              </a:rPr>
              <a:t>)</a:t>
            </a:r>
            <a:r>
              <a:rPr lang="en-US" sz="4100" b="1" dirty="0">
                <a:solidFill>
                  <a:srgbClr val="0070C0"/>
                </a:solidFill>
                <a:latin typeface="Times New Roman" panose="02020603050405020304" pitchFamily="18" charset="0"/>
                <a:ea typeface="Times New Roman"/>
                <a:cs typeface="Times New Roman" panose="02020603050405020304" pitchFamily="18" charset="0"/>
              </a:rPr>
              <a:t> have carried many vital messages (</a:t>
            </a:r>
            <a:r>
              <a:rPr lang="en-US" sz="4100" b="1" dirty="0" smtClean="0">
                <a:solidFill>
                  <a:srgbClr val="C00000"/>
                </a:solidFill>
                <a:latin typeface="Times New Roman" panose="02020603050405020304" pitchFamily="18" charset="0"/>
                <a:ea typeface="Times New Roman"/>
                <a:cs typeface="Times New Roman" panose="02020603050405020304" pitchFamily="18" charset="0"/>
              </a:rPr>
              <a:t>messengers</a:t>
            </a:r>
            <a:r>
              <a:rPr lang="en-US" sz="4100" b="1" dirty="0" smtClean="0">
                <a:solidFill>
                  <a:srgbClr val="0070C0"/>
                </a:solidFill>
                <a:latin typeface="Times New Roman" panose="02020603050405020304" pitchFamily="18" charset="0"/>
                <a:ea typeface="Times New Roman"/>
                <a:cs typeface="Times New Roman" panose="02020603050405020304" pitchFamily="18" charset="0"/>
              </a:rPr>
              <a:t>) </a:t>
            </a:r>
            <a:r>
              <a:rPr lang="en-US" sz="4100" b="1" dirty="0">
                <a:solidFill>
                  <a:srgbClr val="0070C0"/>
                </a:solidFill>
                <a:latin typeface="Times New Roman" panose="02020603050405020304" pitchFamily="18" charset="0"/>
                <a:ea typeface="Times New Roman"/>
                <a:cs typeface="Times New Roman" panose="02020603050405020304" pitchFamily="18" charset="0"/>
              </a:rPr>
              <a:t>which services in saving human lives.</a:t>
            </a:r>
            <a:r>
              <a:rPr lang="en-US" sz="4100" b="1" dirty="0">
                <a:solidFill>
                  <a:srgbClr val="202122"/>
                </a:solidFill>
                <a:latin typeface="Times New Roman" panose="02020603050405020304" pitchFamily="18" charset="0"/>
                <a:ea typeface="Times New Roman"/>
                <a:cs typeface="Times New Roman" panose="02020603050405020304" pitchFamily="18" charset="0"/>
              </a:rPr>
              <a:t> </a:t>
            </a:r>
            <a:endParaRPr lang="en-US" sz="4100" b="1" dirty="0" smtClean="0">
              <a:solidFill>
                <a:srgbClr val="202122"/>
              </a:solidFill>
              <a:latin typeface="Times New Roman" panose="02020603050405020304" pitchFamily="18" charset="0"/>
              <a:ea typeface="Times New Roman"/>
              <a:cs typeface="Times New Roman" panose="02020603050405020304" pitchFamily="18" charset="0"/>
            </a:endParaRPr>
          </a:p>
          <a:p>
            <a:pPr marL="0" marR="0" indent="0" algn="l">
              <a:lnSpc>
                <a:spcPct val="150000"/>
              </a:lnSpc>
              <a:spcBef>
                <a:spcPts val="600"/>
              </a:spcBef>
              <a:spcAft>
                <a:spcPts val="600"/>
              </a:spcAft>
              <a:buNone/>
            </a:pPr>
            <a:r>
              <a:rPr lang="en-US" sz="4100" b="1" dirty="0" smtClean="0">
                <a:solidFill>
                  <a:srgbClr val="202122"/>
                </a:solidFill>
                <a:latin typeface="Times New Roman" panose="02020603050405020304" pitchFamily="18" charset="0"/>
                <a:ea typeface="Times New Roman"/>
                <a:cs typeface="Times New Roman" panose="02020603050405020304" pitchFamily="18" charset="0"/>
              </a:rPr>
              <a:t>**</a:t>
            </a:r>
            <a:r>
              <a:rPr lang="en-US" sz="4100" b="1" dirty="0" smtClean="0">
                <a:latin typeface="Times New Roman" panose="02020603050405020304" pitchFamily="18" charset="0"/>
                <a:ea typeface="Times New Roman"/>
                <a:cs typeface="Times New Roman" panose="02020603050405020304" pitchFamily="18" charset="0"/>
              </a:rPr>
              <a:t>Despite </a:t>
            </a:r>
            <a:r>
              <a:rPr lang="en-US" sz="4100" b="1" dirty="0">
                <a:latin typeface="Times New Roman" panose="02020603050405020304" pitchFamily="18" charset="0"/>
                <a:ea typeface="Times New Roman"/>
                <a:cs typeface="Times New Roman" panose="02020603050405020304" pitchFamily="18" charset="0"/>
              </a:rPr>
              <a:t>this, city pigeons today are seen as pests, mainly due to their droppings.</a:t>
            </a:r>
            <a:endParaRPr lang="en-US" sz="3600" b="1" dirty="0">
              <a:latin typeface="Times New Roman" panose="02020603050405020304" pitchFamily="18" charset="0"/>
              <a:ea typeface="Calibri"/>
              <a:cs typeface="Times New Roman" panose="02020603050405020304" pitchFamily="18" charset="0"/>
            </a:endParaRPr>
          </a:p>
          <a:p>
            <a:pPr marL="0" indent="0" algn="l">
              <a:buNone/>
            </a:pPr>
            <a:endParaRPr lang="en-US" dirty="0"/>
          </a:p>
        </p:txBody>
      </p:sp>
    </p:spTree>
    <p:extLst>
      <p:ext uri="{BB962C8B-B14F-4D97-AF65-F5344CB8AC3E}">
        <p14:creationId xmlns:p14="http://schemas.microsoft.com/office/powerpoint/2010/main" val="2850089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248" y="620688"/>
            <a:ext cx="8424936" cy="5410712"/>
          </a:xfrm>
          <a:prstGeom prst="rect">
            <a:avLst/>
          </a:prstGeom>
        </p:spPr>
        <p:txBody>
          <a:bodyPr wrap="square">
            <a:spAutoFit/>
          </a:bodyPr>
          <a:lstStyle/>
          <a:p>
            <a:pPr lvl="0" algn="l" rtl="0">
              <a:spcBef>
                <a:spcPct val="20000"/>
              </a:spcBef>
            </a:pPr>
            <a:r>
              <a:rPr lang="en-US" sz="3600" b="1" dirty="0">
                <a:solidFill>
                  <a:prstClr val="black"/>
                </a:solidFill>
                <a:latin typeface="Times New Roman" panose="02020603050405020304" pitchFamily="18" charset="0"/>
                <a:cs typeface="Times New Roman" panose="02020603050405020304" pitchFamily="18" charset="0"/>
              </a:rPr>
              <a:t>**</a:t>
            </a:r>
            <a:r>
              <a:rPr lang="en-US" sz="3600" b="1" dirty="0">
                <a:solidFill>
                  <a:prstClr val="black"/>
                </a:solidFill>
                <a:latin typeface="Times New Roman" panose="02020603050405020304" pitchFamily="18" charset="0"/>
                <a:ea typeface="Calibri"/>
                <a:cs typeface="Times New Roman" panose="02020603050405020304" pitchFamily="18" charset="0"/>
              </a:rPr>
              <a:t> Damage to the capillaries in the lungs can cause difficulty breathing.</a:t>
            </a:r>
            <a:r>
              <a:rPr lang="en-US" sz="3600" dirty="0">
                <a:solidFill>
                  <a:prstClr val="black"/>
                </a:solidFill>
                <a:latin typeface="Times New Roman" panose="02020603050405020304" pitchFamily="18" charset="0"/>
                <a:ea typeface="Calibri"/>
                <a:cs typeface="Times New Roman" panose="02020603050405020304" pitchFamily="18" charset="0"/>
              </a:rPr>
              <a:t> </a:t>
            </a:r>
          </a:p>
          <a:p>
            <a:pPr lvl="0" algn="l" rtl="0">
              <a:spcBef>
                <a:spcPct val="20000"/>
              </a:spcBef>
            </a:pPr>
            <a:r>
              <a:rPr lang="en-US" sz="3600" b="1" dirty="0">
                <a:solidFill>
                  <a:prstClr val="black"/>
                </a:solidFill>
                <a:latin typeface="Times New Roman" panose="02020603050405020304" pitchFamily="18" charset="0"/>
                <a:ea typeface="Calibri"/>
                <a:cs typeface="Times New Roman" panose="02020603050405020304" pitchFamily="18" charset="0"/>
              </a:rPr>
              <a:t>**Birds may be lethargic , anemic, and pale.</a:t>
            </a:r>
            <a:r>
              <a:rPr lang="en-US" sz="3600" dirty="0">
                <a:solidFill>
                  <a:prstClr val="black"/>
                </a:solidFill>
                <a:latin typeface="Times New Roman" panose="02020603050405020304" pitchFamily="18" charset="0"/>
                <a:ea typeface="Calibri"/>
                <a:cs typeface="Times New Roman" panose="02020603050405020304" pitchFamily="18" charset="0"/>
              </a:rPr>
              <a:t> </a:t>
            </a:r>
          </a:p>
          <a:p>
            <a:pPr lvl="0" algn="l" rtl="0">
              <a:spcBef>
                <a:spcPct val="20000"/>
              </a:spcBef>
            </a:pPr>
            <a:r>
              <a:rPr lang="en-US" sz="3600" b="1" dirty="0">
                <a:solidFill>
                  <a:srgbClr val="FF0000"/>
                </a:solidFill>
                <a:latin typeface="Times New Roman" panose="02020603050405020304" pitchFamily="18" charset="0"/>
                <a:ea typeface="Calibri"/>
                <a:cs typeface="Times New Roman" panose="02020603050405020304" pitchFamily="18" charset="0"/>
              </a:rPr>
              <a:t>**Red blood cell destruction results in the release of biliverdin in the urine staining the urates </a:t>
            </a:r>
            <a:r>
              <a:rPr lang="en-US" sz="3600" b="1" dirty="0">
                <a:latin typeface="Times New Roman" panose="02020603050405020304" pitchFamily="18" charset="0"/>
                <a:ea typeface="Calibri"/>
                <a:cs typeface="Times New Roman" panose="02020603050405020304" pitchFamily="18" charset="0"/>
              </a:rPr>
              <a:t>lime green </a:t>
            </a:r>
            <a:r>
              <a:rPr lang="en-US" sz="3600" b="1" dirty="0">
                <a:solidFill>
                  <a:srgbClr val="0070C0"/>
                </a:solidFill>
                <a:latin typeface="Times New Roman" panose="02020603050405020304" pitchFamily="18" charset="0"/>
                <a:ea typeface="Calibri"/>
                <a:cs typeface="Times New Roman" panose="02020603050405020304" pitchFamily="18" charset="0"/>
              </a:rPr>
              <a:t>or</a:t>
            </a:r>
            <a:r>
              <a:rPr lang="en-US" sz="3600" b="1" dirty="0">
                <a:solidFill>
                  <a:srgbClr val="FF0000"/>
                </a:solidFill>
                <a:latin typeface="Times New Roman" panose="02020603050405020304" pitchFamily="18" charset="0"/>
                <a:ea typeface="Calibri"/>
                <a:cs typeface="Times New Roman" panose="02020603050405020304" pitchFamily="18" charset="0"/>
              </a:rPr>
              <a:t> </a:t>
            </a:r>
            <a:r>
              <a:rPr lang="en-US" sz="3600" b="1" dirty="0">
                <a:latin typeface="Times New Roman" panose="02020603050405020304" pitchFamily="18" charset="0"/>
                <a:ea typeface="Calibri"/>
                <a:cs typeface="Times New Roman" panose="02020603050405020304" pitchFamily="18" charset="0"/>
              </a:rPr>
              <a:t>sulfur yellow </a:t>
            </a:r>
            <a:r>
              <a:rPr lang="en-US" sz="3600" b="1" dirty="0">
                <a:solidFill>
                  <a:srgbClr val="FF0000"/>
                </a:solidFill>
                <a:latin typeface="Times New Roman" panose="02020603050405020304" pitchFamily="18" charset="0"/>
                <a:ea typeface="Calibri"/>
                <a:cs typeface="Times New Roman" panose="02020603050405020304" pitchFamily="18" charset="0"/>
              </a:rPr>
              <a:t>in some cases.</a:t>
            </a:r>
            <a:r>
              <a:rPr lang="en-US" sz="3600" dirty="0">
                <a:solidFill>
                  <a:srgbClr val="FF0000"/>
                </a:solidFill>
                <a:latin typeface="Times New Roman" panose="02020603050405020304" pitchFamily="18" charset="0"/>
                <a:ea typeface="Calibri"/>
                <a:cs typeface="Times New Roman" panose="02020603050405020304" pitchFamily="18" charset="0"/>
              </a:rPr>
              <a:t>  </a:t>
            </a:r>
          </a:p>
          <a:p>
            <a:pPr lvl="0" algn="l" rtl="0">
              <a:spcBef>
                <a:spcPct val="20000"/>
              </a:spcBef>
            </a:pPr>
            <a:r>
              <a:rPr lang="en-US" sz="3600" b="1" dirty="0">
                <a:solidFill>
                  <a:prstClr val="black"/>
                </a:solidFill>
                <a:latin typeface="Times New Roman" panose="02020603050405020304" pitchFamily="18" charset="0"/>
                <a:ea typeface="Calibri"/>
                <a:cs typeface="Times New Roman" panose="02020603050405020304" pitchFamily="18" charset="0"/>
              </a:rPr>
              <a:t>**Liver enlargement is common</a:t>
            </a:r>
            <a:endParaRPr lang="en-US" sz="3600" b="1"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83510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Signs&#10;&#10;in adults appear less abruptly and&#10;consist of listlessness and a low&#10;mortality rate.&#10; The mortality in adult bir..."/>
          <p:cNvPicPr>
            <a:picLocks noGrp="1"/>
          </p:cNvPicPr>
          <p:nvPr>
            <p:ph idx="1"/>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Lst>
          </a:blip>
          <a:srcRect l="9405" t="5864"/>
          <a:stretch/>
        </p:blipFill>
        <p:spPr bwMode="auto">
          <a:xfrm>
            <a:off x="539552" y="332656"/>
            <a:ext cx="8136903" cy="59766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3557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96944" cy="5832648"/>
          </a:xfrm>
        </p:spPr>
        <p:txBody>
          <a:bodyPr>
            <a:noAutofit/>
          </a:bodyPr>
          <a:lstStyle/>
          <a:p>
            <a:pPr marL="0" marR="0" indent="0" algn="l" rtl="0">
              <a:lnSpc>
                <a:spcPct val="115000"/>
              </a:lnSpc>
              <a:spcBef>
                <a:spcPts val="0"/>
              </a:spcBef>
              <a:spcAft>
                <a:spcPts val="0"/>
              </a:spcAft>
              <a:buNone/>
            </a:pPr>
            <a:r>
              <a:rPr lang="en-US" sz="4000" b="1" dirty="0" smtClean="0">
                <a:latin typeface="Times New Roman" panose="02020603050405020304" pitchFamily="18" charset="0"/>
                <a:ea typeface="Calibri"/>
                <a:cs typeface="Times New Roman" panose="02020603050405020304" pitchFamily="18" charset="0"/>
              </a:rPr>
              <a:t>**</a:t>
            </a:r>
            <a:r>
              <a:rPr lang="en-US" sz="4000" b="1" dirty="0">
                <a:solidFill>
                  <a:prstClr val="black"/>
                </a:solidFill>
                <a:latin typeface="Times New Roman" panose="02020603050405020304" pitchFamily="18" charset="0"/>
                <a:ea typeface="Calibri"/>
                <a:cs typeface="Times New Roman" panose="02020603050405020304" pitchFamily="18" charset="0"/>
              </a:rPr>
              <a:t> </a:t>
            </a:r>
            <a:r>
              <a:rPr lang="en-US" sz="4000" b="1" dirty="0">
                <a:solidFill>
                  <a:srgbClr val="FF0000"/>
                </a:solidFill>
                <a:latin typeface="Times New Roman" panose="02020603050405020304" pitchFamily="18" charset="0"/>
                <a:ea typeface="Calibri"/>
                <a:cs typeface="Times New Roman" panose="02020603050405020304" pitchFamily="18" charset="0"/>
              </a:rPr>
              <a:t>The clinical disease </a:t>
            </a:r>
            <a:r>
              <a:rPr lang="en-US" sz="4000" b="1" dirty="0" smtClean="0">
                <a:solidFill>
                  <a:srgbClr val="FF0000"/>
                </a:solidFill>
                <a:latin typeface="Times New Roman" panose="02020603050405020304" pitchFamily="18" charset="0"/>
                <a:ea typeface="Calibri"/>
                <a:cs typeface="Times New Roman" panose="02020603050405020304" pitchFamily="18" charset="0"/>
              </a:rPr>
              <a:t>in </a:t>
            </a:r>
            <a:r>
              <a:rPr lang="en-US" sz="4000" b="1" dirty="0" smtClean="0">
                <a:solidFill>
                  <a:srgbClr val="FF0000"/>
                </a:solidFill>
                <a:latin typeface="Times New Roman" panose="02020603050405020304" pitchFamily="18" charset="0"/>
                <a:ea typeface="Calibri"/>
                <a:cs typeface="Times New Roman" panose="02020603050405020304" pitchFamily="18" charset="0"/>
              </a:rPr>
              <a:t>birds</a:t>
            </a:r>
            <a:r>
              <a:rPr lang="en-US" sz="4000" b="1" dirty="0" smtClean="0">
                <a:latin typeface="Times New Roman" panose="02020603050405020304" pitchFamily="18" charset="0"/>
                <a:ea typeface="Calibri"/>
                <a:cs typeface="Times New Roman" panose="02020603050405020304" pitchFamily="18" charset="0"/>
              </a:rPr>
              <a:t> </a:t>
            </a:r>
            <a:endParaRPr lang="en-US" sz="4000" b="1" dirty="0" smtClean="0">
              <a:latin typeface="Times New Roman" panose="02020603050405020304" pitchFamily="18" charset="0"/>
              <a:ea typeface="Calibri"/>
              <a:cs typeface="Times New Roman" panose="02020603050405020304" pitchFamily="18" charset="0"/>
            </a:endParaRPr>
          </a:p>
          <a:p>
            <a:pPr marL="0" lvl="0" indent="0" algn="l" rtl="0">
              <a:buNone/>
            </a:pPr>
            <a:r>
              <a:rPr lang="en-US" sz="4000" b="1" dirty="0">
                <a:solidFill>
                  <a:prstClr val="black"/>
                </a:solidFill>
                <a:latin typeface="Times New Roman" panose="02020603050405020304" pitchFamily="18" charset="0"/>
                <a:ea typeface="Calibri"/>
                <a:cs typeface="Times New Roman" panose="02020603050405020304" pitchFamily="18" charset="0"/>
              </a:rPr>
              <a:t>**Infections with </a:t>
            </a:r>
            <a:r>
              <a:rPr lang="en-US" sz="4000" b="1" i="1" dirty="0">
                <a:solidFill>
                  <a:prstClr val="black"/>
                </a:solidFill>
                <a:latin typeface="Times New Roman" panose="02020603050405020304" pitchFamily="18" charset="0"/>
                <a:ea typeface="Calibri"/>
                <a:cs typeface="Times New Roman" panose="02020603050405020304" pitchFamily="18" charset="0"/>
              </a:rPr>
              <a:t>Haemoproteus </a:t>
            </a:r>
            <a:r>
              <a:rPr lang="en-US" sz="4000" b="1" dirty="0">
                <a:solidFill>
                  <a:prstClr val="black"/>
                </a:solidFill>
                <a:latin typeface="Times New Roman" panose="02020603050405020304" pitchFamily="18" charset="0"/>
                <a:ea typeface="Calibri"/>
                <a:cs typeface="Times New Roman" panose="02020603050405020304" pitchFamily="18" charset="0"/>
              </a:rPr>
              <a:t>spp. are generally asymptomatic owing to low pathogenicity of the parasite. </a:t>
            </a:r>
          </a:p>
          <a:p>
            <a:pPr marL="0" lvl="0" indent="0" algn="l" rtl="0">
              <a:buNone/>
            </a:pPr>
            <a:r>
              <a:rPr lang="en-US" sz="4000" b="1" dirty="0">
                <a:solidFill>
                  <a:srgbClr val="C00000"/>
                </a:solidFill>
                <a:latin typeface="Times New Roman" panose="02020603050405020304" pitchFamily="18" charset="0"/>
                <a:ea typeface="Calibri"/>
                <a:cs typeface="Times New Roman" panose="02020603050405020304" pitchFamily="18" charset="0"/>
              </a:rPr>
              <a:t>**</a:t>
            </a:r>
            <a:r>
              <a:rPr lang="en-US" sz="4000" b="1" dirty="0">
                <a:solidFill>
                  <a:srgbClr val="FF0000"/>
                </a:solidFill>
                <a:latin typeface="Times New Roman" panose="02020603050405020304" pitchFamily="18" charset="0"/>
                <a:ea typeface="Calibri"/>
                <a:cs typeface="Times New Roman" panose="02020603050405020304" pitchFamily="18" charset="0"/>
              </a:rPr>
              <a:t>Clinical examination </a:t>
            </a:r>
            <a:r>
              <a:rPr lang="en-US" sz="4000" b="1" dirty="0">
                <a:solidFill>
                  <a:srgbClr val="C00000"/>
                </a:solidFill>
                <a:latin typeface="Times New Roman" panose="02020603050405020304" pitchFamily="18" charset="0"/>
                <a:ea typeface="Calibri"/>
                <a:cs typeface="Times New Roman" panose="02020603050405020304" pitchFamily="18" charset="0"/>
              </a:rPr>
              <a:t>of the pigeon revealed dullness, depression, dyspnea, torticollis and frequent diarrhea </a:t>
            </a:r>
            <a:r>
              <a:rPr lang="en-US" sz="4000" b="1" dirty="0" smtClean="0">
                <a:solidFill>
                  <a:srgbClr val="C00000"/>
                </a:solidFill>
                <a:latin typeface="Times New Roman" panose="02020603050405020304" pitchFamily="18" charset="0"/>
                <a:ea typeface="Calibri"/>
                <a:cs typeface="Times New Roman" panose="02020603050405020304" pitchFamily="18" charset="0"/>
              </a:rPr>
              <a:t>.</a:t>
            </a:r>
            <a:endParaRPr lang="en-US" sz="4000" b="1" dirty="0" smtClean="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679837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640960" cy="6412205"/>
          </a:xfrm>
          <a:prstGeom prst="rect">
            <a:avLst/>
          </a:prstGeom>
        </p:spPr>
        <p:txBody>
          <a:bodyPr wrap="square">
            <a:spAutoFit/>
          </a:bodyPr>
          <a:lstStyle/>
          <a:p>
            <a:pPr lvl="0" algn="l" rtl="0">
              <a:lnSpc>
                <a:spcPct val="115000"/>
              </a:lnSpc>
            </a:pPr>
            <a:r>
              <a:rPr lang="en-US" sz="3600" b="1" dirty="0">
                <a:solidFill>
                  <a:prstClr val="black"/>
                </a:solidFill>
                <a:latin typeface="Times New Roman" panose="02020603050405020304" pitchFamily="18" charset="0"/>
                <a:ea typeface="Calibri"/>
                <a:cs typeface="Times New Roman" panose="02020603050405020304" pitchFamily="18" charset="0"/>
              </a:rPr>
              <a:t>**</a:t>
            </a:r>
            <a:r>
              <a:rPr lang="en-US" sz="3600" b="1" dirty="0">
                <a:solidFill>
                  <a:srgbClr val="FF0000"/>
                </a:solidFill>
                <a:latin typeface="Times New Roman" panose="02020603050405020304" pitchFamily="18" charset="0"/>
                <a:ea typeface="Calibri"/>
                <a:cs typeface="Times New Roman" panose="02020603050405020304" pitchFamily="18" charset="0"/>
              </a:rPr>
              <a:t>The clinical disease </a:t>
            </a:r>
            <a:r>
              <a:rPr lang="en-US" sz="3600" b="1" dirty="0" smtClean="0">
                <a:solidFill>
                  <a:srgbClr val="FF0000"/>
                </a:solidFill>
                <a:latin typeface="Times New Roman" panose="02020603050405020304" pitchFamily="18" charset="0"/>
                <a:ea typeface="Calibri"/>
                <a:cs typeface="Times New Roman" panose="02020603050405020304" pitchFamily="18" charset="0"/>
              </a:rPr>
              <a:t>of </a:t>
            </a:r>
            <a:r>
              <a:rPr lang="en-US" sz="3600" b="1" i="1" dirty="0" smtClean="0">
                <a:solidFill>
                  <a:srgbClr val="7030A0"/>
                </a:solidFill>
                <a:latin typeface="Times New Roman" panose="02020603050405020304" pitchFamily="18" charset="0"/>
                <a:ea typeface="Calibri"/>
                <a:cs typeface="Times New Roman" panose="02020603050405020304" pitchFamily="18" charset="0"/>
              </a:rPr>
              <a:t>Haemoproteus</a:t>
            </a:r>
            <a:r>
              <a:rPr lang="en-US" sz="3600" b="1" dirty="0" smtClean="0">
                <a:solidFill>
                  <a:srgbClr val="FF0000"/>
                </a:solidFill>
                <a:latin typeface="Times New Roman" panose="02020603050405020304" pitchFamily="18" charset="0"/>
                <a:ea typeface="Calibri"/>
                <a:cs typeface="Times New Roman" panose="02020603050405020304" pitchFamily="18" charset="0"/>
              </a:rPr>
              <a:t> </a:t>
            </a:r>
            <a:r>
              <a:rPr lang="en-US" sz="3600" b="1" dirty="0" smtClean="0">
                <a:solidFill>
                  <a:prstClr val="black"/>
                </a:solidFill>
                <a:latin typeface="Times New Roman" panose="02020603050405020304" pitchFamily="18" charset="0"/>
                <a:ea typeface="Calibri"/>
                <a:cs typeface="Times New Roman" panose="02020603050405020304" pitchFamily="18" charset="0"/>
              </a:rPr>
              <a:t>is </a:t>
            </a:r>
            <a:r>
              <a:rPr lang="en-US" sz="3600" b="1" dirty="0">
                <a:solidFill>
                  <a:prstClr val="black"/>
                </a:solidFill>
                <a:latin typeface="Times New Roman" panose="02020603050405020304" pitchFamily="18" charset="0"/>
                <a:ea typeface="Calibri"/>
                <a:cs typeface="Times New Roman" panose="02020603050405020304" pitchFamily="18" charset="0"/>
              </a:rPr>
              <a:t>associated with fever, depression,  anorexia, loss of body weight ,  dyspnea,  hepatomegaly, splenomegaly, ocular </a:t>
            </a:r>
            <a:r>
              <a:rPr lang="en-US" sz="3600" b="1" dirty="0" err="1">
                <a:solidFill>
                  <a:prstClr val="black"/>
                </a:solidFill>
                <a:latin typeface="Times New Roman" panose="02020603050405020304" pitchFamily="18" charset="0"/>
                <a:ea typeface="Calibri"/>
                <a:cs typeface="Times New Roman" panose="02020603050405020304" pitchFamily="18" charset="0"/>
              </a:rPr>
              <a:t>haemorrhage</a:t>
            </a:r>
            <a:r>
              <a:rPr lang="en-US" sz="3600" b="1" dirty="0">
                <a:solidFill>
                  <a:prstClr val="black"/>
                </a:solidFill>
                <a:latin typeface="Times New Roman" panose="02020603050405020304" pitchFamily="18" charset="0"/>
                <a:ea typeface="Calibri"/>
                <a:cs typeface="Times New Roman" panose="02020603050405020304" pitchFamily="18" charset="0"/>
              </a:rPr>
              <a:t>,  </a:t>
            </a:r>
            <a:r>
              <a:rPr lang="en-US" sz="3600" b="1" dirty="0" err="1">
                <a:solidFill>
                  <a:prstClr val="black"/>
                </a:solidFill>
                <a:latin typeface="Times New Roman" panose="02020603050405020304" pitchFamily="18" charset="0"/>
                <a:ea typeface="Calibri"/>
                <a:cs typeface="Times New Roman" panose="02020603050405020304" pitchFamily="18" charset="0"/>
              </a:rPr>
              <a:t>haemolytic</a:t>
            </a:r>
            <a:r>
              <a:rPr lang="en-US" sz="3600" b="1" dirty="0">
                <a:solidFill>
                  <a:prstClr val="black"/>
                </a:solidFill>
                <a:latin typeface="Times New Roman" panose="02020603050405020304" pitchFamily="18" charset="0"/>
                <a:ea typeface="Calibri"/>
                <a:cs typeface="Times New Roman" panose="02020603050405020304" pitchFamily="18" charset="0"/>
              </a:rPr>
              <a:t> </a:t>
            </a:r>
            <a:r>
              <a:rPr lang="en-US" sz="3600" b="1" dirty="0" err="1">
                <a:solidFill>
                  <a:prstClr val="black"/>
                </a:solidFill>
                <a:latin typeface="Times New Roman" panose="02020603050405020304" pitchFamily="18" charset="0"/>
                <a:ea typeface="Calibri"/>
                <a:cs typeface="Times New Roman" panose="02020603050405020304" pitchFamily="18" charset="0"/>
              </a:rPr>
              <a:t>anaemia</a:t>
            </a:r>
            <a:r>
              <a:rPr lang="en-US" sz="3600" b="1" dirty="0">
                <a:solidFill>
                  <a:prstClr val="black"/>
                </a:solidFill>
                <a:latin typeface="Times New Roman" panose="02020603050405020304" pitchFamily="18" charset="0"/>
                <a:ea typeface="Calibri"/>
                <a:cs typeface="Times New Roman" panose="02020603050405020304" pitchFamily="18" charset="0"/>
              </a:rPr>
              <a:t>, </a:t>
            </a:r>
            <a:r>
              <a:rPr lang="en-US" sz="3600" b="1" dirty="0" err="1">
                <a:solidFill>
                  <a:prstClr val="black"/>
                </a:solidFill>
                <a:latin typeface="Times New Roman" panose="02020603050405020304" pitchFamily="18" charset="0"/>
                <a:ea typeface="Calibri"/>
                <a:cs typeface="Times New Roman" panose="02020603050405020304" pitchFamily="18" charset="0"/>
              </a:rPr>
              <a:t>haemoglobinuria</a:t>
            </a:r>
            <a:r>
              <a:rPr lang="en-US" sz="3600" b="1" dirty="0">
                <a:solidFill>
                  <a:prstClr val="black"/>
                </a:solidFill>
                <a:latin typeface="Times New Roman" panose="02020603050405020304" pitchFamily="18" charset="0"/>
                <a:ea typeface="Calibri"/>
                <a:cs typeface="Times New Roman" panose="02020603050405020304" pitchFamily="18" charset="0"/>
              </a:rPr>
              <a:t> , leukocytosis, lymphocytosis, </a:t>
            </a:r>
            <a:r>
              <a:rPr lang="en-US" sz="3600" b="1" dirty="0" err="1">
                <a:solidFill>
                  <a:prstClr val="black"/>
                </a:solidFill>
                <a:latin typeface="Times New Roman" panose="02020603050405020304" pitchFamily="18" charset="0"/>
                <a:ea typeface="Calibri"/>
                <a:cs typeface="Times New Roman" panose="02020603050405020304" pitchFamily="18" charset="0"/>
              </a:rPr>
              <a:t>hypoalbuminaemia</a:t>
            </a:r>
            <a:r>
              <a:rPr lang="en-US" sz="3600" b="1" dirty="0">
                <a:solidFill>
                  <a:prstClr val="black"/>
                </a:solidFill>
                <a:latin typeface="Times New Roman" panose="02020603050405020304" pitchFamily="18" charset="0"/>
                <a:ea typeface="Calibri"/>
                <a:cs typeface="Times New Roman" panose="02020603050405020304" pitchFamily="18" charset="0"/>
              </a:rPr>
              <a:t>, nephritis, fatty liver,   edema of  the lungs, </a:t>
            </a:r>
            <a:r>
              <a:rPr lang="en-US" sz="3600" b="1" dirty="0" err="1">
                <a:solidFill>
                  <a:prstClr val="black"/>
                </a:solidFill>
                <a:latin typeface="Times New Roman" panose="02020603050405020304" pitchFamily="18" charset="0"/>
                <a:ea typeface="Calibri"/>
                <a:cs typeface="Times New Roman" panose="02020603050405020304" pitchFamily="18" charset="0"/>
              </a:rPr>
              <a:t>hydropericardium</a:t>
            </a:r>
            <a:r>
              <a:rPr lang="en-US" sz="3600" b="1" dirty="0">
                <a:solidFill>
                  <a:prstClr val="black"/>
                </a:solidFill>
                <a:latin typeface="Times New Roman" panose="02020603050405020304" pitchFamily="18" charset="0"/>
                <a:ea typeface="Calibri"/>
                <a:cs typeface="Times New Roman" panose="02020603050405020304" pitchFamily="18" charset="0"/>
              </a:rPr>
              <a:t> and occlusion of capillaries of the brain.</a:t>
            </a:r>
            <a:endParaRPr lang="en-US" sz="3600" b="1"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102506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76664"/>
          </a:xfrm>
        </p:spPr>
        <p:txBody>
          <a:bodyPr>
            <a:normAutofit/>
          </a:bodyPr>
          <a:lstStyle/>
          <a:p>
            <a:pPr marL="0" indent="0" algn="ctr" rtl="0">
              <a:buNone/>
            </a:pPr>
            <a:r>
              <a:rPr lang="en-US" sz="4400" b="1" dirty="0" smtClean="0">
                <a:solidFill>
                  <a:srgbClr val="FF0000"/>
                </a:solidFill>
                <a:latin typeface="Times New Roman" panose="02020603050405020304" pitchFamily="18" charset="0"/>
                <a:cs typeface="Times New Roman" panose="02020603050405020304" pitchFamily="18" charset="0"/>
              </a:rPr>
              <a:t>Clinical signs or symptoms of </a:t>
            </a:r>
            <a:r>
              <a:rPr lang="en-US" sz="4400" b="1" i="1" dirty="0" smtClean="0">
                <a:solidFill>
                  <a:srgbClr val="FF0000"/>
                </a:solidFill>
                <a:latin typeface="Times New Roman" panose="02020603050405020304" pitchFamily="18" charset="0"/>
                <a:cs typeface="Times New Roman" panose="02020603050405020304" pitchFamily="18" charset="0"/>
              </a:rPr>
              <a:t>Leucocytozoon </a:t>
            </a:r>
          </a:p>
          <a:p>
            <a:pPr marL="0" indent="0" algn="l" rtl="0">
              <a:buNone/>
            </a:pPr>
            <a:r>
              <a:rPr lang="en-US" sz="4400" b="1" dirty="0" smtClean="0">
                <a:solidFill>
                  <a:srgbClr val="7030A0"/>
                </a:solidFill>
                <a:latin typeface="Times New Roman" panose="02020603050405020304" pitchFamily="18" charset="0"/>
                <a:cs typeface="Times New Roman" panose="02020603050405020304" pitchFamily="18" charset="0"/>
              </a:rPr>
              <a:t>*Mild to severe signs weakness, anemia, emaciation and difficult breathing, with leukocytosis</a:t>
            </a:r>
          </a:p>
          <a:p>
            <a:pPr marL="0" indent="0" algn="l" rtl="0">
              <a:buNone/>
            </a:pPr>
            <a:r>
              <a:rPr lang="en-US" sz="4400" b="1" dirty="0" smtClean="0">
                <a:latin typeface="Times New Roman" panose="02020603050405020304" pitchFamily="18" charset="0"/>
                <a:cs typeface="Times New Roman" panose="02020603050405020304" pitchFamily="18" charset="0"/>
              </a:rPr>
              <a:t>**In young birds inappetence, weakness and sometimes death within 24 hrs.  </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69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435280" cy="5649491"/>
          </a:xfrm>
        </p:spPr>
        <p:txBody>
          <a:bodyPr>
            <a:normAutofit fontScale="92500"/>
          </a:bodyPr>
          <a:lstStyle/>
          <a:p>
            <a:pPr marL="0" indent="0" algn="l" rtl="0">
              <a:buNone/>
            </a:pPr>
            <a:r>
              <a:rPr lang="en-US" sz="3600" b="1" dirty="0" smtClean="0">
                <a:solidFill>
                  <a:srgbClr val="FF0000"/>
                </a:solidFill>
                <a:latin typeface="Times New Roman" panose="02020603050405020304" pitchFamily="18" charset="0"/>
                <a:ea typeface="Calibri"/>
                <a:cs typeface="Times New Roman" panose="02020603050405020304" pitchFamily="18" charset="0"/>
              </a:rPr>
              <a:t>**Species </a:t>
            </a:r>
            <a:r>
              <a:rPr lang="en-US" sz="3600" b="1" dirty="0">
                <a:solidFill>
                  <a:srgbClr val="FF0000"/>
                </a:solidFill>
                <a:latin typeface="Times New Roman" panose="02020603050405020304" pitchFamily="18" charset="0"/>
                <a:ea typeface="Calibri"/>
                <a:cs typeface="Times New Roman" panose="02020603050405020304" pitchFamily="18" charset="0"/>
              </a:rPr>
              <a:t>identification in the blood smear: </a:t>
            </a:r>
            <a:r>
              <a:rPr lang="en-US" b="1" dirty="0">
                <a:solidFill>
                  <a:srgbClr val="0070C0"/>
                </a:solidFill>
                <a:latin typeface="Times New Roman" panose="02020603050405020304" pitchFamily="18" charset="0"/>
                <a:ea typeface="Calibri"/>
                <a:cs typeface="Times New Roman" panose="02020603050405020304" pitchFamily="18" charset="0"/>
              </a:rPr>
              <a:t>Morphology of the gametocyte </a:t>
            </a:r>
            <a:r>
              <a:rPr lang="en-US" b="1" dirty="0">
                <a:latin typeface="Times New Roman" panose="02020603050405020304" pitchFamily="18" charset="0"/>
                <a:ea typeface="Calibri"/>
                <a:cs typeface="Times New Roman" panose="02020603050405020304" pitchFamily="18" charset="0"/>
              </a:rPr>
              <a:t>has been used to identify the </a:t>
            </a:r>
            <a:r>
              <a:rPr lang="en-US" b="1" dirty="0">
                <a:solidFill>
                  <a:srgbClr val="FF0000"/>
                </a:solidFill>
                <a:latin typeface="Times New Roman" panose="02020603050405020304" pitchFamily="18" charset="0"/>
                <a:ea typeface="Calibri"/>
                <a:cs typeface="Times New Roman" panose="02020603050405020304" pitchFamily="18" charset="0"/>
              </a:rPr>
              <a:t>Haematosporidia</a:t>
            </a:r>
            <a:r>
              <a:rPr lang="en-US" b="1" dirty="0">
                <a:latin typeface="Times New Roman" panose="02020603050405020304" pitchFamily="18" charset="0"/>
                <a:ea typeface="Calibri"/>
                <a:cs typeface="Times New Roman" panose="02020603050405020304" pitchFamily="18" charset="0"/>
              </a:rPr>
              <a:t> found in the blood to the genus and species level. </a:t>
            </a:r>
            <a:endParaRPr lang="en-US" b="1" dirty="0" smtClean="0">
              <a:latin typeface="Times New Roman" panose="02020603050405020304" pitchFamily="18" charset="0"/>
              <a:ea typeface="Calibri"/>
              <a:cs typeface="Times New Roman" panose="02020603050405020304" pitchFamily="18" charset="0"/>
            </a:endParaRPr>
          </a:p>
          <a:p>
            <a:pPr marL="0" indent="0" algn="l" rtl="0">
              <a:buNone/>
            </a:pPr>
            <a:r>
              <a:rPr lang="en-US" b="1" dirty="0" smtClean="0">
                <a:solidFill>
                  <a:srgbClr val="FF0000"/>
                </a:solidFill>
                <a:latin typeface="Times New Roman" panose="02020603050405020304" pitchFamily="18" charset="0"/>
                <a:ea typeface="Calibri"/>
                <a:cs typeface="Times New Roman" panose="02020603050405020304" pitchFamily="18" charset="0"/>
              </a:rPr>
              <a:t>**</a:t>
            </a:r>
            <a:r>
              <a:rPr lang="en-US" b="1" i="1" dirty="0" smtClean="0">
                <a:solidFill>
                  <a:srgbClr val="FF0000"/>
                </a:solidFill>
                <a:latin typeface="Times New Roman" panose="02020603050405020304" pitchFamily="18" charset="0"/>
                <a:ea typeface="Calibri"/>
                <a:cs typeface="Times New Roman" panose="02020603050405020304" pitchFamily="18" charset="0"/>
              </a:rPr>
              <a:t>Leucocytozoon</a:t>
            </a:r>
            <a:r>
              <a:rPr lang="en-US" b="1" dirty="0" smtClean="0">
                <a:solidFill>
                  <a:srgbClr val="FF0000"/>
                </a:solidFill>
                <a:latin typeface="Times New Roman" panose="02020603050405020304" pitchFamily="18" charset="0"/>
                <a:ea typeface="Calibri"/>
                <a:cs typeface="Times New Roman" panose="02020603050405020304" pitchFamily="18" charset="0"/>
              </a:rPr>
              <a:t> </a:t>
            </a:r>
            <a:r>
              <a:rPr lang="en-US" b="1" dirty="0">
                <a:latin typeface="Times New Roman" panose="02020603050405020304" pitchFamily="18" charset="0"/>
                <a:ea typeface="Calibri"/>
                <a:cs typeface="Times New Roman" panose="02020603050405020304" pitchFamily="18" charset="0"/>
              </a:rPr>
              <a:t>gametocytes are large and distort the cell that they infect to the point that it is unrecognizable. </a:t>
            </a:r>
            <a:endParaRPr lang="en-US" b="1" dirty="0" smtClean="0">
              <a:latin typeface="Times New Roman" panose="02020603050405020304" pitchFamily="18" charset="0"/>
              <a:ea typeface="Calibri"/>
              <a:cs typeface="Times New Roman" panose="02020603050405020304" pitchFamily="18" charset="0"/>
            </a:endParaRPr>
          </a:p>
          <a:p>
            <a:pPr marL="0" indent="0" algn="l" rtl="0">
              <a:buNone/>
            </a:pPr>
            <a:r>
              <a:rPr lang="en-US" b="1" dirty="0" smtClean="0">
                <a:solidFill>
                  <a:srgbClr val="FF0000"/>
                </a:solidFill>
                <a:latin typeface="Times New Roman" panose="02020603050405020304" pitchFamily="18" charset="0"/>
                <a:ea typeface="Calibri"/>
                <a:cs typeface="Times New Roman" panose="02020603050405020304" pitchFamily="18" charset="0"/>
              </a:rPr>
              <a:t>**</a:t>
            </a:r>
            <a:r>
              <a:rPr lang="en-US" b="1" i="1" dirty="0" smtClean="0">
                <a:solidFill>
                  <a:srgbClr val="FF0000"/>
                </a:solidFill>
                <a:latin typeface="Times New Roman" panose="02020603050405020304" pitchFamily="18" charset="0"/>
                <a:ea typeface="Calibri"/>
                <a:cs typeface="Times New Roman" panose="02020603050405020304" pitchFamily="18" charset="0"/>
              </a:rPr>
              <a:t>Plasmodium</a:t>
            </a:r>
            <a:r>
              <a:rPr lang="en-US" b="1" dirty="0" smtClean="0">
                <a:solidFill>
                  <a:srgbClr val="FF0000"/>
                </a:solidFill>
                <a:latin typeface="Times New Roman" panose="02020603050405020304" pitchFamily="18" charset="0"/>
                <a:ea typeface="Calibri"/>
                <a:cs typeface="Times New Roman" panose="02020603050405020304" pitchFamily="18" charset="0"/>
              </a:rPr>
              <a:t> </a:t>
            </a:r>
            <a:r>
              <a:rPr lang="en-US" b="1" dirty="0">
                <a:latin typeface="Times New Roman" panose="02020603050405020304" pitchFamily="18" charset="0"/>
                <a:ea typeface="Calibri"/>
                <a:cs typeface="Times New Roman" panose="02020603050405020304" pitchFamily="18" charset="0"/>
              </a:rPr>
              <a:t>is the only haematosporidia that will undergo schizogony in </a:t>
            </a:r>
            <a:r>
              <a:rPr lang="en-US" b="1" dirty="0" smtClean="0">
                <a:latin typeface="Times New Roman" panose="02020603050405020304" pitchFamily="18" charset="0"/>
                <a:ea typeface="Calibri"/>
                <a:cs typeface="Times New Roman" panose="02020603050405020304" pitchFamily="18" charset="0"/>
              </a:rPr>
              <a:t>red blood </a:t>
            </a:r>
            <a:r>
              <a:rPr lang="en-US" b="1" dirty="0">
                <a:latin typeface="Times New Roman" panose="02020603050405020304" pitchFamily="18" charset="0"/>
                <a:ea typeface="Calibri"/>
                <a:cs typeface="Times New Roman" panose="02020603050405020304" pitchFamily="18" charset="0"/>
              </a:rPr>
              <a:t>cells, therefore if schizonts are seen in a blood smear, a </a:t>
            </a:r>
            <a:r>
              <a:rPr lang="en-US" b="1" i="1" dirty="0" smtClean="0">
                <a:latin typeface="Times New Roman" panose="02020603050405020304" pitchFamily="18" charset="0"/>
                <a:ea typeface="Calibri"/>
                <a:cs typeface="Times New Roman" panose="02020603050405020304" pitchFamily="18" charset="0"/>
              </a:rPr>
              <a:t>Plasmodium</a:t>
            </a:r>
            <a:r>
              <a:rPr lang="en-US" b="1" dirty="0" smtClean="0">
                <a:latin typeface="Times New Roman" panose="02020603050405020304" pitchFamily="18" charset="0"/>
                <a:ea typeface="Calibri"/>
                <a:cs typeface="Times New Roman" panose="02020603050405020304" pitchFamily="18" charset="0"/>
              </a:rPr>
              <a:t> </a:t>
            </a:r>
            <a:r>
              <a:rPr lang="en-US" b="1" dirty="0">
                <a:latin typeface="Times New Roman" panose="02020603050405020304" pitchFamily="18" charset="0"/>
                <a:ea typeface="Calibri"/>
                <a:cs typeface="Times New Roman" panose="02020603050405020304" pitchFamily="18" charset="0"/>
              </a:rPr>
              <a:t>infection can be confirmed.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556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63272" cy="6264696"/>
          </a:xfrm>
        </p:spPr>
        <p:txBody>
          <a:bodyPr>
            <a:normAutofit/>
          </a:bodyPr>
          <a:lstStyle/>
          <a:p>
            <a:pPr marL="0" indent="0" algn="l" rtl="0">
              <a:buNone/>
            </a:pPr>
            <a:r>
              <a:rPr lang="en-US" b="1" dirty="0" smtClean="0">
                <a:solidFill>
                  <a:srgbClr val="FF0000"/>
                </a:solidFill>
                <a:latin typeface="Times New Roman" panose="02020603050405020304" pitchFamily="18" charset="0"/>
                <a:ea typeface="Calibri"/>
                <a:cs typeface="Times New Roman" panose="02020603050405020304" pitchFamily="18" charset="0"/>
              </a:rPr>
              <a:t>**Detection </a:t>
            </a:r>
            <a:r>
              <a:rPr lang="en-US" b="1" dirty="0">
                <a:solidFill>
                  <a:srgbClr val="FF0000"/>
                </a:solidFill>
                <a:latin typeface="Times New Roman" panose="02020603050405020304" pitchFamily="18" charset="0"/>
                <a:ea typeface="Calibri"/>
                <a:cs typeface="Times New Roman" panose="02020603050405020304" pitchFamily="18" charset="0"/>
              </a:rPr>
              <a:t>of </a:t>
            </a:r>
            <a:r>
              <a:rPr lang="en-US" b="1" dirty="0">
                <a:solidFill>
                  <a:srgbClr val="0070C0"/>
                </a:solidFill>
                <a:latin typeface="Times New Roman" panose="02020603050405020304" pitchFamily="18" charset="0"/>
                <a:ea typeface="Calibri"/>
                <a:cs typeface="Times New Roman" panose="02020603050405020304" pitchFamily="18" charset="0"/>
              </a:rPr>
              <a:t>subclinically</a:t>
            </a:r>
            <a:r>
              <a:rPr lang="en-US" b="1" dirty="0">
                <a:solidFill>
                  <a:srgbClr val="FF0000"/>
                </a:solidFill>
                <a:latin typeface="Times New Roman" panose="02020603050405020304" pitchFamily="18" charset="0"/>
                <a:ea typeface="Calibri"/>
                <a:cs typeface="Times New Roman" panose="02020603050405020304" pitchFamily="18" charset="0"/>
              </a:rPr>
              <a:t> infected birds: </a:t>
            </a:r>
            <a:endParaRPr lang="en-US" b="1" dirty="0" smtClean="0">
              <a:solidFill>
                <a:srgbClr val="FF000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solidFill>
                  <a:srgbClr val="FF0000"/>
                </a:solidFill>
                <a:latin typeface="Times New Roman" panose="02020603050405020304" pitchFamily="18" charset="0"/>
                <a:ea typeface="Calibri"/>
                <a:cs typeface="Times New Roman" panose="02020603050405020304" pitchFamily="18" charset="0"/>
              </a:rPr>
              <a:t>    </a:t>
            </a:r>
            <a:r>
              <a:rPr lang="en-US" b="1" dirty="0" smtClean="0">
                <a:latin typeface="Times New Roman" panose="02020603050405020304" pitchFamily="18" charset="0"/>
                <a:ea typeface="Calibri"/>
                <a:cs typeface="Times New Roman" panose="02020603050405020304" pitchFamily="18" charset="0"/>
              </a:rPr>
              <a:t>Subclinically </a:t>
            </a:r>
            <a:r>
              <a:rPr lang="en-US" b="1" dirty="0">
                <a:latin typeface="Times New Roman" panose="02020603050405020304" pitchFamily="18" charset="0"/>
                <a:ea typeface="Calibri"/>
                <a:cs typeface="Times New Roman" panose="02020603050405020304" pitchFamily="18" charset="0"/>
              </a:rPr>
              <a:t>infected birds can be detected by examining</a:t>
            </a:r>
            <a:r>
              <a:rPr lang="en-US" b="1" dirty="0">
                <a:solidFill>
                  <a:srgbClr val="FF0000"/>
                </a:solidFill>
                <a:latin typeface="Times New Roman" panose="02020603050405020304" pitchFamily="18" charset="0"/>
                <a:ea typeface="Calibri"/>
                <a:cs typeface="Times New Roman" panose="02020603050405020304" pitchFamily="18" charset="0"/>
              </a:rPr>
              <a:t> </a:t>
            </a:r>
            <a:r>
              <a:rPr lang="en-US" b="1" dirty="0">
                <a:solidFill>
                  <a:srgbClr val="7030A0"/>
                </a:solidFill>
                <a:latin typeface="Times New Roman" panose="02020603050405020304" pitchFamily="18" charset="0"/>
                <a:ea typeface="Calibri"/>
                <a:cs typeface="Times New Roman" panose="02020603050405020304" pitchFamily="18" charset="0"/>
              </a:rPr>
              <a:t>blood smears </a:t>
            </a:r>
            <a:r>
              <a:rPr lang="en-US" b="1" dirty="0">
                <a:solidFill>
                  <a:srgbClr val="FF0000"/>
                </a:solidFill>
                <a:latin typeface="Times New Roman" panose="02020603050405020304" pitchFamily="18" charset="0"/>
                <a:ea typeface="Calibri"/>
                <a:cs typeface="Times New Roman" panose="02020603050405020304" pitchFamily="18" charset="0"/>
              </a:rPr>
              <a:t>for cells containing the </a:t>
            </a:r>
            <a:r>
              <a:rPr lang="en-US" b="1" dirty="0">
                <a:solidFill>
                  <a:srgbClr val="7030A0"/>
                </a:solidFill>
                <a:latin typeface="Times New Roman" panose="02020603050405020304" pitchFamily="18" charset="0"/>
                <a:ea typeface="Calibri"/>
                <a:cs typeface="Times New Roman" panose="02020603050405020304" pitchFamily="18" charset="0"/>
              </a:rPr>
              <a:t>gametocytes </a:t>
            </a:r>
            <a:r>
              <a:rPr lang="en-US" b="1" dirty="0">
                <a:solidFill>
                  <a:srgbClr val="FF0000"/>
                </a:solidFill>
                <a:latin typeface="Times New Roman" panose="02020603050405020304" pitchFamily="18" charset="0"/>
                <a:ea typeface="Calibri"/>
                <a:cs typeface="Times New Roman" panose="02020603050405020304" pitchFamily="18" charset="0"/>
              </a:rPr>
              <a:t>or by using </a:t>
            </a:r>
            <a:r>
              <a:rPr lang="en-US" b="1" dirty="0">
                <a:solidFill>
                  <a:srgbClr val="0070C0"/>
                </a:solidFill>
                <a:latin typeface="Times New Roman" panose="02020603050405020304" pitchFamily="18" charset="0"/>
                <a:ea typeface="Calibri"/>
                <a:cs typeface="Times New Roman" panose="02020603050405020304" pitchFamily="18" charset="0"/>
              </a:rPr>
              <a:t>PCR assays </a:t>
            </a:r>
            <a:r>
              <a:rPr lang="en-US" b="1" dirty="0">
                <a:solidFill>
                  <a:srgbClr val="FF0000"/>
                </a:solidFill>
                <a:latin typeface="Times New Roman" panose="02020603050405020304" pitchFamily="18" charset="0"/>
                <a:ea typeface="Calibri"/>
                <a:cs typeface="Times New Roman" panose="02020603050405020304" pitchFamily="18" charset="0"/>
              </a:rPr>
              <a:t>on </a:t>
            </a:r>
            <a:r>
              <a:rPr lang="en-US" b="1" dirty="0">
                <a:solidFill>
                  <a:srgbClr val="7030A0"/>
                </a:solidFill>
                <a:latin typeface="Times New Roman" panose="02020603050405020304" pitchFamily="18" charset="0"/>
                <a:ea typeface="Calibri"/>
                <a:cs typeface="Times New Roman" panose="02020603050405020304" pitchFamily="18" charset="0"/>
              </a:rPr>
              <a:t>DNA extracted from </a:t>
            </a:r>
            <a:r>
              <a:rPr lang="en-US" b="1" dirty="0" smtClean="0">
                <a:solidFill>
                  <a:srgbClr val="7030A0"/>
                </a:solidFill>
                <a:latin typeface="Times New Roman" panose="02020603050405020304" pitchFamily="18" charset="0"/>
                <a:ea typeface="Calibri"/>
                <a:cs typeface="Times New Roman" panose="02020603050405020304" pitchFamily="18" charset="0"/>
              </a:rPr>
              <a:t>blood</a:t>
            </a:r>
            <a:r>
              <a:rPr lang="en-US" b="1" dirty="0" smtClean="0">
                <a:solidFill>
                  <a:srgbClr val="FF0000"/>
                </a:solidFill>
                <a:latin typeface="Times New Roman" panose="02020603050405020304" pitchFamily="18" charset="0"/>
                <a:ea typeface="Calibri"/>
                <a:cs typeface="Times New Roman" panose="02020603050405020304" pitchFamily="18" charset="0"/>
              </a:rPr>
              <a:t>.</a:t>
            </a:r>
          </a:p>
          <a:p>
            <a:pPr marL="0" indent="0" algn="l" rtl="0">
              <a:buNone/>
            </a:pPr>
            <a:endParaRPr lang="en-US" b="1" dirty="0" smtClean="0">
              <a:solidFill>
                <a:srgbClr val="FF000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ea typeface="Calibri"/>
                <a:cs typeface="Times New Roman" panose="02020603050405020304" pitchFamily="18" charset="0"/>
              </a:rPr>
              <a:t> Both PCR assays </a:t>
            </a:r>
            <a:r>
              <a:rPr lang="en-US" b="1" dirty="0">
                <a:solidFill>
                  <a:srgbClr val="0070C0"/>
                </a:solidFill>
                <a:latin typeface="Times New Roman" panose="02020603050405020304" pitchFamily="18" charset="0"/>
                <a:ea typeface="Calibri"/>
                <a:cs typeface="Times New Roman" panose="02020603050405020304" pitchFamily="18" charset="0"/>
              </a:rPr>
              <a:t>and </a:t>
            </a:r>
            <a:r>
              <a:rPr lang="en-US" b="1" dirty="0">
                <a:latin typeface="Times New Roman" panose="02020603050405020304" pitchFamily="18" charset="0"/>
                <a:ea typeface="Calibri"/>
                <a:cs typeface="Times New Roman" panose="02020603050405020304" pitchFamily="18" charset="0"/>
              </a:rPr>
              <a:t>examination of the blood smear are </a:t>
            </a:r>
            <a:r>
              <a:rPr lang="en-US" b="1" dirty="0" smtClean="0">
                <a:solidFill>
                  <a:srgbClr val="FF0000"/>
                </a:solidFill>
                <a:latin typeface="Times New Roman" panose="02020603050405020304" pitchFamily="18" charset="0"/>
                <a:ea typeface="Calibri"/>
                <a:cs typeface="Times New Roman" panose="02020603050405020304" pitchFamily="18" charset="0"/>
              </a:rPr>
              <a:t>highly </a:t>
            </a:r>
            <a:r>
              <a:rPr lang="en-US" b="1" dirty="0">
                <a:solidFill>
                  <a:srgbClr val="FF0000"/>
                </a:solidFill>
                <a:latin typeface="Times New Roman" panose="02020603050405020304" pitchFamily="18" charset="0"/>
                <a:ea typeface="Calibri"/>
                <a:cs typeface="Times New Roman" panose="02020603050405020304" pitchFamily="18" charset="0"/>
              </a:rPr>
              <a:t>specific for infection</a:t>
            </a:r>
            <a:r>
              <a:rPr lang="en-US" b="1" dirty="0">
                <a:latin typeface="Times New Roman" panose="02020603050405020304" pitchFamily="18" charset="0"/>
                <a:ea typeface="Calibri"/>
                <a:cs typeface="Times New Roman" panose="02020603050405020304" pitchFamily="18" charset="0"/>
              </a:rPr>
              <a:t>. </a:t>
            </a:r>
            <a:endParaRPr lang="en-US" b="1" dirty="0" smtClean="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551436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rphology   &lt;ul&gt;&lt;li&gt;Gametocyte partially surrounds the cell’s nucleus  &lt;/li&gt;&lt;/ul&gt;&lt;ul&gt;&lt;li&gt;Multiple, refractile, golden-bro..."/>
          <p:cNvPicPr/>
          <p:nvPr/>
        </p:nvPicPr>
        <p:blipFill>
          <a:blip r:embed="rId2" cstate="print"/>
          <a:srcRect/>
          <a:stretch>
            <a:fillRect/>
          </a:stretch>
        </p:blipFill>
        <p:spPr bwMode="auto">
          <a:xfrm>
            <a:off x="323528" y="404664"/>
            <a:ext cx="8424936" cy="5976664"/>
          </a:xfrm>
          <a:prstGeom prst="rect">
            <a:avLst/>
          </a:prstGeom>
          <a:noFill/>
          <a:ln w="9525">
            <a:noFill/>
            <a:miter lim="800000"/>
            <a:headEnd/>
            <a:tailEnd/>
          </a:ln>
        </p:spPr>
      </p:pic>
    </p:spTree>
    <p:extLst>
      <p:ext uri="{BB962C8B-B14F-4D97-AF65-F5344CB8AC3E}">
        <p14:creationId xmlns:p14="http://schemas.microsoft.com/office/powerpoint/2010/main" val="555364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60649"/>
            <a:ext cx="8064896" cy="4176464"/>
          </a:xfrm>
          <a:prstGeom prst="rect">
            <a:avLst/>
          </a:prstGeom>
          <a:noFill/>
          <a:ln>
            <a:noFill/>
          </a:ln>
        </p:spPr>
      </p:pic>
      <p:sp>
        <p:nvSpPr>
          <p:cNvPr id="5" name="Rectangle 4"/>
          <p:cNvSpPr/>
          <p:nvPr/>
        </p:nvSpPr>
        <p:spPr>
          <a:xfrm>
            <a:off x="660702" y="4581128"/>
            <a:ext cx="8087761" cy="1578894"/>
          </a:xfrm>
          <a:prstGeom prst="rect">
            <a:avLst/>
          </a:prstGeom>
        </p:spPr>
        <p:txBody>
          <a:bodyPr wrap="square">
            <a:spAutoFit/>
          </a:bodyPr>
          <a:lstStyle/>
          <a:p>
            <a:pPr algn="l" rtl="0">
              <a:lnSpc>
                <a:spcPct val="115000"/>
              </a:lnSpc>
            </a:pPr>
            <a:r>
              <a:rPr lang="en-US" sz="2800" b="1" dirty="0">
                <a:solidFill>
                  <a:prstClr val="black"/>
                </a:solidFill>
                <a:latin typeface="Times New Roman" panose="02020603050405020304" pitchFamily="18" charset="0"/>
                <a:ea typeface="Calibri"/>
                <a:cs typeface="Times New Roman" panose="02020603050405020304" pitchFamily="18" charset="0"/>
              </a:rPr>
              <a:t>Figure :Giemsa stained thin blood smear showing </a:t>
            </a:r>
            <a:r>
              <a:rPr lang="en-US" sz="2800" b="1" dirty="0" smtClean="0">
                <a:solidFill>
                  <a:prstClr val="black"/>
                </a:solidFill>
                <a:latin typeface="Times New Roman" panose="02020603050405020304" pitchFamily="18" charset="0"/>
                <a:ea typeface="Calibri"/>
                <a:cs typeface="Times New Roman" panose="02020603050405020304" pitchFamily="18" charset="0"/>
              </a:rPr>
              <a:t>  </a:t>
            </a:r>
            <a:r>
              <a:rPr lang="en-US" sz="2800" b="1" dirty="0" err="1" smtClean="0">
                <a:solidFill>
                  <a:prstClr val="black"/>
                </a:solidFill>
                <a:latin typeface="Times New Roman" panose="02020603050405020304" pitchFamily="18" charset="0"/>
                <a:ea typeface="Calibri"/>
                <a:cs typeface="Times New Roman" panose="02020603050405020304" pitchFamily="18" charset="0"/>
              </a:rPr>
              <a:t>gamont</a:t>
            </a:r>
            <a:r>
              <a:rPr lang="en-US" sz="2800" b="1" dirty="0" smtClean="0">
                <a:solidFill>
                  <a:prstClr val="black"/>
                </a:solidFill>
                <a:latin typeface="Times New Roman" panose="02020603050405020304" pitchFamily="18" charset="0"/>
                <a:ea typeface="Calibri"/>
                <a:cs typeface="Times New Roman" panose="02020603050405020304" pitchFamily="18" charset="0"/>
              </a:rPr>
              <a:t> </a:t>
            </a:r>
            <a:r>
              <a:rPr lang="en-US" sz="2800" b="1" dirty="0">
                <a:solidFill>
                  <a:prstClr val="black"/>
                </a:solidFill>
                <a:latin typeface="Times New Roman" panose="02020603050405020304" pitchFamily="18" charset="0"/>
                <a:ea typeface="Calibri"/>
                <a:cs typeface="Times New Roman" panose="02020603050405020304" pitchFamily="18" charset="0"/>
              </a:rPr>
              <a:t>stage </a:t>
            </a:r>
            <a:r>
              <a:rPr lang="en-US" sz="2800" b="1" dirty="0" smtClean="0">
                <a:solidFill>
                  <a:prstClr val="black"/>
                </a:solidFill>
                <a:latin typeface="Times New Roman" panose="02020603050405020304" pitchFamily="18" charset="0"/>
                <a:ea typeface="Calibri"/>
                <a:cs typeface="Times New Roman" panose="02020603050405020304" pitchFamily="18" charset="0"/>
              </a:rPr>
              <a:t>of </a:t>
            </a:r>
            <a:r>
              <a:rPr lang="en-US" sz="2800" b="1" i="1" dirty="0" smtClean="0">
                <a:solidFill>
                  <a:prstClr val="black"/>
                </a:solidFill>
                <a:latin typeface="Times New Roman" panose="02020603050405020304" pitchFamily="18" charset="0"/>
                <a:ea typeface="Calibri"/>
                <a:cs typeface="Times New Roman" panose="02020603050405020304" pitchFamily="18" charset="0"/>
              </a:rPr>
              <a:t>Haemoproteus </a:t>
            </a:r>
            <a:r>
              <a:rPr lang="en-US" sz="2800" b="1" i="1" dirty="0">
                <a:solidFill>
                  <a:prstClr val="black"/>
                </a:solidFill>
                <a:latin typeface="Times New Roman" panose="02020603050405020304" pitchFamily="18" charset="0"/>
                <a:ea typeface="Calibri"/>
                <a:cs typeface="Times New Roman" panose="02020603050405020304" pitchFamily="18" charset="0"/>
              </a:rPr>
              <a:t>columbae</a:t>
            </a:r>
            <a:r>
              <a:rPr lang="en-US" sz="2800" b="1" dirty="0">
                <a:solidFill>
                  <a:prstClr val="black"/>
                </a:solidFill>
                <a:latin typeface="Times New Roman" panose="02020603050405020304" pitchFamily="18" charset="0"/>
                <a:ea typeface="Calibri"/>
                <a:cs typeface="Times New Roman" panose="02020603050405020304" pitchFamily="18" charset="0"/>
              </a:rPr>
              <a:t> </a:t>
            </a:r>
            <a:r>
              <a:rPr lang="en-US" sz="2800" b="1" dirty="0" smtClean="0">
                <a:solidFill>
                  <a:prstClr val="black"/>
                </a:solidFill>
                <a:latin typeface="Times New Roman" panose="02020603050405020304" pitchFamily="18" charset="0"/>
                <a:ea typeface="Calibri"/>
                <a:cs typeface="Times New Roman" panose="02020603050405020304" pitchFamily="18" charset="0"/>
              </a:rPr>
              <a:t>(arrow</a:t>
            </a:r>
            <a:r>
              <a:rPr lang="en-US" sz="2800" b="1" dirty="0">
                <a:solidFill>
                  <a:prstClr val="black"/>
                </a:solidFill>
                <a:latin typeface="Times New Roman" panose="02020603050405020304" pitchFamily="18" charset="0"/>
                <a:ea typeface="Calibri"/>
                <a:cs typeface="Times New Roman" panose="02020603050405020304" pitchFamily="18" charset="0"/>
              </a:rPr>
              <a:t>) inside the RBC </a:t>
            </a:r>
            <a:r>
              <a:rPr lang="en-US" sz="2800" b="1" dirty="0" smtClean="0">
                <a:solidFill>
                  <a:prstClr val="black"/>
                </a:solidFill>
                <a:latin typeface="Times New Roman" panose="02020603050405020304" pitchFamily="18" charset="0"/>
                <a:ea typeface="Calibri"/>
                <a:cs typeface="Times New Roman" panose="02020603050405020304" pitchFamily="18" charset="0"/>
              </a:rPr>
              <a:t>(X100).</a:t>
            </a:r>
            <a:endParaRPr lang="en-US" sz="2800" b="1"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744821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753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91264" cy="5577483"/>
          </a:xfrm>
        </p:spPr>
        <p:txBody>
          <a:bodyPr>
            <a:normAutofit/>
          </a:bodyPr>
          <a:lstStyle/>
          <a:p>
            <a:pPr marL="0" indent="0" algn="l">
              <a:buNone/>
            </a:pPr>
            <a:r>
              <a:rPr lang="en-US" b="1" dirty="0" smtClean="0">
                <a:solidFill>
                  <a:srgbClr val="FF0000"/>
                </a:solidFill>
                <a:latin typeface="Times New Roman" panose="02020603050405020304" pitchFamily="18" charset="0"/>
                <a:ea typeface="Times New Roman"/>
                <a:cs typeface="Times New Roman" panose="02020603050405020304" pitchFamily="18" charset="0"/>
              </a:rPr>
              <a:t>**Pigeons </a:t>
            </a:r>
            <a:r>
              <a:rPr lang="en-US" b="1" dirty="0">
                <a:solidFill>
                  <a:srgbClr val="FF0000"/>
                </a:solidFill>
                <a:latin typeface="Times New Roman" panose="02020603050405020304" pitchFamily="18" charset="0"/>
                <a:ea typeface="Times New Roman"/>
                <a:cs typeface="Times New Roman" panose="02020603050405020304" pitchFamily="18" charset="0"/>
              </a:rPr>
              <a:t>are still being used in the sport </a:t>
            </a:r>
            <a:r>
              <a:rPr lang="en-US" b="1" dirty="0" smtClean="0">
                <a:solidFill>
                  <a:srgbClr val="FF0000"/>
                </a:solidFill>
                <a:latin typeface="Times New Roman" panose="02020603050405020304" pitchFamily="18" charset="0"/>
                <a:ea typeface="Times New Roman"/>
                <a:cs typeface="Times New Roman" panose="02020603050405020304" pitchFamily="18" charset="0"/>
              </a:rPr>
              <a:t>of</a:t>
            </a:r>
            <a:r>
              <a:rPr lang="en-US" b="1" dirty="0">
                <a:solidFill>
                  <a:srgbClr val="FF0000"/>
                </a:solidFill>
                <a:latin typeface="Times New Roman" panose="02020603050405020304" pitchFamily="18" charset="0"/>
                <a:ea typeface="Times New Roman"/>
                <a:cs typeface="Times New Roman" panose="02020603050405020304" pitchFamily="18" charset="0"/>
              </a:rPr>
              <a:t> </a:t>
            </a:r>
            <a:r>
              <a:rPr lang="en-US" b="1" dirty="0" smtClean="0">
                <a:solidFill>
                  <a:srgbClr val="FF0000"/>
                </a:solidFill>
                <a:latin typeface="Times New Roman" panose="02020603050405020304" pitchFamily="18" charset="0"/>
                <a:ea typeface="Times New Roman"/>
                <a:cs typeface="Times New Roman" panose="02020603050405020304" pitchFamily="18" charset="0"/>
              </a:rPr>
              <a:t>pigeon racing. </a:t>
            </a:r>
            <a:endParaRPr lang="en-US" b="1" dirty="0" smtClean="0">
              <a:solidFill>
                <a:srgbClr val="202122"/>
              </a:solidFill>
              <a:latin typeface="Times New Roman" panose="02020603050405020304" pitchFamily="18" charset="0"/>
              <a:ea typeface="Times New Roman"/>
              <a:cs typeface="Times New Roman" panose="02020603050405020304" pitchFamily="18" charset="0"/>
            </a:endParaRPr>
          </a:p>
          <a:p>
            <a:pPr marL="0" indent="0" algn="l">
              <a:buNone/>
            </a:pPr>
            <a:r>
              <a:rPr lang="en-US" b="1" dirty="0" smtClean="0">
                <a:solidFill>
                  <a:srgbClr val="202122"/>
                </a:solidFill>
                <a:latin typeface="Times New Roman" panose="02020603050405020304" pitchFamily="18" charset="0"/>
                <a:ea typeface="Times New Roman"/>
                <a:cs typeface="Times New Roman" panose="02020603050405020304" pitchFamily="18" charset="0"/>
              </a:rPr>
              <a:t>**</a:t>
            </a:r>
            <a:r>
              <a:rPr lang="en-US" b="1" dirty="0" smtClean="0">
                <a:latin typeface="Times New Roman" panose="02020603050405020304" pitchFamily="18" charset="0"/>
                <a:ea typeface="Times New Roman"/>
                <a:cs typeface="Times New Roman" panose="02020603050405020304" pitchFamily="18" charset="0"/>
              </a:rPr>
              <a:t>Pigeons </a:t>
            </a:r>
            <a:r>
              <a:rPr lang="en-US" b="1" dirty="0">
                <a:latin typeface="Times New Roman" panose="02020603050405020304" pitchFamily="18" charset="0"/>
                <a:ea typeface="Times New Roman"/>
                <a:cs typeface="Times New Roman" panose="02020603050405020304" pitchFamily="18" charset="0"/>
              </a:rPr>
              <a:t>are also bred for meat which are known as utility pigeons.</a:t>
            </a:r>
            <a:r>
              <a:rPr lang="en-US" b="1" dirty="0">
                <a:solidFill>
                  <a:srgbClr val="202122"/>
                </a:solidFill>
                <a:latin typeface="Times New Roman" panose="02020603050405020304" pitchFamily="18" charset="0"/>
                <a:ea typeface="Times New Roman"/>
                <a:cs typeface="Times New Roman" panose="02020603050405020304" pitchFamily="18" charset="0"/>
              </a:rPr>
              <a:t> </a:t>
            </a:r>
            <a:endParaRPr lang="en-US" b="1" dirty="0" smtClean="0">
              <a:solidFill>
                <a:srgbClr val="0070C0"/>
              </a:solidFill>
              <a:latin typeface="Times New Roman" panose="02020603050405020304" pitchFamily="18" charset="0"/>
              <a:ea typeface="Times New Roman"/>
              <a:cs typeface="Times New Roman" panose="02020603050405020304" pitchFamily="18" charset="0"/>
            </a:endParaRPr>
          </a:p>
          <a:p>
            <a:pPr marL="0" indent="0" algn="l">
              <a:buNone/>
            </a:pPr>
            <a:r>
              <a:rPr lang="en-US" b="1" dirty="0" smtClean="0">
                <a:solidFill>
                  <a:srgbClr val="0070C0"/>
                </a:solidFill>
                <a:latin typeface="Times New Roman" panose="02020603050405020304" pitchFamily="18" charset="0"/>
                <a:ea typeface="Times New Roman"/>
                <a:cs typeface="Times New Roman" panose="02020603050405020304" pitchFamily="18" charset="0"/>
              </a:rPr>
              <a:t>**Pigeons </a:t>
            </a:r>
            <a:r>
              <a:rPr lang="en-US" b="1" dirty="0">
                <a:solidFill>
                  <a:srgbClr val="0070C0"/>
                </a:solidFill>
                <a:latin typeface="Times New Roman" panose="02020603050405020304" pitchFamily="18" charset="0"/>
                <a:ea typeface="Times New Roman"/>
                <a:cs typeface="Times New Roman" panose="02020603050405020304" pitchFamily="18" charset="0"/>
              </a:rPr>
              <a:t>are also kept </a:t>
            </a:r>
            <a:r>
              <a:rPr lang="en-US" b="1" dirty="0" smtClean="0">
                <a:solidFill>
                  <a:srgbClr val="0070C0"/>
                </a:solidFill>
                <a:latin typeface="Times New Roman" panose="02020603050405020304" pitchFamily="18" charset="0"/>
                <a:ea typeface="Times New Roman"/>
                <a:cs typeface="Times New Roman" panose="02020603050405020304" pitchFamily="18" charset="0"/>
              </a:rPr>
              <a:t>for </a:t>
            </a:r>
            <a:r>
              <a:rPr lang="en-US" b="1" dirty="0">
                <a:solidFill>
                  <a:srgbClr val="0070C0"/>
                </a:solidFill>
                <a:latin typeface="Times New Roman" panose="02020603050405020304" pitchFamily="18" charset="0"/>
                <a:ea typeface="Times New Roman"/>
                <a:cs typeface="Times New Roman" panose="02020603050405020304" pitchFamily="18" charset="0"/>
              </a:rPr>
              <a:t>the enjoyment </a:t>
            </a:r>
            <a:r>
              <a:rPr lang="en-US" b="1" dirty="0" smtClean="0">
                <a:solidFill>
                  <a:srgbClr val="C00000"/>
                </a:solidFill>
                <a:latin typeface="Times New Roman" panose="02020603050405020304" pitchFamily="18" charset="0"/>
                <a:ea typeface="Times New Roman"/>
                <a:cs typeface="Times New Roman" panose="02020603050405020304" pitchFamily="18" charset="0"/>
              </a:rPr>
              <a:t>or</a:t>
            </a:r>
            <a:r>
              <a:rPr lang="en-US" b="1" dirty="0" smtClean="0">
                <a:solidFill>
                  <a:srgbClr val="0070C0"/>
                </a:solidFill>
                <a:latin typeface="Times New Roman" panose="02020603050405020304" pitchFamily="18" charset="0"/>
                <a:ea typeface="Times New Roman"/>
                <a:cs typeface="Times New Roman" panose="02020603050405020304" pitchFamily="18" charset="0"/>
              </a:rPr>
              <a:t> for sporting competitions</a:t>
            </a:r>
            <a:r>
              <a:rPr lang="en-US" b="1" dirty="0">
                <a:solidFill>
                  <a:srgbClr val="0070C0"/>
                </a:solidFill>
                <a:latin typeface="Times New Roman" panose="02020603050405020304" pitchFamily="18" charset="0"/>
                <a:ea typeface="Times New Roman"/>
                <a:cs typeface="Times New Roman" panose="02020603050405020304" pitchFamily="18" charset="0"/>
              </a:rPr>
              <a:t>. </a:t>
            </a:r>
          </a:p>
          <a:p>
            <a:pPr marL="0" indent="0" algn="l">
              <a:buNone/>
            </a:pPr>
            <a:r>
              <a:rPr lang="en-US" b="1" dirty="0" smtClean="0">
                <a:solidFill>
                  <a:srgbClr val="00B050"/>
                </a:solidFill>
                <a:latin typeface="Times New Roman" panose="02020603050405020304" pitchFamily="18" charset="0"/>
                <a:ea typeface="Times New Roman"/>
                <a:cs typeface="Times New Roman" panose="02020603050405020304" pitchFamily="18" charset="0"/>
              </a:rPr>
              <a:t>**Domestic </a:t>
            </a:r>
            <a:r>
              <a:rPr lang="en-US" b="1" dirty="0">
                <a:solidFill>
                  <a:srgbClr val="00B050"/>
                </a:solidFill>
                <a:latin typeface="Times New Roman" panose="02020603050405020304" pitchFamily="18" charset="0"/>
                <a:ea typeface="Times New Roman"/>
                <a:cs typeface="Times New Roman" panose="02020603050405020304" pitchFamily="18" charset="0"/>
              </a:rPr>
              <a:t>pigeons are also commonly used in </a:t>
            </a:r>
            <a:r>
              <a:rPr lang="en-US" b="1" dirty="0" smtClean="0">
                <a:solidFill>
                  <a:srgbClr val="00B050"/>
                </a:solidFill>
                <a:latin typeface="Times New Roman" panose="02020603050405020304" pitchFamily="18" charset="0"/>
                <a:ea typeface="Times New Roman"/>
                <a:cs typeface="Times New Roman" panose="02020603050405020304" pitchFamily="18" charset="0"/>
              </a:rPr>
              <a:t>laboratory </a:t>
            </a:r>
            <a:r>
              <a:rPr lang="en-US" b="1" dirty="0">
                <a:solidFill>
                  <a:srgbClr val="00B050"/>
                </a:solidFill>
                <a:latin typeface="Times New Roman" panose="02020603050405020304" pitchFamily="18" charset="0"/>
                <a:ea typeface="Times New Roman"/>
                <a:cs typeface="Times New Roman" panose="02020603050405020304" pitchFamily="18" charset="0"/>
              </a:rPr>
              <a:t>experiments in </a:t>
            </a:r>
            <a:r>
              <a:rPr lang="en-US" b="1" dirty="0">
                <a:solidFill>
                  <a:srgbClr val="C00000"/>
                </a:solidFill>
                <a:latin typeface="Times New Roman" panose="02020603050405020304" pitchFamily="18" charset="0"/>
                <a:ea typeface="Times New Roman"/>
                <a:cs typeface="Times New Roman" panose="02020603050405020304" pitchFamily="18" charset="0"/>
              </a:rPr>
              <a:t>biology</a:t>
            </a:r>
            <a:r>
              <a:rPr lang="en-US" b="1" dirty="0">
                <a:solidFill>
                  <a:srgbClr val="00B050"/>
                </a:solidFill>
                <a:latin typeface="Times New Roman" panose="02020603050405020304" pitchFamily="18" charset="0"/>
                <a:ea typeface="Times New Roman"/>
                <a:cs typeface="Times New Roman" panose="02020603050405020304" pitchFamily="18" charset="0"/>
              </a:rPr>
              <a:t> and </a:t>
            </a:r>
            <a:r>
              <a:rPr lang="en-US" b="1" dirty="0" smtClean="0">
                <a:solidFill>
                  <a:srgbClr val="C00000"/>
                </a:solidFill>
                <a:latin typeface="Times New Roman" panose="02020603050405020304" pitchFamily="18" charset="0"/>
                <a:ea typeface="Times New Roman"/>
                <a:cs typeface="Times New Roman" panose="02020603050405020304" pitchFamily="18" charset="0"/>
              </a:rPr>
              <a:t>medicine</a:t>
            </a:r>
            <a:r>
              <a:rPr lang="en-US" b="1" dirty="0" smtClean="0">
                <a:solidFill>
                  <a:srgbClr val="00B050"/>
                </a:solidFill>
                <a:latin typeface="Times New Roman" panose="02020603050405020304" pitchFamily="18" charset="0"/>
                <a:ea typeface="Times New Roman"/>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420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atment and Control&#10;Treatment usually is not effective,&#10;control of the Leucocytozoon in&#10;domestic avian species has, unti..."/>
          <p:cNvPicPr/>
          <p:nvPr/>
        </p:nvPicPr>
        <p:blipFill rotWithShape="1">
          <a:blip r:embed="rId2" cstate="print"/>
          <a:srcRect l="6107" t="9825" r="5474" b="59797"/>
          <a:stretch/>
        </p:blipFill>
        <p:spPr bwMode="auto">
          <a:xfrm>
            <a:off x="0" y="404664"/>
            <a:ext cx="8748464" cy="6192688"/>
          </a:xfrm>
          <a:prstGeom prst="rect">
            <a:avLst/>
          </a:prstGeom>
          <a:noFill/>
          <a:ln w="9525">
            <a:noFill/>
            <a:miter lim="800000"/>
            <a:headEnd/>
            <a:tailEnd/>
          </a:ln>
        </p:spPr>
      </p:pic>
      <p:sp>
        <p:nvSpPr>
          <p:cNvPr id="2" name="Right Arrow 1"/>
          <p:cNvSpPr/>
          <p:nvPr/>
        </p:nvSpPr>
        <p:spPr>
          <a:xfrm rot="6624363">
            <a:off x="6533149" y="3423253"/>
            <a:ext cx="1485535" cy="607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480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duction&#10; Hepatozoon is&#10;&#10;a protozoan parasite of&#10;peripheral blood neutrophils.&#10; It’s genus Apicomplexan protozoa whi..."/>
          <p:cNvPicPr/>
          <p:nvPr/>
        </p:nvPicPr>
        <p:blipFill rotWithShape="1">
          <a:blip r:embed="rId2" cstate="print"/>
          <a:srcRect l="61607" t="50000" r="-1"/>
          <a:stretch/>
        </p:blipFill>
        <p:spPr bwMode="auto">
          <a:xfrm>
            <a:off x="467544" y="620688"/>
            <a:ext cx="8424936" cy="5904656"/>
          </a:xfrm>
          <a:prstGeom prst="rect">
            <a:avLst/>
          </a:prstGeom>
          <a:noFill/>
          <a:ln w="9525">
            <a:noFill/>
            <a:miter lim="800000"/>
            <a:headEnd/>
            <a:tailEnd/>
          </a:ln>
        </p:spPr>
      </p:pic>
    </p:spTree>
    <p:extLst>
      <p:ext uri="{BB962C8B-B14F-4D97-AF65-F5344CB8AC3E}">
        <p14:creationId xmlns:p14="http://schemas.microsoft.com/office/powerpoint/2010/main" val="396515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5373216"/>
            <a:ext cx="7632848" cy="954107"/>
          </a:xfrm>
          <a:prstGeom prst="rect">
            <a:avLst/>
          </a:prstGeom>
        </p:spPr>
        <p:txBody>
          <a:bodyPr wrap="square">
            <a:spAutoFit/>
          </a:bodyPr>
          <a:lstStyle/>
          <a:p>
            <a:pPr algn="ctr"/>
            <a:r>
              <a:rPr lang="en-US" sz="2800" b="1" i="1" dirty="0">
                <a:solidFill>
                  <a:srgbClr val="C00000"/>
                </a:solidFill>
                <a:latin typeface="Times New Roman" panose="02020603050405020304" pitchFamily="18" charset="0"/>
                <a:cs typeface="Times New Roman" panose="02020603050405020304" pitchFamily="18" charset="0"/>
              </a:rPr>
              <a:t>Leucocytozoon </a:t>
            </a:r>
            <a:r>
              <a:rPr lang="en-US" sz="2800" b="1" i="1" dirty="0" err="1">
                <a:solidFill>
                  <a:srgbClr val="C00000"/>
                </a:solidFill>
                <a:latin typeface="Times New Roman" panose="02020603050405020304" pitchFamily="18" charset="0"/>
                <a:cs typeface="Times New Roman" panose="02020603050405020304" pitchFamily="18" charset="0"/>
              </a:rPr>
              <a:t>smithi</a:t>
            </a:r>
            <a:r>
              <a:rPr lang="en-US" sz="2800" b="1" dirty="0">
                <a:solidFill>
                  <a:srgbClr val="000000"/>
                </a:solidFill>
                <a:latin typeface="Times New Roman" panose="02020603050405020304" pitchFamily="18" charset="0"/>
                <a:cs typeface="Times New Roman" panose="02020603050405020304" pitchFamily="18" charset="0"/>
              </a:rPr>
              <a:t> in a stained blood smear from a turkey</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259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1.bp.blogspot.com/_BVAT0FI3vWo/TKeYHb4-4uI/AAAAAAAAA2I/7aWw4SLrj0o/s200/Bloodsmear286x400.jpg"/>
          <p:cNvPicPr/>
          <p:nvPr/>
        </p:nvPicPr>
        <p:blipFill>
          <a:blip r:embed="rId2" cstate="print"/>
          <a:srcRect/>
          <a:stretch>
            <a:fillRect/>
          </a:stretch>
        </p:blipFill>
        <p:spPr bwMode="auto">
          <a:xfrm>
            <a:off x="827584" y="409904"/>
            <a:ext cx="7416824" cy="5323352"/>
          </a:xfrm>
          <a:prstGeom prst="rect">
            <a:avLst/>
          </a:prstGeom>
          <a:noFill/>
          <a:ln w="9525">
            <a:noFill/>
            <a:miter lim="800000"/>
            <a:headEnd/>
            <a:tailEnd/>
          </a:ln>
        </p:spPr>
      </p:pic>
      <p:sp>
        <p:nvSpPr>
          <p:cNvPr id="5" name="Rectangle 4"/>
          <p:cNvSpPr/>
          <p:nvPr/>
        </p:nvSpPr>
        <p:spPr>
          <a:xfrm>
            <a:off x="467544" y="5733256"/>
            <a:ext cx="8352927" cy="678327"/>
          </a:xfrm>
          <a:prstGeom prst="rect">
            <a:avLst/>
          </a:prstGeom>
        </p:spPr>
        <p:txBody>
          <a:bodyPr wrap="square">
            <a:spAutoFit/>
          </a:bodyPr>
          <a:lstStyle/>
          <a:p>
            <a:pPr algn="ctr">
              <a:lnSpc>
                <a:spcPct val="115000"/>
              </a:lnSpc>
              <a:spcAft>
                <a:spcPts val="1000"/>
              </a:spcAft>
            </a:pPr>
            <a:r>
              <a:rPr lang="en-US" sz="3600" b="1" i="1" dirty="0">
                <a:solidFill>
                  <a:srgbClr val="C00000"/>
                </a:solidFill>
                <a:latin typeface="Times New Roman" panose="02020603050405020304" pitchFamily="18" charset="0"/>
                <a:ea typeface="Calibri"/>
                <a:cs typeface="Times New Roman" panose="02020603050405020304" pitchFamily="18" charset="0"/>
              </a:rPr>
              <a:t>Plasmodium relictum </a:t>
            </a:r>
            <a:r>
              <a:rPr lang="en-US" sz="3600" b="1" dirty="0" smtClean="0">
                <a:solidFill>
                  <a:prstClr val="black"/>
                </a:solidFill>
                <a:latin typeface="Times New Roman" panose="02020603050405020304" pitchFamily="18" charset="0"/>
                <a:ea typeface="Calibri"/>
                <a:cs typeface="Times New Roman" panose="02020603050405020304" pitchFamily="18" charset="0"/>
              </a:rPr>
              <a:t>in the bird </a:t>
            </a:r>
            <a:r>
              <a:rPr lang="en-US" sz="3600" b="1" dirty="0">
                <a:solidFill>
                  <a:prstClr val="black"/>
                </a:solidFill>
                <a:latin typeface="Times New Roman" panose="02020603050405020304" pitchFamily="18" charset="0"/>
                <a:ea typeface="Calibri"/>
                <a:cs typeface="Times New Roman" panose="02020603050405020304" pitchFamily="18" charset="0"/>
              </a:rPr>
              <a:t>species</a:t>
            </a:r>
          </a:p>
        </p:txBody>
      </p:sp>
    </p:spTree>
    <p:extLst>
      <p:ext uri="{BB962C8B-B14F-4D97-AF65-F5344CB8AC3E}">
        <p14:creationId xmlns:p14="http://schemas.microsoft.com/office/powerpoint/2010/main" val="2166068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4096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9434" y="4941168"/>
            <a:ext cx="8781935" cy="1569660"/>
          </a:xfrm>
          <a:prstGeom prst="rect">
            <a:avLst/>
          </a:prstGeom>
        </p:spPr>
        <p:txBody>
          <a:bodyPr wrap="square">
            <a:spAutoFit/>
          </a:bodyPr>
          <a:lstStyle/>
          <a:p>
            <a:pPr algn="l" rtl="0"/>
            <a:r>
              <a:rPr lang="en-US" sz="1600" b="1" dirty="0" smtClean="0">
                <a:solidFill>
                  <a:prstClr val="black"/>
                </a:solidFill>
                <a:latin typeface="Times New Roman" panose="02020603050405020304" pitchFamily="18" charset="0"/>
                <a:cs typeface="Times New Roman" panose="02020603050405020304" pitchFamily="18" charset="0"/>
              </a:rPr>
              <a:t>Drawings </a:t>
            </a:r>
            <a:r>
              <a:rPr lang="en-US" sz="1600" b="1" dirty="0">
                <a:solidFill>
                  <a:prstClr val="black"/>
                </a:solidFill>
                <a:latin typeface="Times New Roman" panose="02020603050405020304" pitchFamily="18" charset="0"/>
                <a:cs typeface="Times New Roman" panose="02020603050405020304" pitchFamily="18" charset="0"/>
              </a:rPr>
              <a:t>of erythrocytic stages of </a:t>
            </a:r>
            <a:r>
              <a:rPr lang="en-US" sz="1600" b="1" i="1" dirty="0">
                <a:solidFill>
                  <a:prstClr val="black"/>
                </a:solidFill>
                <a:latin typeface="Times New Roman" panose="02020603050405020304" pitchFamily="18" charset="0"/>
                <a:cs typeface="Times New Roman" panose="02020603050405020304" pitchFamily="18" charset="0"/>
              </a:rPr>
              <a:t>Haemoproteus </a:t>
            </a:r>
            <a:r>
              <a:rPr lang="en-US" sz="1600" b="1" i="1" dirty="0" err="1">
                <a:solidFill>
                  <a:prstClr val="black"/>
                </a:solidFill>
                <a:latin typeface="Times New Roman" panose="02020603050405020304" pitchFamily="18" charset="0"/>
                <a:cs typeface="Times New Roman" panose="02020603050405020304" pitchFamily="18" charset="0"/>
              </a:rPr>
              <a:t>syrnii</a:t>
            </a:r>
            <a:r>
              <a:rPr lang="en-US" sz="1600" b="1" i="1" dirty="0">
                <a:solidFill>
                  <a:prstClr val="black"/>
                </a:solidFill>
                <a:latin typeface="Times New Roman" panose="02020603050405020304" pitchFamily="18" charset="0"/>
                <a:cs typeface="Times New Roman" panose="02020603050405020304" pitchFamily="18" charset="0"/>
              </a:rPr>
              <a:t> </a:t>
            </a:r>
            <a:r>
              <a:rPr lang="en-US" sz="1600" b="1" dirty="0">
                <a:solidFill>
                  <a:prstClr val="black"/>
                </a:solidFill>
                <a:latin typeface="Times New Roman" panose="02020603050405020304" pitchFamily="18" charset="0"/>
                <a:cs typeface="Times New Roman" panose="02020603050405020304" pitchFamily="18" charset="0"/>
              </a:rPr>
              <a:t>in the blood of </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i="1" dirty="0" err="1" smtClean="0">
                <a:solidFill>
                  <a:prstClr val="black"/>
                </a:solidFill>
                <a:latin typeface="Times New Roman" panose="02020603050405020304" pitchFamily="18" charset="0"/>
                <a:cs typeface="Times New Roman" panose="02020603050405020304" pitchFamily="18" charset="0"/>
              </a:rPr>
              <a:t>Strix</a:t>
            </a:r>
            <a:r>
              <a:rPr lang="en-US" sz="1600" b="1" i="1" dirty="0" smtClean="0">
                <a:solidFill>
                  <a:prstClr val="black"/>
                </a:solidFill>
                <a:latin typeface="Times New Roman" panose="02020603050405020304" pitchFamily="18" charset="0"/>
                <a:cs typeface="Times New Roman" panose="02020603050405020304" pitchFamily="18" charset="0"/>
              </a:rPr>
              <a:t> </a:t>
            </a:r>
            <a:r>
              <a:rPr lang="en-US" sz="1600" b="1" i="1" dirty="0" err="1">
                <a:solidFill>
                  <a:prstClr val="black"/>
                </a:solidFill>
                <a:latin typeface="Times New Roman" panose="02020603050405020304" pitchFamily="18" charset="0"/>
                <a:cs typeface="Times New Roman" panose="02020603050405020304" pitchFamily="18" charset="0"/>
              </a:rPr>
              <a:t>aluco</a:t>
            </a:r>
            <a:r>
              <a:rPr lang="en-US" sz="1600" b="1" dirty="0">
                <a:solidFill>
                  <a:prstClr val="black"/>
                </a:solidFill>
                <a:latin typeface="Times New Roman" panose="02020603050405020304" pitchFamily="18" charset="0"/>
                <a:cs typeface="Times New Roman" panose="02020603050405020304" pitchFamily="18" charset="0"/>
              </a:rPr>
              <a:t>. 1–4: young trophozoites with an </a:t>
            </a:r>
            <a:r>
              <a:rPr lang="en-US" sz="1600" b="1" dirty="0" smtClean="0">
                <a:solidFill>
                  <a:prstClr val="black"/>
                </a:solidFill>
                <a:latin typeface="Times New Roman" panose="02020603050405020304" pitchFamily="18" charset="0"/>
                <a:cs typeface="Times New Roman" panose="02020603050405020304" pitchFamily="18" charset="0"/>
              </a:rPr>
              <a:t>initial volutin </a:t>
            </a:r>
            <a:r>
              <a:rPr lang="en-US" sz="1600" b="1" dirty="0">
                <a:solidFill>
                  <a:prstClr val="black"/>
                </a:solidFill>
                <a:latin typeface="Times New Roman" panose="02020603050405020304" pitchFamily="18" charset="0"/>
                <a:cs typeface="Times New Roman" panose="02020603050405020304" pitchFamily="18" charset="0"/>
              </a:rPr>
              <a:t>granule; 5: two young gametocytes with 1 or 2 volutin granules attached to the initial granule; 6–7 young gametocytes; 8–10 </a:t>
            </a:r>
            <a:r>
              <a:rPr lang="en-US" sz="1600" b="1" dirty="0" smtClean="0">
                <a:solidFill>
                  <a:prstClr val="black"/>
                </a:solidFill>
                <a:latin typeface="Times New Roman" panose="02020603050405020304" pitchFamily="18" charset="0"/>
                <a:cs typeface="Times New Roman" panose="02020603050405020304" pitchFamily="18" charset="0"/>
              </a:rPr>
              <a:t>mature  </a:t>
            </a:r>
            <a:r>
              <a:rPr lang="en-US" sz="1600" b="1" dirty="0" err="1" smtClean="0">
                <a:solidFill>
                  <a:prstClr val="black"/>
                </a:solidFill>
                <a:latin typeface="Times New Roman" panose="02020603050405020304" pitchFamily="18" charset="0"/>
                <a:cs typeface="Times New Roman" panose="02020603050405020304" pitchFamily="18" charset="0"/>
              </a:rPr>
              <a:t>macrogametocytes</a:t>
            </a:r>
            <a:r>
              <a:rPr lang="en-US" sz="1600" b="1" dirty="0">
                <a:solidFill>
                  <a:prstClr val="black"/>
                </a:solidFill>
                <a:latin typeface="Times New Roman" panose="02020603050405020304" pitchFamily="18" charset="0"/>
                <a:cs typeface="Times New Roman" panose="02020603050405020304" pitchFamily="18" charset="0"/>
              </a:rPr>
              <a:t>; 11, 13: mature microgametocytes; 12: old microgametocyte; 14: two </a:t>
            </a:r>
            <a:r>
              <a:rPr lang="en-US" sz="1600" b="1" dirty="0" smtClean="0">
                <a:solidFill>
                  <a:prstClr val="black"/>
                </a:solidFill>
                <a:latin typeface="Times New Roman" panose="02020603050405020304" pitchFamily="18" charset="0"/>
                <a:cs typeface="Times New Roman" panose="02020603050405020304" pitchFamily="18" charset="0"/>
              </a:rPr>
              <a:t>microgametocytes </a:t>
            </a:r>
            <a:r>
              <a:rPr lang="en-US" sz="1600" b="1" dirty="0">
                <a:solidFill>
                  <a:prstClr val="black"/>
                </a:solidFill>
                <a:latin typeface="Times New Roman" panose="02020603050405020304" pitchFamily="18" charset="0"/>
                <a:cs typeface="Times New Roman" panose="02020603050405020304" pitchFamily="18" charset="0"/>
              </a:rPr>
              <a:t>within the same RBC; 15: </a:t>
            </a:r>
            <a:r>
              <a:rPr lang="en-US" sz="1600" b="1" dirty="0" err="1" smtClean="0">
                <a:solidFill>
                  <a:prstClr val="black"/>
                </a:solidFill>
                <a:latin typeface="Times New Roman" panose="02020603050405020304" pitchFamily="18" charset="0"/>
                <a:cs typeface="Times New Roman" panose="02020603050405020304" pitchFamily="18" charset="0"/>
              </a:rPr>
              <a:t>amicrogametocyte</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a:solidFill>
                  <a:prstClr val="black"/>
                </a:solidFill>
                <a:latin typeface="Times New Roman" panose="02020603050405020304" pitchFamily="18" charset="0"/>
                <a:cs typeface="Times New Roman" panose="02020603050405020304" pitchFamily="18" charset="0"/>
              </a:rPr>
              <a:t>spread beneath the RBC nucleus; 16: microgametocyte with faded staining and where the volutin granules are still visible</a:t>
            </a:r>
            <a:r>
              <a:rPr lang="en-US" sz="1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804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352928"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8607" y="4365104"/>
            <a:ext cx="8640960" cy="2123658"/>
          </a:xfrm>
          <a:prstGeom prst="rect">
            <a:avLst/>
          </a:prstGeom>
        </p:spPr>
        <p:txBody>
          <a:bodyPr wrap="square">
            <a:spAutoFit/>
          </a:bodyPr>
          <a:lstStyle/>
          <a:p>
            <a:pPr algn="l" rtl="0"/>
            <a:r>
              <a:rPr lang="en-US" sz="1200" dirty="0">
                <a:solidFill>
                  <a:prstClr val="black"/>
                </a:solidFill>
              </a:rPr>
              <a:t>Main morphological features of blood stages, which are helpful to distinguish Haemoproteus parasites (a–c) from other avian intracellular protists (d–o). Young (a) and fully grown (b, c) gametocytes of Haemoproteus species. Fully grown gametocytes (d, e) and mature erythrocytic meronts (f, g) of Plasmodium species. Growing meronts of </a:t>
            </a:r>
            <a:r>
              <a:rPr lang="en-US" sz="1200" dirty="0" err="1">
                <a:solidFill>
                  <a:prstClr val="black"/>
                </a:solidFill>
              </a:rPr>
              <a:t>Garnia</a:t>
            </a:r>
            <a:r>
              <a:rPr lang="en-US" sz="1200" dirty="0">
                <a:solidFill>
                  <a:prstClr val="black"/>
                </a:solidFill>
              </a:rPr>
              <a:t> (h) and </a:t>
            </a:r>
            <a:r>
              <a:rPr lang="en-US" sz="1200" dirty="0" err="1">
                <a:solidFill>
                  <a:prstClr val="black"/>
                </a:solidFill>
              </a:rPr>
              <a:t>Fallisia</a:t>
            </a:r>
            <a:r>
              <a:rPr lang="en-US" sz="1200" dirty="0">
                <a:solidFill>
                  <a:prstClr val="black"/>
                </a:solidFill>
              </a:rPr>
              <a:t> (</a:t>
            </a:r>
            <a:r>
              <a:rPr lang="en-US" sz="1200" dirty="0" err="1">
                <a:solidFill>
                  <a:prstClr val="black"/>
                </a:solidFill>
              </a:rPr>
              <a:t>i</a:t>
            </a:r>
            <a:r>
              <a:rPr lang="en-US" sz="1200" dirty="0">
                <a:solidFill>
                  <a:prstClr val="black"/>
                </a:solidFill>
              </a:rPr>
              <a:t>) species. Gametocytes (j, k) in roundish host cell (j) and fusiform host cell (k) of Leucocytozoon species. Growing </a:t>
            </a:r>
            <a:r>
              <a:rPr lang="en-US" sz="1200" dirty="0" err="1">
                <a:solidFill>
                  <a:prstClr val="black"/>
                </a:solidFill>
              </a:rPr>
              <a:t>meront</a:t>
            </a:r>
            <a:r>
              <a:rPr lang="en-US" sz="1200" dirty="0">
                <a:solidFill>
                  <a:prstClr val="black"/>
                </a:solidFill>
              </a:rPr>
              <a:t> (l) of Babesia species. Merozoite (m) of Isospora species. Sporozoite (n) of </a:t>
            </a:r>
            <a:r>
              <a:rPr lang="en-US" sz="1200" dirty="0" err="1">
                <a:solidFill>
                  <a:prstClr val="black"/>
                </a:solidFill>
              </a:rPr>
              <a:t>Lankesterella</a:t>
            </a:r>
            <a:r>
              <a:rPr lang="en-US" sz="1200" dirty="0">
                <a:solidFill>
                  <a:prstClr val="black"/>
                </a:solidFill>
              </a:rPr>
              <a:t> and gamont (o) of Hepatozoon species. Note presence of malarial pigment (</a:t>
            </a:r>
            <a:r>
              <a:rPr lang="en-US" sz="1200" dirty="0" err="1">
                <a:solidFill>
                  <a:prstClr val="black"/>
                </a:solidFill>
              </a:rPr>
              <a:t>haemozoin</a:t>
            </a:r>
            <a:r>
              <a:rPr lang="en-US" sz="1200" dirty="0">
                <a:solidFill>
                  <a:prstClr val="black"/>
                </a:solidFill>
              </a:rPr>
              <a:t>) in species of Haemoproteus (a–c) and Plasmodium (d–g) and its absence in species of other avian blood parasites (h–o). Elongate gametocytes of malaria parasites belonging to the subgenera </a:t>
            </a:r>
            <a:r>
              <a:rPr lang="en-US" sz="1200" dirty="0" err="1">
                <a:solidFill>
                  <a:prstClr val="black"/>
                </a:solidFill>
              </a:rPr>
              <a:t>Giovannolaia</a:t>
            </a:r>
            <a:r>
              <a:rPr lang="en-US" sz="1200" dirty="0">
                <a:solidFill>
                  <a:prstClr val="black"/>
                </a:solidFill>
              </a:rPr>
              <a:t> and </a:t>
            </a:r>
            <a:r>
              <a:rPr lang="en-US" sz="1200" dirty="0" err="1">
                <a:solidFill>
                  <a:prstClr val="black"/>
                </a:solidFill>
              </a:rPr>
              <a:t>Huffia</a:t>
            </a:r>
            <a:r>
              <a:rPr lang="en-US" sz="1200" dirty="0">
                <a:solidFill>
                  <a:prstClr val="black"/>
                </a:solidFill>
              </a:rPr>
              <a:t> (d) are similar to gametocytes of Haemoproteus species in forms, but the gametocytes of malaria parasites usually are more irregular in shape (d) and the outline of their macrogametocyte nuclei often is not so well indistinct (compare b and d). Presence of merogony in blood cells (f, g) clearly shows malaria infection. Long simple arrows—host cell nuclei. Short simple arrows—parasite nuclei. Simple arrowheads—pigment granules. Simple small arrowheads—merozoites. Simple wide short arrows—vacuoles. Triangle arrows—remnants of host cell cytoplasm. </a:t>
            </a:r>
          </a:p>
        </p:txBody>
      </p:sp>
    </p:spTree>
    <p:extLst>
      <p:ext uri="{BB962C8B-B14F-4D97-AF65-F5344CB8AC3E}">
        <p14:creationId xmlns:p14="http://schemas.microsoft.com/office/powerpoint/2010/main" val="242384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35292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3188" y="4988187"/>
            <a:ext cx="8357283" cy="1631216"/>
          </a:xfrm>
          <a:prstGeom prst="rect">
            <a:avLst/>
          </a:prstGeom>
        </p:spPr>
        <p:txBody>
          <a:bodyPr wrap="square">
            <a:spAutoFit/>
          </a:bodyPr>
          <a:lstStyle/>
          <a:p>
            <a:pPr algn="l" rtl="0"/>
            <a:r>
              <a:rPr lang="en-US" sz="2000" b="1" dirty="0" smtClean="0">
                <a:solidFill>
                  <a:srgbClr val="C00000"/>
                </a:solidFill>
                <a:latin typeface="Times New Roman" panose="02020603050405020304" pitchFamily="18" charset="0"/>
                <a:cs typeface="Times New Roman" panose="02020603050405020304" pitchFamily="18" charset="0"/>
              </a:rPr>
              <a:t>Microphotographs </a:t>
            </a:r>
            <a:r>
              <a:rPr lang="en-US" sz="2000" b="1" dirty="0">
                <a:solidFill>
                  <a:prstClr val="black"/>
                </a:solidFill>
                <a:latin typeface="Times New Roman" panose="02020603050405020304" pitchFamily="18" charset="0"/>
                <a:cs typeface="Times New Roman" panose="02020603050405020304" pitchFamily="18" charset="0"/>
              </a:rPr>
              <a:t>of developmental stages of </a:t>
            </a:r>
            <a:r>
              <a:rPr lang="en-US" sz="2000" b="1" i="1" dirty="0">
                <a:solidFill>
                  <a:prstClr val="black"/>
                </a:solidFill>
                <a:latin typeface="Times New Roman" panose="02020603050405020304" pitchFamily="18" charset="0"/>
                <a:cs typeface="Times New Roman" panose="02020603050405020304" pitchFamily="18" charset="0"/>
              </a:rPr>
              <a:t>Haemoproteus </a:t>
            </a:r>
            <a:r>
              <a:rPr lang="en-US" sz="2000" b="1" i="1" dirty="0" err="1">
                <a:solidFill>
                  <a:prstClr val="black"/>
                </a:solidFill>
                <a:latin typeface="Times New Roman" panose="02020603050405020304" pitchFamily="18" charset="0"/>
                <a:cs typeface="Times New Roman" panose="02020603050405020304" pitchFamily="18" charset="0"/>
              </a:rPr>
              <a:t>syrnii</a:t>
            </a:r>
            <a:r>
              <a:rPr lang="en-US" sz="2000" b="1" i="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in the </a:t>
            </a:r>
            <a:r>
              <a:rPr lang="en-US" sz="2000" b="1" dirty="0" err="1">
                <a:solidFill>
                  <a:prstClr val="black"/>
                </a:solidFill>
                <a:latin typeface="Times New Roman" panose="02020603050405020304" pitchFamily="18" charset="0"/>
                <a:cs typeface="Times New Roman" panose="02020603050405020304" pitchFamily="18" charset="0"/>
              </a:rPr>
              <a:t>hippoboscid</a:t>
            </a:r>
            <a:r>
              <a:rPr lang="en-US" sz="2000" b="1" dirty="0">
                <a:solidFill>
                  <a:prstClr val="black"/>
                </a:solidFill>
                <a:latin typeface="Times New Roman" panose="02020603050405020304" pitchFamily="18" charset="0"/>
                <a:cs typeface="Times New Roman" panose="02020603050405020304" pitchFamily="18" charset="0"/>
              </a:rPr>
              <a:t> fly. 32: sporozoites issued from a </a:t>
            </a:r>
            <a:r>
              <a:rPr lang="en-US" sz="2000" b="1" dirty="0" smtClean="0">
                <a:solidFill>
                  <a:prstClr val="black"/>
                </a:solidFill>
                <a:latin typeface="Times New Roman" panose="02020603050405020304" pitchFamily="18" charset="0"/>
                <a:cs typeface="Times New Roman" panose="02020603050405020304" pitchFamily="18" charset="0"/>
              </a:rPr>
              <a:t>burst  oocyst </a:t>
            </a:r>
            <a:r>
              <a:rPr lang="en-US" sz="2000" b="1" dirty="0">
                <a:solidFill>
                  <a:prstClr val="black"/>
                </a:solidFill>
                <a:latin typeface="Times New Roman" panose="02020603050405020304" pitchFamily="18" charset="0"/>
                <a:cs typeface="Times New Roman" panose="02020603050405020304" pitchFamily="18" charset="0"/>
              </a:rPr>
              <a:t>and a gametocyte; 33: burst oocyst with sporozoites still attached to the </a:t>
            </a:r>
            <a:r>
              <a:rPr lang="en-US" sz="2000" b="1" dirty="0" err="1">
                <a:solidFill>
                  <a:prstClr val="black"/>
                </a:solidFill>
                <a:latin typeface="Times New Roman" panose="02020603050405020304" pitchFamily="18" charset="0"/>
                <a:cs typeface="Times New Roman" panose="02020603050405020304" pitchFamily="18" charset="0"/>
              </a:rPr>
              <a:t>cytomeres</a:t>
            </a:r>
            <a:r>
              <a:rPr lang="en-US" sz="2000" b="1" dirty="0">
                <a:solidFill>
                  <a:prstClr val="black"/>
                </a:solidFill>
                <a:latin typeface="Times New Roman" panose="02020603050405020304" pitchFamily="18" charset="0"/>
                <a:cs typeface="Times New Roman" panose="02020603050405020304" pitchFamily="18" charset="0"/>
              </a:rPr>
              <a:t>, and a gametocyte; </a:t>
            </a:r>
            <a:r>
              <a:rPr lang="en-US" sz="2000" b="1" dirty="0" smtClean="0">
                <a:solidFill>
                  <a:prstClr val="black"/>
                </a:solidFill>
                <a:latin typeface="Times New Roman" panose="02020603050405020304" pitchFamily="18" charset="0"/>
                <a:cs typeface="Times New Roman" panose="02020603050405020304" pitchFamily="18" charset="0"/>
              </a:rPr>
              <a:t>34</a:t>
            </a:r>
            <a:r>
              <a:rPr lang="en-US" sz="2000" b="1" dirty="0">
                <a:solidFill>
                  <a:prstClr val="black"/>
                </a:solidFill>
                <a:latin typeface="Times New Roman" panose="02020603050405020304" pitchFamily="18" charset="0"/>
                <a:cs typeface="Times New Roman" panose="02020603050405020304" pitchFamily="18" charset="0"/>
              </a:rPr>
              <a:t>: two mature sporozoites; 35</a:t>
            </a:r>
            <a:r>
              <a:rPr lang="en-US" sz="2000" b="1" dirty="0" smtClean="0">
                <a:solidFill>
                  <a:prstClr val="black"/>
                </a:solidFill>
                <a:latin typeface="Times New Roman" panose="02020603050405020304" pitchFamily="18" charset="0"/>
                <a:cs typeface="Times New Roman" panose="02020603050405020304" pitchFamily="18" charset="0"/>
              </a:rPr>
              <a:t>: ookinetes</a:t>
            </a:r>
            <a:r>
              <a:rPr lang="en-US" sz="2000" b="1" dirty="0">
                <a:solidFill>
                  <a:prstClr val="black"/>
                </a:solidFill>
                <a:latin typeface="Times New Roman" panose="02020603050405020304" pitchFamily="18" charset="0"/>
                <a:cs typeface="Times New Roman" panose="02020603050405020304" pitchFamily="18" charset="0"/>
              </a:rPr>
              <a:t>. Giemsa staining</a:t>
            </a:r>
            <a:r>
              <a:rPr lang="en-US" sz="2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5881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120680"/>
          </a:xfrm>
        </p:spPr>
        <p:txBody>
          <a:bodyPr>
            <a:normAutofit/>
          </a:bodyPr>
          <a:lstStyle/>
          <a:p>
            <a:pPr marL="0" indent="0" algn="ctr" rtl="0">
              <a:spcBef>
                <a:spcPts val="0"/>
              </a:spcBef>
              <a:spcAft>
                <a:spcPts val="1000"/>
              </a:spcAft>
              <a:buNone/>
            </a:pPr>
            <a:r>
              <a:rPr lang="en-US" sz="4000" b="1" dirty="0">
                <a:solidFill>
                  <a:srgbClr val="FF0000"/>
                </a:solidFill>
                <a:latin typeface="Times New Roman" panose="02020603050405020304" pitchFamily="18" charset="0"/>
                <a:ea typeface="Calibri"/>
                <a:cs typeface="Times New Roman" panose="02020603050405020304" pitchFamily="18" charset="0"/>
              </a:rPr>
              <a:t>Treatment</a:t>
            </a:r>
            <a:endParaRPr lang="en-US" sz="3600" b="1" dirty="0">
              <a:solidFill>
                <a:srgbClr val="FF000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solidFill>
                  <a:srgbClr val="7030A0"/>
                </a:solidFill>
                <a:latin typeface="Times New Roman" panose="02020603050405020304" pitchFamily="18" charset="0"/>
                <a:ea typeface="Calibri"/>
                <a:cs typeface="Times New Roman" panose="02020603050405020304" pitchFamily="18" charset="0"/>
              </a:rPr>
              <a:t>**A </a:t>
            </a:r>
            <a:r>
              <a:rPr lang="en-US" b="1" dirty="0">
                <a:solidFill>
                  <a:srgbClr val="7030A0"/>
                </a:solidFill>
                <a:latin typeface="Times New Roman" panose="02020603050405020304" pitchFamily="18" charset="0"/>
                <a:ea typeface="Calibri"/>
                <a:cs typeface="Times New Roman" panose="02020603050405020304" pitchFamily="18" charset="0"/>
              </a:rPr>
              <a:t>drug regimen using both </a:t>
            </a:r>
            <a:r>
              <a:rPr lang="en-US" b="1" dirty="0">
                <a:solidFill>
                  <a:srgbClr val="C00000"/>
                </a:solidFill>
                <a:latin typeface="Times New Roman" panose="02020603050405020304" pitchFamily="18" charset="0"/>
                <a:ea typeface="Calibri"/>
                <a:cs typeface="Times New Roman" panose="02020603050405020304" pitchFamily="18" charset="0"/>
              </a:rPr>
              <a:t>chloroquine</a:t>
            </a:r>
            <a:r>
              <a:rPr lang="en-US" b="1" dirty="0">
                <a:solidFill>
                  <a:srgbClr val="7030A0"/>
                </a:solidFill>
                <a:latin typeface="Times New Roman" panose="02020603050405020304" pitchFamily="18" charset="0"/>
                <a:ea typeface="Calibri"/>
                <a:cs typeface="Times New Roman" panose="02020603050405020304" pitchFamily="18" charset="0"/>
              </a:rPr>
              <a:t> </a:t>
            </a:r>
            <a:r>
              <a:rPr lang="en-US" b="1" dirty="0" smtClean="0">
                <a:solidFill>
                  <a:srgbClr val="7030A0"/>
                </a:solidFill>
                <a:latin typeface="Times New Roman" panose="02020603050405020304" pitchFamily="18" charset="0"/>
                <a:ea typeface="Calibri"/>
                <a:cs typeface="Times New Roman" panose="02020603050405020304" pitchFamily="18" charset="0"/>
              </a:rPr>
              <a:t>and </a:t>
            </a:r>
            <a:r>
              <a:rPr lang="en-US" b="1" dirty="0">
                <a:solidFill>
                  <a:srgbClr val="C00000"/>
                </a:solidFill>
                <a:latin typeface="Times New Roman" panose="02020603050405020304" pitchFamily="18" charset="0"/>
                <a:ea typeface="Calibri"/>
                <a:cs typeface="Times New Roman" panose="02020603050405020304" pitchFamily="18" charset="0"/>
              </a:rPr>
              <a:t>primaquine</a:t>
            </a:r>
            <a:r>
              <a:rPr lang="en-US" b="1" dirty="0">
                <a:solidFill>
                  <a:srgbClr val="7030A0"/>
                </a:solidFill>
                <a:latin typeface="Times New Roman" panose="02020603050405020304" pitchFamily="18" charset="0"/>
                <a:ea typeface="Calibri"/>
                <a:cs typeface="Times New Roman" panose="02020603050405020304" pitchFamily="18" charset="0"/>
              </a:rPr>
              <a:t> </a:t>
            </a:r>
            <a:r>
              <a:rPr lang="en-US" b="1" dirty="0" smtClean="0">
                <a:solidFill>
                  <a:srgbClr val="7030A0"/>
                </a:solidFill>
                <a:latin typeface="Times New Roman" panose="02020603050405020304" pitchFamily="18" charset="0"/>
                <a:ea typeface="Calibri"/>
                <a:cs typeface="Times New Roman" panose="02020603050405020304" pitchFamily="18" charset="0"/>
              </a:rPr>
              <a:t>has </a:t>
            </a:r>
            <a:r>
              <a:rPr lang="en-US" b="1" dirty="0">
                <a:solidFill>
                  <a:srgbClr val="7030A0"/>
                </a:solidFill>
                <a:latin typeface="Times New Roman" panose="02020603050405020304" pitchFamily="18" charset="0"/>
                <a:ea typeface="Calibri"/>
                <a:cs typeface="Times New Roman" panose="02020603050405020304" pitchFamily="18" charset="0"/>
              </a:rPr>
              <a:t>been found to be effective </a:t>
            </a:r>
            <a:r>
              <a:rPr lang="en-US" b="1" dirty="0" smtClean="0">
                <a:solidFill>
                  <a:srgbClr val="7030A0"/>
                </a:solidFill>
                <a:latin typeface="Times New Roman" panose="02020603050405020304" pitchFamily="18" charset="0"/>
                <a:ea typeface="Calibri"/>
                <a:cs typeface="Times New Roman" panose="02020603050405020304" pitchFamily="18" charset="0"/>
              </a:rPr>
              <a:t>against  the infection </a:t>
            </a:r>
            <a:r>
              <a:rPr lang="en-US" b="1" dirty="0">
                <a:solidFill>
                  <a:srgbClr val="7030A0"/>
                </a:solidFill>
                <a:latin typeface="Times New Roman" panose="02020603050405020304" pitchFamily="18" charset="0"/>
                <a:ea typeface="Calibri"/>
                <a:cs typeface="Times New Roman" panose="02020603050405020304" pitchFamily="18" charset="0"/>
              </a:rPr>
              <a:t>with </a:t>
            </a:r>
            <a:r>
              <a:rPr lang="en-US" b="1" i="1" dirty="0">
                <a:solidFill>
                  <a:srgbClr val="C00000"/>
                </a:solidFill>
                <a:latin typeface="Times New Roman" panose="02020603050405020304" pitchFamily="18" charset="0"/>
                <a:ea typeface="Calibri"/>
                <a:cs typeface="Times New Roman" panose="02020603050405020304" pitchFamily="18" charset="0"/>
              </a:rPr>
              <a:t>Plasmodium</a:t>
            </a:r>
            <a:r>
              <a:rPr lang="en-US" b="1" dirty="0">
                <a:solidFill>
                  <a:srgbClr val="7030A0"/>
                </a:solidFill>
                <a:latin typeface="Times New Roman" panose="02020603050405020304" pitchFamily="18" charset="0"/>
                <a:ea typeface="Calibri"/>
                <a:cs typeface="Times New Roman" panose="02020603050405020304" pitchFamily="18" charset="0"/>
              </a:rPr>
              <a:t> and </a:t>
            </a:r>
            <a:r>
              <a:rPr lang="en-US" b="1" i="1" dirty="0">
                <a:solidFill>
                  <a:srgbClr val="C00000"/>
                </a:solidFill>
                <a:latin typeface="Times New Roman" panose="02020603050405020304" pitchFamily="18" charset="0"/>
                <a:ea typeface="Calibri"/>
                <a:cs typeface="Times New Roman" panose="02020603050405020304" pitchFamily="18" charset="0"/>
              </a:rPr>
              <a:t>Haemoproteus</a:t>
            </a:r>
            <a:r>
              <a:rPr lang="en-US" b="1" dirty="0" smtClean="0">
                <a:solidFill>
                  <a:srgbClr val="7030A0"/>
                </a:solidFill>
                <a:latin typeface="Times New Roman" panose="02020603050405020304" pitchFamily="18" charset="0"/>
                <a:ea typeface="Calibri"/>
                <a:cs typeface="Times New Roman" panose="02020603050405020304" pitchFamily="18" charset="0"/>
              </a:rPr>
              <a:t>.</a:t>
            </a:r>
          </a:p>
          <a:p>
            <a:pPr marL="0" indent="0" algn="l" rtl="0">
              <a:buNone/>
            </a:pPr>
            <a:r>
              <a:rPr lang="en-US" b="1" dirty="0" smtClean="0">
                <a:latin typeface="Times New Roman" panose="02020603050405020304" pitchFamily="18" charset="0"/>
                <a:ea typeface="Calibri"/>
                <a:cs typeface="Times New Roman" panose="02020603050405020304" pitchFamily="18" charset="0"/>
              </a:rPr>
              <a:t> </a:t>
            </a:r>
            <a:r>
              <a:rPr lang="en-US" b="1" dirty="0" smtClean="0">
                <a:solidFill>
                  <a:srgbClr val="FF0000"/>
                </a:solidFill>
                <a:latin typeface="Times New Roman" panose="02020603050405020304" pitchFamily="18" charset="0"/>
                <a:ea typeface="Calibri"/>
                <a:cs typeface="Times New Roman" panose="02020603050405020304" pitchFamily="18" charset="0"/>
              </a:rPr>
              <a:t>**Mefloquine </a:t>
            </a:r>
            <a:r>
              <a:rPr lang="en-US" b="1" dirty="0">
                <a:solidFill>
                  <a:srgbClr val="FF0000"/>
                </a:solidFill>
                <a:latin typeface="Times New Roman" panose="02020603050405020304" pitchFamily="18" charset="0"/>
                <a:ea typeface="Calibri"/>
                <a:cs typeface="Times New Roman" panose="02020603050405020304" pitchFamily="18" charset="0"/>
              </a:rPr>
              <a:t>hydrochloride </a:t>
            </a:r>
            <a:r>
              <a:rPr lang="en-US" b="1" dirty="0" smtClean="0">
                <a:solidFill>
                  <a:srgbClr val="FF0000"/>
                </a:solidFill>
                <a:latin typeface="Times New Roman" panose="02020603050405020304" pitchFamily="18" charset="0"/>
                <a:ea typeface="Calibri"/>
                <a:cs typeface="Times New Roman" panose="02020603050405020304" pitchFamily="18" charset="0"/>
              </a:rPr>
              <a:t> has  </a:t>
            </a:r>
            <a:r>
              <a:rPr lang="en-US" b="1" dirty="0">
                <a:solidFill>
                  <a:srgbClr val="FF0000"/>
                </a:solidFill>
                <a:latin typeface="Times New Roman" panose="02020603050405020304" pitchFamily="18" charset="0"/>
                <a:ea typeface="Calibri"/>
                <a:cs typeface="Times New Roman" panose="02020603050405020304" pitchFamily="18" charset="0"/>
              </a:rPr>
              <a:t>been used </a:t>
            </a:r>
            <a:r>
              <a:rPr lang="en-US" b="1" dirty="0" smtClean="0">
                <a:solidFill>
                  <a:srgbClr val="FF0000"/>
                </a:solidFill>
                <a:latin typeface="Times New Roman" panose="02020603050405020304" pitchFamily="18" charset="0"/>
                <a:ea typeface="Calibri"/>
                <a:cs typeface="Times New Roman" panose="02020603050405020304" pitchFamily="18" charset="0"/>
              </a:rPr>
              <a:t>effectively to </a:t>
            </a:r>
            <a:r>
              <a:rPr lang="en-US" b="1" dirty="0">
                <a:solidFill>
                  <a:srgbClr val="FF0000"/>
                </a:solidFill>
                <a:latin typeface="Times New Roman" panose="02020603050405020304" pitchFamily="18" charset="0"/>
                <a:ea typeface="Calibri"/>
                <a:cs typeface="Times New Roman" panose="02020603050405020304" pitchFamily="18" charset="0"/>
              </a:rPr>
              <a:t>treat </a:t>
            </a:r>
            <a:r>
              <a:rPr lang="en-US" b="1" i="1" dirty="0" smtClean="0">
                <a:solidFill>
                  <a:srgbClr val="FF0000"/>
                </a:solidFill>
                <a:latin typeface="Times New Roman" panose="02020603050405020304" pitchFamily="18" charset="0"/>
                <a:ea typeface="Calibri"/>
                <a:cs typeface="Times New Roman" panose="02020603050405020304" pitchFamily="18" charset="0"/>
              </a:rPr>
              <a:t>Plasmodium</a:t>
            </a:r>
            <a:r>
              <a:rPr lang="en-US" b="1" dirty="0" smtClean="0">
                <a:solidFill>
                  <a:srgbClr val="FF0000"/>
                </a:solidFill>
                <a:latin typeface="Times New Roman" panose="02020603050405020304" pitchFamily="18" charset="0"/>
                <a:ea typeface="Calibri"/>
                <a:cs typeface="Times New Roman" panose="02020603050405020304" pitchFamily="18" charset="0"/>
              </a:rPr>
              <a:t> .</a:t>
            </a:r>
          </a:p>
          <a:p>
            <a:pPr marL="0" indent="0" algn="l" rtl="0">
              <a:buNone/>
            </a:pPr>
            <a:endParaRPr lang="en-US" b="1" dirty="0" smtClean="0">
              <a:solidFill>
                <a:srgbClr val="FF000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latin typeface="Times New Roman" panose="02020603050405020304" pitchFamily="18" charset="0"/>
                <a:ea typeface="Calibri"/>
                <a:cs typeface="Times New Roman" panose="02020603050405020304" pitchFamily="18" charset="0"/>
              </a:rPr>
              <a:t>** Treatment </a:t>
            </a:r>
            <a:r>
              <a:rPr lang="en-US" b="1" dirty="0">
                <a:latin typeface="Times New Roman" panose="02020603050405020304" pitchFamily="18" charset="0"/>
                <a:ea typeface="Calibri"/>
                <a:cs typeface="Times New Roman" panose="02020603050405020304" pitchFamily="18" charset="0"/>
              </a:rPr>
              <a:t>of </a:t>
            </a:r>
            <a:r>
              <a:rPr lang="en-US" b="1" i="1" dirty="0" smtClean="0">
                <a:latin typeface="Times New Roman" panose="02020603050405020304" pitchFamily="18" charset="0"/>
                <a:ea typeface="Calibri"/>
                <a:cs typeface="Times New Roman" panose="02020603050405020304" pitchFamily="18" charset="0"/>
              </a:rPr>
              <a:t>Leucocytozoon</a:t>
            </a:r>
            <a:r>
              <a:rPr lang="en-US" b="1" dirty="0" smtClean="0">
                <a:latin typeface="Times New Roman" panose="02020603050405020304" pitchFamily="18" charset="0"/>
                <a:ea typeface="Calibri"/>
                <a:cs typeface="Times New Roman" panose="02020603050405020304" pitchFamily="18" charset="0"/>
              </a:rPr>
              <a:t> </a:t>
            </a:r>
            <a:r>
              <a:rPr lang="en-US" b="1" dirty="0" smtClean="0">
                <a:solidFill>
                  <a:prstClr val="black"/>
                </a:solidFill>
                <a:latin typeface="Times New Roman" panose="02020603050405020304" pitchFamily="18" charset="0"/>
                <a:ea typeface="Calibri"/>
                <a:cs typeface="Times New Roman" panose="02020603050405020304" pitchFamily="18" charset="0"/>
              </a:rPr>
              <a:t>successfully </a:t>
            </a:r>
            <a:r>
              <a:rPr lang="en-US" b="1" dirty="0" smtClean="0">
                <a:latin typeface="Times New Roman" panose="02020603050405020304" pitchFamily="18" charset="0"/>
                <a:ea typeface="Calibri"/>
                <a:cs typeface="Times New Roman" panose="02020603050405020304" pitchFamily="18" charset="0"/>
              </a:rPr>
              <a:t>has </a:t>
            </a:r>
            <a:r>
              <a:rPr lang="en-US" b="1" dirty="0">
                <a:latin typeface="Times New Roman" panose="02020603050405020304" pitchFamily="18" charset="0"/>
                <a:ea typeface="Calibri"/>
                <a:cs typeface="Times New Roman" panose="02020603050405020304" pitchFamily="18" charset="0"/>
              </a:rPr>
              <a:t>not been </a:t>
            </a:r>
            <a:r>
              <a:rPr lang="en-US" b="1" dirty="0" smtClean="0">
                <a:latin typeface="Times New Roman" panose="02020603050405020304" pitchFamily="18" charset="0"/>
                <a:ea typeface="Calibri"/>
                <a:cs typeface="Times New Roman" panose="02020603050405020304" pitchFamily="18" charset="0"/>
              </a:rPr>
              <a:t>reported.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31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264696"/>
          </a:xfrm>
        </p:spPr>
        <p:txBody>
          <a:bodyPr>
            <a:normAutofit/>
          </a:bodyPr>
          <a:lstStyle/>
          <a:p>
            <a:pPr marL="0" marR="0" indent="0" algn="l" rtl="0">
              <a:lnSpc>
                <a:spcPct val="115000"/>
              </a:lnSpc>
              <a:spcBef>
                <a:spcPts val="0"/>
              </a:spcBef>
              <a:spcAft>
                <a:spcPts val="0"/>
              </a:spcAft>
              <a:buNone/>
            </a:pPr>
            <a:r>
              <a:rPr lang="en-US" sz="3600" b="1" dirty="0" smtClean="0">
                <a:solidFill>
                  <a:srgbClr val="0070C0"/>
                </a:solidFill>
                <a:latin typeface="Times New Roman" panose="02020603050405020304" pitchFamily="18" charset="0"/>
                <a:ea typeface="Calibri"/>
                <a:cs typeface="Times New Roman" panose="02020603050405020304" pitchFamily="18" charset="0"/>
              </a:rPr>
              <a:t>**Pigeons </a:t>
            </a:r>
            <a:r>
              <a:rPr lang="en-US" sz="3600" b="1" dirty="0" smtClean="0">
                <a:solidFill>
                  <a:srgbClr val="0070C0"/>
                </a:solidFill>
                <a:latin typeface="Times New Roman" panose="02020603050405020304" pitchFamily="18" charset="0"/>
                <a:ea typeface="Calibri"/>
                <a:cs typeface="Times New Roman" panose="02020603050405020304" pitchFamily="18" charset="0"/>
              </a:rPr>
              <a:t>are </a:t>
            </a:r>
            <a:r>
              <a:rPr lang="en-US" sz="3600" b="1" dirty="0">
                <a:solidFill>
                  <a:srgbClr val="0070C0"/>
                </a:solidFill>
                <a:latin typeface="Times New Roman" panose="02020603050405020304" pitchFamily="18" charset="0"/>
                <a:ea typeface="Calibri"/>
                <a:cs typeface="Times New Roman" panose="02020603050405020304" pitchFamily="18" charset="0"/>
              </a:rPr>
              <a:t>ubiquitous birds and can be found in virtually every town and city around the globe. </a:t>
            </a:r>
            <a:endParaRPr lang="en-US" sz="3600" b="1" dirty="0" smtClean="0">
              <a:solidFill>
                <a:srgbClr val="0070C0"/>
              </a:solidFill>
              <a:latin typeface="Times New Roman" panose="02020603050405020304" pitchFamily="18" charset="0"/>
              <a:ea typeface="Calibri"/>
              <a:cs typeface="Times New Roman" panose="02020603050405020304" pitchFamily="18" charset="0"/>
            </a:endParaRPr>
          </a:p>
          <a:p>
            <a:pPr marL="0" marR="0" indent="0" algn="l" rtl="0">
              <a:lnSpc>
                <a:spcPct val="115000"/>
              </a:lnSpc>
              <a:spcBef>
                <a:spcPts val="0"/>
              </a:spcBef>
              <a:spcAft>
                <a:spcPts val="0"/>
              </a:spcAft>
              <a:buNone/>
            </a:pPr>
            <a:r>
              <a:rPr lang="en-US" sz="3600" b="1" i="1" dirty="0" smtClean="0">
                <a:solidFill>
                  <a:srgbClr val="231F20"/>
                </a:solidFill>
                <a:latin typeface="Times New Roman" panose="02020603050405020304" pitchFamily="18" charset="0"/>
                <a:ea typeface="Calibri"/>
                <a:cs typeface="Times New Roman" panose="02020603050405020304" pitchFamily="18" charset="0"/>
              </a:rPr>
              <a:t>**Columba </a:t>
            </a:r>
            <a:r>
              <a:rPr lang="en-US" sz="3600" b="1" i="1" dirty="0">
                <a:solidFill>
                  <a:srgbClr val="231F20"/>
                </a:solidFill>
                <a:latin typeface="Times New Roman" panose="02020603050405020304" pitchFamily="18" charset="0"/>
                <a:ea typeface="Calibri"/>
                <a:cs typeface="Times New Roman" panose="02020603050405020304" pitchFamily="18" charset="0"/>
              </a:rPr>
              <a:t>livia </a:t>
            </a:r>
            <a:r>
              <a:rPr lang="en-US" sz="3600" b="1" dirty="0">
                <a:solidFill>
                  <a:srgbClr val="231F20"/>
                </a:solidFill>
                <a:latin typeface="Times New Roman" panose="02020603050405020304" pitchFamily="18" charset="0"/>
                <a:ea typeface="Calibri"/>
                <a:cs typeface="Times New Roman" panose="02020603050405020304" pitchFamily="18" charset="0"/>
              </a:rPr>
              <a:t>is a species that descends from wild rock pigeons, which live in </a:t>
            </a:r>
            <a:r>
              <a:rPr lang="en-US" sz="3600" b="1" dirty="0">
                <a:solidFill>
                  <a:srgbClr val="0070C0"/>
                </a:solidFill>
                <a:latin typeface="Times New Roman" panose="02020603050405020304" pitchFamily="18" charset="0"/>
                <a:ea typeface="Calibri"/>
                <a:cs typeface="Times New Roman" panose="02020603050405020304" pitchFamily="18" charset="0"/>
              </a:rPr>
              <a:t>Mediterranean Europe</a:t>
            </a:r>
            <a:r>
              <a:rPr lang="en-US" sz="3600" b="1" dirty="0">
                <a:solidFill>
                  <a:srgbClr val="231F20"/>
                </a:solidFill>
                <a:latin typeface="Times New Roman" panose="02020603050405020304" pitchFamily="18" charset="0"/>
                <a:ea typeface="Calibri"/>
                <a:cs typeface="Times New Roman" panose="02020603050405020304" pitchFamily="18" charset="0"/>
              </a:rPr>
              <a:t>.</a:t>
            </a:r>
            <a:endParaRPr lang="en-US" b="1" dirty="0">
              <a:latin typeface="Times New Roman" panose="02020603050405020304" pitchFamily="18" charset="0"/>
              <a:ea typeface="Calibri"/>
              <a:cs typeface="Times New Roman" panose="02020603050405020304" pitchFamily="18" charset="0"/>
            </a:endParaRPr>
          </a:p>
          <a:p>
            <a:pPr marL="0" indent="0" algn="l" rtl="0">
              <a:buNone/>
            </a:pPr>
            <a:r>
              <a:rPr lang="en-US" sz="3600" b="1" dirty="0" smtClean="0">
                <a:solidFill>
                  <a:srgbClr val="FF0000"/>
                </a:solidFill>
                <a:latin typeface="Times New Roman" panose="02020603050405020304" pitchFamily="18" charset="0"/>
                <a:ea typeface="Calibri"/>
                <a:cs typeface="Times New Roman" panose="02020603050405020304" pitchFamily="18" charset="0"/>
              </a:rPr>
              <a:t>**Pigeons </a:t>
            </a:r>
            <a:r>
              <a:rPr lang="en-US" sz="3600" b="1" dirty="0">
                <a:solidFill>
                  <a:srgbClr val="FF0000"/>
                </a:solidFill>
                <a:latin typeface="Times New Roman" panose="02020603050405020304" pitchFamily="18" charset="0"/>
                <a:ea typeface="Calibri"/>
                <a:cs typeface="Times New Roman" panose="02020603050405020304" pitchFamily="18" charset="0"/>
              </a:rPr>
              <a:t>constitute a major source of infection </a:t>
            </a:r>
            <a:r>
              <a:rPr lang="en-US" sz="3600" b="1" dirty="0">
                <a:solidFill>
                  <a:srgbClr val="0070C0"/>
                </a:solidFill>
                <a:latin typeface="Times New Roman" panose="02020603050405020304" pitchFamily="18" charset="0"/>
                <a:ea typeface="Calibri"/>
                <a:cs typeface="Times New Roman" panose="02020603050405020304" pitchFamily="18" charset="0"/>
              </a:rPr>
              <a:t>and</a:t>
            </a:r>
            <a:r>
              <a:rPr lang="en-US" sz="3600" b="1" dirty="0">
                <a:solidFill>
                  <a:srgbClr val="FF0000"/>
                </a:solidFill>
                <a:latin typeface="Times New Roman" panose="02020603050405020304" pitchFamily="18" charset="0"/>
                <a:ea typeface="Calibri"/>
                <a:cs typeface="Times New Roman" panose="02020603050405020304" pitchFamily="18" charset="0"/>
              </a:rPr>
              <a:t> transmission of diseases</a:t>
            </a:r>
            <a:r>
              <a:rPr lang="en-US" sz="3600" b="1" dirty="0" smtClean="0">
                <a:solidFill>
                  <a:srgbClr val="FF0000"/>
                </a:solidFill>
                <a:latin typeface="Times New Roman" panose="02020603050405020304" pitchFamily="18" charset="0"/>
                <a:ea typeface="Calibri"/>
                <a:cs typeface="Times New Roman" panose="02020603050405020304" pitchFamily="18" charset="0"/>
              </a:rPr>
              <a:t>.</a:t>
            </a:r>
            <a:r>
              <a:rPr lang="en-US" sz="3600" dirty="0">
                <a:solidFill>
                  <a:srgbClr val="231F20"/>
                </a:solidFill>
                <a:latin typeface="Times New Roman"/>
                <a:ea typeface="Calibri"/>
              </a:rPr>
              <a:t> </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4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lgn="l" rtl="0">
              <a:buNone/>
            </a:pPr>
            <a:r>
              <a:rPr lang="en-US" sz="3300" dirty="0">
                <a:solidFill>
                  <a:srgbClr val="231F20"/>
                </a:solidFill>
                <a:latin typeface="Times New Roman"/>
                <a:ea typeface="Calibri"/>
              </a:rPr>
              <a:t>**</a:t>
            </a:r>
            <a:r>
              <a:rPr lang="en-US" sz="3300" b="1" dirty="0">
                <a:solidFill>
                  <a:srgbClr val="00B050"/>
                </a:solidFill>
                <a:latin typeface="Times New Roman"/>
                <a:ea typeface="Calibri"/>
              </a:rPr>
              <a:t>Humans are infected by inhaling fecal dust from cages or from sites that have been contaminated with dry feces, urine and other droppings.</a:t>
            </a:r>
            <a:endParaRPr lang="en-US" b="1" dirty="0" smtClean="0">
              <a:solidFill>
                <a:srgbClr val="231F20"/>
              </a:solidFill>
              <a:latin typeface="Times New Roman" panose="02020603050405020304" pitchFamily="18" charset="0"/>
              <a:ea typeface="Calibri"/>
              <a:cs typeface="Times New Roman" panose="02020603050405020304" pitchFamily="18" charset="0"/>
            </a:endParaRPr>
          </a:p>
          <a:p>
            <a:pPr marL="0" indent="0" algn="l" rtl="0">
              <a:buNone/>
            </a:pPr>
            <a:r>
              <a:rPr lang="en-US" b="1" dirty="0" smtClean="0">
                <a:solidFill>
                  <a:srgbClr val="231F20"/>
                </a:solidFill>
                <a:latin typeface="Times New Roman" panose="02020603050405020304" pitchFamily="18" charset="0"/>
                <a:ea typeface="Calibri"/>
                <a:cs typeface="Times New Roman" panose="02020603050405020304" pitchFamily="18" charset="0"/>
              </a:rPr>
              <a:t>**This </a:t>
            </a:r>
            <a:r>
              <a:rPr lang="en-US" b="1" dirty="0">
                <a:solidFill>
                  <a:srgbClr val="231F20"/>
                </a:solidFill>
                <a:latin typeface="Times New Roman" panose="02020603050405020304" pitchFamily="18" charset="0"/>
                <a:ea typeface="Calibri"/>
                <a:cs typeface="Times New Roman" panose="02020603050405020304" pitchFamily="18" charset="0"/>
              </a:rPr>
              <a:t>usually occurs among breeders, veterinary doctors, industrial workers, and cleaning workers.</a:t>
            </a:r>
            <a:r>
              <a:rPr lang="en-US" sz="2400" b="1" dirty="0">
                <a:solidFill>
                  <a:srgbClr val="231F20"/>
                </a:solidFill>
                <a:latin typeface="Times New Roman" panose="02020603050405020304" pitchFamily="18" charset="0"/>
                <a:ea typeface="Calibri"/>
                <a:cs typeface="Times New Roman" panose="02020603050405020304" pitchFamily="18" charset="0"/>
              </a:rPr>
              <a:t> </a:t>
            </a:r>
            <a:endParaRPr lang="en-US" sz="2400" b="1" dirty="0" smtClean="0">
              <a:solidFill>
                <a:srgbClr val="231F20"/>
              </a:solidFill>
              <a:latin typeface="Times New Roman" panose="02020603050405020304" pitchFamily="18" charset="0"/>
              <a:ea typeface="Calibri"/>
              <a:cs typeface="Times New Roman" panose="02020603050405020304" pitchFamily="18" charset="0"/>
            </a:endParaRPr>
          </a:p>
          <a:p>
            <a:pPr marL="0" indent="0" algn="l" rtl="0">
              <a:buNone/>
            </a:pPr>
            <a:r>
              <a:rPr lang="en-US" sz="2400" b="1" dirty="0" smtClean="0">
                <a:solidFill>
                  <a:srgbClr val="FF0000"/>
                </a:solidFill>
                <a:latin typeface="Times New Roman" panose="02020603050405020304" pitchFamily="18" charset="0"/>
                <a:ea typeface="Calibri"/>
                <a:cs typeface="Times New Roman" panose="02020603050405020304" pitchFamily="18" charset="0"/>
              </a:rPr>
              <a:t>**</a:t>
            </a:r>
            <a:r>
              <a:rPr lang="en-US" b="1" dirty="0" smtClean="0">
                <a:solidFill>
                  <a:srgbClr val="FF0000"/>
                </a:solidFill>
                <a:latin typeface="Times New Roman" panose="02020603050405020304" pitchFamily="18" charset="0"/>
                <a:ea typeface="Calibri"/>
                <a:cs typeface="Times New Roman" panose="02020603050405020304" pitchFamily="18" charset="0"/>
              </a:rPr>
              <a:t>Several </a:t>
            </a:r>
            <a:r>
              <a:rPr lang="en-US" b="1" dirty="0">
                <a:solidFill>
                  <a:srgbClr val="FF0000"/>
                </a:solidFill>
                <a:latin typeface="Times New Roman" panose="02020603050405020304" pitchFamily="18" charset="0"/>
                <a:ea typeface="Calibri"/>
                <a:cs typeface="Times New Roman" panose="02020603050405020304" pitchFamily="18" charset="0"/>
              </a:rPr>
              <a:t>health problems can affect pigeons, but parasite infections play a major role.</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1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91264" cy="5577483"/>
          </a:xfrm>
        </p:spPr>
        <p:txBody>
          <a:bodyPr>
            <a:normAutofit/>
          </a:bodyPr>
          <a:lstStyle/>
          <a:p>
            <a:pPr marL="0" marR="0" indent="0" algn="l">
              <a:lnSpc>
                <a:spcPct val="115000"/>
              </a:lnSpc>
              <a:spcBef>
                <a:spcPts val="0"/>
              </a:spcBef>
              <a:spcAft>
                <a:spcPts val="0"/>
              </a:spcAft>
              <a:buNone/>
            </a:pPr>
            <a:r>
              <a:rPr lang="en-US" sz="4400" b="1" dirty="0" smtClean="0">
                <a:solidFill>
                  <a:srgbClr val="C00000"/>
                </a:solidFill>
                <a:latin typeface="Times New Roman" panose="02020603050405020304" pitchFamily="18" charset="0"/>
                <a:ea typeface="Calibri"/>
                <a:cs typeface="Times New Roman" panose="02020603050405020304" pitchFamily="18" charset="0"/>
              </a:rPr>
              <a:t>**</a:t>
            </a:r>
            <a:r>
              <a:rPr lang="en-US" sz="4400" b="1" dirty="0" smtClean="0">
                <a:solidFill>
                  <a:srgbClr val="FF0000"/>
                </a:solidFill>
                <a:latin typeface="Times New Roman" panose="02020603050405020304" pitchFamily="18" charset="0"/>
                <a:ea typeface="Calibri"/>
                <a:cs typeface="Times New Roman" panose="02020603050405020304" pitchFamily="18" charset="0"/>
              </a:rPr>
              <a:t>Parasites</a:t>
            </a:r>
            <a:r>
              <a:rPr lang="en-US" sz="4400" b="1" dirty="0" smtClean="0">
                <a:solidFill>
                  <a:srgbClr val="C00000"/>
                </a:solidFill>
                <a:latin typeface="Times New Roman" panose="02020603050405020304" pitchFamily="18" charset="0"/>
                <a:ea typeface="Calibri"/>
                <a:cs typeface="Times New Roman" panose="02020603050405020304" pitchFamily="18" charset="0"/>
              </a:rPr>
              <a:t> </a:t>
            </a:r>
            <a:r>
              <a:rPr lang="en-US" sz="4400" b="1" dirty="0">
                <a:latin typeface="Times New Roman" panose="02020603050405020304" pitchFamily="18" charset="0"/>
                <a:ea typeface="Calibri"/>
                <a:cs typeface="Times New Roman" panose="02020603050405020304" pitchFamily="18" charset="0"/>
              </a:rPr>
              <a:t>are endemic in Africa, Central and South America, certain Caribbean islands </a:t>
            </a:r>
            <a:r>
              <a:rPr lang="en-US" sz="4400" b="1" dirty="0" smtClean="0">
                <a:latin typeface="Times New Roman" panose="02020603050405020304" pitchFamily="18" charset="0"/>
                <a:ea typeface="Calibri"/>
                <a:cs typeface="Times New Roman" panose="02020603050405020304" pitchFamily="18" charset="0"/>
              </a:rPr>
              <a:t> and </a:t>
            </a:r>
            <a:r>
              <a:rPr lang="en-US" sz="4400" b="1" dirty="0">
                <a:latin typeface="Times New Roman" panose="02020603050405020304" pitchFamily="18" charset="0"/>
                <a:ea typeface="Calibri"/>
                <a:cs typeface="Times New Roman" panose="02020603050405020304" pitchFamily="18" charset="0"/>
              </a:rPr>
              <a:t>parts </a:t>
            </a:r>
            <a:r>
              <a:rPr lang="en-US" sz="4400" b="1" dirty="0" smtClean="0">
                <a:latin typeface="Times New Roman" panose="02020603050405020304" pitchFamily="18" charset="0"/>
                <a:ea typeface="Calibri"/>
                <a:cs typeface="Times New Roman" panose="02020603050405020304" pitchFamily="18" charset="0"/>
              </a:rPr>
              <a:t>of  Asia</a:t>
            </a:r>
            <a:r>
              <a:rPr lang="en-US" sz="4400" b="1" dirty="0">
                <a:latin typeface="Times New Roman" panose="02020603050405020304" pitchFamily="18" charset="0"/>
                <a:ea typeface="Calibri"/>
                <a:cs typeface="Times New Roman" panose="02020603050405020304" pitchFamily="18" charset="0"/>
              </a:rPr>
              <a:t>, where vectors of all types transmit them</a:t>
            </a:r>
            <a:r>
              <a:rPr lang="en-US" sz="4400" b="1" dirty="0" smtClean="0">
                <a:latin typeface="Times New Roman" panose="02020603050405020304" pitchFamily="18" charset="0"/>
                <a:ea typeface="Calibri"/>
                <a:cs typeface="Times New Roman" panose="02020603050405020304" pitchFamily="18" charset="0"/>
              </a:rPr>
              <a:t>.</a:t>
            </a:r>
          </a:p>
          <a:p>
            <a:pPr marL="0" marR="0" indent="0" algn="l">
              <a:lnSpc>
                <a:spcPct val="115000"/>
              </a:lnSpc>
              <a:spcBef>
                <a:spcPts val="0"/>
              </a:spcBef>
              <a:spcAft>
                <a:spcPts val="0"/>
              </a:spcAft>
              <a:buNone/>
            </a:pPr>
            <a:r>
              <a:rPr lang="en-US" sz="4400" b="1" dirty="0" smtClean="0">
                <a:solidFill>
                  <a:srgbClr val="C00000"/>
                </a:solidFill>
                <a:latin typeface="Times New Roman" panose="02020603050405020304" pitchFamily="18" charset="0"/>
                <a:ea typeface="Calibri"/>
                <a:cs typeface="Times New Roman" panose="02020603050405020304" pitchFamily="18" charset="0"/>
              </a:rPr>
              <a:t> </a:t>
            </a:r>
          </a:p>
        </p:txBody>
      </p:sp>
    </p:spTree>
    <p:extLst>
      <p:ext uri="{BB962C8B-B14F-4D97-AF65-F5344CB8AC3E}">
        <p14:creationId xmlns:p14="http://schemas.microsoft.com/office/powerpoint/2010/main" val="627477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80720"/>
          </a:xfrm>
        </p:spPr>
        <p:txBody>
          <a:bodyPr>
            <a:normAutofit fontScale="92500" lnSpcReduction="10000"/>
          </a:bodyPr>
          <a:lstStyle/>
          <a:p>
            <a:pPr marL="0" marR="0" indent="0" algn="l">
              <a:lnSpc>
                <a:spcPct val="115000"/>
              </a:lnSpc>
              <a:spcBef>
                <a:spcPts val="0"/>
              </a:spcBef>
              <a:spcAft>
                <a:spcPts val="1000"/>
              </a:spcAft>
              <a:buNone/>
            </a:pPr>
            <a:r>
              <a:rPr lang="en-US" sz="3300" b="1" dirty="0">
                <a:solidFill>
                  <a:srgbClr val="FF0000"/>
                </a:solidFill>
                <a:latin typeface="Times New Roman"/>
                <a:ea typeface="Calibri"/>
                <a:cs typeface="Arial"/>
              </a:rPr>
              <a:t>Domestic  pigeon  </a:t>
            </a:r>
            <a:r>
              <a:rPr lang="en-US" b="1" dirty="0">
                <a:latin typeface="Times New Roman"/>
                <a:ea typeface="Calibri"/>
                <a:cs typeface="Arial"/>
              </a:rPr>
              <a:t>can be </a:t>
            </a:r>
            <a:r>
              <a:rPr lang="en-US" b="1" dirty="0" smtClean="0">
                <a:latin typeface="Times New Roman"/>
                <a:ea typeface="Calibri"/>
                <a:cs typeface="Arial"/>
              </a:rPr>
              <a:t>scientifically classified </a:t>
            </a:r>
            <a:r>
              <a:rPr lang="en-US" b="1" dirty="0" smtClean="0">
                <a:latin typeface="Times New Roman"/>
                <a:ea typeface="Calibri"/>
                <a:cs typeface="Arial"/>
              </a:rPr>
              <a:t>as: Kingdom  </a:t>
            </a:r>
            <a:r>
              <a:rPr lang="en-US" b="1" dirty="0">
                <a:latin typeface="Times New Roman"/>
                <a:ea typeface="Calibri"/>
                <a:cs typeface="Arial"/>
              </a:rPr>
              <a:t>: </a:t>
            </a:r>
            <a:r>
              <a:rPr lang="en-US" b="1" dirty="0">
                <a:solidFill>
                  <a:srgbClr val="00B0F0"/>
                </a:solidFill>
                <a:latin typeface="Times New Roman"/>
                <a:ea typeface="Calibri"/>
                <a:cs typeface="Arial"/>
              </a:rPr>
              <a:t>Animalia</a:t>
            </a:r>
            <a:endParaRPr lang="en-US" sz="2800" dirty="0">
              <a:solidFill>
                <a:srgbClr val="00B0F0"/>
              </a:solidFill>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Phylum  </a:t>
            </a:r>
            <a:r>
              <a:rPr lang="en-US" b="1" dirty="0">
                <a:latin typeface="Times New Roman"/>
                <a:ea typeface="Calibri"/>
                <a:cs typeface="Arial"/>
              </a:rPr>
              <a:t>: </a:t>
            </a:r>
            <a:r>
              <a:rPr lang="en-US" b="1" dirty="0">
                <a:solidFill>
                  <a:srgbClr val="FF0000"/>
                </a:solidFill>
                <a:latin typeface="Times New Roman"/>
                <a:ea typeface="Calibri"/>
                <a:cs typeface="Arial"/>
              </a:rPr>
              <a:t>Chordata</a:t>
            </a:r>
            <a:endParaRPr lang="en-US" sz="2800" dirty="0">
              <a:solidFill>
                <a:srgbClr val="FF0000"/>
              </a:solidFill>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Class  </a:t>
            </a:r>
            <a:r>
              <a:rPr lang="en-US" b="1" dirty="0">
                <a:latin typeface="Times New Roman"/>
                <a:ea typeface="Calibri"/>
                <a:cs typeface="Arial"/>
              </a:rPr>
              <a:t>: </a:t>
            </a:r>
            <a:r>
              <a:rPr lang="en-US" b="1" dirty="0">
                <a:solidFill>
                  <a:srgbClr val="00B050"/>
                </a:solidFill>
                <a:latin typeface="Times New Roman"/>
                <a:ea typeface="Calibri"/>
                <a:cs typeface="Arial"/>
              </a:rPr>
              <a:t>Aves </a:t>
            </a:r>
            <a:endParaRPr lang="en-US" sz="2800" dirty="0">
              <a:solidFill>
                <a:srgbClr val="00B050"/>
              </a:solidFill>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Order  </a:t>
            </a:r>
            <a:r>
              <a:rPr lang="en-US" b="1" dirty="0">
                <a:latin typeface="Times New Roman"/>
                <a:ea typeface="Calibri"/>
                <a:cs typeface="Arial"/>
              </a:rPr>
              <a:t>:  </a:t>
            </a:r>
            <a:r>
              <a:rPr lang="en-US" b="1" dirty="0">
                <a:solidFill>
                  <a:srgbClr val="7030A0"/>
                </a:solidFill>
                <a:latin typeface="Times New Roman"/>
                <a:ea typeface="Calibri"/>
                <a:cs typeface="Arial"/>
              </a:rPr>
              <a:t>Columbiformes</a:t>
            </a:r>
            <a:r>
              <a:rPr lang="en-US" b="1" dirty="0">
                <a:latin typeface="Times New Roman"/>
                <a:ea typeface="Calibri"/>
                <a:cs typeface="Arial"/>
              </a:rPr>
              <a:t> </a:t>
            </a:r>
            <a:endParaRPr lang="en-US" sz="2800" dirty="0">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Family  </a:t>
            </a:r>
            <a:r>
              <a:rPr lang="en-US" b="1" dirty="0">
                <a:latin typeface="Times New Roman"/>
                <a:ea typeface="Calibri"/>
                <a:cs typeface="Arial"/>
              </a:rPr>
              <a:t>: </a:t>
            </a:r>
            <a:r>
              <a:rPr lang="en-US" b="1" dirty="0">
                <a:solidFill>
                  <a:srgbClr val="C00000"/>
                </a:solidFill>
                <a:latin typeface="Times New Roman"/>
                <a:ea typeface="Calibri"/>
                <a:cs typeface="Arial"/>
              </a:rPr>
              <a:t>Columbidae</a:t>
            </a:r>
            <a:r>
              <a:rPr lang="en-US" b="1" dirty="0">
                <a:latin typeface="Times New Roman"/>
                <a:ea typeface="Calibri"/>
                <a:cs typeface="Arial"/>
              </a:rPr>
              <a:t> </a:t>
            </a:r>
            <a:endParaRPr lang="en-US" sz="2800" dirty="0">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Genus  </a:t>
            </a:r>
            <a:r>
              <a:rPr lang="en-US" b="1" dirty="0">
                <a:latin typeface="Times New Roman"/>
                <a:ea typeface="Calibri"/>
                <a:cs typeface="Arial"/>
              </a:rPr>
              <a:t>:  </a:t>
            </a:r>
            <a:r>
              <a:rPr lang="en-US" b="1" i="1" dirty="0">
                <a:solidFill>
                  <a:srgbClr val="002060"/>
                </a:solidFill>
                <a:latin typeface="Times New Roman"/>
                <a:ea typeface="Calibri"/>
                <a:cs typeface="Arial"/>
              </a:rPr>
              <a:t>Columba</a:t>
            </a:r>
            <a:r>
              <a:rPr lang="en-US" b="1" dirty="0">
                <a:solidFill>
                  <a:srgbClr val="002060"/>
                </a:solidFill>
                <a:latin typeface="Times New Roman"/>
                <a:ea typeface="Calibri"/>
                <a:cs typeface="Arial"/>
              </a:rPr>
              <a:t> </a:t>
            </a:r>
            <a:r>
              <a:rPr lang="en-US" b="1" dirty="0">
                <a:latin typeface="Times New Roman"/>
                <a:ea typeface="Calibri"/>
                <a:cs typeface="Arial"/>
              </a:rPr>
              <a:t> </a:t>
            </a:r>
            <a:endParaRPr lang="en-US" sz="2800" dirty="0">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Species  </a:t>
            </a:r>
            <a:r>
              <a:rPr lang="en-US" b="1" dirty="0">
                <a:latin typeface="Times New Roman"/>
                <a:ea typeface="Calibri"/>
                <a:cs typeface="Arial"/>
              </a:rPr>
              <a:t>:  </a:t>
            </a:r>
            <a:r>
              <a:rPr lang="en-US" b="1" i="1" dirty="0">
                <a:solidFill>
                  <a:srgbClr val="7030A0"/>
                </a:solidFill>
                <a:latin typeface="Times New Roman"/>
                <a:ea typeface="Calibri"/>
                <a:cs typeface="Arial"/>
              </a:rPr>
              <a:t>C. livia</a:t>
            </a:r>
            <a:endParaRPr lang="en-US" sz="2800" dirty="0">
              <a:solidFill>
                <a:srgbClr val="7030A0"/>
              </a:solidFill>
              <a:ea typeface="Calibri"/>
              <a:cs typeface="Arial"/>
            </a:endParaRPr>
          </a:p>
          <a:p>
            <a:pPr marL="0" marR="0" indent="0" algn="l">
              <a:lnSpc>
                <a:spcPct val="115000"/>
              </a:lnSpc>
              <a:spcBef>
                <a:spcPts val="0"/>
              </a:spcBef>
              <a:spcAft>
                <a:spcPts val="1000"/>
              </a:spcAft>
              <a:buNone/>
            </a:pPr>
            <a:r>
              <a:rPr lang="en-US" b="1" dirty="0" smtClean="0">
                <a:latin typeface="Times New Roman"/>
                <a:ea typeface="Calibri"/>
                <a:cs typeface="Arial"/>
              </a:rPr>
              <a:t>                           Subspecies </a:t>
            </a:r>
            <a:r>
              <a:rPr lang="en-US" b="1" dirty="0">
                <a:latin typeface="Times New Roman"/>
                <a:ea typeface="Calibri"/>
                <a:cs typeface="Arial"/>
              </a:rPr>
              <a:t>: </a:t>
            </a:r>
            <a:r>
              <a:rPr lang="en-US" b="1" i="1" dirty="0">
                <a:solidFill>
                  <a:srgbClr val="C00000"/>
                </a:solidFill>
                <a:latin typeface="Times New Roman"/>
                <a:ea typeface="Calibri"/>
                <a:cs typeface="Arial"/>
              </a:rPr>
              <a:t>C. l. domestica</a:t>
            </a:r>
            <a:r>
              <a:rPr lang="en-US" b="1" dirty="0">
                <a:solidFill>
                  <a:srgbClr val="C00000"/>
                </a:solidFill>
                <a:latin typeface="Times New Roman"/>
                <a:ea typeface="Calibri"/>
                <a:cs typeface="Arial"/>
              </a:rPr>
              <a:t> </a:t>
            </a:r>
            <a:endParaRPr lang="en-US" sz="2800" dirty="0">
              <a:solidFill>
                <a:srgbClr val="C00000"/>
              </a:solidFill>
              <a:ea typeface="Calibri"/>
              <a:cs typeface="Arial"/>
            </a:endParaRPr>
          </a:p>
          <a:p>
            <a:pPr marL="0" marR="0" indent="0" algn="l">
              <a:lnSpc>
                <a:spcPts val="1800"/>
              </a:lnSpc>
              <a:spcBef>
                <a:spcPts val="600"/>
              </a:spcBef>
              <a:spcAft>
                <a:spcPts val="600"/>
              </a:spcAft>
              <a:buNone/>
            </a:pPr>
            <a:r>
              <a:rPr lang="en-US" b="1" dirty="0" smtClean="0">
                <a:solidFill>
                  <a:srgbClr val="FF0000"/>
                </a:solidFill>
                <a:latin typeface="Times New Roman"/>
                <a:ea typeface="Calibri"/>
                <a:cs typeface="Arial"/>
              </a:rPr>
              <a:t>The </a:t>
            </a:r>
            <a:r>
              <a:rPr lang="en-US" b="1" dirty="0">
                <a:solidFill>
                  <a:srgbClr val="FF0000"/>
                </a:solidFill>
                <a:latin typeface="Times New Roman"/>
                <a:ea typeface="Calibri"/>
                <a:cs typeface="Arial"/>
              </a:rPr>
              <a:t>Trinomial name </a:t>
            </a:r>
            <a:r>
              <a:rPr lang="en-US" b="1" dirty="0" smtClean="0">
                <a:solidFill>
                  <a:srgbClr val="FF0000"/>
                </a:solidFill>
                <a:latin typeface="Times New Roman"/>
                <a:ea typeface="Calibri"/>
                <a:cs typeface="Arial"/>
              </a:rPr>
              <a:t>: </a:t>
            </a:r>
            <a:r>
              <a:rPr lang="en-US" b="1" i="1" dirty="0" smtClean="0">
                <a:solidFill>
                  <a:srgbClr val="7030A0"/>
                </a:solidFill>
                <a:latin typeface="Times New Roman"/>
                <a:ea typeface="Times New Roman"/>
                <a:cs typeface="Arial"/>
              </a:rPr>
              <a:t>Columba </a:t>
            </a:r>
            <a:r>
              <a:rPr lang="en-US" b="1" i="1" dirty="0">
                <a:solidFill>
                  <a:srgbClr val="7030A0"/>
                </a:solidFill>
                <a:latin typeface="Times New Roman"/>
                <a:ea typeface="Times New Roman"/>
                <a:cs typeface="Arial"/>
              </a:rPr>
              <a:t>livia </a:t>
            </a:r>
            <a:r>
              <a:rPr lang="en-US" b="1" i="1" dirty="0" smtClean="0">
                <a:solidFill>
                  <a:srgbClr val="7030A0"/>
                </a:solidFill>
                <a:latin typeface="Times New Roman"/>
                <a:ea typeface="Times New Roman"/>
                <a:cs typeface="Arial"/>
              </a:rPr>
              <a:t>domestica</a:t>
            </a:r>
          </a:p>
          <a:p>
            <a:pPr marL="0" marR="0" indent="0" algn="l">
              <a:lnSpc>
                <a:spcPts val="1800"/>
              </a:lnSpc>
              <a:spcBef>
                <a:spcPts val="600"/>
              </a:spcBef>
              <a:spcAft>
                <a:spcPts val="600"/>
              </a:spcAft>
              <a:buNone/>
            </a:pPr>
            <a:r>
              <a:rPr lang="en-US" b="1" dirty="0" err="1" smtClean="0">
                <a:solidFill>
                  <a:srgbClr val="0070C0"/>
                </a:solidFill>
                <a:latin typeface="Times New Roman"/>
                <a:ea typeface="Times New Roman"/>
                <a:cs typeface="Arial"/>
              </a:rPr>
              <a:t>Synonyms</a:t>
            </a:r>
            <a:r>
              <a:rPr lang="en-US" b="1" dirty="0" err="1" smtClean="0">
                <a:solidFill>
                  <a:srgbClr val="FF0000"/>
                </a:solidFill>
                <a:latin typeface="Times New Roman"/>
                <a:ea typeface="Times New Roman"/>
                <a:cs typeface="Arial"/>
              </a:rPr>
              <a:t>:</a:t>
            </a:r>
            <a:r>
              <a:rPr lang="en-US" b="1" i="1" dirty="0" err="1" smtClean="0">
                <a:solidFill>
                  <a:srgbClr val="000000"/>
                </a:solidFill>
                <a:latin typeface="Times New Roman"/>
                <a:ea typeface="Times New Roman"/>
                <a:cs typeface="Arial"/>
              </a:rPr>
              <a:t>Columba</a:t>
            </a:r>
            <a:r>
              <a:rPr lang="en-US" b="1" i="1" dirty="0" smtClean="0">
                <a:solidFill>
                  <a:srgbClr val="000000"/>
                </a:solidFill>
                <a:latin typeface="Times New Roman"/>
                <a:ea typeface="Times New Roman"/>
                <a:cs typeface="Arial"/>
              </a:rPr>
              <a:t> domestica</a:t>
            </a:r>
            <a:r>
              <a:rPr lang="en-US" b="1" dirty="0">
                <a:solidFill>
                  <a:srgbClr val="C00000"/>
                </a:solidFill>
                <a:latin typeface="Times New Roman"/>
                <a:ea typeface="Times New Roman"/>
                <a:cs typeface="Arial"/>
              </a:rPr>
              <a:t>;</a:t>
            </a:r>
            <a:r>
              <a:rPr lang="en-US" b="1" dirty="0" smtClean="0">
                <a:solidFill>
                  <a:srgbClr val="C00000"/>
                </a:solidFill>
                <a:latin typeface="Times New Roman"/>
                <a:ea typeface="Times New Roman"/>
                <a:cs typeface="Arial"/>
              </a:rPr>
              <a:t> </a:t>
            </a:r>
            <a:r>
              <a:rPr lang="en-US" b="1" i="1" dirty="0" smtClean="0">
                <a:solidFill>
                  <a:srgbClr val="0070C0"/>
                </a:solidFill>
                <a:latin typeface="Times New Roman"/>
                <a:ea typeface="Times New Roman"/>
                <a:cs typeface="Arial"/>
              </a:rPr>
              <a:t>Columba </a:t>
            </a:r>
            <a:r>
              <a:rPr lang="en-US" b="1" i="1" dirty="0">
                <a:solidFill>
                  <a:srgbClr val="0070C0"/>
                </a:solidFill>
                <a:latin typeface="Times New Roman"/>
                <a:ea typeface="Times New Roman"/>
                <a:cs typeface="Arial"/>
              </a:rPr>
              <a:t>livia </a:t>
            </a:r>
            <a:r>
              <a:rPr lang="en-US" b="1" i="1" dirty="0" err="1" smtClean="0">
                <a:solidFill>
                  <a:srgbClr val="0070C0"/>
                </a:solidFill>
                <a:latin typeface="Times New Roman"/>
                <a:ea typeface="Times New Roman"/>
                <a:cs typeface="Arial"/>
              </a:rPr>
              <a:t>rustica</a:t>
            </a:r>
            <a:r>
              <a:rPr lang="en-US" b="1" dirty="0" smtClean="0">
                <a:solidFill>
                  <a:srgbClr val="0070C0"/>
                </a:solidFill>
                <a:latin typeface="Times New Roman"/>
                <a:ea typeface="Times New Roman"/>
                <a:cs typeface="Arial"/>
              </a:rPr>
              <a:t> </a:t>
            </a:r>
            <a:endParaRPr lang="en-US" sz="2800" dirty="0">
              <a:solidFill>
                <a:srgbClr val="0070C0"/>
              </a:solidFill>
              <a:ea typeface="Calibri"/>
              <a:cs typeface="Arial"/>
            </a:endParaRPr>
          </a:p>
        </p:txBody>
      </p:sp>
    </p:spTree>
    <p:extLst>
      <p:ext uri="{BB962C8B-B14F-4D97-AF65-F5344CB8AC3E}">
        <p14:creationId xmlns:p14="http://schemas.microsoft.com/office/powerpoint/2010/main" val="1371270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lgn="l" rtl="0">
              <a:buNone/>
            </a:pPr>
            <a:r>
              <a:rPr lang="en-US" b="1" dirty="0" smtClean="0">
                <a:latin typeface="Times New Roman"/>
                <a:ea typeface="HelveticaNeue-Medium"/>
              </a:rPr>
              <a:t>**</a:t>
            </a:r>
            <a:r>
              <a:rPr lang="en-US" b="1" dirty="0" smtClean="0">
                <a:solidFill>
                  <a:srgbClr val="C00000"/>
                </a:solidFill>
                <a:latin typeface="Times New Roman"/>
                <a:ea typeface="HelveticaNeue-Medium"/>
              </a:rPr>
              <a:t>Rock </a:t>
            </a:r>
            <a:r>
              <a:rPr lang="en-US" b="1" dirty="0">
                <a:solidFill>
                  <a:srgbClr val="C00000"/>
                </a:solidFill>
                <a:latin typeface="Times New Roman"/>
                <a:ea typeface="HelveticaNeue-Medium"/>
              </a:rPr>
              <a:t>pigeons </a:t>
            </a:r>
            <a:r>
              <a:rPr lang="en-US" b="1" dirty="0">
                <a:latin typeface="Times New Roman"/>
                <a:ea typeface="HelveticaNeue-Medium"/>
              </a:rPr>
              <a:t>are native to Europe, North Africa, the Middle East, and South Asia, </a:t>
            </a:r>
            <a:r>
              <a:rPr lang="en-US" b="1" dirty="0">
                <a:solidFill>
                  <a:srgbClr val="C00000"/>
                </a:solidFill>
                <a:latin typeface="Times New Roman"/>
                <a:ea typeface="HelveticaNeue-Medium"/>
              </a:rPr>
              <a:t>and </a:t>
            </a:r>
            <a:r>
              <a:rPr lang="en-US" b="1" dirty="0">
                <a:latin typeface="Times New Roman"/>
                <a:ea typeface="HelveticaNeue-Medium"/>
              </a:rPr>
              <a:t>they were probably domesticated at several times and places</a:t>
            </a:r>
            <a:r>
              <a:rPr lang="en-US" b="1" dirty="0" smtClean="0">
                <a:latin typeface="Times New Roman"/>
                <a:ea typeface="HelveticaNeue-Medium"/>
              </a:rPr>
              <a:t>.</a:t>
            </a:r>
          </a:p>
          <a:p>
            <a:pPr marL="0" indent="0" algn="l" rtl="0">
              <a:buNone/>
            </a:pPr>
            <a:endParaRPr lang="en-US" b="1" dirty="0" smtClean="0">
              <a:latin typeface="Times New Roman"/>
              <a:ea typeface="HelveticaNeue-Medium"/>
            </a:endParaRPr>
          </a:p>
          <a:p>
            <a:pPr marL="0" indent="0" algn="l" rtl="0">
              <a:buNone/>
            </a:pPr>
            <a:r>
              <a:rPr lang="en-US" b="1" dirty="0" smtClean="0">
                <a:latin typeface="Times New Roman"/>
                <a:ea typeface="HelveticaNeue-Medium"/>
              </a:rPr>
              <a:t> </a:t>
            </a:r>
            <a:r>
              <a:rPr lang="en-US" b="1" dirty="0">
                <a:solidFill>
                  <a:srgbClr val="FF0000"/>
                </a:solidFill>
                <a:latin typeface="Times New Roman" panose="02020603050405020304" pitchFamily="18" charset="0"/>
                <a:ea typeface="Times New Roman"/>
                <a:cs typeface="Times New Roman" panose="02020603050405020304" pitchFamily="18" charset="0"/>
              </a:rPr>
              <a:t>**The domestic pigeon (</a:t>
            </a:r>
            <a:r>
              <a:rPr lang="en-US" b="1" i="1" dirty="0">
                <a:latin typeface="Times New Roman" panose="02020603050405020304" pitchFamily="18" charset="0"/>
                <a:ea typeface="Times New Roman"/>
                <a:cs typeface="Times New Roman" panose="02020603050405020304" pitchFamily="18" charset="0"/>
              </a:rPr>
              <a:t>Columba livia domestica</a:t>
            </a:r>
            <a:r>
              <a:rPr lang="en-US" b="1" dirty="0">
                <a:solidFill>
                  <a:srgbClr val="FF0000"/>
                </a:solidFill>
                <a:latin typeface="Times New Roman" panose="02020603050405020304" pitchFamily="18" charset="0"/>
                <a:ea typeface="Times New Roman"/>
                <a:cs typeface="Times New Roman" panose="02020603050405020304" pitchFamily="18" charset="0"/>
              </a:rPr>
              <a:t>) is a pigeon subspecies that was derived from the </a:t>
            </a:r>
            <a:r>
              <a:rPr lang="en-US" b="1" dirty="0">
                <a:latin typeface="Times New Roman" panose="02020603050405020304" pitchFamily="18" charset="0"/>
                <a:ea typeface="Times New Roman"/>
                <a:cs typeface="Times New Roman" panose="02020603050405020304" pitchFamily="18" charset="0"/>
              </a:rPr>
              <a:t>rock dove</a:t>
            </a:r>
            <a:r>
              <a:rPr lang="en-US" b="1" dirty="0">
                <a:solidFill>
                  <a:srgbClr val="FF0000"/>
                </a:solidFill>
                <a:latin typeface="Times New Roman" panose="02020603050405020304" pitchFamily="18" charset="0"/>
                <a:ea typeface="Times New Roman"/>
                <a:cs typeface="Times New Roman" panose="02020603050405020304" pitchFamily="18" charset="0"/>
              </a:rPr>
              <a:t> (</a:t>
            </a:r>
            <a:r>
              <a:rPr lang="en-US" b="1" dirty="0">
                <a:solidFill>
                  <a:srgbClr val="7030A0"/>
                </a:solidFill>
                <a:latin typeface="Times New Roman" panose="02020603050405020304" pitchFamily="18" charset="0"/>
                <a:ea typeface="Times New Roman"/>
                <a:cs typeface="Times New Roman" panose="02020603050405020304" pitchFamily="18" charset="0"/>
              </a:rPr>
              <a:t>also called the rock pigeon</a:t>
            </a:r>
            <a:r>
              <a:rPr lang="en-US" b="1" dirty="0">
                <a:solidFill>
                  <a:srgbClr val="FF0000"/>
                </a:solidFill>
                <a:latin typeface="Times New Roman" panose="02020603050405020304" pitchFamily="18" charset="0"/>
                <a:ea typeface="Times New Roman"/>
                <a:cs typeface="Times New Roman" panose="02020603050405020304" pitchFamily="18" charset="0"/>
              </a:rPr>
              <a:t>).</a:t>
            </a:r>
            <a:endParaRPr lang="en-US" b="1" dirty="0"/>
          </a:p>
        </p:txBody>
      </p:sp>
    </p:spTree>
    <p:extLst>
      <p:ext uri="{BB962C8B-B14F-4D97-AF65-F5344CB8AC3E}">
        <p14:creationId xmlns:p14="http://schemas.microsoft.com/office/powerpoint/2010/main" val="3227840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1954</Words>
  <Application>Microsoft Office PowerPoint</Application>
  <PresentationFormat>On-screen Show (4:3)</PresentationFormat>
  <Paragraphs>115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haider Mohammed Ali</dc:creator>
  <cp:lastModifiedBy>DR.Ahmed Saker 2o1O</cp:lastModifiedBy>
  <cp:revision>8</cp:revision>
  <dcterms:created xsi:type="dcterms:W3CDTF">2024-01-31T20:58:29Z</dcterms:created>
  <dcterms:modified xsi:type="dcterms:W3CDTF">2024-01-31T22:08:52Z</dcterms:modified>
</cp:coreProperties>
</file>