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7" r:id="rId4"/>
    <p:sldId id="258" r:id="rId5"/>
    <p:sldId id="259" r:id="rId6"/>
    <p:sldId id="261" r:id="rId7"/>
    <p:sldId id="262" r:id="rId8"/>
    <p:sldId id="263" r:id="rId9"/>
    <p:sldId id="264" r:id="rId10"/>
    <p:sldId id="268" r:id="rId11"/>
    <p:sldId id="270"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238E4E-3CB3-4028-B922-23F1B17C28DB}">
          <p14:sldIdLst>
            <p14:sldId id="256"/>
            <p14:sldId id="269"/>
            <p14:sldId id="257"/>
            <p14:sldId id="258"/>
            <p14:sldId id="259"/>
            <p14:sldId id="261"/>
            <p14:sldId id="262"/>
            <p14:sldId id="263"/>
            <p14:sldId id="264"/>
            <p14:sldId id="268"/>
            <p14:sldId id="270"/>
            <p14:sldId id="266"/>
            <p14:sldId id="267"/>
          </p14:sldIdLst>
        </p14:section>
        <p14:section name="Untitled Section" id="{6F27264C-2E57-491A-9B00-8AD6CEB9A7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0F786-CEA1-4C20-ADD9-1B9B2FD908F1}" type="datetimeFigureOut">
              <a:rPr lang="en-US" smtClean="0"/>
              <a:t>1/23/2024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69568-EA5A-4574-82C2-21FB42A6273C}" type="slidenum">
              <a:rPr lang="en-US" smtClean="0"/>
              <a:t>‹#›</a:t>
            </a:fld>
            <a:endParaRPr lang="en-US"/>
          </a:p>
        </p:txBody>
      </p:sp>
    </p:spTree>
    <p:extLst>
      <p:ext uri="{BB962C8B-B14F-4D97-AF65-F5344CB8AC3E}">
        <p14:creationId xmlns:p14="http://schemas.microsoft.com/office/powerpoint/2010/main" val="65835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82ECF-C96E-42E4-A142-30082557D11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21223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82ECF-C96E-42E4-A142-30082557D11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94004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82ECF-C96E-42E4-A142-30082557D11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400144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82ECF-C96E-42E4-A142-30082557D11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118175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82ECF-C96E-42E4-A142-30082557D110}"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297912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82ECF-C96E-42E4-A142-30082557D11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420633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82ECF-C96E-42E4-A142-30082557D110}"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54499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82ECF-C96E-42E4-A142-30082557D110}"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179150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82ECF-C96E-42E4-A142-30082557D110}"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24256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82ECF-C96E-42E4-A142-30082557D11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21091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82ECF-C96E-42E4-A142-30082557D110}"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FD676-EF22-4B0A-BFBC-BECF75E28FEC}" type="slidenum">
              <a:rPr lang="en-US" smtClean="0"/>
              <a:t>‹#›</a:t>
            </a:fld>
            <a:endParaRPr lang="en-US"/>
          </a:p>
        </p:txBody>
      </p:sp>
    </p:spTree>
    <p:extLst>
      <p:ext uri="{BB962C8B-B14F-4D97-AF65-F5344CB8AC3E}">
        <p14:creationId xmlns:p14="http://schemas.microsoft.com/office/powerpoint/2010/main" val="212282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82ECF-C96E-42E4-A142-30082557D110}" type="datetimeFigureOut">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FD676-EF22-4B0A-BFBC-BECF75E28FEC}" type="slidenum">
              <a:rPr lang="en-US" smtClean="0"/>
              <a:t>‹#›</a:t>
            </a:fld>
            <a:endParaRPr lang="en-US"/>
          </a:p>
        </p:txBody>
      </p:sp>
    </p:spTree>
    <p:extLst>
      <p:ext uri="{BB962C8B-B14F-4D97-AF65-F5344CB8AC3E}">
        <p14:creationId xmlns:p14="http://schemas.microsoft.com/office/powerpoint/2010/main" val="208894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334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625" y="152399"/>
            <a:ext cx="9220200" cy="6986528"/>
          </a:xfrm>
          <a:prstGeom prst="rect">
            <a:avLst/>
          </a:prstGeom>
          <a:noFill/>
        </p:spPr>
        <p:txBody>
          <a:bodyPr wrap="square" rtlCol="0">
            <a:spAutoFit/>
          </a:bodyPr>
          <a:lstStyle/>
          <a:p>
            <a:pPr algn="ctr" rtl="1"/>
            <a:endParaRPr lang="ar-IQ" sz="3200" b="1" dirty="0" smtClean="0"/>
          </a:p>
          <a:p>
            <a:pPr algn="ctr" rtl="1"/>
            <a:endParaRPr lang="ar-IQ" sz="3200" b="1" dirty="0"/>
          </a:p>
          <a:p>
            <a:pPr algn="ctr" rtl="1"/>
            <a:endParaRPr lang="ar-IQ" sz="3200" b="1" dirty="0" smtClean="0"/>
          </a:p>
          <a:p>
            <a:pPr algn="ctr" rtl="1"/>
            <a:endParaRPr lang="ar-IQ" sz="3200" b="1" dirty="0"/>
          </a:p>
          <a:p>
            <a:pPr algn="ctr" rtl="1"/>
            <a:endParaRPr lang="ar-IQ" sz="3200" b="1" dirty="0" smtClean="0"/>
          </a:p>
          <a:p>
            <a:pPr algn="ctr" rtl="1"/>
            <a:r>
              <a:rPr lang="ar-IQ" sz="3200" b="1" dirty="0" smtClean="0"/>
              <a:t>اهمية العمل التطوعي واثرة على </a:t>
            </a:r>
            <a:r>
              <a:rPr lang="ar-IQ" sz="3200" b="1" dirty="0" smtClean="0"/>
              <a:t>ال</a:t>
            </a:r>
            <a:r>
              <a:rPr lang="ar-IQ" sz="3200" b="1" dirty="0" smtClean="0"/>
              <a:t>حالة</a:t>
            </a:r>
            <a:r>
              <a:rPr lang="ar-IQ" sz="3200" b="1" dirty="0" smtClean="0"/>
              <a:t> </a:t>
            </a:r>
            <a:r>
              <a:rPr lang="ar-IQ" sz="3200" b="1" dirty="0" smtClean="0"/>
              <a:t>النفسية </a:t>
            </a:r>
          </a:p>
          <a:p>
            <a:pPr algn="ctr" rtl="1"/>
            <a:r>
              <a:rPr lang="ar-IQ" sz="3200" b="1" dirty="0" smtClean="0"/>
              <a:t>   ورشة                        </a:t>
            </a:r>
          </a:p>
          <a:p>
            <a:pPr algn="ctr" rtl="1"/>
            <a:r>
              <a:rPr lang="ar-IQ" sz="3200" b="1" dirty="0" smtClean="0"/>
              <a:t>   تتقدم بها                      </a:t>
            </a:r>
          </a:p>
          <a:p>
            <a:pPr algn="ctr" rtl="1"/>
            <a:r>
              <a:rPr lang="ar-IQ" sz="3200" b="1" dirty="0" smtClean="0"/>
              <a:t>المدرس </a:t>
            </a:r>
            <a:r>
              <a:rPr lang="ar-IQ" sz="3200" b="1" dirty="0" smtClean="0"/>
              <a:t>المساعد</a:t>
            </a:r>
          </a:p>
          <a:p>
            <a:pPr algn="ctr" rtl="1"/>
            <a:r>
              <a:rPr lang="ar-IQ" sz="3200" b="1" dirty="0" smtClean="0"/>
              <a:t> </a:t>
            </a:r>
            <a:r>
              <a:rPr lang="ar-IQ" sz="3200" b="1" dirty="0" smtClean="0"/>
              <a:t>صفية احسان كامل </a:t>
            </a:r>
          </a:p>
          <a:p>
            <a:pPr algn="ctr" rtl="1"/>
            <a:endParaRPr lang="ar-IQ" sz="3200" b="1" dirty="0"/>
          </a:p>
          <a:p>
            <a:pPr algn="ctr" rtl="1"/>
            <a:endParaRPr lang="ar-IQ" sz="3200" b="1" dirty="0" smtClean="0"/>
          </a:p>
          <a:p>
            <a:pPr algn="ctr" rtl="1"/>
            <a:endParaRPr lang="ar-IQ" sz="3200" b="1" dirty="0" smtClean="0"/>
          </a:p>
          <a:p>
            <a:pPr algn="ctr" rtl="1"/>
            <a:r>
              <a:rPr lang="ar-IQ" sz="3200" b="1" dirty="0" smtClean="0"/>
              <a:t>       </a:t>
            </a:r>
            <a:endParaRPr lang="en-US" sz="3200" b="1" dirty="0"/>
          </a:p>
        </p:txBody>
      </p:sp>
    </p:spTree>
    <p:extLst>
      <p:ext uri="{BB962C8B-B14F-4D97-AF65-F5344CB8AC3E}">
        <p14:creationId xmlns:p14="http://schemas.microsoft.com/office/powerpoint/2010/main" val="4208637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 y="75734"/>
            <a:ext cx="9144000" cy="3416320"/>
          </a:xfrm>
          <a:prstGeom prst="rect">
            <a:avLst/>
          </a:prstGeom>
          <a:noFill/>
        </p:spPr>
        <p:txBody>
          <a:bodyPr wrap="square" lIns="91440" tIns="45720" rIns="91440" bIns="45720">
            <a:spAutoFit/>
          </a:bodyPr>
          <a:lstStyle/>
          <a:p>
            <a:pPr algn="ctr"/>
            <a:endParaRPr lang="ar-IQ" sz="5400" b="1" cap="none" spc="0" dirty="0" smtClean="0">
              <a:ln w="12700">
                <a:solidFill>
                  <a:schemeClr val="tx1"/>
                </a:solidFill>
                <a:prstDash val="solid"/>
              </a:ln>
              <a:effectLst>
                <a:outerShdw blurRad="41275" dist="20320" dir="1800000" algn="tl" rotWithShape="0">
                  <a:srgbClr val="000000">
                    <a:alpha val="40000"/>
                  </a:srgbClr>
                </a:outerShdw>
              </a:effectLst>
            </a:endParaRPr>
          </a:p>
          <a:p>
            <a:pPr algn="ctr"/>
            <a:endParaRPr lang="ar-IQ" sz="5400" b="1" dirty="0">
              <a:ln w="12700">
                <a:solidFill>
                  <a:schemeClr val="tx1"/>
                </a:solidFill>
                <a:prstDash val="solid"/>
              </a:ln>
              <a:effectLst>
                <a:outerShdw blurRad="41275" dist="20320" dir="1800000" algn="tl" rotWithShape="0">
                  <a:srgbClr val="000000">
                    <a:alpha val="40000"/>
                  </a:srgbClr>
                </a:outerShdw>
              </a:effectLst>
            </a:endParaRPr>
          </a:p>
          <a:p>
            <a:pPr algn="ctr"/>
            <a:endParaRPr lang="ar-IQ" sz="5400" b="1" cap="none" spc="0" dirty="0" smtClean="0">
              <a:ln w="12700">
                <a:solidFill>
                  <a:schemeClr val="tx1"/>
                </a:solidFill>
                <a:prstDash val="solid"/>
              </a:ln>
              <a:effectLst>
                <a:outerShdw blurRad="41275" dist="20320" dir="1800000" algn="tl" rotWithShape="0">
                  <a:srgbClr val="000000">
                    <a:alpha val="40000"/>
                  </a:srgbClr>
                </a:outerShdw>
              </a:effectLst>
            </a:endParaRPr>
          </a:p>
          <a:p>
            <a:pPr algn="ctr"/>
            <a:endParaRPr lang="en-US" sz="5400" b="1" cap="none" spc="0" dirty="0">
              <a:ln w="12700">
                <a:solidFill>
                  <a:schemeClr val="tx1"/>
                </a:solidFill>
                <a:prstDash val="solid"/>
              </a:ln>
              <a:effectLst>
                <a:outerShdw blurRad="41275" dist="20320" dir="1800000" algn="tl" rotWithShape="0">
                  <a:srgbClr val="000000">
                    <a:alpha val="40000"/>
                  </a:srgbClr>
                </a:outerShdw>
              </a:effectLst>
            </a:endParaRPr>
          </a:p>
        </p:txBody>
      </p:sp>
      <p:sp>
        <p:nvSpPr>
          <p:cNvPr id="5" name="Rectangle 4"/>
          <p:cNvSpPr/>
          <p:nvPr/>
        </p:nvSpPr>
        <p:spPr>
          <a:xfrm>
            <a:off x="1" y="69699"/>
            <a:ext cx="9143999" cy="3539430"/>
          </a:xfrm>
          <a:prstGeom prst="rect">
            <a:avLst/>
          </a:prstGeom>
        </p:spPr>
        <p:txBody>
          <a:bodyPr wrap="square">
            <a:spAutoFit/>
          </a:bodyPr>
          <a:lstStyle/>
          <a:p>
            <a:pPr algn="just" rtl="1"/>
            <a:r>
              <a:rPr lang="ar-IQ" sz="3200" dirty="0"/>
              <a:t> </a:t>
            </a:r>
            <a:r>
              <a:rPr lang="ar-IQ" sz="3200" b="1" u="sng" dirty="0"/>
              <a:t>معوقات العمل التطوعي من الناحية الاجتماعية</a:t>
            </a:r>
            <a:r>
              <a:rPr lang="ar-IQ" sz="3200" b="1" u="sng" dirty="0" smtClean="0"/>
              <a:t>:-   </a:t>
            </a:r>
          </a:p>
          <a:p>
            <a:pPr algn="just" rtl="1"/>
            <a:endParaRPr lang="en-US" sz="3200" b="1" dirty="0"/>
          </a:p>
          <a:p>
            <a:pPr lvl="0" algn="just" rtl="1"/>
            <a:r>
              <a:rPr lang="ar-IQ" sz="3200" b="1" dirty="0" smtClean="0"/>
              <a:t> 1- عدم </a:t>
            </a:r>
            <a:r>
              <a:rPr lang="ar-IQ" sz="3200" b="1" dirty="0"/>
              <a:t>معرفة المجتمع بأهمية العمل التطوعي </a:t>
            </a:r>
            <a:endParaRPr lang="en-US" sz="3200" b="1" dirty="0"/>
          </a:p>
          <a:p>
            <a:pPr lvl="0" algn="just" rtl="1"/>
            <a:r>
              <a:rPr lang="ar-IQ" sz="3200" b="1" dirty="0" smtClean="0"/>
              <a:t> 2- عدم </a:t>
            </a:r>
            <a:r>
              <a:rPr lang="ar-IQ" sz="3200" b="1" dirty="0"/>
              <a:t>وجود الرغبة للانخراط في الاعمال التطوعية </a:t>
            </a:r>
            <a:endParaRPr lang="en-US" sz="3200" b="1" dirty="0"/>
          </a:p>
          <a:p>
            <a:pPr lvl="0" algn="just" rtl="1"/>
            <a:r>
              <a:rPr lang="ar-IQ" sz="3200" b="1" dirty="0" smtClean="0"/>
              <a:t> 3- أستغلال </a:t>
            </a:r>
            <a:r>
              <a:rPr lang="ar-IQ" sz="3200" b="1" dirty="0"/>
              <a:t>العمل التطوعي لتحقيق أهداف غير مشروعة</a:t>
            </a:r>
            <a:endParaRPr lang="en-US" sz="3200" b="1" dirty="0"/>
          </a:p>
          <a:p>
            <a:pPr lvl="0" algn="just" rtl="1"/>
            <a:r>
              <a:rPr lang="ar-IQ" sz="3200" b="1" dirty="0"/>
              <a:t> </a:t>
            </a:r>
            <a:r>
              <a:rPr lang="ar-IQ" sz="3200" b="1" dirty="0" smtClean="0"/>
              <a:t>4- اعتقاد </a:t>
            </a:r>
            <a:r>
              <a:rPr lang="ar-IQ" sz="3200" b="1" dirty="0"/>
              <a:t>البعض ان العمل التطوعي مضيعة للوقت </a:t>
            </a:r>
            <a:r>
              <a:rPr lang="ar-IQ" sz="3200" b="1" u="sng" dirty="0"/>
              <a:t>  </a:t>
            </a:r>
            <a:endParaRPr lang="en-US" sz="3200" b="1" dirty="0"/>
          </a:p>
          <a:p>
            <a:pPr algn="just" rtl="1"/>
            <a:r>
              <a:rPr lang="ar-IQ" sz="3200" b="1" dirty="0"/>
              <a:t> </a:t>
            </a:r>
            <a:endParaRPr lang="en-US" sz="3200" b="1" dirty="0"/>
          </a:p>
        </p:txBody>
      </p:sp>
    </p:spTree>
    <p:extLst>
      <p:ext uri="{BB962C8B-B14F-4D97-AF65-F5344CB8AC3E}">
        <p14:creationId xmlns:p14="http://schemas.microsoft.com/office/powerpoint/2010/main" val="1306254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مجالات العمل التطوعي </a:t>
            </a:r>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01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بنك الوقت </a:t>
            </a:r>
            <a:endParaRPr lang="en-US" dirty="0"/>
          </a:p>
        </p:txBody>
      </p:sp>
      <p:pic>
        <p:nvPicPr>
          <p:cNvPr id="1638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600201"/>
            <a:ext cx="4724400"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600200"/>
            <a:ext cx="43434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85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40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7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625"/>
            <a:ext cx="929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52400"/>
            <a:ext cx="9296400" cy="5693866"/>
          </a:xfrm>
          <a:prstGeom prst="rect">
            <a:avLst/>
          </a:prstGeom>
          <a:noFill/>
        </p:spPr>
        <p:txBody>
          <a:bodyPr wrap="square" rtlCol="0">
            <a:spAutoFit/>
          </a:bodyPr>
          <a:lstStyle/>
          <a:p>
            <a:pPr algn="r"/>
            <a:r>
              <a:rPr lang="ar-IQ" sz="2800" b="1" u="sng" dirty="0" smtClean="0"/>
              <a:t> ماهوالعمل التطوعي :- </a:t>
            </a:r>
            <a:endParaRPr lang="ar-IQ" sz="2800" dirty="0" smtClean="0"/>
          </a:p>
          <a:p>
            <a:pPr algn="just" rtl="1"/>
            <a:r>
              <a:rPr lang="ar-IQ" sz="2800" dirty="0" smtClean="0"/>
              <a:t> </a:t>
            </a:r>
            <a:r>
              <a:rPr lang="ar-IQ" sz="2800" b="1" dirty="0" smtClean="0"/>
              <a:t>هو الجهد الذي يبذله اي انسان بمقابل او بدون مقابل </a:t>
            </a:r>
          </a:p>
          <a:p>
            <a:pPr algn="just" rtl="1"/>
            <a:r>
              <a:rPr lang="ar-IQ" sz="2800" b="1" dirty="0" smtClean="0"/>
              <a:t>او هو بذل مالي او عيني او بدني او فكري يقدم عن رضا وقناعة بدافع </a:t>
            </a:r>
            <a:r>
              <a:rPr lang="ar-IQ" sz="2800" b="1" dirty="0" smtClean="0"/>
              <a:t>ديني</a:t>
            </a:r>
          </a:p>
          <a:p>
            <a:pPr algn="just" rtl="1"/>
            <a:endParaRPr lang="ar-IQ" sz="2800" b="1" dirty="0" smtClean="0"/>
          </a:p>
          <a:p>
            <a:pPr algn="just" rtl="1"/>
            <a:r>
              <a:rPr lang="ar-IQ" sz="2800" b="1" dirty="0" smtClean="0"/>
              <a:t>في بعض الدول يعتبر العمل التطوعي الزامي للذين لاتنطبق عليهم شروط الخدمة العسكرية </a:t>
            </a:r>
          </a:p>
          <a:p>
            <a:pPr algn="just" rtl="1"/>
            <a:endParaRPr lang="ar-IQ" sz="2800" b="1" dirty="0" smtClean="0"/>
          </a:p>
          <a:p>
            <a:pPr algn="just" rtl="1"/>
            <a:r>
              <a:rPr lang="ar-IQ" sz="2800" b="1" u="sng" dirty="0" smtClean="0"/>
              <a:t>اما التطوع :- </a:t>
            </a:r>
          </a:p>
          <a:p>
            <a:pPr algn="just" rtl="1"/>
            <a:endParaRPr lang="ar-IQ" sz="2800" b="1" u="sng" dirty="0" smtClean="0"/>
          </a:p>
          <a:p>
            <a:pPr lvl="1" algn="just" rtl="1"/>
            <a:r>
              <a:rPr lang="ar-IQ" sz="2800" b="1" dirty="0" smtClean="0"/>
              <a:t>هو الشخص الذي يقدم العون والمساعدة برغبة منه دون اي ضغط خارجي لمساندة الاخرين والوقوف جنبهم والقيام بأعمال تحتاج لجهد بدني اوبذل مالي او </a:t>
            </a:r>
            <a:r>
              <a:rPr lang="ar-IQ" sz="2800" b="1" dirty="0" smtClean="0"/>
              <a:t>فكري</a:t>
            </a:r>
          </a:p>
          <a:p>
            <a:pPr lvl="1" algn="just" rtl="1"/>
            <a:r>
              <a:rPr lang="ar-IQ" sz="2800" b="1" dirty="0" smtClean="0"/>
              <a:t> اذأ </a:t>
            </a:r>
            <a:r>
              <a:rPr lang="ar-IQ" sz="2800" b="1" dirty="0" smtClean="0"/>
              <a:t>العمل التطوعي روح انسانية وتعاونية بين الافراد والمجتمعات </a:t>
            </a:r>
            <a:endParaRPr lang="ar-IQ" sz="2800" b="1" dirty="0"/>
          </a:p>
        </p:txBody>
      </p:sp>
    </p:spTree>
    <p:extLst>
      <p:ext uri="{BB962C8B-B14F-4D97-AF65-F5344CB8AC3E}">
        <p14:creationId xmlns:p14="http://schemas.microsoft.com/office/powerpoint/2010/main" val="297313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 y="76200"/>
            <a:ext cx="9051633" cy="6217087"/>
          </a:xfrm>
          <a:prstGeom prst="rect">
            <a:avLst/>
          </a:prstGeom>
        </p:spPr>
        <p:txBody>
          <a:bodyPr wrap="square">
            <a:spAutoFit/>
          </a:bodyPr>
          <a:lstStyle/>
          <a:p>
            <a:pPr algn="r" rtl="1"/>
            <a:endParaRPr lang="ar-IQ" b="1" u="sng" dirty="0" smtClean="0"/>
          </a:p>
          <a:p>
            <a:pPr algn="r" rtl="1"/>
            <a:r>
              <a:rPr lang="ar-IQ" sz="2000" b="1" u="sng" dirty="0" smtClean="0"/>
              <a:t>اهمية </a:t>
            </a:r>
            <a:r>
              <a:rPr lang="ar-IQ" sz="2000" b="1" u="sng" dirty="0"/>
              <a:t>العمل التطوعي للفرد</a:t>
            </a:r>
            <a:r>
              <a:rPr lang="ar-IQ" sz="2000" b="1" u="sng" dirty="0" smtClean="0"/>
              <a:t>:-</a:t>
            </a:r>
          </a:p>
          <a:p>
            <a:pPr algn="r" rtl="1"/>
            <a:endParaRPr lang="en-US" sz="2000" b="1" dirty="0"/>
          </a:p>
          <a:p>
            <a:pPr lvl="0" algn="r" rtl="1"/>
            <a:r>
              <a:rPr lang="ar-IQ" sz="2000" b="1" u="sng" dirty="0"/>
              <a:t>زيادة تواصل الفرد مع الاخرين :</a:t>
            </a:r>
            <a:endParaRPr lang="en-US" sz="2000" b="1" dirty="0"/>
          </a:p>
          <a:p>
            <a:pPr algn="r" rtl="1"/>
            <a:r>
              <a:rPr lang="ar-IQ" sz="2000" b="1" dirty="0" smtClean="0"/>
              <a:t>وتكوين </a:t>
            </a:r>
            <a:r>
              <a:rPr lang="ar-IQ" sz="2000" b="1" dirty="0"/>
              <a:t>صداقات جديدة متعددة من خلال القيام بالاعمال التطوعية والنشاطات المشتركة وخاصة للاشخاص التي تجمعهم نفس الاهتمامات</a:t>
            </a:r>
            <a:endParaRPr lang="en-US" sz="2000" b="1" dirty="0"/>
          </a:p>
          <a:p>
            <a:pPr algn="r" rtl="1"/>
            <a:endParaRPr lang="en-US" sz="2000" b="1" dirty="0"/>
          </a:p>
          <a:p>
            <a:pPr lvl="0" algn="r" rtl="1"/>
            <a:r>
              <a:rPr lang="ar-IQ" sz="2000" b="1" u="sng" dirty="0"/>
              <a:t>تعزيز المهارات المهنية :-</a:t>
            </a:r>
            <a:endParaRPr lang="en-US" sz="2000" b="1" dirty="0"/>
          </a:p>
          <a:p>
            <a:pPr algn="r" rtl="1"/>
            <a:r>
              <a:rPr lang="ar-IQ" sz="2000" b="1" dirty="0" smtClean="0"/>
              <a:t> </a:t>
            </a:r>
            <a:r>
              <a:rPr lang="ar-IQ" sz="2000" b="1" dirty="0"/>
              <a:t>يكسب الفرد الكثير في مجال عملة وتعزيز المهارات في مكان العمل الجماعي وحل المشكلات وأدارة المهام والتعرف على أشخاص يشغلون ذات المنصب </a:t>
            </a:r>
            <a:endParaRPr lang="ar-IQ" sz="2000" b="1" dirty="0" smtClean="0"/>
          </a:p>
          <a:p>
            <a:pPr algn="r" rtl="1"/>
            <a:endParaRPr lang="ar-IQ" sz="2000" b="1" dirty="0"/>
          </a:p>
          <a:p>
            <a:pPr lvl="0" algn="r" rtl="1"/>
            <a:r>
              <a:rPr lang="ar-IQ" sz="2000" b="1" u="sng" dirty="0"/>
              <a:t>تعزيز الثقة بالنفس واحترام الذات :-</a:t>
            </a:r>
            <a:endParaRPr lang="en-US" sz="2000" b="1" dirty="0"/>
          </a:p>
          <a:p>
            <a:pPr algn="r" rtl="1"/>
            <a:r>
              <a:rPr lang="ar-IQ" sz="2000" b="1" dirty="0" smtClean="0"/>
              <a:t>و </a:t>
            </a:r>
            <a:r>
              <a:rPr lang="ar-IQ" sz="2000" b="1" dirty="0"/>
              <a:t>التصالح مع النفس والشعور بالايجابية اتجاة الحياة والاخرين ،حيث يشعر الفرد بالاحساس بالفخر عند تقديم المساعدة للاخرين والشعور بالانجاز كما ان العمل التطوعي يعمل على دمج الافراد الذين يشعرون بالخجل او الخوف من الاختلاط اومن القيام بأعمال جديدة </a:t>
            </a:r>
            <a:endParaRPr lang="en-US" sz="2000" b="1" dirty="0"/>
          </a:p>
          <a:p>
            <a:pPr rtl="1"/>
            <a:r>
              <a:rPr lang="ar-IQ" sz="2000" b="1" dirty="0"/>
              <a:t> </a:t>
            </a:r>
            <a:endParaRPr lang="en-US" sz="2000" b="1" dirty="0"/>
          </a:p>
          <a:p>
            <a:pPr lvl="0" algn="r" rtl="1"/>
            <a:r>
              <a:rPr lang="ar-IQ" sz="2000" b="1" u="sng" dirty="0"/>
              <a:t>تحسين الصحة الجسدية للفرد </a:t>
            </a:r>
            <a:r>
              <a:rPr lang="ar-IQ" sz="2000" b="1" u="sng" dirty="0" smtClean="0"/>
              <a:t>:-</a:t>
            </a:r>
            <a:endParaRPr lang="en-US" sz="2000" b="1" dirty="0"/>
          </a:p>
          <a:p>
            <a:pPr algn="r"/>
            <a:r>
              <a:rPr lang="ar-IQ" sz="2000" b="1" dirty="0"/>
              <a:t>   ا لعمل المكتبي لساعات طويلة يؤدي الى قلة النشاط فالعمل التطوعي يساعد الافراد على الحركة حتى لو لم يتطلب جهدآ كبيرآ كالذهاب الى حديقة او ملجاء ايتام واللعب مع الاطفال او زيارة دار المسنين</a:t>
            </a:r>
            <a:endParaRPr lang="ar-IQ" sz="2000" b="1" dirty="0" smtClean="0"/>
          </a:p>
          <a:p>
            <a:pPr algn="r" rtl="1"/>
            <a:endParaRPr lang="ar-IQ" sz="2000" dirty="0"/>
          </a:p>
        </p:txBody>
      </p:sp>
    </p:spTree>
    <p:extLst>
      <p:ext uri="{BB962C8B-B14F-4D97-AF65-F5344CB8AC3E}">
        <p14:creationId xmlns:p14="http://schemas.microsoft.com/office/powerpoint/2010/main" val="145931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5" y="4125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50780"/>
            <a:ext cx="9127835" cy="6217087"/>
          </a:xfrm>
          <a:prstGeom prst="rect">
            <a:avLst/>
          </a:prstGeom>
        </p:spPr>
        <p:txBody>
          <a:bodyPr wrap="square">
            <a:spAutoFit/>
          </a:bodyPr>
          <a:lstStyle/>
          <a:p>
            <a:pPr algn="r" rtl="1"/>
            <a:r>
              <a:rPr lang="ar-IQ" dirty="0" smtClean="0"/>
              <a:t>	</a:t>
            </a:r>
          </a:p>
          <a:p>
            <a:pPr algn="r" rtl="1"/>
            <a:endParaRPr lang="ar-IQ" sz="2000" b="1" dirty="0"/>
          </a:p>
          <a:p>
            <a:pPr algn="r" rtl="1"/>
            <a:r>
              <a:rPr lang="ar-IQ" sz="2400" b="1" u="sng" dirty="0" smtClean="0"/>
              <a:t>تعزيز صحة كبار السن :-</a:t>
            </a:r>
          </a:p>
          <a:p>
            <a:pPr algn="r"/>
            <a:r>
              <a:rPr lang="ar-IQ" sz="2400" b="1" u="sng" dirty="0" smtClean="0"/>
              <a:t>م</a:t>
            </a:r>
            <a:r>
              <a:rPr lang="ar-IQ" sz="2400" b="1" dirty="0" smtClean="0"/>
              <a:t>ن خلال العمل التطوعي تعزز الصحة النفسية  لكبار السن من المتطوعين لانه   يحثهم على الحركة ويحسن من الصحة العقلية لهم ويدعم نظرتهم الايجابية للحياة</a:t>
            </a:r>
          </a:p>
          <a:p>
            <a:endParaRPr lang="ar-IQ" sz="2400" b="1" dirty="0" smtClean="0"/>
          </a:p>
          <a:p>
            <a:pPr algn="r"/>
            <a:r>
              <a:rPr lang="ar-IQ" sz="2400" b="1" dirty="0" smtClean="0"/>
              <a:t>	</a:t>
            </a:r>
            <a:r>
              <a:rPr lang="ar-IQ" sz="2400" b="1" u="sng" dirty="0" smtClean="0"/>
              <a:t>تعزيز الصحة النفسية للفرد :-</a:t>
            </a:r>
          </a:p>
          <a:p>
            <a:pPr algn="r"/>
            <a:r>
              <a:rPr lang="ar-IQ" sz="2400" b="1" dirty="0" smtClean="0"/>
              <a:t>العمل التطوعي يعمل على زيادة هرمون السعدة وبذلك تتعزز الصحة العقلية ويساعد على مقاومة التوتر والاكتأب والشعور بالوحدة وتحسين المزاج ويحفز العطاء والمساعدة بشكل اكبر</a:t>
            </a:r>
          </a:p>
          <a:p>
            <a:pPr algn="r" rtl="1"/>
            <a:r>
              <a:rPr lang="ar-IQ" sz="2400" b="1" dirty="0" smtClean="0"/>
              <a:t> </a:t>
            </a:r>
          </a:p>
          <a:p>
            <a:pPr algn="r" rtl="1"/>
            <a:endParaRPr lang="ar-IQ" sz="2400" b="1" dirty="0" smtClean="0"/>
          </a:p>
          <a:p>
            <a:pPr algn="r"/>
            <a:r>
              <a:rPr lang="ar-IQ" sz="2400" b="1" dirty="0" smtClean="0"/>
              <a:t>	</a:t>
            </a:r>
            <a:r>
              <a:rPr lang="ar-IQ" sz="2400" b="1" u="sng" dirty="0" smtClean="0"/>
              <a:t>فهم منحنى الحياة وأكتساب المعرفة :-</a:t>
            </a:r>
          </a:p>
          <a:p>
            <a:pPr algn="just" rtl="1"/>
            <a:r>
              <a:rPr lang="ar-IQ" sz="2400" b="1" dirty="0" smtClean="0"/>
              <a:t>  يتعرف الفرد على ثقافات عديدة من خلال التعامل مع أشخاص جدد ويكون أكثر مرونة </a:t>
            </a:r>
          </a:p>
          <a:p>
            <a:pPr algn="just" rtl="1"/>
            <a:r>
              <a:rPr lang="ar-IQ" sz="2400" b="1" dirty="0" smtClean="0"/>
              <a:t>اجتماعيآ وتنمية مهاراته الاجتماعية كالتعاطف والعمل التطوعي </a:t>
            </a:r>
          </a:p>
          <a:p>
            <a:pPr algn="just" rtl="1"/>
            <a:endParaRPr lang="ar-IQ" sz="2400" b="1" dirty="0"/>
          </a:p>
          <a:p>
            <a:pPr algn="just" rtl="1"/>
            <a:endParaRPr lang="ar-IQ" sz="2400" b="1" dirty="0" smtClean="0"/>
          </a:p>
        </p:txBody>
      </p:sp>
    </p:spTree>
    <p:extLst>
      <p:ext uri="{BB962C8B-B14F-4D97-AF65-F5344CB8AC3E}">
        <p14:creationId xmlns:p14="http://schemas.microsoft.com/office/powerpoint/2010/main" val="2357606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74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 y="0"/>
            <a:ext cx="9143999" cy="6858000"/>
          </a:xfrm>
          <a:prstGeom prst="rect">
            <a:avLst/>
          </a:prstGeom>
          <a:solidFill>
            <a:schemeClr val="bg1"/>
          </a:solidFill>
          <a:ln w="9525">
            <a:solidFill>
              <a:schemeClr val="tx1"/>
            </a:solidFill>
            <a:miter lim="800000"/>
            <a:headEnd/>
            <a:tailEnd/>
          </a:ln>
        </p:spPr>
      </p:pic>
    </p:spTree>
    <p:extLst>
      <p:ext uri="{BB962C8B-B14F-4D97-AF65-F5344CB8AC3E}">
        <p14:creationId xmlns:p14="http://schemas.microsoft.com/office/powerpoint/2010/main" val="168465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437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59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250</Words>
  <Application>Microsoft Office PowerPoint</Application>
  <PresentationFormat>On-screen Show (4:3)</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مجالات العمل التطوعي </vt:lpstr>
      <vt:lpstr>بنك الوقت </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DR.Ahmed Saker 2O11</cp:lastModifiedBy>
  <cp:revision>29</cp:revision>
  <dcterms:created xsi:type="dcterms:W3CDTF">2024-01-05T16:18:18Z</dcterms:created>
  <dcterms:modified xsi:type="dcterms:W3CDTF">2024-01-23T19:55:40Z</dcterms:modified>
</cp:coreProperties>
</file>