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sldIdLst>
    <p:sldId id="256" r:id="rId2"/>
    <p:sldId id="257" r:id="rId3"/>
    <p:sldId id="259" r:id="rId4"/>
    <p:sldId id="258" r:id="rId5"/>
    <p:sldId id="260" r:id="rId6"/>
    <p:sldId id="261" r:id="rId7"/>
    <p:sldId id="262" r:id="rId8"/>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8" name="عنوان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ar-SA"/>
              <a:t>انقر لتحرير نمط العنوان الرئيسي</a:t>
            </a:r>
            <a:endParaRPr kumimoji="0" lang="en-US"/>
          </a:p>
        </p:txBody>
      </p:sp>
      <p:sp>
        <p:nvSpPr>
          <p:cNvPr id="28" name="عنصر نائب للتاريخ 27"/>
          <p:cNvSpPr>
            <a:spLocks noGrp="1"/>
          </p:cNvSpPr>
          <p:nvPr>
            <p:ph type="dt" sz="half" idx="10"/>
          </p:nvPr>
        </p:nvSpPr>
        <p:spPr/>
        <p:txBody>
          <a:bodyPr/>
          <a:lstStyle/>
          <a:p>
            <a:fld id="{86DA9EBE-7439-49D4-9FAA-8CA70D0E83A0}" type="datetimeFigureOut">
              <a:rPr lang="ar-IQ" smtClean="0"/>
              <a:pPr/>
              <a:t>15/08/1445</a:t>
            </a:fld>
            <a:endParaRPr lang="ar-IQ"/>
          </a:p>
        </p:txBody>
      </p:sp>
      <p:sp>
        <p:nvSpPr>
          <p:cNvPr id="17" name="عنصر نائب للتذييل 16"/>
          <p:cNvSpPr>
            <a:spLocks noGrp="1"/>
          </p:cNvSpPr>
          <p:nvPr>
            <p:ph type="ftr" sz="quarter" idx="11"/>
          </p:nvPr>
        </p:nvSpPr>
        <p:spPr/>
        <p:txBody>
          <a:bodyPr/>
          <a:lstStyle/>
          <a:p>
            <a:endParaRPr lang="ar-IQ"/>
          </a:p>
        </p:txBody>
      </p:sp>
      <p:sp>
        <p:nvSpPr>
          <p:cNvPr id="29" name="عنصر نائب لرقم الشريحة 28"/>
          <p:cNvSpPr>
            <a:spLocks noGrp="1"/>
          </p:cNvSpPr>
          <p:nvPr>
            <p:ph type="sldNum" sz="quarter" idx="12"/>
          </p:nvPr>
        </p:nvSpPr>
        <p:spPr/>
        <p:txBody>
          <a:bodyPr/>
          <a:lstStyle/>
          <a:p>
            <a:fld id="{DD161E95-47C6-44E0-81D1-AA20A5C40BC9}" type="slidenum">
              <a:rPr lang="ar-IQ" smtClean="0"/>
              <a:pPr/>
              <a:t>‹#›</a:t>
            </a:fld>
            <a:endParaRPr lang="ar-IQ"/>
          </a:p>
        </p:txBody>
      </p:sp>
      <p:sp>
        <p:nvSpPr>
          <p:cNvPr id="9" name="عنوان فرعي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86DA9EBE-7439-49D4-9FAA-8CA70D0E83A0}" type="datetimeFigureOut">
              <a:rPr lang="ar-IQ" smtClean="0"/>
              <a:pPr/>
              <a:t>15/08/1445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DD161E95-47C6-44E0-81D1-AA20A5C40BC9}" type="slidenum">
              <a:rPr lang="ar-IQ" smtClean="0"/>
              <a:pPr/>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86DA9EBE-7439-49D4-9FAA-8CA70D0E83A0}" type="datetimeFigureOut">
              <a:rPr lang="ar-IQ" smtClean="0"/>
              <a:pPr/>
              <a:t>15/08/1445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DD161E95-47C6-44E0-81D1-AA20A5C40BC9}" type="slidenum">
              <a:rPr lang="ar-IQ" smtClean="0"/>
              <a:pPr/>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86DA9EBE-7439-49D4-9FAA-8CA70D0E83A0}" type="datetimeFigureOut">
              <a:rPr lang="ar-IQ" smtClean="0"/>
              <a:pPr/>
              <a:t>15/08/1445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DD161E95-47C6-44E0-81D1-AA20A5C40BC9}" type="slidenum">
              <a:rPr lang="ar-IQ" smtClean="0"/>
              <a:pPr/>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p:txBody>
          <a:bodyPr/>
          <a:lstStyle/>
          <a:p>
            <a:fld id="{86DA9EBE-7439-49D4-9FAA-8CA70D0E83A0}" type="datetimeFigureOut">
              <a:rPr lang="ar-IQ" smtClean="0"/>
              <a:pPr/>
              <a:t>15/08/1445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a:xfrm>
            <a:off x="7924800" y="6416675"/>
            <a:ext cx="762000" cy="365125"/>
          </a:xfrm>
        </p:spPr>
        <p:txBody>
          <a:bodyPr/>
          <a:lstStyle/>
          <a:p>
            <a:fld id="{DD161E95-47C6-44E0-81D1-AA20A5C40BC9}" type="slidenum">
              <a:rPr lang="ar-IQ" smtClean="0"/>
              <a:pPr/>
              <a:t>‹#›</a:t>
            </a:fld>
            <a:endParaRPr lang="ar-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محتوى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fld id="{86DA9EBE-7439-49D4-9FAA-8CA70D0E83A0}" type="datetimeFigureOut">
              <a:rPr lang="ar-IQ" smtClean="0"/>
              <a:pPr/>
              <a:t>15/08/1445</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DD161E95-47C6-44E0-81D1-AA20A5C40BC9}" type="slidenum">
              <a:rPr lang="ar-IQ" smtClean="0"/>
              <a:pPr/>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8229600" cy="1143000"/>
          </a:xfrm>
        </p:spPr>
        <p:txBody>
          <a:bodyPr anchor="ctr"/>
          <a:lstStyle>
            <a:lvl1pPr>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4" name="عنصر نائب للنص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5" name="عنصر نائب للمحتوى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6" name="عنصر نائب للمحتوى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0"/>
          </p:nvPr>
        </p:nvSpPr>
        <p:spPr/>
        <p:txBody>
          <a:bodyPr/>
          <a:lstStyle/>
          <a:p>
            <a:fld id="{86DA9EBE-7439-49D4-9FAA-8CA70D0E83A0}" type="datetimeFigureOut">
              <a:rPr lang="ar-IQ" smtClean="0"/>
              <a:pPr/>
              <a:t>15/08/1445</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DD161E95-47C6-44E0-81D1-AA20A5C40BC9}" type="slidenum">
              <a:rPr lang="ar-IQ" smtClean="0"/>
              <a:pPr/>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86DA9EBE-7439-49D4-9FAA-8CA70D0E83A0}" type="datetimeFigureOut">
              <a:rPr lang="ar-IQ" smtClean="0"/>
              <a:pPr/>
              <a:t>15/08/1445</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DD161E95-47C6-44E0-81D1-AA20A5C40BC9}" type="slidenum">
              <a:rPr lang="ar-IQ" smtClean="0"/>
              <a:pPr/>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86DA9EBE-7439-49D4-9FAA-8CA70D0E83A0}" type="datetimeFigureOut">
              <a:rPr lang="ar-IQ" smtClean="0"/>
              <a:pPr/>
              <a:t>15/08/1445</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DD161E95-47C6-44E0-81D1-AA20A5C40BC9}" type="slidenum">
              <a:rPr lang="ar-IQ" smtClean="0"/>
              <a:pPr/>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4" name="عنصر نائب للمحتوى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fld id="{86DA9EBE-7439-49D4-9FAA-8CA70D0E83A0}" type="datetimeFigureOut">
              <a:rPr lang="ar-IQ" smtClean="0"/>
              <a:pPr/>
              <a:t>15/08/1445</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DD161E95-47C6-44E0-81D1-AA20A5C40BC9}" type="slidenum">
              <a:rPr lang="ar-IQ" smtClean="0"/>
              <a:pPr/>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ar-SA">
                <a:solidFill>
                  <a:schemeClr val="lt1"/>
                </a:solidFill>
                <a:latin typeface="+mn-lt"/>
                <a:ea typeface="+mn-ea"/>
                <a:cs typeface="+mn-cs"/>
              </a:rPr>
              <a:t>انقر فوق الرمز لإضافة صورة</a:t>
            </a:r>
            <a:endParaRPr kumimoji="0" lang="en-US" dirty="0">
              <a:solidFill>
                <a:schemeClr val="lt1"/>
              </a:solidFill>
              <a:latin typeface="+mn-lt"/>
              <a:ea typeface="+mn-ea"/>
              <a:cs typeface="+mn-cs"/>
            </a:endParaRPr>
          </a:p>
        </p:txBody>
      </p:sp>
      <p:sp>
        <p:nvSpPr>
          <p:cNvPr id="4" name="عنصر نائب للنص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p:txBody>
          <a:bodyPr/>
          <a:lstStyle/>
          <a:p>
            <a:fld id="{86DA9EBE-7439-49D4-9FAA-8CA70D0E83A0}" type="datetimeFigureOut">
              <a:rPr lang="ar-IQ" smtClean="0"/>
              <a:pPr/>
              <a:t>15/08/1445</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DD161E95-47C6-44E0-81D1-AA20A5C40BC9}" type="slidenum">
              <a:rPr lang="ar-IQ" smtClean="0"/>
              <a:pPr/>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عنصر نائب للعنوان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6DA9EBE-7439-49D4-9FAA-8CA70D0E83A0}" type="datetimeFigureOut">
              <a:rPr lang="ar-IQ" smtClean="0"/>
              <a:pPr/>
              <a:t>15/08/1445</a:t>
            </a:fld>
            <a:endParaRPr lang="ar-IQ"/>
          </a:p>
        </p:txBody>
      </p:sp>
      <p:sp>
        <p:nvSpPr>
          <p:cNvPr id="3" name="عنصر نائب للتذييل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ar-IQ"/>
          </a:p>
        </p:txBody>
      </p:sp>
      <p:sp>
        <p:nvSpPr>
          <p:cNvPr id="23" name="عنصر نائب لرقم الشريحة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D161E95-47C6-44E0-81D1-AA20A5C40BC9}" type="slidenum">
              <a:rPr lang="ar-IQ" smtClean="0"/>
              <a:pPr/>
              <a:t>‹#›</a:t>
            </a:fld>
            <a:endParaRPr lang="ar-IQ"/>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422030" y="214290"/>
            <a:ext cx="8364812" cy="2986110"/>
          </a:xfrm>
        </p:spPr>
        <p:txBody>
          <a:bodyPr>
            <a:normAutofit/>
          </a:bodyPr>
          <a:lstStyle/>
          <a:p>
            <a:r>
              <a:rPr lang="ar-IQ" sz="4900" dirty="0">
                <a:solidFill>
                  <a:schemeClr val="accent6">
                    <a:lumMod val="75000"/>
                  </a:schemeClr>
                </a:solidFill>
              </a:rPr>
              <a:t>دورة </a:t>
            </a:r>
            <a:br>
              <a:rPr lang="ar-IQ" sz="4900" dirty="0">
                <a:solidFill>
                  <a:schemeClr val="accent6">
                    <a:lumMod val="75000"/>
                  </a:schemeClr>
                </a:solidFill>
              </a:rPr>
            </a:br>
            <a:r>
              <a:rPr lang="ar-IQ" sz="6000" dirty="0">
                <a:solidFill>
                  <a:schemeClr val="accent6">
                    <a:lumMod val="75000"/>
                  </a:schemeClr>
                </a:solidFill>
              </a:rPr>
              <a:t>أطر تمكين المرأة</a:t>
            </a:r>
            <a:br>
              <a:rPr lang="ar-IQ" sz="8000" dirty="0"/>
            </a:br>
            <a:br>
              <a:rPr lang="ar-IQ" dirty="0"/>
            </a:br>
            <a:r>
              <a:rPr lang="ar-IQ" sz="3200" dirty="0">
                <a:solidFill>
                  <a:schemeClr val="tx2">
                    <a:lumMod val="10000"/>
                  </a:schemeClr>
                </a:solidFill>
              </a:rPr>
              <a:t>26-27-28 /2/ 2024</a:t>
            </a:r>
            <a:endParaRPr lang="ar-IQ" dirty="0"/>
          </a:p>
        </p:txBody>
      </p:sp>
      <p:sp>
        <p:nvSpPr>
          <p:cNvPr id="3" name="عنوان فرعي 2"/>
          <p:cNvSpPr>
            <a:spLocks noGrp="1"/>
          </p:cNvSpPr>
          <p:nvPr>
            <p:ph type="subTitle" idx="1"/>
          </p:nvPr>
        </p:nvSpPr>
        <p:spPr>
          <a:xfrm>
            <a:off x="2428860" y="4429132"/>
            <a:ext cx="6400800" cy="1752600"/>
          </a:xfrm>
        </p:spPr>
        <p:txBody>
          <a:bodyPr>
            <a:normAutofit/>
          </a:bodyPr>
          <a:lstStyle/>
          <a:p>
            <a:pPr algn="r"/>
            <a:r>
              <a:rPr lang="ar-IQ" sz="3200" b="1" i="1" dirty="0">
                <a:solidFill>
                  <a:schemeClr val="accent3">
                    <a:lumMod val="60000"/>
                    <a:lumOff val="40000"/>
                  </a:schemeClr>
                </a:solidFill>
              </a:rPr>
              <a:t>المحاضر </a:t>
            </a:r>
          </a:p>
          <a:p>
            <a:pPr algn="r"/>
            <a:r>
              <a:rPr lang="ar-IQ" sz="3200" b="1" i="1" dirty="0">
                <a:solidFill>
                  <a:schemeClr val="accent3">
                    <a:lumMod val="60000"/>
                    <a:lumOff val="40000"/>
                  </a:schemeClr>
                </a:solidFill>
              </a:rPr>
              <a:t>أ .م . د   رنا علي الشجيري</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a:t>معوقات اقتصادية </a:t>
            </a:r>
          </a:p>
        </p:txBody>
      </p:sp>
      <p:sp>
        <p:nvSpPr>
          <p:cNvPr id="3" name="عنصر نائب للمحتوى 2"/>
          <p:cNvSpPr>
            <a:spLocks noGrp="1"/>
          </p:cNvSpPr>
          <p:nvPr>
            <p:ph idx="1"/>
          </p:nvPr>
        </p:nvSpPr>
        <p:spPr>
          <a:xfrm>
            <a:off x="214282" y="1214422"/>
            <a:ext cx="8572560" cy="5643578"/>
          </a:xfrm>
        </p:spPr>
        <p:txBody>
          <a:bodyPr>
            <a:normAutofit lnSpcReduction="10000"/>
          </a:bodyPr>
          <a:lstStyle/>
          <a:p>
            <a:pPr>
              <a:buNone/>
            </a:pPr>
            <a:endParaRPr lang="ar-IQ" dirty="0"/>
          </a:p>
          <a:p>
            <a:pPr algn="just">
              <a:buNone/>
            </a:pPr>
            <a:r>
              <a:rPr lang="ar-IQ" sz="2400" b="1" dirty="0">
                <a:solidFill>
                  <a:schemeClr val="accent5">
                    <a:lumMod val="75000"/>
                  </a:schemeClr>
                </a:solidFill>
              </a:rPr>
              <a:t>رغم الجهود والمكاسب المتواضعة التي حققتها المرأة العربية في سوق العمل، إلا أن الأرقام ما زالت تكشف عن فجوة بينها وبين الرجل في هذا القطاع الحيوي، والذي زاد وباء فيروس كورونا من اتساعها، فحسب الأرقام والبيانات الصادرة عن منظمة العمل الدولية حول المساواة بين الجنسين وعدم التمييز لعام 2020، فقد بلغ معدل مشاركة المرأة العربية في سوق العمل نحو 18.4 %، وهو المعدل الأدنى في العالم </a:t>
            </a:r>
            <a:r>
              <a:rPr lang="ar-IQ" dirty="0"/>
              <a:t>.</a:t>
            </a:r>
          </a:p>
          <a:p>
            <a:pPr>
              <a:buNone/>
            </a:pPr>
            <a:r>
              <a:rPr lang="ar-IQ" b="1" dirty="0">
                <a:solidFill>
                  <a:srgbClr val="FF0000"/>
                </a:solidFill>
              </a:rPr>
              <a:t>أسبابها </a:t>
            </a:r>
            <a:r>
              <a:rPr lang="ar-IQ" dirty="0"/>
              <a:t>:</a:t>
            </a:r>
          </a:p>
          <a:p>
            <a:r>
              <a:rPr lang="ar-IQ" b="1" i="1" dirty="0">
                <a:solidFill>
                  <a:schemeClr val="bg2">
                    <a:lumMod val="90000"/>
                  </a:schemeClr>
                </a:solidFill>
              </a:rPr>
              <a:t>الأطر التنظيمية القانونية التمييزية في بعض البلدان العربية</a:t>
            </a:r>
          </a:p>
          <a:p>
            <a:r>
              <a:rPr lang="ar-IQ" b="1" i="1" dirty="0">
                <a:solidFill>
                  <a:schemeClr val="bg2">
                    <a:lumMod val="90000"/>
                  </a:schemeClr>
                </a:solidFill>
              </a:rPr>
              <a:t>ومحدودية التدريب الملائم </a:t>
            </a:r>
          </a:p>
          <a:p>
            <a:r>
              <a:rPr lang="ar-IQ" b="1" i="1" dirty="0">
                <a:solidFill>
                  <a:schemeClr val="bg2">
                    <a:lumMod val="90000"/>
                  </a:schemeClr>
                </a:solidFill>
              </a:rPr>
              <a:t>وأعمال الرعاية غير المدفوعة </a:t>
            </a:r>
          </a:p>
          <a:p>
            <a:r>
              <a:rPr lang="ar-IQ" b="1" i="1" dirty="0">
                <a:solidFill>
                  <a:schemeClr val="bg2">
                    <a:lumMod val="90000"/>
                  </a:schemeClr>
                </a:solidFill>
              </a:rPr>
              <a:t>انخفاض الأجور</a:t>
            </a:r>
          </a:p>
          <a:p>
            <a:r>
              <a:rPr lang="ar-IQ" b="1" i="1" dirty="0">
                <a:solidFill>
                  <a:schemeClr val="bg2">
                    <a:lumMod val="90000"/>
                  </a:schemeClr>
                </a:solidFill>
              </a:rPr>
              <a:t>البيئة غير الآمنة للعمل </a:t>
            </a:r>
          </a:p>
          <a:p>
            <a:endParaRPr lang="ar-IQ" b="1" i="1" dirty="0">
              <a:solidFill>
                <a:schemeClr val="bg2">
                  <a:lumMod val="9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a:t>فلم توضيحي</a:t>
            </a:r>
          </a:p>
        </p:txBody>
      </p:sp>
      <p:pic>
        <p:nvPicPr>
          <p:cNvPr id="4" name="WhatsApp Video 2024-02-24 at 15.06.45_fca8894b">
            <a:hlinkClick r:id="" action="ppaction://media"/>
            <a:extLst>
              <a:ext uri="{FF2B5EF4-FFF2-40B4-BE49-F238E27FC236}">
                <a16:creationId xmlns:a16="http://schemas.microsoft.com/office/drawing/2014/main" id="{6EB47C3B-C295-2DC3-5B9D-EB1D96B287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651000"/>
            <a:ext cx="8229600" cy="46085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a:t>المعوقات السياسية </a:t>
            </a:r>
          </a:p>
        </p:txBody>
      </p:sp>
      <p:sp>
        <p:nvSpPr>
          <p:cNvPr id="3" name="عنصر نائب للمحتوى 2"/>
          <p:cNvSpPr>
            <a:spLocks noGrp="1"/>
          </p:cNvSpPr>
          <p:nvPr>
            <p:ph idx="1"/>
          </p:nvPr>
        </p:nvSpPr>
        <p:spPr/>
        <p:txBody>
          <a:bodyPr>
            <a:normAutofit lnSpcReduction="10000"/>
          </a:bodyPr>
          <a:lstStyle/>
          <a:p>
            <a:r>
              <a:rPr lang="ar-IQ" sz="2400" b="1" dirty="0">
                <a:solidFill>
                  <a:srgbClr val="7030A0"/>
                </a:solidFill>
              </a:rPr>
              <a:t>حيث تسجل المنطقة العربية أقل مشاركة للمرأة في الحياة السياسية على مستوى العالم بتسجيلها نحو </a:t>
            </a:r>
            <a:r>
              <a:rPr lang="ar-IQ" sz="2400" b="1" dirty="0">
                <a:solidFill>
                  <a:srgbClr val="FFC000"/>
                </a:solidFill>
              </a:rPr>
              <a:t>15.2</a:t>
            </a:r>
            <a:r>
              <a:rPr lang="ar-IQ" sz="2400" b="1" dirty="0">
                <a:solidFill>
                  <a:srgbClr val="7030A0"/>
                </a:solidFill>
              </a:rPr>
              <a:t> %حيث تعد المنطقة أقل عن المعدل العالمي البالغ </a:t>
            </a:r>
            <a:r>
              <a:rPr lang="ar-IQ" sz="2400" b="1" dirty="0">
                <a:solidFill>
                  <a:srgbClr val="FFC000"/>
                </a:solidFill>
              </a:rPr>
              <a:t>22.1 % </a:t>
            </a:r>
            <a:r>
              <a:rPr lang="ar-IQ" sz="2400" b="1" dirty="0">
                <a:solidFill>
                  <a:srgbClr val="7030A0"/>
                </a:solidFill>
              </a:rPr>
              <a:t>من النساء الممثلات في البرلمان، وعلى الرغم من الجهود التي تبذلها البلدان العربية على الصعيد الإقليمي لتضمين المساواة بين الجنسين في الدساتير والسياسات، بما في ذلك توفير نظام الحصص “الكوتا”، إلا أن المرأة لا تزال ممثلة تمثيلًا ناقصًا في الأحزاب السياسية، وكقضاة وفي المناصب الوزارية</a:t>
            </a:r>
          </a:p>
          <a:p>
            <a:r>
              <a:rPr lang="ar-IQ" b="1" dirty="0">
                <a:solidFill>
                  <a:srgbClr val="00B0F0"/>
                </a:solidFill>
              </a:rPr>
              <a:t>أسبابها </a:t>
            </a:r>
          </a:p>
          <a:p>
            <a:r>
              <a:rPr lang="ar-IQ" sz="2400" b="1" dirty="0">
                <a:solidFill>
                  <a:srgbClr val="FFC000"/>
                </a:solidFill>
              </a:rPr>
              <a:t>الموروث الثقافي </a:t>
            </a:r>
          </a:p>
          <a:p>
            <a:r>
              <a:rPr lang="ar-IQ" sz="2400" b="1" dirty="0">
                <a:solidFill>
                  <a:srgbClr val="FFC000"/>
                </a:solidFill>
              </a:rPr>
              <a:t>البيئة القبلية أو العشائرية للمنطقة</a:t>
            </a:r>
          </a:p>
          <a:p>
            <a:r>
              <a:rPr lang="ar-IQ" sz="2400" b="1" dirty="0">
                <a:solidFill>
                  <a:srgbClr val="FFC000"/>
                </a:solidFill>
              </a:rPr>
              <a:t>تدني الوعي السياسي </a:t>
            </a:r>
          </a:p>
          <a:p>
            <a:r>
              <a:rPr lang="ar-IQ" sz="2400" b="1" dirty="0">
                <a:solidFill>
                  <a:srgbClr val="FFC000"/>
                </a:solidFill>
              </a:rPr>
              <a:t>ضعف الكوادر النسائية في المجال السياسي </a:t>
            </a:r>
          </a:p>
          <a:p>
            <a:endParaRPr lang="ar-IQ" sz="2400" b="1" dirty="0">
              <a:solidFill>
                <a:srgbClr val="7030A0"/>
              </a:solidFill>
            </a:endParaRPr>
          </a:p>
          <a:p>
            <a:endParaRPr lang="ar-IQ" sz="2400" b="1" dirty="0">
              <a:solidFill>
                <a:srgbClr val="7030A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a:t>فلم توضيحي</a:t>
            </a:r>
          </a:p>
        </p:txBody>
      </p:sp>
      <p:pic>
        <p:nvPicPr>
          <p:cNvPr id="4" name="WhatsApp Video 2024-02-24 at 15.07.10_05fb071a">
            <a:hlinkClick r:id="" action="ppaction://media"/>
            <a:extLst>
              <a:ext uri="{FF2B5EF4-FFF2-40B4-BE49-F238E27FC236}">
                <a16:creationId xmlns:a16="http://schemas.microsoft.com/office/drawing/2014/main" id="{5E0909AA-55F1-C416-65BA-A77A6E07A4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7838" y="1600200"/>
            <a:ext cx="8189912" cy="47085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a:t>المعوقات الاجتماعية</a:t>
            </a:r>
          </a:p>
        </p:txBody>
      </p:sp>
      <p:sp>
        <p:nvSpPr>
          <p:cNvPr id="3" name="عنصر نائب للمحتوى 2"/>
          <p:cNvSpPr>
            <a:spLocks noGrp="1"/>
          </p:cNvSpPr>
          <p:nvPr>
            <p:ph idx="1"/>
          </p:nvPr>
        </p:nvSpPr>
        <p:spPr/>
        <p:txBody>
          <a:bodyPr>
            <a:normAutofit fontScale="92500"/>
          </a:bodyPr>
          <a:lstStyle/>
          <a:p>
            <a:r>
              <a:rPr lang="ar-IQ" dirty="0"/>
              <a:t> </a:t>
            </a:r>
            <a:r>
              <a:rPr lang="ar-IQ" b="1" dirty="0">
                <a:solidFill>
                  <a:srgbClr val="0070C0"/>
                </a:solidFill>
              </a:rPr>
              <a:t>تنعكس آثار الموروث الاجتماعي والثقافي في بعض المجتمعات العربية على المرأة، مما يعوقها عن ممارسة دورها في بناء المجتمع</a:t>
            </a:r>
          </a:p>
          <a:p>
            <a:r>
              <a:rPr lang="ar-IQ" b="1" dirty="0">
                <a:solidFill>
                  <a:srgbClr val="0070C0"/>
                </a:solidFill>
              </a:rPr>
              <a:t> حيث إن هيمنة الثقافة الأبوية المتداخلة مع قيم الإخضاع والهيمنة، قد حصرت دور المرأة في الوظيفة الاجتماعية والأسرية، مما كان له أثر سلبي في قضية تمكين المرأة في المنطقة</a:t>
            </a:r>
          </a:p>
          <a:p>
            <a:r>
              <a:rPr lang="ar-IQ" b="1" dirty="0"/>
              <a:t>أسبابها</a:t>
            </a:r>
          </a:p>
          <a:p>
            <a:r>
              <a:rPr lang="ar-IQ" b="1" dirty="0">
                <a:solidFill>
                  <a:schemeClr val="accent6">
                    <a:lumMod val="60000"/>
                    <a:lumOff val="40000"/>
                  </a:schemeClr>
                </a:solidFill>
              </a:rPr>
              <a:t>الحرية المحدودة للاختيار</a:t>
            </a:r>
          </a:p>
          <a:p>
            <a:r>
              <a:rPr lang="ar-IQ" b="1" dirty="0">
                <a:solidFill>
                  <a:schemeClr val="accent6">
                    <a:lumMod val="60000"/>
                    <a:lumOff val="40000"/>
                  </a:schemeClr>
                </a:solidFill>
              </a:rPr>
              <a:t>ثقافة العيب والحرام </a:t>
            </a:r>
          </a:p>
          <a:p>
            <a:r>
              <a:rPr lang="ar-IQ" b="1" dirty="0">
                <a:solidFill>
                  <a:schemeClr val="accent6">
                    <a:lumMod val="60000"/>
                    <a:lumOff val="40000"/>
                  </a:schemeClr>
                </a:solidFill>
              </a:rPr>
              <a:t>أولوية الزوجة للحياة الأسرية </a:t>
            </a:r>
          </a:p>
          <a:p>
            <a:r>
              <a:rPr lang="ar-IQ" b="1" dirty="0">
                <a:solidFill>
                  <a:schemeClr val="accent6">
                    <a:lumMod val="60000"/>
                    <a:lumOff val="40000"/>
                  </a:schemeClr>
                </a:solidFill>
              </a:rPr>
              <a:t>تضاعف دورها الأسري في أيام الحروب لتكون إلام والأب</a:t>
            </a:r>
            <a:endParaRPr lang="ar-IQ" dirty="0">
              <a:solidFill>
                <a:schemeClr val="accent6">
                  <a:lumMod val="60000"/>
                  <a:lumOff val="4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a:t>فلم توضيحي</a:t>
            </a:r>
          </a:p>
        </p:txBody>
      </p:sp>
      <p:pic>
        <p:nvPicPr>
          <p:cNvPr id="4" name="WhatsApp Video 2024-02-24 at 14.58.47_f220b325">
            <a:hlinkClick r:id="" action="ppaction://media"/>
            <a:extLst>
              <a:ext uri="{FF2B5EF4-FFF2-40B4-BE49-F238E27FC236}">
                <a16:creationId xmlns:a16="http://schemas.microsoft.com/office/drawing/2014/main" id="{C3528226-4E63-305A-EA98-B4CBA96399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7838" y="1600200"/>
            <a:ext cx="8189912" cy="47085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ذروة">
  <a:themeElements>
    <a:clrScheme name="مخصص 12">
      <a:dk1>
        <a:sysClr val="windowText" lastClr="000000"/>
      </a:dk1>
      <a:lt1>
        <a:sysClr val="window" lastClr="FFFFFF"/>
      </a:lt1>
      <a:dk2>
        <a:srgbClr val="444D26"/>
      </a:dk2>
      <a:lt2>
        <a:srgbClr val="FEFAC9"/>
      </a:lt2>
      <a:accent1>
        <a:srgbClr val="9EB060"/>
      </a:accent1>
      <a:accent2>
        <a:srgbClr val="F3A447"/>
      </a:accent2>
      <a:accent3>
        <a:srgbClr val="FFFF00"/>
      </a:accent3>
      <a:accent4>
        <a:srgbClr val="B55475"/>
      </a:accent4>
      <a:accent5>
        <a:srgbClr val="9C85C0"/>
      </a:accent5>
      <a:accent6>
        <a:srgbClr val="809EC2"/>
      </a:accent6>
      <a:hlink>
        <a:srgbClr val="8E58B6"/>
      </a:hlink>
      <a:folHlink>
        <a:srgbClr val="7F6F6F"/>
      </a:folHlink>
    </a:clrScheme>
    <a:fontScheme name="ذروة">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ذروة">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36</TotalTime>
  <Words>294</Words>
  <Application>Microsoft Office PowerPoint</Application>
  <PresentationFormat>On-screen Show (4:3)</PresentationFormat>
  <Paragraphs>30</Paragraphs>
  <Slides>7</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Book Antiqua</vt:lpstr>
      <vt:lpstr>Lucida Sans</vt:lpstr>
      <vt:lpstr>Wingdings</vt:lpstr>
      <vt:lpstr>Wingdings 2</vt:lpstr>
      <vt:lpstr>Wingdings 3</vt:lpstr>
      <vt:lpstr>ذروة</vt:lpstr>
      <vt:lpstr>دورة  أطر تمكين المرأة  26-27-28 /2/ 2024</vt:lpstr>
      <vt:lpstr>معوقات اقتصادية </vt:lpstr>
      <vt:lpstr>فلم توضيحي</vt:lpstr>
      <vt:lpstr>المعوقات السياسية </vt:lpstr>
      <vt:lpstr>فلم توضيحي</vt:lpstr>
      <vt:lpstr>المعوقات الاجتماعية</vt:lpstr>
      <vt:lpstr>فلم توضيحي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دورة  أطر تمكين المرأة  26-27-28 /2/ 2024</dc:title>
  <dc:creator>Rana</dc:creator>
  <cp:lastModifiedBy>Muna</cp:lastModifiedBy>
  <cp:revision>10</cp:revision>
  <dcterms:created xsi:type="dcterms:W3CDTF">2024-02-23T04:47:48Z</dcterms:created>
  <dcterms:modified xsi:type="dcterms:W3CDTF">2024-02-24T12:14:40Z</dcterms:modified>
</cp:coreProperties>
</file>