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1"/>
  </p:sldMasterIdLst>
  <p:sldIdLst>
    <p:sldId id="270" r:id="rId2"/>
    <p:sldId id="274" r:id="rId3"/>
    <p:sldId id="275" r:id="rId4"/>
    <p:sldId id="269" r:id="rId5"/>
    <p:sldId id="262" r:id="rId6"/>
    <p:sldId id="263" r:id="rId7"/>
    <p:sldId id="257" r:id="rId8"/>
    <p:sldId id="258" r:id="rId9"/>
    <p:sldId id="264" r:id="rId10"/>
    <p:sldId id="260" r:id="rId11"/>
    <p:sldId id="265" r:id="rId12"/>
    <p:sldId id="266" r:id="rId13"/>
    <p:sldId id="267" r:id="rId14"/>
    <p:sldId id="268"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6F95"/>
    <a:srgbClr val="C2DDBB"/>
    <a:srgbClr val="CFEFC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336"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3605786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610377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8237307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2934692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974206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4"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2750374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4"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41513058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33368671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598720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729961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4010301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216952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1380166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3"/>
          <p:cNvSpPr>
            <a:spLocks noGrp="1"/>
          </p:cNvSpPr>
          <p:nvPr>
            <p:ph type="ftr" sz="quarter" idx="11"/>
          </p:nvPr>
        </p:nvSpPr>
        <p:spPr/>
        <p:txBody>
          <a:bodyPr/>
          <a:lstStyle/>
          <a:p>
            <a:endParaRPr lang="ar-IQ"/>
          </a:p>
        </p:txBody>
      </p:sp>
      <p:sp>
        <p:nvSpPr>
          <p:cNvPr id="6" name="Slide Number Placeholder 4"/>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3540604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2"/>
          <p:cNvSpPr>
            <a:spLocks noGrp="1"/>
          </p:cNvSpPr>
          <p:nvPr>
            <p:ph type="ftr" sz="quarter" idx="11"/>
          </p:nvPr>
        </p:nvSpPr>
        <p:spPr/>
        <p:txBody>
          <a:bodyPr/>
          <a:lstStyle/>
          <a:p>
            <a:endParaRPr lang="ar-IQ"/>
          </a:p>
        </p:txBody>
      </p:sp>
      <p:sp>
        <p:nvSpPr>
          <p:cNvPr id="6" name="Slide Number Placeholder 3"/>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2849941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5" name="Footer Placeholder 5"/>
          <p:cNvSpPr>
            <a:spLocks noGrp="1"/>
          </p:cNvSpPr>
          <p:nvPr>
            <p:ph type="ftr" sz="quarter" idx="11"/>
          </p:nvPr>
        </p:nvSpPr>
        <p:spPr/>
        <p:txBody>
          <a:bodyPr/>
          <a:lstStyle/>
          <a:p>
            <a:endParaRPr lang="ar-IQ"/>
          </a:p>
        </p:txBody>
      </p:sp>
      <p:sp>
        <p:nvSpPr>
          <p:cNvPr id="6" name="Slide Number Placeholder 6"/>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648126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9D1D8B-2343-4BF7-8A27-4DD1A15025D7}" type="datetimeFigureOut">
              <a:rPr lang="ar-IQ" smtClean="0"/>
              <a:pPr/>
              <a:t>05/10/1445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5953A07-A3B2-4A1F-82C6-C080DA410179}" type="slidenum">
              <a:rPr lang="ar-IQ" smtClean="0"/>
              <a:pPr/>
              <a:t>‹#›</a:t>
            </a:fld>
            <a:endParaRPr lang="ar-IQ"/>
          </a:p>
        </p:txBody>
      </p:sp>
    </p:spTree>
    <p:extLst>
      <p:ext uri="{BB962C8B-B14F-4D97-AF65-F5344CB8AC3E}">
        <p14:creationId xmlns:p14="http://schemas.microsoft.com/office/powerpoint/2010/main" val="2263378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B9D1D8B-2343-4BF7-8A27-4DD1A15025D7}" type="datetimeFigureOut">
              <a:rPr lang="ar-IQ" smtClean="0"/>
              <a:pPr/>
              <a:t>05/10/1445</a:t>
            </a:fld>
            <a:endParaRPr lang="ar-IQ"/>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IQ"/>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5953A07-A3B2-4A1F-82C6-C080DA410179}" type="slidenum">
              <a:rPr lang="ar-IQ" smtClean="0"/>
              <a:pPr/>
              <a:t>‹#›</a:t>
            </a:fld>
            <a:endParaRPr lang="ar-IQ"/>
          </a:p>
        </p:txBody>
      </p:sp>
    </p:spTree>
    <p:extLst>
      <p:ext uri="{BB962C8B-B14F-4D97-AF65-F5344CB8AC3E}">
        <p14:creationId xmlns:p14="http://schemas.microsoft.com/office/powerpoint/2010/main" val="2121161478"/>
      </p:ext>
    </p:extLst>
  </p:cSld>
  <p:clrMap bg1="dk1" tx1="lt1" bg2="dk2" tx2="lt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 id="2147483844" r:id="rId13"/>
    <p:sldLayoutId id="2147483845" r:id="rId14"/>
    <p:sldLayoutId id="2147483846" r:id="rId15"/>
    <p:sldLayoutId id="2147483847" r:id="rId16"/>
    <p:sldLayoutId id="2147483848" r:id="rId17"/>
  </p:sldLayoutIdLs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7289" y="452718"/>
            <a:ext cx="9023545" cy="1400530"/>
          </a:xfrm>
          <a:effectLst>
            <a:innerShdw blurRad="63500" dist="50800" dir="18900000">
              <a:prstClr val="black">
                <a:alpha val="50000"/>
              </a:prstClr>
            </a:innerShdw>
          </a:effectLst>
        </p:spPr>
        <p:txBody>
          <a:bodyPr/>
          <a:lstStyle/>
          <a:p>
            <a:pPr algn="ctr"/>
            <a:r>
              <a:rPr lang="ar-JO" dirty="0" smtClean="0"/>
              <a:t>   </a:t>
            </a:r>
            <a:r>
              <a:rPr lang="ar-IQ" sz="4800" dirty="0" smtClean="0">
                <a:solidFill>
                  <a:srgbClr val="92D050"/>
                </a:solidFill>
              </a:rPr>
              <a:t>دورة </a:t>
            </a:r>
            <a:r>
              <a:rPr lang="ar-JO" sz="4800" dirty="0" smtClean="0">
                <a:solidFill>
                  <a:srgbClr val="92D050"/>
                </a:solidFill>
              </a:rPr>
              <a:t>حول </a:t>
            </a:r>
            <a:r>
              <a:rPr lang="ar-JO" sz="4800" dirty="0" smtClean="0">
                <a:solidFill>
                  <a:srgbClr val="92D050"/>
                </a:solidFill>
              </a:rPr>
              <a:t>موضوع </a:t>
            </a:r>
            <a:r>
              <a:rPr lang="ar-JO" sz="4800" dirty="0" smtClean="0">
                <a:solidFill>
                  <a:srgbClr val="92D050"/>
                </a:solidFill>
              </a:rPr>
              <a:t>الكفاءة الوظيفية</a:t>
            </a:r>
            <a:r>
              <a:rPr lang="ar-IQ" sz="4800" dirty="0" smtClean="0">
                <a:solidFill>
                  <a:srgbClr val="92D050"/>
                </a:solidFill>
              </a:rPr>
              <a:t/>
            </a:r>
            <a:br>
              <a:rPr lang="ar-IQ" sz="4800" dirty="0" smtClean="0">
                <a:solidFill>
                  <a:srgbClr val="92D050"/>
                </a:solidFill>
              </a:rPr>
            </a:br>
            <a:r>
              <a:rPr lang="ar-IQ" sz="4800" dirty="0" smtClean="0">
                <a:solidFill>
                  <a:srgbClr val="92D050"/>
                </a:solidFill>
              </a:rPr>
              <a:t>في القانون العراقي</a:t>
            </a:r>
            <a:r>
              <a:rPr lang="ar-JO" sz="4800" dirty="0" smtClean="0">
                <a:solidFill>
                  <a:srgbClr val="92D050"/>
                </a:solidFill>
              </a:rPr>
              <a:t/>
            </a:r>
            <a:br>
              <a:rPr lang="ar-JO" sz="4800" dirty="0" smtClean="0">
                <a:solidFill>
                  <a:srgbClr val="92D050"/>
                </a:solidFill>
              </a:rPr>
            </a:br>
            <a:r>
              <a:rPr lang="ar-JO" sz="4800" dirty="0" smtClean="0">
                <a:solidFill>
                  <a:srgbClr val="92D050"/>
                </a:solidFill>
              </a:rPr>
              <a:t/>
            </a:r>
            <a:br>
              <a:rPr lang="ar-JO" sz="4800" dirty="0" smtClean="0">
                <a:solidFill>
                  <a:srgbClr val="92D050"/>
                </a:solidFill>
              </a:rPr>
            </a:br>
            <a:r>
              <a:rPr lang="ar-JO" dirty="0" smtClean="0">
                <a:solidFill>
                  <a:srgbClr val="92D050"/>
                </a:solidFill>
              </a:rPr>
              <a:t/>
            </a:r>
            <a:br>
              <a:rPr lang="ar-JO" dirty="0" smtClean="0">
                <a:solidFill>
                  <a:srgbClr val="92D050"/>
                </a:solidFill>
              </a:rPr>
            </a:br>
            <a:r>
              <a:rPr lang="ar-JO" dirty="0" smtClean="0">
                <a:solidFill>
                  <a:srgbClr val="92D050"/>
                </a:solidFill>
              </a:rPr>
              <a:t>م.م. نور علي كاظم </a:t>
            </a:r>
            <a:r>
              <a:rPr lang="ar-IQ" dirty="0" smtClean="0">
                <a:solidFill>
                  <a:srgbClr val="92D050"/>
                </a:solidFill>
              </a:rPr>
              <a:t/>
            </a:r>
            <a:br>
              <a:rPr lang="ar-IQ" dirty="0" smtClean="0">
                <a:solidFill>
                  <a:srgbClr val="92D050"/>
                </a:solidFill>
              </a:rPr>
            </a:br>
            <a:r>
              <a:rPr lang="ar-IQ" dirty="0" smtClean="0">
                <a:solidFill>
                  <a:srgbClr val="92D050"/>
                </a:solidFill>
              </a:rPr>
              <a:t>مسؤول الشعبة القانونية لكلية التربية البدنية وعلوم الرياضة للبنات</a:t>
            </a:r>
            <a:r>
              <a:rPr lang="ar-JO" dirty="0" smtClean="0"/>
              <a:t/>
            </a:r>
            <a:br>
              <a:rPr lang="ar-JO" dirty="0" smtClean="0"/>
            </a:br>
            <a:endParaRPr lang="ar-JO" dirty="0"/>
          </a:p>
        </p:txBody>
      </p:sp>
      <p:sp>
        <p:nvSpPr>
          <p:cNvPr id="3" name="Content Placeholder 2"/>
          <p:cNvSpPr>
            <a:spLocks noGrp="1"/>
          </p:cNvSpPr>
          <p:nvPr>
            <p:ph idx="1"/>
          </p:nvPr>
        </p:nvSpPr>
        <p:spPr>
          <a:xfrm>
            <a:off x="1103312" y="6857999"/>
            <a:ext cx="8946541" cy="694267"/>
          </a:xfrm>
        </p:spPr>
        <p:txBody>
          <a:bodyPr/>
          <a:lstStyle/>
          <a:p>
            <a:endParaRPr lang="ar-JO"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67890-43E3-4847-8DCE-69E0D3C653E6}"/>
              </a:ext>
            </a:extLst>
          </p:cNvPr>
          <p:cNvSpPr>
            <a:spLocks noGrp="1"/>
          </p:cNvSpPr>
          <p:nvPr>
            <p:ph type="ctrTitle"/>
          </p:nvPr>
        </p:nvSpPr>
        <p:spPr>
          <a:xfrm>
            <a:off x="1154955" y="801512"/>
            <a:ext cx="8825658" cy="3975870"/>
          </a:xfrm>
        </p:spPr>
        <p:txBody>
          <a:bodyPr/>
          <a:lstStyle/>
          <a:p>
            <a:pPr algn="ctr"/>
            <a:r>
              <a:rPr lang="ar-IQ" sz="4800" b="1" dirty="0">
                <a:solidFill>
                  <a:schemeClr val="accent3">
                    <a:lumMod val="60000"/>
                    <a:lumOff val="4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Simplified Arabic" panose="02020603050405020304" pitchFamily="18" charset="-78"/>
              </a:rPr>
              <a:t>ا</a:t>
            </a:r>
            <a:r>
              <a:rPr lang="ar-JO" sz="4800" b="1" dirty="0">
                <a:solidFill>
                  <a:schemeClr val="accent3">
                    <a:lumMod val="60000"/>
                    <a:lumOff val="4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Simplified Arabic" panose="02020603050405020304" pitchFamily="18" charset="-78"/>
              </a:rPr>
              <a:t>لأحكام القانونية للكشف عن الكفاءة الوظيفية</a:t>
            </a:r>
            <a:r>
              <a:rPr lang="en-US" sz="1800" dirty="0">
                <a:solidFill>
                  <a:schemeClr val="accent3">
                    <a:lumMod val="60000"/>
                    <a:lumOff val="40000"/>
                  </a:schemeClr>
                </a:solidFill>
                <a:effectLst/>
                <a:latin typeface="Calibri" panose="020F0502020204030204" pitchFamily="34" charset="0"/>
                <a:ea typeface="Times New Roman" panose="02020603050405020304" pitchFamily="18" charset="0"/>
                <a:cs typeface="Arial" panose="020B0604020202020204" pitchFamily="34" charset="0"/>
              </a:rPr>
              <a:t/>
            </a:r>
            <a:br>
              <a:rPr lang="en-US" sz="1800" dirty="0">
                <a:solidFill>
                  <a:schemeClr val="accent3">
                    <a:lumMod val="60000"/>
                    <a:lumOff val="40000"/>
                  </a:schemeClr>
                </a:solidFill>
                <a:effectLst/>
                <a:latin typeface="Calibri" panose="020F0502020204030204" pitchFamily="34" charset="0"/>
                <a:ea typeface="Times New Roman" panose="02020603050405020304" pitchFamily="18" charset="0"/>
                <a:cs typeface="Arial" panose="020B0604020202020204" pitchFamily="34" charset="0"/>
              </a:rPr>
            </a:br>
            <a:endParaRPr lang="ar-IQ" sz="3600" dirty="0">
              <a:solidFill>
                <a:schemeClr val="accent3">
                  <a:lumMod val="60000"/>
                  <a:lumOff val="40000"/>
                </a:schemeClr>
              </a:solidFill>
            </a:endParaRPr>
          </a:p>
        </p:txBody>
      </p:sp>
      <p:sp>
        <p:nvSpPr>
          <p:cNvPr id="3" name="Subtitle 2">
            <a:extLst>
              <a:ext uri="{FF2B5EF4-FFF2-40B4-BE49-F238E27FC236}">
                <a16:creationId xmlns:a16="http://schemas.microsoft.com/office/drawing/2014/main" id="{248009B4-6F48-4BA4-B833-D65A7E8CAD5D}"/>
              </a:ext>
            </a:extLst>
          </p:cNvPr>
          <p:cNvSpPr>
            <a:spLocks noGrp="1"/>
          </p:cNvSpPr>
          <p:nvPr>
            <p:ph type="subTitle" idx="1"/>
          </p:nvPr>
        </p:nvSpPr>
        <p:spPr>
          <a:xfrm>
            <a:off x="1154955" y="-530579"/>
            <a:ext cx="8825658" cy="620889"/>
          </a:xfrm>
        </p:spPr>
        <p:txBody>
          <a:bodyPr/>
          <a:lstStyle/>
          <a:p>
            <a:endParaRPr lang="ar-IQ" dirty="0"/>
          </a:p>
        </p:txBody>
      </p:sp>
    </p:spTree>
    <p:extLst>
      <p:ext uri="{BB962C8B-B14F-4D97-AF65-F5344CB8AC3E}">
        <p14:creationId xmlns:p14="http://schemas.microsoft.com/office/powerpoint/2010/main" val="807252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A5AD0-D2FE-41F9-9F53-CCD5E5A96C33}"/>
              </a:ext>
            </a:extLst>
          </p:cNvPr>
          <p:cNvSpPr>
            <a:spLocks noGrp="1"/>
          </p:cNvSpPr>
          <p:nvPr>
            <p:ph type="title"/>
          </p:nvPr>
        </p:nvSpPr>
        <p:spPr>
          <a:xfrm>
            <a:off x="1233133" y="541867"/>
            <a:ext cx="10089623" cy="5194759"/>
          </a:xfrm>
        </p:spPr>
        <p:txBody>
          <a:bodyPr/>
          <a:lstStyle/>
          <a:p>
            <a:pPr algn="r"/>
            <a:r>
              <a:rPr lang="ar-JO" sz="4800" dirty="0" smtClean="0">
                <a:effectLst/>
                <a:ea typeface="Times New Roman" panose="02020603050405020304" pitchFamily="18" charset="0"/>
                <a:cs typeface="Simplified Arabic" panose="02020603050405020304" pitchFamily="18" charset="-78"/>
              </a:rPr>
              <a:t>لكي </a:t>
            </a:r>
            <a:r>
              <a:rPr lang="ar-JO" sz="4800" dirty="0">
                <a:effectLst/>
                <a:ea typeface="Times New Roman" panose="02020603050405020304" pitchFamily="18" charset="0"/>
                <a:cs typeface="Simplified Arabic" panose="02020603050405020304" pitchFamily="18" charset="-78"/>
              </a:rPr>
              <a:t>تبقى الإدارة العامة على دراية كاملة بكفاءة موظفيها يجب أن تكون على إتصال لتواكب متطلبات تطوير الفكر القانوني فيما يتعلق بالوظيفة</a:t>
            </a:r>
            <a:r>
              <a:rPr lang="ar-IQ" sz="4000" dirty="0">
                <a:effectLst/>
                <a:ea typeface="Times New Roman" panose="02020603050405020304" pitchFamily="18" charset="0"/>
                <a:cs typeface="Simplified Arabic" panose="02020603050405020304" pitchFamily="18" charset="-78"/>
              </a:rPr>
              <a:t/>
            </a:r>
            <a:br>
              <a:rPr lang="ar-IQ" sz="4000" dirty="0">
                <a:effectLst/>
                <a:ea typeface="Times New Roman" panose="02020603050405020304" pitchFamily="18" charset="0"/>
                <a:cs typeface="Simplified Arabic" panose="02020603050405020304" pitchFamily="18" charset="-78"/>
              </a:rPr>
            </a:br>
            <a:r>
              <a:rPr lang="ar-JO" sz="4000" dirty="0">
                <a:effectLst/>
                <a:ea typeface="Times New Roman" panose="02020603050405020304" pitchFamily="18" charset="0"/>
                <a:cs typeface="Simplified Arabic" panose="02020603050405020304" pitchFamily="18" charset="-78"/>
              </a:rPr>
              <a:t> </a:t>
            </a:r>
            <a:r>
              <a:rPr lang="ar-JO" sz="4800" dirty="0">
                <a:effectLst/>
                <a:ea typeface="Times New Roman" panose="02020603050405020304" pitchFamily="18" charset="0"/>
                <a:cs typeface="Simplified Arabic" panose="02020603050405020304" pitchFamily="18" charset="-78"/>
              </a:rPr>
              <a:t>العامة وأحكامها</a:t>
            </a:r>
            <a:r>
              <a:rPr lang="ar-IQ" sz="4800" dirty="0">
                <a:effectLst/>
                <a:ea typeface="Times New Roman" panose="02020603050405020304" pitchFamily="18" charset="0"/>
                <a:cs typeface="Simplified Arabic" panose="02020603050405020304" pitchFamily="18" charset="-78"/>
              </a:rPr>
              <a:t> وفق الاَمرين :</a:t>
            </a:r>
            <a:endParaRPr lang="ar-IQ" sz="7200" dirty="0"/>
          </a:p>
        </p:txBody>
      </p:sp>
      <p:sp>
        <p:nvSpPr>
          <p:cNvPr id="3" name="Content Placeholder 2">
            <a:extLst>
              <a:ext uri="{FF2B5EF4-FFF2-40B4-BE49-F238E27FC236}">
                <a16:creationId xmlns:a16="http://schemas.microsoft.com/office/drawing/2014/main" id="{99D5785E-1A8F-426C-846C-D3B6E5A19304}"/>
              </a:ext>
            </a:extLst>
          </p:cNvPr>
          <p:cNvSpPr>
            <a:spLocks noGrp="1"/>
          </p:cNvSpPr>
          <p:nvPr>
            <p:ph idx="1"/>
          </p:nvPr>
        </p:nvSpPr>
        <p:spPr>
          <a:xfrm>
            <a:off x="1103312" y="7507110"/>
            <a:ext cx="8946541" cy="643467"/>
          </a:xfrm>
        </p:spPr>
        <p:txBody>
          <a:bodyPr/>
          <a:lstStyle/>
          <a:p>
            <a:endParaRPr lang="ar-IQ"/>
          </a:p>
        </p:txBody>
      </p:sp>
    </p:spTree>
    <p:extLst>
      <p:ext uri="{BB962C8B-B14F-4D97-AF65-F5344CB8AC3E}">
        <p14:creationId xmlns:p14="http://schemas.microsoft.com/office/powerpoint/2010/main" val="181017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F7F93-CF3D-4714-B875-3CA1BFEAEC6F}"/>
              </a:ext>
            </a:extLst>
          </p:cNvPr>
          <p:cNvSpPr>
            <a:spLocks noGrp="1"/>
          </p:cNvSpPr>
          <p:nvPr>
            <p:ph type="title"/>
          </p:nvPr>
        </p:nvSpPr>
        <p:spPr/>
        <p:txBody>
          <a:bodyPr/>
          <a:lstStyle/>
          <a:p>
            <a:pPr algn="r"/>
            <a:r>
              <a:rPr lang="ar-IQ" dirty="0">
                <a:solidFill>
                  <a:srgbClr val="CFEFC7"/>
                </a:solidFill>
              </a:rPr>
              <a:t>اولا : توافر الكفاءة وضرورة استمراها عند التعيين</a:t>
            </a:r>
            <a:r>
              <a:rPr lang="ar-IQ" dirty="0">
                <a:solidFill>
                  <a:schemeClr val="bg2">
                    <a:lumMod val="20000"/>
                    <a:lumOff val="80000"/>
                  </a:schemeClr>
                </a:solidFill>
              </a:rPr>
              <a:t/>
            </a:r>
            <a:br>
              <a:rPr lang="ar-IQ" dirty="0">
                <a:solidFill>
                  <a:schemeClr val="bg2">
                    <a:lumMod val="20000"/>
                    <a:lumOff val="80000"/>
                  </a:schemeClr>
                </a:solidFill>
              </a:rPr>
            </a:br>
            <a:r>
              <a:rPr lang="ar-IQ" dirty="0">
                <a:solidFill>
                  <a:schemeClr val="bg2">
                    <a:lumMod val="20000"/>
                    <a:lumOff val="80000"/>
                  </a:schemeClr>
                </a:solidFill>
              </a:rPr>
              <a:t/>
            </a:r>
            <a:br>
              <a:rPr lang="ar-IQ" dirty="0">
                <a:solidFill>
                  <a:schemeClr val="bg2">
                    <a:lumMod val="20000"/>
                    <a:lumOff val="80000"/>
                  </a:schemeClr>
                </a:solidFill>
              </a:rPr>
            </a:br>
            <a:r>
              <a:rPr lang="ar-JO" sz="3600" dirty="0">
                <a:effectLst/>
                <a:ea typeface="Times New Roman" panose="02020603050405020304" pitchFamily="18" charset="0"/>
                <a:cs typeface="Simplified Arabic" panose="02020603050405020304" pitchFamily="18" charset="-78"/>
              </a:rPr>
              <a:t>لضمان الحصول على كفاءة وظيفية عالية ومقبولة تعود بالنفع المطلوب على الإدارة وعلى طالبي الخدمة يجب أن يكون الموظف خاضع بإستمرار للرقابة الإدارية من قبل رؤسائه المباشرين والرقابة هي وظيفة إدارية تنطوي على التأكد من أعمال ومسؤوليات الموظف التي تكلفه بها المنظمة أو الجهة التي ترتبط وظيفته بها والتأكد من النتائج التي يحققها ، وهذه الرقابة يجب أن تكون نزيهة لايشوبها أي نوع من المحاباة أو المحسوبية وإن أي نقص بالكفاءة يؤدي إلى فساد أو ترهل الجهاز الاداري وهذا ما تعانيه الادارة في الوقت الحاضر</a:t>
            </a:r>
            <a:endParaRPr lang="ar-IQ" dirty="0">
              <a:solidFill>
                <a:schemeClr val="bg2">
                  <a:lumMod val="20000"/>
                  <a:lumOff val="80000"/>
                </a:schemeClr>
              </a:solidFill>
            </a:endParaRPr>
          </a:p>
        </p:txBody>
      </p:sp>
      <p:sp>
        <p:nvSpPr>
          <p:cNvPr id="3" name="Content Placeholder 2">
            <a:extLst>
              <a:ext uri="{FF2B5EF4-FFF2-40B4-BE49-F238E27FC236}">
                <a16:creationId xmlns:a16="http://schemas.microsoft.com/office/drawing/2014/main" id="{D4A36AF8-9807-4E3A-9ABA-3BF24E9AA21B}"/>
              </a:ext>
            </a:extLst>
          </p:cNvPr>
          <p:cNvSpPr>
            <a:spLocks noGrp="1"/>
          </p:cNvSpPr>
          <p:nvPr>
            <p:ph idx="1"/>
          </p:nvPr>
        </p:nvSpPr>
        <p:spPr>
          <a:xfrm>
            <a:off x="1103312" y="6773333"/>
            <a:ext cx="8946541" cy="1185334"/>
          </a:xfrm>
        </p:spPr>
        <p:txBody>
          <a:bodyPr/>
          <a:lstStyle/>
          <a:p>
            <a:endParaRPr lang="ar-IQ" dirty="0"/>
          </a:p>
        </p:txBody>
      </p:sp>
    </p:spTree>
    <p:extLst>
      <p:ext uri="{BB962C8B-B14F-4D97-AF65-F5344CB8AC3E}">
        <p14:creationId xmlns:p14="http://schemas.microsoft.com/office/powerpoint/2010/main" val="510891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AF8B9-4F33-4F97-9EEF-F550C9CBD08B}"/>
              </a:ext>
            </a:extLst>
          </p:cNvPr>
          <p:cNvSpPr>
            <a:spLocks noGrp="1"/>
          </p:cNvSpPr>
          <p:nvPr>
            <p:ph type="title"/>
          </p:nvPr>
        </p:nvSpPr>
        <p:spPr/>
        <p:txBody>
          <a:bodyPr/>
          <a:lstStyle/>
          <a:p>
            <a:pPr algn="r"/>
            <a:r>
              <a:rPr lang="ar-JO" sz="3600" b="1" dirty="0">
                <a:solidFill>
                  <a:srgbClr val="FFFF00"/>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Simplified Arabic" panose="02020603050405020304" pitchFamily="18" charset="-78"/>
              </a:rPr>
              <a:t>ثانيا :- قياس كفاءة الأداء للموظف العام </a:t>
            </a:r>
            <a:r>
              <a:rPr lang="ar-IQ" sz="3600" b="1" dirty="0">
                <a:solidFill>
                  <a:schemeClr val="bg2">
                    <a:lumMod val="20000"/>
                    <a:lumOff val="8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Simplified Arabic" panose="02020603050405020304" pitchFamily="18" charset="-78"/>
              </a:rPr>
              <a:t/>
            </a:r>
            <a:br>
              <a:rPr lang="ar-IQ" sz="3600" b="1" dirty="0">
                <a:solidFill>
                  <a:schemeClr val="bg2">
                    <a:lumMod val="20000"/>
                    <a:lumOff val="80000"/>
                  </a:schemeClr>
                </a:solidFill>
                <a:effectLst>
                  <a:outerShdw blurRad="38100" dist="38100" dir="2700000" algn="tl">
                    <a:srgbClr val="000000">
                      <a:alpha val="43137"/>
                    </a:srgbClr>
                  </a:outerShdw>
                </a:effectLst>
                <a:latin typeface="Calibri" panose="020F0502020204030204" pitchFamily="34" charset="0"/>
                <a:ea typeface="Times New Roman" panose="02020603050405020304" pitchFamily="18" charset="0"/>
                <a:cs typeface="Simplified Arabic" panose="02020603050405020304" pitchFamily="18" charset="-78"/>
              </a:rPr>
            </a:br>
            <a:r>
              <a:rPr lang="en-US" sz="3600" dirty="0">
                <a:effectLst/>
                <a:latin typeface="Calibri" panose="020F0502020204030204" pitchFamily="34" charset="0"/>
                <a:ea typeface="Times New Roman" panose="02020603050405020304" pitchFamily="18" charset="0"/>
                <a:cs typeface="Arial" panose="020B0604020202020204" pitchFamily="34" charset="0"/>
              </a:rPr>
              <a:t/>
            </a:r>
            <a:br>
              <a:rPr lang="en-US" sz="3600" dirty="0">
                <a:effectLst/>
                <a:latin typeface="Calibri" panose="020F0502020204030204" pitchFamily="34" charset="0"/>
                <a:ea typeface="Times New Roman" panose="02020603050405020304" pitchFamily="18" charset="0"/>
                <a:cs typeface="Arial" panose="020B0604020202020204" pitchFamily="34" charset="0"/>
              </a:rPr>
            </a:br>
            <a:r>
              <a:rPr lang="ar-JO" sz="3600" dirty="0">
                <a:effectLst/>
                <a:ea typeface="Times New Roman" panose="02020603050405020304" pitchFamily="18" charset="0"/>
                <a:cs typeface="Simplified Arabic" panose="02020603050405020304" pitchFamily="18" charset="-78"/>
              </a:rPr>
              <a:t>وتعد تقارير تقييم الإداء الوظيفي من الوسائل الرئيسية للكشف عن الكفاءة الوظيفية ، فنشاط الدولة يتم بواسطة الموظفين العموميين فهم أداة الدولة لتطبيق قوانينها وقرارتها وتنفيذ سياساتها وبرامجها المختلفة لذلك يلعب الموظفون العموميون دوراً هاماً وأساسياً في مجال الإدارة العامة ، فالإدارة هي إدارة الأشخاص لا الأشياء وبالتالي فإن نجاح الإدارة يتوقف على مدى كفاية الموظفين العموميين ومدى قدراتهم على تحقيق الاهداف وعلى مدى قياس أداء الموظفين</a:t>
            </a:r>
            <a:r>
              <a:rPr lang="ar-IQ" sz="3600" dirty="0">
                <a:effectLst/>
                <a:ea typeface="Times New Roman" panose="02020603050405020304" pitchFamily="18" charset="0"/>
                <a:cs typeface="Simplified Arabic" panose="02020603050405020304" pitchFamily="18" charset="-78"/>
              </a:rPr>
              <a:t>.</a:t>
            </a:r>
            <a:endParaRPr lang="ar-IQ" dirty="0"/>
          </a:p>
        </p:txBody>
      </p:sp>
      <p:sp>
        <p:nvSpPr>
          <p:cNvPr id="3" name="Content Placeholder 2">
            <a:extLst>
              <a:ext uri="{FF2B5EF4-FFF2-40B4-BE49-F238E27FC236}">
                <a16:creationId xmlns:a16="http://schemas.microsoft.com/office/drawing/2014/main" id="{9F37041F-A6D6-41D4-8717-F255B44599BC}"/>
              </a:ext>
            </a:extLst>
          </p:cNvPr>
          <p:cNvSpPr>
            <a:spLocks noGrp="1"/>
          </p:cNvSpPr>
          <p:nvPr>
            <p:ph idx="1"/>
          </p:nvPr>
        </p:nvSpPr>
        <p:spPr>
          <a:xfrm flipV="1">
            <a:off x="1103312" y="8139289"/>
            <a:ext cx="8946541" cy="56444"/>
          </a:xfrm>
        </p:spPr>
        <p:txBody>
          <a:bodyPr>
            <a:normAutofit fontScale="25000" lnSpcReduction="20000"/>
          </a:bodyPr>
          <a:lstStyle/>
          <a:p>
            <a:endParaRPr lang="ar-IQ" dirty="0"/>
          </a:p>
        </p:txBody>
      </p:sp>
    </p:spTree>
    <p:extLst>
      <p:ext uri="{BB962C8B-B14F-4D97-AF65-F5344CB8AC3E}">
        <p14:creationId xmlns:p14="http://schemas.microsoft.com/office/powerpoint/2010/main" val="1058814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114FB-D20B-4DC1-A626-2708849EB3EF}"/>
              </a:ext>
            </a:extLst>
          </p:cNvPr>
          <p:cNvSpPr>
            <a:spLocks noGrp="1"/>
          </p:cNvSpPr>
          <p:nvPr>
            <p:ph type="title"/>
          </p:nvPr>
        </p:nvSpPr>
        <p:spPr>
          <a:xfrm>
            <a:off x="646111" y="452718"/>
            <a:ext cx="9942867" cy="1274482"/>
          </a:xfrm>
        </p:spPr>
        <p:txBody>
          <a:bodyPr/>
          <a:lstStyle/>
          <a:p>
            <a:pPr algn="just"/>
            <a:r>
              <a:rPr lang="ar-JO" sz="4000" dirty="0">
                <a:solidFill>
                  <a:srgbClr val="FFFF00"/>
                </a:solidFill>
                <a:effectLst/>
                <a:ea typeface="Times New Roman" panose="02020603050405020304" pitchFamily="18" charset="0"/>
                <a:cs typeface="Simplified Arabic" panose="02020603050405020304" pitchFamily="18" charset="-78"/>
              </a:rPr>
              <a:t>في القانون العراقي </a:t>
            </a:r>
            <a:r>
              <a:rPr lang="ar-JO" sz="4000" dirty="0" smtClean="0">
                <a:solidFill>
                  <a:srgbClr val="FFFF00"/>
                </a:solidFill>
                <a:effectLst/>
                <a:ea typeface="Times New Roman" panose="02020603050405020304" pitchFamily="18" charset="0"/>
                <a:cs typeface="Simplified Arabic" panose="02020603050405020304" pitchFamily="18" charset="-78"/>
              </a:rPr>
              <a:t>يكون </a:t>
            </a:r>
            <a:r>
              <a:rPr lang="ar-JO" sz="4000" dirty="0">
                <a:solidFill>
                  <a:srgbClr val="FFFF00"/>
                </a:solidFill>
                <a:effectLst/>
                <a:ea typeface="Times New Roman" panose="02020603050405020304" pitchFamily="18" charset="0"/>
                <a:cs typeface="Simplified Arabic" panose="02020603050405020304" pitchFamily="18" charset="-78"/>
              </a:rPr>
              <a:t>تقييم الأـداء وفق المستويات الآتية : ممتاز ، جيد جداً ، جيد، متوسط ، ضعيف ، وتعتبر طريقة التدرج البياني أكثر الطرق لتقييم الأداء شيوعاً وسهولة ويقاس أداء الموظف فيها وفق مجموعة من المعايير الحكمية مثل نوعية الأداء ، كمية الأداء ، المعرفة بطبيعة العمل ، المظهر ، التعاون وتحدد الدرجات لكل عنصر على أساس 1 الى 5 يمثل 1 أقل درجة التقييم و5 أعلى درجة التقييم</a:t>
            </a:r>
            <a:endParaRPr lang="ar-IQ" sz="7200" dirty="0">
              <a:solidFill>
                <a:srgbClr val="FFFF00"/>
              </a:solidFill>
            </a:endParaRPr>
          </a:p>
        </p:txBody>
      </p:sp>
      <p:sp>
        <p:nvSpPr>
          <p:cNvPr id="3" name="Content Placeholder 2">
            <a:extLst>
              <a:ext uri="{FF2B5EF4-FFF2-40B4-BE49-F238E27FC236}">
                <a16:creationId xmlns:a16="http://schemas.microsoft.com/office/drawing/2014/main" id="{EE8FF119-05A1-44D6-A82B-DEB8DD789117}"/>
              </a:ext>
            </a:extLst>
          </p:cNvPr>
          <p:cNvSpPr>
            <a:spLocks noGrp="1"/>
          </p:cNvSpPr>
          <p:nvPr>
            <p:ph idx="1"/>
          </p:nvPr>
        </p:nvSpPr>
        <p:spPr>
          <a:xfrm>
            <a:off x="1103312" y="8195732"/>
            <a:ext cx="8946541" cy="135467"/>
          </a:xfrm>
        </p:spPr>
        <p:txBody>
          <a:bodyPr>
            <a:normAutofit fontScale="25000" lnSpcReduction="20000"/>
          </a:bodyPr>
          <a:lstStyle/>
          <a:p>
            <a:endParaRPr lang="ar-IQ" dirty="0"/>
          </a:p>
        </p:txBody>
      </p:sp>
    </p:spTree>
    <p:extLst>
      <p:ext uri="{BB962C8B-B14F-4D97-AF65-F5344CB8AC3E}">
        <p14:creationId xmlns:p14="http://schemas.microsoft.com/office/powerpoint/2010/main" val="3437746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sz="7200" dirty="0" smtClean="0"/>
              <a:t/>
            </a:r>
            <a:br>
              <a:rPr lang="ar-JO" sz="7200" dirty="0" smtClean="0"/>
            </a:br>
            <a:r>
              <a:rPr lang="ar-JO" sz="7200" dirty="0" smtClean="0"/>
              <a:t/>
            </a:r>
            <a:br>
              <a:rPr lang="ar-JO" sz="7200" dirty="0" smtClean="0"/>
            </a:br>
            <a:r>
              <a:rPr lang="ar-JO" sz="7200" dirty="0" smtClean="0"/>
              <a:t>شكرا لإصغائكم </a:t>
            </a:r>
            <a:endParaRPr lang="ar-JO" sz="7200" dirty="0"/>
          </a:p>
        </p:txBody>
      </p:sp>
      <p:sp>
        <p:nvSpPr>
          <p:cNvPr id="3" name="Content Placeholder 2"/>
          <p:cNvSpPr>
            <a:spLocks noGrp="1"/>
          </p:cNvSpPr>
          <p:nvPr>
            <p:ph idx="1"/>
          </p:nvPr>
        </p:nvSpPr>
        <p:spPr>
          <a:xfrm flipV="1">
            <a:off x="1103312" y="7450666"/>
            <a:ext cx="8946541" cy="214489"/>
          </a:xfrm>
        </p:spPr>
        <p:txBody>
          <a:bodyPr>
            <a:normAutofit fontScale="47500" lnSpcReduction="20000"/>
          </a:bodyPr>
          <a:lstStyle/>
          <a:p>
            <a:endParaRPr lang="ar-J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sz="2800" dirty="0" smtClean="0">
                <a:solidFill>
                  <a:srgbClr val="92D050"/>
                </a:solidFill>
              </a:rPr>
              <a:t>اهداف الورشة :</a:t>
            </a:r>
            <a:r>
              <a:rPr lang="ar-JO" sz="2800" dirty="0" smtClean="0"/>
              <a:t/>
            </a:r>
            <a:br>
              <a:rPr lang="ar-JO" sz="2800" dirty="0" smtClean="0"/>
            </a:br>
            <a:r>
              <a:rPr lang="ar-JO" sz="2800" dirty="0" smtClean="0"/>
              <a:t>1- </a:t>
            </a:r>
            <a:r>
              <a:rPr lang="ar-SY" sz="2800" dirty="0" smtClean="0"/>
              <a:t>إعتماد مبدأ الكفاءة</a:t>
            </a:r>
            <a:r>
              <a:rPr lang="ar-JO" sz="2800" dirty="0" smtClean="0"/>
              <a:t> والجدارة</a:t>
            </a:r>
            <a:r>
              <a:rPr lang="ar-SY" sz="2800" dirty="0" smtClean="0"/>
              <a:t> في تعيين الموظف العام وإستمراره</a:t>
            </a:r>
            <a:r>
              <a:rPr lang="ar-JO" sz="2800" dirty="0" smtClean="0"/>
              <a:t> </a:t>
            </a:r>
            <a:r>
              <a:rPr lang="ar-SY" sz="2800" dirty="0" smtClean="0"/>
              <a:t>بالوظيفة </a:t>
            </a:r>
            <a:r>
              <a:rPr lang="ar-JO" sz="2800" dirty="0" smtClean="0"/>
              <a:t>.</a:t>
            </a:r>
            <a:br>
              <a:rPr lang="ar-JO" sz="2800" dirty="0" smtClean="0"/>
            </a:br>
            <a:r>
              <a:rPr lang="ar-JO" sz="2800" dirty="0" smtClean="0"/>
              <a:t>2- قياس كفاءة اداء الموظف الكفوء.</a:t>
            </a:r>
            <a:br>
              <a:rPr lang="ar-JO" sz="2800" dirty="0" smtClean="0"/>
            </a:br>
            <a:r>
              <a:rPr lang="ar-JO" sz="2800" dirty="0" smtClean="0"/>
              <a:t>3- الابتعاد عن المحسوبية والمحاباة عند تولي الوظيفة العامة.</a:t>
            </a:r>
            <a:br>
              <a:rPr lang="ar-JO" sz="2800" dirty="0" smtClean="0"/>
            </a:br>
            <a:r>
              <a:rPr lang="ar-JO" sz="2800" dirty="0" smtClean="0">
                <a:solidFill>
                  <a:srgbClr val="92D050"/>
                </a:solidFill>
              </a:rPr>
              <a:t>الفئة المستهدفة : </a:t>
            </a:r>
            <a:r>
              <a:rPr lang="ar-JO" sz="2800" dirty="0" smtClean="0"/>
              <a:t>موظفي القطاع </a:t>
            </a:r>
            <a:r>
              <a:rPr lang="ar-JO" sz="2800" dirty="0" smtClean="0"/>
              <a:t>العام</a:t>
            </a:r>
            <a:r>
              <a:rPr lang="ar-JO" sz="2800" dirty="0" smtClean="0"/>
              <a:t/>
            </a:r>
            <a:br>
              <a:rPr lang="ar-JO" sz="2800" dirty="0" smtClean="0"/>
            </a:br>
            <a:r>
              <a:rPr lang="ar-JO" sz="2800" dirty="0" smtClean="0">
                <a:solidFill>
                  <a:srgbClr val="92D050"/>
                </a:solidFill>
              </a:rPr>
              <a:t>مدة التدريب :</a:t>
            </a:r>
            <a:r>
              <a:rPr lang="ar-JO" sz="2800" dirty="0" smtClean="0">
                <a:solidFill>
                  <a:schemeClr val="tx1"/>
                </a:solidFill>
              </a:rPr>
              <a:t> يوم واحد لمدة ساعتان بتاريخ </a:t>
            </a:r>
            <a:r>
              <a:rPr lang="ar-IQ" sz="2800" dirty="0" smtClean="0">
                <a:solidFill>
                  <a:schemeClr val="tx1"/>
                </a:solidFill>
              </a:rPr>
              <a:t>17/4/2024</a:t>
            </a:r>
            <a:r>
              <a:rPr lang="ar-JO" sz="2800" dirty="0" smtClean="0">
                <a:solidFill>
                  <a:schemeClr val="tx1"/>
                </a:solidFill>
              </a:rPr>
              <a:t/>
            </a:r>
            <a:br>
              <a:rPr lang="ar-JO" sz="2800" dirty="0" smtClean="0">
                <a:solidFill>
                  <a:schemeClr val="tx1"/>
                </a:solidFill>
              </a:rPr>
            </a:br>
            <a:r>
              <a:rPr lang="ar-JO" sz="2800" dirty="0" smtClean="0">
                <a:solidFill>
                  <a:srgbClr val="92D050"/>
                </a:solidFill>
              </a:rPr>
              <a:t>لغة التدريب : </a:t>
            </a:r>
            <a:r>
              <a:rPr lang="ar-JO" sz="2800" dirty="0" smtClean="0">
                <a:solidFill>
                  <a:schemeClr val="tx1"/>
                </a:solidFill>
              </a:rPr>
              <a:t>اللغة العربية .</a:t>
            </a:r>
            <a:br>
              <a:rPr lang="ar-JO" sz="2800" dirty="0" smtClean="0">
                <a:solidFill>
                  <a:schemeClr val="tx1"/>
                </a:solidFill>
              </a:rPr>
            </a:br>
            <a:r>
              <a:rPr lang="ar-JO" sz="2800" dirty="0" smtClean="0">
                <a:solidFill>
                  <a:srgbClr val="92D050"/>
                </a:solidFill>
              </a:rPr>
              <a:t>رسوم الورشة : </a:t>
            </a:r>
            <a:r>
              <a:rPr lang="ar-JO" sz="2800" dirty="0" smtClean="0">
                <a:solidFill>
                  <a:schemeClr val="tx1"/>
                </a:solidFill>
              </a:rPr>
              <a:t>مجانية </a:t>
            </a:r>
            <a:br>
              <a:rPr lang="ar-JO" sz="2800" dirty="0" smtClean="0">
                <a:solidFill>
                  <a:schemeClr val="tx1"/>
                </a:solidFill>
              </a:rPr>
            </a:br>
            <a:r>
              <a:rPr lang="ar-JO" sz="2800" dirty="0" smtClean="0">
                <a:solidFill>
                  <a:srgbClr val="92D050"/>
                </a:solidFill>
              </a:rPr>
              <a:t>مكان انعقاد الورشة : </a:t>
            </a:r>
            <a:r>
              <a:rPr lang="ar-IQ" sz="2800" dirty="0" smtClean="0">
                <a:solidFill>
                  <a:schemeClr val="tx1"/>
                </a:solidFill>
              </a:rPr>
              <a:t>كلية التربية البدنية وعلوم الرياضة للبنات</a:t>
            </a:r>
            <a:r>
              <a:rPr lang="ar-JO" sz="2800" dirty="0" smtClean="0">
                <a:solidFill>
                  <a:schemeClr val="tx1"/>
                </a:solidFill>
              </a:rPr>
              <a:t/>
            </a:r>
            <a:br>
              <a:rPr lang="ar-JO" sz="2800" dirty="0" smtClean="0">
                <a:solidFill>
                  <a:schemeClr val="tx1"/>
                </a:solidFill>
              </a:rPr>
            </a:br>
            <a:r>
              <a:rPr lang="ar-IQ" sz="2800" dirty="0" smtClean="0">
                <a:solidFill>
                  <a:srgbClr val="92D050"/>
                </a:solidFill>
              </a:rPr>
              <a:t>المحاضر : م.م </a:t>
            </a:r>
            <a:r>
              <a:rPr lang="ar-JO" sz="2800" dirty="0" smtClean="0">
                <a:solidFill>
                  <a:schemeClr val="tx1"/>
                </a:solidFill>
              </a:rPr>
              <a:t>نور </a:t>
            </a:r>
            <a:r>
              <a:rPr lang="ar-JO" sz="2800" dirty="0" smtClean="0">
                <a:solidFill>
                  <a:schemeClr val="tx1"/>
                </a:solidFill>
              </a:rPr>
              <a:t>علي كاظم </a:t>
            </a:r>
            <a:r>
              <a:rPr lang="ar-JO" sz="2800" dirty="0" smtClean="0">
                <a:solidFill>
                  <a:srgbClr val="92D050"/>
                </a:solidFill>
              </a:rPr>
              <a:t/>
            </a:r>
            <a:br>
              <a:rPr lang="ar-JO" sz="2800" dirty="0" smtClean="0">
                <a:solidFill>
                  <a:srgbClr val="92D050"/>
                </a:solidFill>
              </a:rPr>
            </a:br>
            <a:r>
              <a:rPr lang="ar-JO" dirty="0" smtClean="0"/>
              <a:t/>
            </a:r>
            <a:br>
              <a:rPr lang="ar-JO" dirty="0" smtClean="0"/>
            </a:br>
            <a:endParaRPr lang="ar-JO" dirty="0"/>
          </a:p>
        </p:txBody>
      </p:sp>
      <p:sp>
        <p:nvSpPr>
          <p:cNvPr id="3" name="Content Placeholder 2"/>
          <p:cNvSpPr>
            <a:spLocks noGrp="1"/>
          </p:cNvSpPr>
          <p:nvPr>
            <p:ph idx="1"/>
          </p:nvPr>
        </p:nvSpPr>
        <p:spPr>
          <a:xfrm>
            <a:off x="1103312" y="7518400"/>
            <a:ext cx="8946541" cy="169332"/>
          </a:xfrm>
        </p:spPr>
        <p:txBody>
          <a:bodyPr>
            <a:normAutofit fontScale="25000" lnSpcReduction="20000"/>
          </a:bodyPr>
          <a:lstStyle/>
          <a:p>
            <a:endParaRPr lang="ar-JO"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dirty="0" smtClean="0">
                <a:solidFill>
                  <a:srgbClr val="92D050"/>
                </a:solidFill>
                <a:effectLst>
                  <a:outerShdw blurRad="38100" dist="38100" dir="2700000" algn="tl">
                    <a:srgbClr val="000000">
                      <a:alpha val="43137"/>
                    </a:srgbClr>
                  </a:outerShdw>
                </a:effectLst>
              </a:rPr>
              <a:t>                         </a:t>
            </a:r>
            <a:r>
              <a:rPr lang="ar-JO" dirty="0" smtClean="0">
                <a:effectLst>
                  <a:outerShdw blurRad="38100" dist="38100" dir="2700000" algn="tl">
                    <a:srgbClr val="000000">
                      <a:alpha val="43137"/>
                    </a:srgbClr>
                  </a:outerShdw>
                </a:effectLst>
              </a:rPr>
              <a:t>قائمة المحتويات</a:t>
            </a:r>
            <a:r>
              <a:rPr lang="ar-JO" dirty="0" smtClean="0">
                <a:solidFill>
                  <a:srgbClr val="92D050"/>
                </a:solidFill>
                <a:effectLst>
                  <a:outerShdw blurRad="38100" dist="38100" dir="2700000" algn="tl">
                    <a:srgbClr val="000000">
                      <a:alpha val="43137"/>
                    </a:srgbClr>
                  </a:outerShdw>
                </a:effectLst>
              </a:rPr>
              <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المقدمة</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ماهية الكفاءة الوظيفية</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خصائص الموظف الكفوء</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خصائص مبدأ الكفاءة الوظيفية</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الاحكام القانونية للكشف عن مبدأ الكفاءة الوظيفية تتكون من المحورين :</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توافر الكفاءة وضرورة استمرارها في التعيين</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قياس كفاءة اداء الموظف العام </a:t>
            </a:r>
            <a:br>
              <a:rPr lang="ar-JO" dirty="0" smtClean="0">
                <a:solidFill>
                  <a:srgbClr val="92D050"/>
                </a:solidFill>
                <a:effectLst>
                  <a:outerShdw blurRad="38100" dist="38100" dir="2700000" algn="tl">
                    <a:srgbClr val="000000">
                      <a:alpha val="43137"/>
                    </a:srgbClr>
                  </a:outerShdw>
                </a:effectLst>
              </a:rPr>
            </a:br>
            <a:r>
              <a:rPr lang="ar-JO" dirty="0" smtClean="0">
                <a:solidFill>
                  <a:srgbClr val="92D050"/>
                </a:solidFill>
                <a:effectLst>
                  <a:outerShdw blurRad="38100" dist="38100" dir="2700000" algn="tl">
                    <a:srgbClr val="000000">
                      <a:alpha val="43137"/>
                    </a:srgbClr>
                  </a:outerShdw>
                </a:effectLst>
              </a:rPr>
              <a:t> </a:t>
            </a:r>
            <a:r>
              <a:rPr lang="ar-JO" dirty="0" smtClean="0"/>
              <a:t/>
            </a:r>
            <a:br>
              <a:rPr lang="ar-JO" dirty="0" smtClean="0"/>
            </a:br>
            <a:endParaRPr lang="ar-JO" dirty="0"/>
          </a:p>
        </p:txBody>
      </p:sp>
      <p:sp>
        <p:nvSpPr>
          <p:cNvPr id="3" name="Content Placeholder 2"/>
          <p:cNvSpPr>
            <a:spLocks noGrp="1"/>
          </p:cNvSpPr>
          <p:nvPr>
            <p:ph idx="1"/>
          </p:nvPr>
        </p:nvSpPr>
        <p:spPr>
          <a:xfrm>
            <a:off x="1103312" y="6857999"/>
            <a:ext cx="8946541" cy="1529644"/>
          </a:xfrm>
        </p:spPr>
        <p:txBody>
          <a:bodyPr/>
          <a:lstStyle/>
          <a:p>
            <a:endParaRPr lang="ar-J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JO" sz="4400" dirty="0" smtClean="0">
                <a:solidFill>
                  <a:schemeClr val="accent5">
                    <a:lumMod val="20000"/>
                    <a:lumOff val="80000"/>
                  </a:schemeClr>
                </a:solidFill>
                <a:latin typeface="Arabic Transparent" panose="020B0604020202020204" pitchFamily="34" charset="0"/>
              </a:rPr>
              <a:t> </a:t>
            </a:r>
            <a:r>
              <a:rPr lang="ar-JO" sz="4400" b="1" dirty="0" smtClean="0">
                <a:solidFill>
                  <a:schemeClr val="accent1">
                    <a:lumMod val="40000"/>
                    <a:lumOff val="60000"/>
                  </a:schemeClr>
                </a:solidFill>
                <a:latin typeface="Arabic Transparent" panose="020B0604020202020204" pitchFamily="34" charset="0"/>
              </a:rPr>
              <a:t>المقدمة </a:t>
            </a:r>
            <a:r>
              <a:rPr lang="ar-JO" sz="4400" dirty="0" smtClean="0">
                <a:solidFill>
                  <a:schemeClr val="accent5">
                    <a:lumMod val="20000"/>
                    <a:lumOff val="80000"/>
                  </a:schemeClr>
                </a:solidFill>
                <a:effectLst>
                  <a:outerShdw blurRad="38100" dist="38100" dir="2700000" algn="tl">
                    <a:srgbClr val="000000">
                      <a:alpha val="43137"/>
                    </a:srgbClr>
                  </a:outerShdw>
                </a:effectLst>
                <a:latin typeface="Arabic Transparent" panose="020B0604020202020204" pitchFamily="34" charset="0"/>
              </a:rPr>
              <a:t/>
            </a:r>
            <a:br>
              <a:rPr lang="ar-JO" sz="4400" dirty="0" smtClean="0">
                <a:solidFill>
                  <a:schemeClr val="accent5">
                    <a:lumMod val="20000"/>
                    <a:lumOff val="80000"/>
                  </a:schemeClr>
                </a:solidFill>
                <a:effectLst>
                  <a:outerShdw blurRad="38100" dist="38100" dir="2700000" algn="tl">
                    <a:srgbClr val="000000">
                      <a:alpha val="43137"/>
                    </a:srgbClr>
                  </a:outerShdw>
                </a:effectLst>
                <a:latin typeface="Arabic Transparent" panose="020B0604020202020204" pitchFamily="34" charset="0"/>
              </a:rPr>
            </a:br>
            <a:r>
              <a:rPr lang="ar-IQ" sz="4400" dirty="0" smtClean="0">
                <a:solidFill>
                  <a:schemeClr val="accent5">
                    <a:lumMod val="20000"/>
                    <a:lumOff val="80000"/>
                  </a:schemeClr>
                </a:solidFill>
                <a:effectLst>
                  <a:outerShdw blurRad="38100" dist="38100" dir="2700000" algn="tl">
                    <a:srgbClr val="000000">
                      <a:alpha val="43137"/>
                    </a:srgbClr>
                  </a:outerShdw>
                </a:effectLst>
                <a:latin typeface="Arabic Transparent" panose="020B0604020202020204" pitchFamily="34" charset="0"/>
              </a:rPr>
              <a:t>اعتمدت الكثير من أنظمة العمل أو التوظيف سواء كانت حكومية أو أهلية على (مبدأ الكفاءة) أو الجدارة كمعيار لشغل الوظائف بالتعيين أو الترقية ومنح المزايا الوظيفية مثل التدريب والابتعاث ونحو ذلك، وهو مبدأ حديث ومنطقي، لأن صاحب العمل سواء كان جهة حكومية أو مؤسسة أهلية يبحث عن الشخص الذي </a:t>
            </a:r>
            <a:r>
              <a:rPr lang="ar-IQ" sz="4800" dirty="0" smtClean="0">
                <a:solidFill>
                  <a:schemeClr val="accent5">
                    <a:lumMod val="20000"/>
                    <a:lumOff val="80000"/>
                  </a:schemeClr>
                </a:solidFill>
                <a:effectLst>
                  <a:outerShdw blurRad="38100" dist="38100" dir="2700000" algn="tl">
                    <a:srgbClr val="000000">
                      <a:alpha val="43137"/>
                    </a:srgbClr>
                  </a:outerShdw>
                </a:effectLst>
                <a:latin typeface="Arabic Transparent" panose="020B0604020202020204" pitchFamily="34" charset="0"/>
              </a:rPr>
              <a:t>يحقق أهدافه وبتميز عندما يشغل إحدى وظائفه</a:t>
            </a:r>
            <a:r>
              <a:rPr lang="ar-IQ" sz="4800" dirty="0" smtClean="0">
                <a:solidFill>
                  <a:srgbClr val="000000"/>
                </a:solidFill>
                <a:effectLst>
                  <a:outerShdw blurRad="38100" dist="38100" dir="2700000" algn="tl">
                    <a:srgbClr val="000000">
                      <a:alpha val="43137"/>
                    </a:srgbClr>
                  </a:outerShdw>
                </a:effectLst>
                <a:latin typeface="Arabic Transparent" panose="020B0604020202020204" pitchFamily="34" charset="0"/>
              </a:rPr>
              <a:t>، </a:t>
            </a:r>
            <a:r>
              <a:rPr lang="ar-IQ" sz="4800" dirty="0" smtClean="0">
                <a:solidFill>
                  <a:srgbClr val="92D050"/>
                </a:solidFill>
                <a:effectLst>
                  <a:outerShdw blurRad="38100" dist="38100" dir="2700000" algn="tl">
                    <a:srgbClr val="000000">
                      <a:alpha val="43137"/>
                    </a:srgbClr>
                  </a:outerShdw>
                </a:effectLst>
                <a:latin typeface="Arabic Transparent" panose="020B0604020202020204" pitchFamily="34" charset="0"/>
              </a:rPr>
              <a:t>فماذا تعني الكفاءة ؟</a:t>
            </a:r>
            <a:endParaRPr lang="ar-JO" dirty="0"/>
          </a:p>
        </p:txBody>
      </p:sp>
      <p:sp>
        <p:nvSpPr>
          <p:cNvPr id="3" name="Content Placeholder 2"/>
          <p:cNvSpPr>
            <a:spLocks noGrp="1"/>
          </p:cNvSpPr>
          <p:nvPr>
            <p:ph idx="1"/>
          </p:nvPr>
        </p:nvSpPr>
        <p:spPr>
          <a:xfrm>
            <a:off x="1103312" y="7811908"/>
            <a:ext cx="8946541" cy="383823"/>
          </a:xfrm>
        </p:spPr>
        <p:txBody>
          <a:bodyPr>
            <a:normAutofit lnSpcReduction="10000"/>
          </a:bodyPr>
          <a:lstStyle/>
          <a:p>
            <a:endParaRPr lang="ar-J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192F35F-00EE-497D-BF19-C218B8C6B2E9}"/>
              </a:ext>
            </a:extLst>
          </p:cNvPr>
          <p:cNvSpPr txBox="1"/>
          <p:nvPr/>
        </p:nvSpPr>
        <p:spPr>
          <a:xfrm>
            <a:off x="1275645" y="1241777"/>
            <a:ext cx="10092267" cy="4647426"/>
          </a:xfrm>
          <a:prstGeom prst="rect">
            <a:avLst/>
          </a:prstGeom>
          <a:noFill/>
        </p:spPr>
        <p:txBody>
          <a:bodyPr wrap="square">
            <a:spAutoFit/>
          </a:bodyPr>
          <a:lstStyle/>
          <a:p>
            <a:pPr algn="r"/>
            <a:r>
              <a:rPr lang="ar-IQ" sz="4400" dirty="0">
                <a:solidFill>
                  <a:srgbClr val="FFC000"/>
                </a:solidFill>
                <a:effectLst>
                  <a:outerShdw blurRad="38100" dist="38100" dir="2700000" algn="tl">
                    <a:srgbClr val="000000">
                      <a:alpha val="43137"/>
                    </a:srgbClr>
                  </a:outerShdw>
                </a:effectLst>
              </a:rPr>
              <a:t>الكفاءة الوظيفية </a:t>
            </a:r>
            <a:endParaRPr lang="ar-IQ" sz="4400" dirty="0">
              <a:solidFill>
                <a:schemeClr val="tx1">
                  <a:lumMod val="85000"/>
                </a:schemeClr>
              </a:solidFill>
              <a:effectLst>
                <a:outerShdw blurRad="38100" dist="38100" dir="2700000" algn="tl">
                  <a:srgbClr val="000000">
                    <a:alpha val="43137"/>
                  </a:srgbClr>
                </a:outerShdw>
              </a:effectLst>
            </a:endParaRPr>
          </a:p>
          <a:p>
            <a:pPr algn="r"/>
            <a:r>
              <a:rPr lang="ar-IQ" sz="3600" dirty="0">
                <a:solidFill>
                  <a:schemeClr val="tx1">
                    <a:lumMod val="85000"/>
                  </a:schemeClr>
                </a:solidFill>
              </a:rPr>
              <a:t>مجموعة من السمات والمؤهلات الشخصية والعلمية والعملية والتي تمكن الموظف من تحقيق معدلات أداء متميزة وقياسية, تفوق المعدلات العادية. </a:t>
            </a:r>
          </a:p>
          <a:p>
            <a:pPr algn="r"/>
            <a:r>
              <a:rPr lang="ar-IQ" sz="3600" dirty="0">
                <a:solidFill>
                  <a:schemeClr val="tx1">
                    <a:lumMod val="85000"/>
                  </a:schemeClr>
                </a:solidFill>
              </a:rPr>
              <a:t>او تعرف : بأنها </a:t>
            </a:r>
          </a:p>
          <a:p>
            <a:pPr algn="r"/>
            <a:r>
              <a:rPr lang="ar-IQ" sz="3600" dirty="0">
                <a:solidFill>
                  <a:schemeClr val="tx1">
                    <a:lumMod val="85000"/>
                  </a:schemeClr>
                </a:solidFill>
              </a:rPr>
              <a:t>أسلوب اختيار الموظفين العموميين، وتسيير حياتهم الوظيفية، والإحتفاظ بهم على أُسس موضوعية، قوامها القدرة والخبرة والمهارة ، بعيدا عن المحاباة والمحسوبية، وذلك عن طريق امتحانات التسابق</a:t>
            </a:r>
            <a:r>
              <a:rPr lang="ar-IQ" sz="1800" dirty="0">
                <a:solidFill>
                  <a:schemeClr val="tx1">
                    <a:lumMod val="85000"/>
                  </a:schemeClr>
                </a:solidFill>
              </a:rPr>
              <a:t>.</a:t>
            </a:r>
          </a:p>
        </p:txBody>
      </p:sp>
    </p:spTree>
    <p:extLst>
      <p:ext uri="{BB962C8B-B14F-4D97-AF65-F5344CB8AC3E}">
        <p14:creationId xmlns:p14="http://schemas.microsoft.com/office/powerpoint/2010/main" val="1548453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A9F0FB-1956-4F0E-A4C9-C42B2FD3696A}"/>
              </a:ext>
            </a:extLst>
          </p:cNvPr>
          <p:cNvSpPr txBox="1"/>
          <p:nvPr/>
        </p:nvSpPr>
        <p:spPr>
          <a:xfrm>
            <a:off x="462844" y="1072444"/>
            <a:ext cx="10555112" cy="3785652"/>
          </a:xfrm>
          <a:prstGeom prst="rect">
            <a:avLst/>
          </a:prstGeom>
          <a:noFill/>
        </p:spPr>
        <p:txBody>
          <a:bodyPr wrap="square">
            <a:spAutoFit/>
          </a:bodyPr>
          <a:lstStyle/>
          <a:p>
            <a:pPr algn="r"/>
            <a:r>
              <a:rPr lang="ar-IQ" sz="4000" b="0" i="0" dirty="0">
                <a:solidFill>
                  <a:srgbClr val="92D050"/>
                </a:solidFill>
                <a:effectLst/>
                <a:latin typeface="Arabic Transparent" panose="020B0604020202020204" pitchFamily="34" charset="0"/>
              </a:rPr>
              <a:t>إذاً فإن مجرد التأهيل العلمي لا يكفي للحكم بتوفر هذا المبدأ بل يفضل من لديه خبرة عملية، وإذا توفر الأمران فإن الانضباط في العمل بأن يحضر الموظف لعمله مع بداية الدوام ولا يخرج خلاله من دون موافقة رئيسه، ولا ينصرف منه إلا بنهاية وقت الدوام، وكذلك التحلي بالأخلاق الفاضلة مع رؤسائه وزملائه ومراجعيه هي من الأمور اللازمة لتكامل توفر مبدأ الجدارة</a:t>
            </a:r>
            <a:r>
              <a:rPr lang="ar-IQ" sz="1800" b="0" i="0" dirty="0">
                <a:solidFill>
                  <a:srgbClr val="92D050"/>
                </a:solidFill>
                <a:effectLst/>
                <a:latin typeface="Arabic Transparent" panose="020B0604020202020204" pitchFamily="34" charset="0"/>
              </a:rPr>
              <a:t>.</a:t>
            </a:r>
            <a:endParaRPr lang="ar-IQ" dirty="0"/>
          </a:p>
        </p:txBody>
      </p:sp>
    </p:spTree>
    <p:extLst>
      <p:ext uri="{BB962C8B-B14F-4D97-AF65-F5344CB8AC3E}">
        <p14:creationId xmlns:p14="http://schemas.microsoft.com/office/powerpoint/2010/main" val="2716099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40857-5C8F-4F61-B8A5-484C02C489A9}"/>
              </a:ext>
            </a:extLst>
          </p:cNvPr>
          <p:cNvSpPr>
            <a:spLocks noGrp="1"/>
          </p:cNvSpPr>
          <p:nvPr>
            <p:ph type="ctrTitle"/>
          </p:nvPr>
        </p:nvSpPr>
        <p:spPr>
          <a:xfrm>
            <a:off x="1154954" y="158043"/>
            <a:ext cx="9882091" cy="6310489"/>
          </a:xfrm>
        </p:spPr>
        <p:txBody>
          <a:bodyPr>
            <a:normAutofit fontScale="90000"/>
          </a:bodyPr>
          <a:lstStyle/>
          <a:p>
            <a:pPr algn="r" rtl="1" fontAlgn="base">
              <a:lnSpc>
                <a:spcPct val="150000"/>
              </a:lnSpc>
            </a:pPr>
            <a:r>
              <a:rPr lang="ar-IQ" sz="3600" b="1" i="0" dirty="0">
                <a:solidFill>
                  <a:schemeClr val="accent6">
                    <a:lumMod val="60000"/>
                    <a:lumOff val="40000"/>
                  </a:schemeClr>
                </a:solidFill>
                <a:effectLst/>
                <a:latin typeface="inherit"/>
              </a:rPr>
              <a:t>الخصائص التي يجب ان تتوفر في الفرد الكفوء:</a:t>
            </a:r>
            <a:r>
              <a:rPr lang="ar-IQ" sz="2400" b="1" i="0" dirty="0">
                <a:solidFill>
                  <a:schemeClr val="accent6">
                    <a:lumMod val="60000"/>
                    <a:lumOff val="40000"/>
                  </a:schemeClr>
                </a:solidFill>
                <a:effectLst/>
                <a:latin typeface="inherit"/>
              </a:rPr>
              <a:t/>
            </a:r>
            <a:br>
              <a:rPr lang="ar-IQ" sz="2400" b="1" i="0" dirty="0">
                <a:solidFill>
                  <a:schemeClr val="accent6">
                    <a:lumMod val="60000"/>
                    <a:lumOff val="40000"/>
                  </a:schemeClr>
                </a:solidFill>
                <a:effectLst/>
                <a:latin typeface="inherit"/>
              </a:rPr>
            </a:br>
            <a:r>
              <a:rPr lang="ar-IQ" sz="1600" b="0" i="0" dirty="0">
                <a:solidFill>
                  <a:srgbClr val="92D050"/>
                </a:solidFill>
                <a:effectLst/>
                <a:latin typeface="Cairo"/>
              </a:rPr>
              <a:t/>
            </a:r>
            <a:br>
              <a:rPr lang="ar-IQ" sz="1600" b="0" i="0" dirty="0">
                <a:solidFill>
                  <a:srgbClr val="92D050"/>
                </a:solidFill>
                <a:effectLst/>
                <a:latin typeface="Cairo"/>
              </a:rPr>
            </a:br>
            <a:r>
              <a:rPr lang="ar-IQ" sz="1800" b="0" i="0" dirty="0">
                <a:solidFill>
                  <a:srgbClr val="92D050"/>
                </a:solidFill>
                <a:effectLst/>
                <a:latin typeface="Cairo"/>
              </a:rPr>
              <a:t/>
            </a:r>
            <a:br>
              <a:rPr lang="ar-IQ" sz="1800" b="0" i="0" dirty="0">
                <a:solidFill>
                  <a:srgbClr val="92D050"/>
                </a:solidFill>
                <a:effectLst/>
                <a:latin typeface="Cairo"/>
              </a:rPr>
            </a:br>
            <a:r>
              <a:rPr lang="ar-IQ" sz="2800" b="1" i="0" dirty="0">
                <a:solidFill>
                  <a:schemeClr val="accent2">
                    <a:lumMod val="60000"/>
                    <a:lumOff val="40000"/>
                  </a:schemeClr>
                </a:solidFill>
                <a:effectLst/>
                <a:latin typeface="Cairo"/>
              </a:rPr>
              <a:t>المعرفة: </a:t>
            </a:r>
            <a:r>
              <a:rPr lang="ar-IQ" sz="2800" b="0" i="0" dirty="0">
                <a:solidFill>
                  <a:srgbClr val="92D050"/>
                </a:solidFill>
                <a:effectLst/>
                <a:latin typeface="Cairo"/>
              </a:rPr>
              <a:t>هي تعبير عن كم المعارف التي يمتلكها الفرد في تخصص معين.</a:t>
            </a:r>
            <a:br>
              <a:rPr lang="ar-IQ" sz="2800" b="0" i="0" dirty="0">
                <a:solidFill>
                  <a:srgbClr val="92D050"/>
                </a:solidFill>
                <a:effectLst/>
                <a:latin typeface="Cairo"/>
              </a:rPr>
            </a:br>
            <a:r>
              <a:rPr lang="ar-IQ" sz="2800" b="1" i="0" dirty="0">
                <a:solidFill>
                  <a:schemeClr val="accent2">
                    <a:lumMod val="60000"/>
                    <a:lumOff val="40000"/>
                  </a:schemeClr>
                </a:solidFill>
                <a:effectLst/>
                <a:latin typeface="Cairo"/>
              </a:rPr>
              <a:t>الصفات الشخصية : </a:t>
            </a:r>
            <a:r>
              <a:rPr lang="ar-IQ" sz="2800" b="0" i="0" dirty="0">
                <a:solidFill>
                  <a:srgbClr val="92D050"/>
                </a:solidFill>
                <a:effectLst/>
                <a:latin typeface="Cairo"/>
              </a:rPr>
              <a:t>تمثل الخصائص الشخصية التي تميز الفرد عن غيره مثل سرعة البديهة والذكاء وبعد النظر والكياسة والقدرة على ادارة المواقف</a:t>
            </a:r>
            <a:r>
              <a:rPr lang="ar-IQ" sz="2800" b="0" i="0" dirty="0" smtClean="0">
                <a:solidFill>
                  <a:srgbClr val="92D050"/>
                </a:solidFill>
                <a:effectLst/>
                <a:latin typeface="Cairo"/>
              </a:rPr>
              <a:t>.</a:t>
            </a:r>
            <a:r>
              <a:rPr lang="ar-IQ" sz="2800" b="0" i="0" dirty="0">
                <a:solidFill>
                  <a:srgbClr val="92D050"/>
                </a:solidFill>
                <a:effectLst/>
                <a:latin typeface="Cairo"/>
              </a:rPr>
              <a:t/>
            </a:r>
            <a:br>
              <a:rPr lang="ar-IQ" sz="2800" b="0" i="0" dirty="0">
                <a:solidFill>
                  <a:srgbClr val="92D050"/>
                </a:solidFill>
                <a:effectLst/>
                <a:latin typeface="Cairo"/>
              </a:rPr>
            </a:br>
            <a:r>
              <a:rPr lang="ar-IQ" sz="2800" b="1" i="0" dirty="0">
                <a:solidFill>
                  <a:schemeClr val="accent2">
                    <a:lumMod val="60000"/>
                    <a:lumOff val="40000"/>
                  </a:schemeClr>
                </a:solidFill>
                <a:effectLst/>
                <a:latin typeface="Cairo"/>
              </a:rPr>
              <a:t>المهارات : </a:t>
            </a:r>
            <a:r>
              <a:rPr lang="ar-IQ" sz="2800" b="0" i="0" dirty="0">
                <a:solidFill>
                  <a:srgbClr val="92D050"/>
                </a:solidFill>
                <a:effectLst/>
                <a:latin typeface="Cairo"/>
              </a:rPr>
              <a:t>قدرة الفرد على استغلال المعارف التي اكتسبها وتوظيفها في الجانب التطبيقي العملي.</a:t>
            </a:r>
            <a:br>
              <a:rPr lang="ar-IQ" sz="2800" b="0" i="0" dirty="0">
                <a:solidFill>
                  <a:srgbClr val="92D050"/>
                </a:solidFill>
                <a:effectLst/>
                <a:latin typeface="Cairo"/>
              </a:rPr>
            </a:br>
            <a:r>
              <a:rPr lang="ar-IQ" sz="2800" b="1" i="0" dirty="0">
                <a:solidFill>
                  <a:schemeClr val="accent2">
                    <a:lumMod val="60000"/>
                    <a:lumOff val="40000"/>
                  </a:schemeClr>
                </a:solidFill>
                <a:effectLst/>
                <a:latin typeface="Cairo"/>
              </a:rPr>
              <a:t>الدافعية : </a:t>
            </a:r>
            <a:r>
              <a:rPr lang="ar-IQ" sz="2800" b="0" i="0" dirty="0">
                <a:solidFill>
                  <a:srgbClr val="92D050"/>
                </a:solidFill>
                <a:effectLst/>
                <a:latin typeface="Cairo"/>
              </a:rPr>
              <a:t>تعبر عن مستوى القوة الداخلية التي تدفع الفرد باتجاه ممارسة سلوك معين</a:t>
            </a:r>
            <a:r>
              <a:rPr lang="ar-IQ" sz="9600" b="0" i="0" dirty="0">
                <a:solidFill>
                  <a:srgbClr val="92D050"/>
                </a:solidFill>
                <a:effectLst/>
                <a:latin typeface="Cairo"/>
              </a:rPr>
              <a:t/>
            </a:r>
            <a:br>
              <a:rPr lang="ar-IQ" sz="9600" b="0" i="0" dirty="0">
                <a:solidFill>
                  <a:srgbClr val="92D050"/>
                </a:solidFill>
                <a:effectLst/>
                <a:latin typeface="Cairo"/>
              </a:rPr>
            </a:br>
            <a:endParaRPr lang="ar-IQ" sz="8800" dirty="0">
              <a:solidFill>
                <a:srgbClr val="92D050"/>
              </a:solidFill>
            </a:endParaRPr>
          </a:p>
        </p:txBody>
      </p:sp>
      <p:sp>
        <p:nvSpPr>
          <p:cNvPr id="3" name="Subtitle 2">
            <a:extLst>
              <a:ext uri="{FF2B5EF4-FFF2-40B4-BE49-F238E27FC236}">
                <a16:creationId xmlns:a16="http://schemas.microsoft.com/office/drawing/2014/main" id="{918B7DE7-FFCE-466B-BE3C-24B515E72B56}"/>
              </a:ext>
            </a:extLst>
          </p:cNvPr>
          <p:cNvSpPr>
            <a:spLocks noGrp="1"/>
          </p:cNvSpPr>
          <p:nvPr>
            <p:ph type="subTitle" idx="1"/>
          </p:nvPr>
        </p:nvSpPr>
        <p:spPr>
          <a:xfrm>
            <a:off x="1154954" y="7179731"/>
            <a:ext cx="10167801" cy="451557"/>
          </a:xfrm>
        </p:spPr>
        <p:txBody>
          <a:bodyPr>
            <a:normAutofit/>
          </a:bodyPr>
          <a:lstStyle/>
          <a:p>
            <a:endParaRPr lang="ar-IQ" dirty="0"/>
          </a:p>
        </p:txBody>
      </p:sp>
    </p:spTree>
    <p:extLst>
      <p:ext uri="{BB962C8B-B14F-4D97-AF65-F5344CB8AC3E}">
        <p14:creationId xmlns:p14="http://schemas.microsoft.com/office/powerpoint/2010/main" val="1793012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D0B29-23D2-4D8D-B61F-948C907C61B9}"/>
              </a:ext>
            </a:extLst>
          </p:cNvPr>
          <p:cNvSpPr>
            <a:spLocks noGrp="1"/>
          </p:cNvSpPr>
          <p:nvPr>
            <p:ph type="title"/>
          </p:nvPr>
        </p:nvSpPr>
        <p:spPr>
          <a:xfrm>
            <a:off x="646112" y="0"/>
            <a:ext cx="10834688" cy="6858000"/>
          </a:xfrm>
        </p:spPr>
        <p:txBody>
          <a:bodyPr/>
          <a:lstStyle/>
          <a:p>
            <a:pPr algn="ctr"/>
            <a:r>
              <a:rPr lang="ar-IQ" sz="4400" dirty="0">
                <a:solidFill>
                  <a:srgbClr val="FFFF00"/>
                </a:solidFill>
              </a:rPr>
              <a:t/>
            </a:r>
            <a:br>
              <a:rPr lang="ar-IQ" sz="4400" dirty="0">
                <a:solidFill>
                  <a:srgbClr val="FFFF00"/>
                </a:solidFill>
              </a:rPr>
            </a:br>
            <a:r>
              <a:rPr lang="ar-IQ" sz="4400" dirty="0">
                <a:solidFill>
                  <a:srgbClr val="FFFF00"/>
                </a:solidFill>
              </a:rPr>
              <a:t/>
            </a:r>
            <a:br>
              <a:rPr lang="ar-IQ" sz="4400" dirty="0">
                <a:solidFill>
                  <a:srgbClr val="FFFF00"/>
                </a:solidFill>
              </a:rPr>
            </a:br>
            <a:r>
              <a:rPr lang="ar-IQ" sz="4400" dirty="0">
                <a:solidFill>
                  <a:srgbClr val="FFFF00"/>
                </a:solidFill>
              </a:rPr>
              <a:t/>
            </a:r>
            <a:br>
              <a:rPr lang="ar-IQ" sz="4400" dirty="0">
                <a:solidFill>
                  <a:srgbClr val="FFFF00"/>
                </a:solidFill>
              </a:rPr>
            </a:br>
            <a:r>
              <a:rPr lang="ar-IQ" sz="6000" dirty="0">
                <a:solidFill>
                  <a:srgbClr val="FFFF00"/>
                </a:solidFill>
                <a:effectLst>
                  <a:outerShdw blurRad="38100" dist="38100" dir="2700000" algn="tl">
                    <a:srgbClr val="000000">
                      <a:alpha val="43137"/>
                    </a:srgbClr>
                  </a:outerShdw>
                </a:effectLst>
              </a:rPr>
              <a:t>خصائص مبدأ الكفاءة في التوظيف</a:t>
            </a:r>
            <a:endParaRPr lang="ar-IQ" dirty="0">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1538228-811E-494D-82EB-D54E76AC3FBE}"/>
              </a:ext>
            </a:extLst>
          </p:cNvPr>
          <p:cNvSpPr>
            <a:spLocks noGrp="1"/>
          </p:cNvSpPr>
          <p:nvPr>
            <p:ph idx="1"/>
          </p:nvPr>
        </p:nvSpPr>
        <p:spPr>
          <a:xfrm flipV="1">
            <a:off x="1103312" y="7924799"/>
            <a:ext cx="9372777" cy="214488"/>
          </a:xfrm>
        </p:spPr>
        <p:txBody>
          <a:bodyPr>
            <a:normAutofit fontScale="47500" lnSpcReduction="20000"/>
          </a:bodyPr>
          <a:lstStyle/>
          <a:p>
            <a:endParaRPr lang="ar-IQ" dirty="0"/>
          </a:p>
        </p:txBody>
      </p:sp>
    </p:spTree>
    <p:extLst>
      <p:ext uri="{BB962C8B-B14F-4D97-AF65-F5344CB8AC3E}">
        <p14:creationId xmlns:p14="http://schemas.microsoft.com/office/powerpoint/2010/main" val="2997360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370B3-70D1-4C95-9A67-DB5739340C5D}"/>
              </a:ext>
            </a:extLst>
          </p:cNvPr>
          <p:cNvSpPr>
            <a:spLocks noGrp="1"/>
          </p:cNvSpPr>
          <p:nvPr>
            <p:ph type="title"/>
          </p:nvPr>
        </p:nvSpPr>
        <p:spPr>
          <a:xfrm>
            <a:off x="646111" y="452718"/>
            <a:ext cx="9404723" cy="1579282"/>
          </a:xfrm>
        </p:spPr>
        <p:txBody>
          <a:bodyPr>
            <a:normAutofit fontScale="90000"/>
          </a:bodyPr>
          <a:lstStyle/>
          <a:p>
            <a:pPr algn="r"/>
            <a:r>
              <a:rPr lang="ar-IQ" sz="4000" dirty="0">
                <a:solidFill>
                  <a:schemeClr val="accent3">
                    <a:lumMod val="60000"/>
                    <a:lumOff val="40000"/>
                  </a:schemeClr>
                </a:solidFill>
              </a:rPr>
              <a:t>مجملها فيما يلي: قَّيد مبدأ الكفاءة بخصائص متعددة يمكن ان تخلص وفق الاتي :-</a:t>
            </a:r>
            <a:r>
              <a:rPr lang="ar-IQ" sz="4000" dirty="0"/>
              <a:t/>
            </a:r>
            <a:br>
              <a:rPr lang="ar-IQ" sz="4000" dirty="0"/>
            </a:br>
            <a:r>
              <a:rPr lang="ar-IQ" sz="4000" dirty="0"/>
              <a:t/>
            </a:r>
            <a:br>
              <a:rPr lang="ar-IQ" sz="4000" dirty="0"/>
            </a:br>
            <a:r>
              <a:rPr lang="ar-IQ" sz="4000" dirty="0"/>
              <a:t>1- اقتصار التعيين في الوظيفة العامة على أساس الاشخاص ذوي المقدرة. </a:t>
            </a:r>
            <a:br>
              <a:rPr lang="ar-IQ" sz="4000" dirty="0"/>
            </a:br>
            <a:r>
              <a:rPr lang="ar-IQ" sz="3600" dirty="0"/>
              <a:t>2- اعتماد امتحانات التسابق لاختيار الموظفين </a:t>
            </a:r>
            <a:br>
              <a:rPr lang="ar-IQ" sz="3600" dirty="0"/>
            </a:br>
            <a:r>
              <a:rPr lang="ar-IQ" sz="3600" dirty="0"/>
              <a:t>3- التعيين في الوظيفة العامة على اساس الصلاحية وليس كمكافئة على خدمة سياسية أو الحزبية.</a:t>
            </a:r>
            <a:br>
              <a:rPr lang="ar-IQ" sz="3600" dirty="0"/>
            </a:br>
            <a:r>
              <a:rPr lang="ar-IQ" sz="3600" dirty="0"/>
              <a:t>4- حياد الموظفين المدنيين سياسيا.</a:t>
            </a:r>
            <a:br>
              <a:rPr lang="ar-IQ" sz="3600" dirty="0"/>
            </a:br>
            <a:r>
              <a:rPr lang="ar-IQ" sz="3600" dirty="0"/>
              <a:t>5- الترقية تكون على أساس الكفاءة.</a:t>
            </a:r>
            <a:r>
              <a:rPr lang="ar-IQ" sz="4000" dirty="0"/>
              <a:t/>
            </a:r>
            <a:br>
              <a:rPr lang="ar-IQ" sz="4000" dirty="0"/>
            </a:br>
            <a:endParaRPr lang="ar-IQ" sz="3600" dirty="0"/>
          </a:p>
        </p:txBody>
      </p:sp>
      <p:sp>
        <p:nvSpPr>
          <p:cNvPr id="3" name="Content Placeholder 2">
            <a:extLst>
              <a:ext uri="{FF2B5EF4-FFF2-40B4-BE49-F238E27FC236}">
                <a16:creationId xmlns:a16="http://schemas.microsoft.com/office/drawing/2014/main" id="{C2B0157E-14C7-4AA8-B5AC-CD2CCFF8858B}"/>
              </a:ext>
            </a:extLst>
          </p:cNvPr>
          <p:cNvSpPr>
            <a:spLocks noGrp="1"/>
          </p:cNvSpPr>
          <p:nvPr>
            <p:ph idx="1"/>
          </p:nvPr>
        </p:nvSpPr>
        <p:spPr>
          <a:xfrm>
            <a:off x="1103312" y="7315199"/>
            <a:ext cx="8946541" cy="304800"/>
          </a:xfrm>
        </p:spPr>
        <p:txBody>
          <a:bodyPr>
            <a:normAutofit fontScale="85000" lnSpcReduction="20000"/>
          </a:bodyPr>
          <a:lstStyle/>
          <a:p>
            <a:endParaRPr lang="ar-IQ" dirty="0"/>
          </a:p>
        </p:txBody>
      </p:sp>
    </p:spTree>
    <p:extLst>
      <p:ext uri="{BB962C8B-B14F-4D97-AF65-F5344CB8AC3E}">
        <p14:creationId xmlns:p14="http://schemas.microsoft.com/office/powerpoint/2010/main" val="30935095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889</TotalTime>
  <Words>277</Words>
  <Application>Microsoft Office PowerPoint</Application>
  <PresentationFormat>Widescreen</PresentationFormat>
  <Paragraphs>18</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Arabic Transparent</vt:lpstr>
      <vt:lpstr>Arial</vt:lpstr>
      <vt:lpstr>Cairo</vt:lpstr>
      <vt:lpstr>Calibri</vt:lpstr>
      <vt:lpstr>Century Gothic</vt:lpstr>
      <vt:lpstr>inherit</vt:lpstr>
      <vt:lpstr>Simplified Arabic</vt:lpstr>
      <vt:lpstr>Times New Roman</vt:lpstr>
      <vt:lpstr>Wingdings 3</vt:lpstr>
      <vt:lpstr>Ion</vt:lpstr>
      <vt:lpstr>   دورة حول موضوع الكفاءة الوظيفية في القانون العراقي   م.م. نور علي كاظم  مسؤول الشعبة القانونية لكلية التربية البدنية وعلوم الرياضة للبنات </vt:lpstr>
      <vt:lpstr>اهداف الورشة : 1- إعتماد مبدأ الكفاءة والجدارة في تعيين الموظف العام وإستمراره بالوظيفة . 2- قياس كفاءة اداء الموظف الكفوء. 3- الابتعاد عن المحسوبية والمحاباة عند تولي الوظيفة العامة. الفئة المستهدفة : موظفي القطاع العام مدة التدريب : يوم واحد لمدة ساعتان بتاريخ 17/4/2024 لغة التدريب : اللغة العربية . رسوم الورشة : مجانية  مكان انعقاد الورشة : كلية التربية البدنية وعلوم الرياضة للبنات المحاضر : م.م نور علي كاظم   </vt:lpstr>
      <vt:lpstr>                         قائمة المحتويات - المقدمة - ماهية الكفاءة الوظيفية - خصائص الموظف الكفوء - خصائص مبدأ الكفاءة الوظيفية - الاحكام القانونية للكشف عن مبدأ الكفاءة الوظيفية تتكون من المحورين : - توافر الكفاءة وضرورة استمرارها في التعيين - قياس كفاءة اداء الموظف العام    </vt:lpstr>
      <vt:lpstr> المقدمة  اعتمدت الكثير من أنظمة العمل أو التوظيف سواء كانت حكومية أو أهلية على (مبدأ الكفاءة) أو الجدارة كمعيار لشغل الوظائف بالتعيين أو الترقية ومنح المزايا الوظيفية مثل التدريب والابتعاث ونحو ذلك، وهو مبدأ حديث ومنطقي، لأن صاحب العمل سواء كان جهة حكومية أو مؤسسة أهلية يبحث عن الشخص الذي يحقق أهدافه وبتميز عندما يشغل إحدى وظائفه، فماذا تعني الكفاءة ؟</vt:lpstr>
      <vt:lpstr>PowerPoint Presentation</vt:lpstr>
      <vt:lpstr>PowerPoint Presentation</vt:lpstr>
      <vt:lpstr>الخصائص التي يجب ان تتوفر في الفرد الكفوء:   المعرفة: هي تعبير عن كم المعارف التي يمتلكها الفرد في تخصص معين. الصفات الشخصية : تمثل الخصائص الشخصية التي تميز الفرد عن غيره مثل سرعة البديهة والذكاء وبعد النظر والكياسة والقدرة على ادارة المواقف. المهارات : قدرة الفرد على استغلال المعارف التي اكتسبها وتوظيفها في الجانب التطبيقي العملي. الدافعية : تعبر عن مستوى القوة الداخلية التي تدفع الفرد باتجاه ممارسة سلوك معين </vt:lpstr>
      <vt:lpstr>   خصائص مبدأ الكفاءة في التوظيف</vt:lpstr>
      <vt:lpstr>مجملها فيما يلي: قَّيد مبدأ الكفاءة بخصائص متعددة يمكن ان تخلص وفق الاتي :-  1- اقتصار التعيين في الوظيفة العامة على أساس الاشخاص ذوي المقدرة.  2- اعتماد امتحانات التسابق لاختيار الموظفين  3- التعيين في الوظيفة العامة على اساس الصلاحية وليس كمكافئة على خدمة سياسية أو الحزبية. 4- حياد الموظفين المدنيين سياسيا. 5- الترقية تكون على أساس الكفاءة. </vt:lpstr>
      <vt:lpstr>الأحكام القانونية للكشف عن الكفاءة الوظيفية </vt:lpstr>
      <vt:lpstr>لكي تبقى الإدارة العامة على دراية كاملة بكفاءة موظفيها يجب أن تكون على إتصال لتواكب متطلبات تطوير الفكر القانوني فيما يتعلق بالوظيفة  العامة وأحكامها وفق الاَمرين :</vt:lpstr>
      <vt:lpstr>اولا : توافر الكفاءة وضرورة استمراها عند التعيين  لضمان الحصول على كفاءة وظيفية عالية ومقبولة تعود بالنفع المطلوب على الإدارة وعلى طالبي الخدمة يجب أن يكون الموظف خاضع بإستمرار للرقابة الإدارية من قبل رؤسائه المباشرين والرقابة هي وظيفة إدارية تنطوي على التأكد من أعمال ومسؤوليات الموظف التي تكلفه بها المنظمة أو الجهة التي ترتبط وظيفته بها والتأكد من النتائج التي يحققها ، وهذه الرقابة يجب أن تكون نزيهة لايشوبها أي نوع من المحاباة أو المحسوبية وإن أي نقص بالكفاءة يؤدي إلى فساد أو ترهل الجهاز الاداري وهذا ما تعانيه الادارة في الوقت الحاضر</vt:lpstr>
      <vt:lpstr>ثانيا :- قياس كفاءة الأداء للموظف العام   وتعد تقارير تقييم الإداء الوظيفي من الوسائل الرئيسية للكشف عن الكفاءة الوظيفية ، فنشاط الدولة يتم بواسطة الموظفين العموميين فهم أداة الدولة لتطبيق قوانينها وقرارتها وتنفيذ سياساتها وبرامجها المختلفة لذلك يلعب الموظفون العموميون دوراً هاماً وأساسياً في مجال الإدارة العامة ، فالإدارة هي إدارة الأشخاص لا الأشياء وبالتالي فإن نجاح الإدارة يتوقف على مدى كفاية الموظفين العموميين ومدى قدراتهم على تحقيق الاهداف وعلى مدى قياس أداء الموظفين.</vt:lpstr>
      <vt:lpstr>في القانون العراقي يكون تقييم الأـداء وفق المستويات الآتية : ممتاز ، جيد جداً ، جيد، متوسط ، ضعيف ، وتعتبر طريقة التدرج البياني أكثر الطرق لتقييم الأداء شيوعاً وسهولة ويقاس أداء الموظف فيها وفق مجموعة من المعايير الحكمية مثل نوعية الأداء ، كمية الأداء ، المعرفة بطبيعة العمل ، المظهر ، التعاون وتحدد الدرجات لكل عنصر على أساس 1 الى 5 يمثل 1 أقل درجة التقييم و5 أعلى درجة التقييم</vt:lpstr>
      <vt:lpstr>  شكرا لإصغائكم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الكفاءة الوظيفية </dc:title>
  <dc:creator>noor aml</dc:creator>
  <cp:lastModifiedBy>NOUR </cp:lastModifiedBy>
  <cp:revision>43</cp:revision>
  <dcterms:created xsi:type="dcterms:W3CDTF">2021-06-14T07:29:29Z</dcterms:created>
  <dcterms:modified xsi:type="dcterms:W3CDTF">2024-04-13T18:51:00Z</dcterms:modified>
</cp:coreProperties>
</file>