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notesMasterIdLst>
    <p:notesMasterId r:id="rId12"/>
  </p:notesMasterIdLst>
  <p:sldIdLst>
    <p:sldId id="257" r:id="rId2"/>
    <p:sldId id="258" r:id="rId3"/>
    <p:sldId id="259" r:id="rId4"/>
    <p:sldId id="260" r:id="rId5"/>
    <p:sldId id="266" r:id="rId6"/>
    <p:sldId id="262" r:id="rId7"/>
    <p:sldId id="263" r:id="rId8"/>
    <p:sldId id="267" r:id="rId9"/>
    <p:sldId id="268" r:id="rId10"/>
    <p:sldId id="265"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949137-022B-4181-8975-1E239E481786}" type="datetimeFigureOut">
              <a:rPr lang="en-US" smtClean="0"/>
              <a:t>3/27/2024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39D9E8-9566-44CC-AF2F-11B027C697A5}" type="slidenum">
              <a:rPr lang="en-US" smtClean="0"/>
              <a:t>‹#›</a:t>
            </a:fld>
            <a:endParaRPr lang="en-US"/>
          </a:p>
        </p:txBody>
      </p:sp>
    </p:spTree>
    <p:extLst>
      <p:ext uri="{BB962C8B-B14F-4D97-AF65-F5344CB8AC3E}">
        <p14:creationId xmlns:p14="http://schemas.microsoft.com/office/powerpoint/2010/main" val="32223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39D9E8-9566-44CC-AF2F-11B027C697A5}" type="slidenum">
              <a:rPr lang="en-US" smtClean="0"/>
              <a:t>2</a:t>
            </a:fld>
            <a:endParaRPr lang="en-US"/>
          </a:p>
        </p:txBody>
      </p:sp>
    </p:spTree>
    <p:extLst>
      <p:ext uri="{BB962C8B-B14F-4D97-AF65-F5344CB8AC3E}">
        <p14:creationId xmlns:p14="http://schemas.microsoft.com/office/powerpoint/2010/main" val="3108376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8EAFEC43-E87D-4876-883C-6A744611C163}" type="datetimeFigureOut">
              <a:rPr lang="ar-IQ" smtClean="0"/>
              <a:t>18/09/1445</a:t>
            </a:fld>
            <a:endParaRPr lang="ar-IQ"/>
          </a:p>
        </p:txBody>
      </p:sp>
      <p:sp>
        <p:nvSpPr>
          <p:cNvPr id="2" name="Footer Placeholder 1"/>
          <p:cNvSpPr>
            <a:spLocks noGrp="1"/>
          </p:cNvSpPr>
          <p:nvPr>
            <p:ph type="ftr" sz="quarter" idx="11"/>
          </p:nvPr>
        </p:nvSpPr>
        <p:spPr/>
        <p:txBody>
          <a:bodyPr/>
          <a:lstStyle/>
          <a:p>
            <a:endParaRPr lang="ar-IQ"/>
          </a:p>
        </p:txBody>
      </p:sp>
      <p:sp>
        <p:nvSpPr>
          <p:cNvPr id="15" name="Slide Number Placeholder 14"/>
          <p:cNvSpPr>
            <a:spLocks noGrp="1"/>
          </p:cNvSpPr>
          <p:nvPr>
            <p:ph type="sldNum" sz="quarter" idx="12"/>
          </p:nvPr>
        </p:nvSpPr>
        <p:spPr>
          <a:xfrm>
            <a:off x="8229600" y="6473952"/>
            <a:ext cx="758952" cy="246888"/>
          </a:xfrm>
        </p:spPr>
        <p:txBody>
          <a:bodyPr/>
          <a:lstStyle/>
          <a:p>
            <a:fld id="{FF878EBB-DB95-457D-BEBE-65DFE4C1ACD4}"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AFEC43-E87D-4876-883C-6A744611C163}" type="datetimeFigureOut">
              <a:rPr lang="ar-IQ" smtClean="0"/>
              <a:t>18/09/1445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FF878EBB-DB95-457D-BEBE-65DFE4C1ACD4}"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AFEC43-E87D-4876-883C-6A744611C163}" type="datetimeFigureOut">
              <a:rPr lang="ar-IQ" smtClean="0"/>
              <a:t>18/09/1445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FF878EBB-DB95-457D-BEBE-65DFE4C1ACD4}"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EAFEC43-E87D-4876-883C-6A744611C163}" type="datetimeFigureOut">
              <a:rPr lang="ar-IQ" smtClean="0"/>
              <a:t>18/09/1445</a:t>
            </a:fld>
            <a:endParaRPr lang="ar-IQ"/>
          </a:p>
        </p:txBody>
      </p:sp>
      <p:sp>
        <p:nvSpPr>
          <p:cNvPr id="19" name="Footer Placeholder 18"/>
          <p:cNvSpPr>
            <a:spLocks noGrp="1"/>
          </p:cNvSpPr>
          <p:nvPr>
            <p:ph type="ftr" sz="quarter" idx="11"/>
          </p:nvPr>
        </p:nvSpPr>
        <p:spPr>
          <a:xfrm>
            <a:off x="3581400" y="76200"/>
            <a:ext cx="2895600" cy="288925"/>
          </a:xfrm>
        </p:spPr>
        <p:txBody>
          <a:bodyPr/>
          <a:lstStyle/>
          <a:p>
            <a:endParaRPr lang="ar-IQ"/>
          </a:p>
        </p:txBody>
      </p:sp>
      <p:sp>
        <p:nvSpPr>
          <p:cNvPr id="16" name="Slide Number Placeholder 15"/>
          <p:cNvSpPr>
            <a:spLocks noGrp="1"/>
          </p:cNvSpPr>
          <p:nvPr>
            <p:ph type="sldNum" sz="quarter" idx="12"/>
          </p:nvPr>
        </p:nvSpPr>
        <p:spPr>
          <a:xfrm>
            <a:off x="8229600" y="6473952"/>
            <a:ext cx="758952" cy="246888"/>
          </a:xfrm>
        </p:spPr>
        <p:txBody>
          <a:bodyPr/>
          <a:lstStyle/>
          <a:p>
            <a:fld id="{FF878EBB-DB95-457D-BEBE-65DFE4C1ACD4}"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8EAFEC43-E87D-4876-883C-6A744611C163}" type="datetimeFigureOut">
              <a:rPr lang="ar-IQ" smtClean="0"/>
              <a:t>18/09/1445</a:t>
            </a:fld>
            <a:endParaRPr lang="ar-IQ"/>
          </a:p>
        </p:txBody>
      </p:sp>
      <p:sp>
        <p:nvSpPr>
          <p:cNvPr id="11" name="Footer Placeholder 10"/>
          <p:cNvSpPr>
            <a:spLocks noGrp="1"/>
          </p:cNvSpPr>
          <p:nvPr>
            <p:ph type="ftr" sz="quarter" idx="11"/>
          </p:nvPr>
        </p:nvSpPr>
        <p:spPr/>
        <p:txBody>
          <a:bodyPr/>
          <a:lstStyle/>
          <a:p>
            <a:endParaRPr lang="ar-IQ"/>
          </a:p>
        </p:txBody>
      </p:sp>
      <p:sp>
        <p:nvSpPr>
          <p:cNvPr id="16" name="Slide Number Placeholder 15"/>
          <p:cNvSpPr>
            <a:spLocks noGrp="1"/>
          </p:cNvSpPr>
          <p:nvPr>
            <p:ph type="sldNum" sz="quarter" idx="12"/>
          </p:nvPr>
        </p:nvSpPr>
        <p:spPr/>
        <p:txBody>
          <a:bodyPr/>
          <a:lstStyle/>
          <a:p>
            <a:fld id="{FF878EBB-DB95-457D-BEBE-65DFE4C1ACD4}" type="slidenum">
              <a:rPr lang="ar-IQ" smtClean="0"/>
              <a:t>‹#›</a:t>
            </a:fld>
            <a:endParaRPr lang="ar-IQ"/>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8EAFEC43-E87D-4876-883C-6A744611C163}" type="datetimeFigureOut">
              <a:rPr lang="ar-IQ" smtClean="0"/>
              <a:t>18/09/1445</a:t>
            </a:fld>
            <a:endParaRPr lang="ar-IQ"/>
          </a:p>
        </p:txBody>
      </p:sp>
      <p:sp>
        <p:nvSpPr>
          <p:cNvPr id="10" name="Footer Placeholder 9"/>
          <p:cNvSpPr>
            <a:spLocks noGrp="1"/>
          </p:cNvSpPr>
          <p:nvPr>
            <p:ph type="ftr" sz="quarter" idx="11"/>
          </p:nvPr>
        </p:nvSpPr>
        <p:spPr/>
        <p:txBody>
          <a:bodyPr/>
          <a:lstStyle/>
          <a:p>
            <a:endParaRPr lang="ar-IQ"/>
          </a:p>
        </p:txBody>
      </p:sp>
      <p:sp>
        <p:nvSpPr>
          <p:cNvPr id="31" name="Slide Number Placeholder 30"/>
          <p:cNvSpPr>
            <a:spLocks noGrp="1"/>
          </p:cNvSpPr>
          <p:nvPr>
            <p:ph type="sldNum" sz="quarter" idx="12"/>
          </p:nvPr>
        </p:nvSpPr>
        <p:spPr/>
        <p:txBody>
          <a:bodyPr/>
          <a:lstStyle/>
          <a:p>
            <a:fld id="{FF878EBB-DB95-457D-BEBE-65DFE4C1ACD4}"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8EAFEC43-E87D-4876-883C-6A744611C163}" type="datetimeFigureOut">
              <a:rPr lang="ar-IQ" smtClean="0"/>
              <a:t>18/09/1445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229600" y="6477000"/>
            <a:ext cx="762000" cy="246888"/>
          </a:xfrm>
        </p:spPr>
        <p:txBody>
          <a:bodyPr/>
          <a:lstStyle/>
          <a:p>
            <a:fld id="{FF878EBB-DB95-457D-BEBE-65DFE4C1ACD4}" type="slidenum">
              <a:rPr lang="ar-IQ" smtClean="0"/>
              <a:t>‹#›</a:t>
            </a:fld>
            <a:endParaRPr lang="ar-IQ"/>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EAFEC43-E87D-4876-883C-6A744611C163}" type="datetimeFigureOut">
              <a:rPr lang="ar-IQ" smtClean="0"/>
              <a:t>18/09/1445</a:t>
            </a:fld>
            <a:endParaRPr lang="ar-IQ"/>
          </a:p>
        </p:txBody>
      </p:sp>
      <p:sp>
        <p:nvSpPr>
          <p:cNvPr id="21" name="Footer Placeholder 20"/>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FF878EBB-DB95-457D-BEBE-65DFE4C1ACD4}"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EAFEC43-E87D-4876-883C-6A744611C163}" type="datetimeFigureOut">
              <a:rPr lang="ar-IQ" smtClean="0"/>
              <a:t>18/09/1445</a:t>
            </a:fld>
            <a:endParaRPr lang="ar-IQ"/>
          </a:p>
        </p:txBody>
      </p:sp>
      <p:sp>
        <p:nvSpPr>
          <p:cNvPr id="24" name="Footer Placeholder 23"/>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FF878EBB-DB95-457D-BEBE-65DFE4C1ACD4}"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EAFEC43-E87D-4876-883C-6A744611C163}" type="datetimeFigureOut">
              <a:rPr lang="ar-IQ" smtClean="0"/>
              <a:t>18/09/1445</a:t>
            </a:fld>
            <a:endParaRPr lang="ar-IQ"/>
          </a:p>
        </p:txBody>
      </p:sp>
      <p:sp>
        <p:nvSpPr>
          <p:cNvPr id="29" name="Footer Placeholder 28"/>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FF878EBB-DB95-457D-BEBE-65DFE4C1ACD4}"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8EAFEC43-E87D-4876-883C-6A744611C163}" type="datetimeFigureOut">
              <a:rPr lang="ar-IQ" smtClean="0"/>
              <a:t>18/09/1445</a:t>
            </a:fld>
            <a:endParaRPr lang="ar-IQ"/>
          </a:p>
        </p:txBody>
      </p:sp>
      <p:sp>
        <p:nvSpPr>
          <p:cNvPr id="5" name="Footer Placeholder 4"/>
          <p:cNvSpPr>
            <a:spLocks noGrp="1"/>
          </p:cNvSpPr>
          <p:nvPr>
            <p:ph type="ftr" sz="quarter" idx="11"/>
          </p:nvPr>
        </p:nvSpPr>
        <p:spPr/>
        <p:txBody>
          <a:bodyPr/>
          <a:lstStyle/>
          <a:p>
            <a:endParaRPr lang="ar-IQ"/>
          </a:p>
        </p:txBody>
      </p:sp>
      <p:sp>
        <p:nvSpPr>
          <p:cNvPr id="31" name="Slide Number Placeholder 30"/>
          <p:cNvSpPr>
            <a:spLocks noGrp="1"/>
          </p:cNvSpPr>
          <p:nvPr>
            <p:ph type="sldNum" sz="quarter" idx="12"/>
          </p:nvPr>
        </p:nvSpPr>
        <p:spPr/>
        <p:txBody>
          <a:bodyPr/>
          <a:lstStyle/>
          <a:p>
            <a:fld id="{FF878EBB-DB95-457D-BEBE-65DFE4C1ACD4}" type="slidenum">
              <a:rPr lang="ar-IQ" smtClean="0"/>
              <a:t>‹#›</a:t>
            </a:fld>
            <a:endParaRPr lang="ar-IQ"/>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EAFEC43-E87D-4876-883C-6A744611C163}" type="datetimeFigureOut">
              <a:rPr lang="ar-IQ" smtClean="0"/>
              <a:t>18/09/1445</a:t>
            </a:fld>
            <a:endParaRPr lang="ar-IQ"/>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IQ"/>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F878EBB-DB95-457D-BEBE-65DFE4C1ACD4}" type="slidenum">
              <a:rPr lang="ar-IQ" smtClean="0"/>
              <a:t>‹#›</a:t>
            </a:fld>
            <a:endParaRPr lang="ar-IQ"/>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ownloads\الام ظهر.jpg"/>
          <p:cNvPicPr>
            <a:picLocks noChangeAspect="1" noChangeArrowheads="1"/>
          </p:cNvPicPr>
          <p:nvPr/>
        </p:nvPicPr>
        <p:blipFill rotWithShape="1">
          <a:blip r:embed="rId2">
            <a:extLst>
              <a:ext uri="{28A0092B-C50C-407E-A947-70E740481C1C}">
                <a14:useLocalDpi xmlns:a14="http://schemas.microsoft.com/office/drawing/2010/main" val="0"/>
              </a:ext>
            </a:extLst>
          </a:blip>
          <a:srcRect b="16303"/>
          <a:stretch/>
        </p:blipFill>
        <p:spPr bwMode="auto">
          <a:xfrm>
            <a:off x="395536" y="764704"/>
            <a:ext cx="8208912" cy="446449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289039" y="332656"/>
            <a:ext cx="8280920" cy="1152128"/>
          </a:xfrm>
          <a:prstGeom prst="roundRect">
            <a:avLst/>
          </a:prstGeom>
          <a:blipFill>
            <a:blip r:embed="rId3"/>
            <a:tile tx="0" ty="0" sx="100000" sy="100000" flip="none" algn="tl"/>
          </a:blipFill>
        </p:spPr>
        <p:style>
          <a:lnRef idx="2">
            <a:schemeClr val="accent2"/>
          </a:lnRef>
          <a:fillRef idx="1">
            <a:schemeClr val="lt1"/>
          </a:fillRef>
          <a:effectRef idx="0">
            <a:schemeClr val="accent2"/>
          </a:effectRef>
          <a:fontRef idx="minor">
            <a:schemeClr val="dk1"/>
          </a:fontRef>
        </p:style>
        <p:txBody>
          <a:bodyPr rtlCol="0" anchor="ctr"/>
          <a:lstStyle/>
          <a:p>
            <a:pPr algn="ctr"/>
            <a:r>
              <a:rPr lang="ar-IQ" sz="3600" b="1" dirty="0">
                <a:solidFill>
                  <a:srgbClr val="C00000"/>
                </a:solidFill>
              </a:rPr>
              <a:t>القوام وميكانيكية الجسم وعلاقته بألآم أسفل الظهر</a:t>
            </a:r>
            <a:endParaRPr lang="en-US" sz="3600" dirty="0">
              <a:solidFill>
                <a:srgbClr val="C00000"/>
              </a:solidFill>
            </a:endParaRPr>
          </a:p>
        </p:txBody>
      </p:sp>
      <p:sp>
        <p:nvSpPr>
          <p:cNvPr id="5" name="Rounded Rectangle 4"/>
          <p:cNvSpPr/>
          <p:nvPr/>
        </p:nvSpPr>
        <p:spPr>
          <a:xfrm>
            <a:off x="611560" y="5661248"/>
            <a:ext cx="7560840" cy="1080120"/>
          </a:xfrm>
          <a:prstGeom prst="roundRect">
            <a:avLst/>
          </a:pr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path path="circle">
              <a:fillToRect l="100000" t="100000"/>
            </a:path>
            <a:tileRect r="-100000" b="-100000"/>
          </a:gradFill>
          <a:ln>
            <a:solidFill>
              <a:srgbClr val="FFC000"/>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ar-IQ" sz="2400" b="1" dirty="0" smtClean="0">
                <a:solidFill>
                  <a:srgbClr val="C00000"/>
                </a:solidFill>
              </a:rPr>
              <a:t>اعداد</a:t>
            </a:r>
          </a:p>
          <a:p>
            <a:pPr algn="ctr"/>
            <a:r>
              <a:rPr lang="ar-IQ" sz="2400" b="1" dirty="0" smtClean="0">
                <a:solidFill>
                  <a:srgbClr val="C00000"/>
                </a:solidFill>
              </a:rPr>
              <a:t>أ.د. بشرى كاظم عبد الرضا</a:t>
            </a:r>
            <a:endParaRPr lang="en-US" sz="2400" b="1" dirty="0">
              <a:solidFill>
                <a:srgbClr val="C00000"/>
              </a:solidFill>
            </a:endParaRPr>
          </a:p>
        </p:txBody>
      </p:sp>
    </p:spTree>
    <p:extLst>
      <p:ext uri="{BB962C8B-B14F-4D97-AF65-F5344CB8AC3E}">
        <p14:creationId xmlns:p14="http://schemas.microsoft.com/office/powerpoint/2010/main" val="200709943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1835696" y="1484784"/>
            <a:ext cx="5112568" cy="2520280"/>
          </a:xfrm>
          <a:prstGeom prst="roundRect">
            <a:avLst/>
          </a:prstGeom>
          <a:ln/>
        </p:spPr>
        <p:style>
          <a:lnRef idx="2">
            <a:schemeClr val="accent6"/>
          </a:lnRef>
          <a:fillRef idx="1">
            <a:schemeClr val="lt1"/>
          </a:fillRef>
          <a:effectRef idx="0">
            <a:schemeClr val="accent6"/>
          </a:effectRef>
          <a:fontRef idx="minor">
            <a:schemeClr val="dk1"/>
          </a:fontRef>
        </p:style>
        <p:txBody>
          <a:bodyPr rtlCol="1" anchor="ctr"/>
          <a:lstStyle/>
          <a:p>
            <a:pPr algn="ctr"/>
            <a:r>
              <a:rPr lang="ar-IQ" sz="4400" b="1" dirty="0">
                <a:solidFill>
                  <a:srgbClr val="FF0000"/>
                </a:solidFill>
                <a:cs typeface="Diwani Bent" pitchFamily="2" charset="-78"/>
              </a:rPr>
              <a:t>شكرا لحسن اصغائكم </a:t>
            </a:r>
            <a:endParaRPr lang="ar-IQ" sz="4400" b="1" dirty="0" smtClean="0">
              <a:solidFill>
                <a:srgbClr val="FF0000"/>
              </a:solidFill>
              <a:cs typeface="Diwani Bent" pitchFamily="2" charset="-78"/>
            </a:endParaRPr>
          </a:p>
          <a:p>
            <a:pPr algn="ctr"/>
            <a:endParaRPr lang="ar-IQ" sz="2000" dirty="0" smtClean="0"/>
          </a:p>
        </p:txBody>
      </p:sp>
    </p:spTree>
    <p:extLst>
      <p:ext uri="{BB962C8B-B14F-4D97-AF65-F5344CB8AC3E}">
        <p14:creationId xmlns:p14="http://schemas.microsoft.com/office/powerpoint/2010/main" val="3764839461"/>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sz="quarter" idx="4"/>
          </p:nvPr>
        </p:nvSpPr>
        <p:spPr>
          <a:xfrm>
            <a:off x="251520" y="1412776"/>
            <a:ext cx="8640960" cy="4536504"/>
          </a:xfrm>
        </p:spPr>
        <p:txBody>
          <a:bodyPr>
            <a:normAutofit/>
          </a:bodyPr>
          <a:lstStyle/>
          <a:p>
            <a:pPr algn="r"/>
            <a:r>
              <a:rPr lang="ar-IQ" sz="1400" b="1" dirty="0" smtClean="0">
                <a:latin typeface="Arial" pitchFamily="34" charset="0"/>
                <a:cs typeface="Arial" pitchFamily="34" charset="0"/>
              </a:rPr>
              <a:t>ان </a:t>
            </a:r>
            <a:r>
              <a:rPr lang="ar-IQ" sz="1400" b="1" dirty="0">
                <a:latin typeface="Arial" pitchFamily="34" charset="0"/>
                <a:cs typeface="Arial" pitchFamily="34" charset="0"/>
              </a:rPr>
              <a:t>التطور السريع بالتكنولوجيا والتقنيات الحديثة التي وفرت أساليب الراحة والرفاهية وسرعة الانجاز للفرد ، بالرغم من ايجابياتها العصرية الا انها اثرت سلبا على القدرات البدنية للإنسان ونشاطه الطبيعي فقد تعلم الانسان الخمول والكسل وإدمان الجلوس طويلا امام شاشة الحاسوب ووضعيات العمل الخاطئة والمجهدة للظهر كرفع الاثقال والانحناءات المتكررة والدوران يمينا ويسارا وضعف اللياقة البدنية والبناء الجسدي دون مراعاة القواعد </a:t>
            </a:r>
            <a:r>
              <a:rPr lang="ar-SA" sz="1400" b="1" dirty="0">
                <a:latin typeface="Arial" pitchFamily="34" charset="0"/>
                <a:cs typeface="Arial" pitchFamily="34" charset="0"/>
              </a:rPr>
              <a:t>وغيرها من الوضعيات التي تتطلبها طبيعة العمل والتي تؤثر على سلامة الظهر من الإصابات المصاحبة لهذا التطور هي إصابات العمود الفقري بشكل عام وإصابة أسفل الظهر بصورة خاصة الذي يحدث بسبب ضعف في الاربطة </a:t>
            </a:r>
            <a:r>
              <a:rPr lang="ar-SA" b="1" dirty="0">
                <a:cs typeface="Akhbar MT" pitchFamily="2" charset="-78"/>
              </a:rPr>
              <a:t>. </a:t>
            </a:r>
            <a:endParaRPr lang="en-US" b="1" dirty="0" smtClean="0">
              <a:cs typeface="Akhbar MT" pitchFamily="2" charset="-78"/>
            </a:endParaRPr>
          </a:p>
          <a:p>
            <a:pPr algn="r"/>
            <a:r>
              <a:rPr lang="en-US" b="1" dirty="0"/>
              <a:t> </a:t>
            </a:r>
            <a:r>
              <a:rPr lang="ar-SA" b="1" dirty="0">
                <a:latin typeface="Arial" pitchFamily="34" charset="0"/>
                <a:cs typeface="Arial" pitchFamily="34" charset="0"/>
              </a:rPr>
              <a:t>ويذكر أن آلام أسفل الظهر هي من أكثر الشكاوي المسجلة بعد الصداع والتعب المزمن</a:t>
            </a:r>
            <a:r>
              <a:rPr lang="en-US" b="1" dirty="0">
                <a:latin typeface="Arial" pitchFamily="34" charset="0"/>
                <a:cs typeface="Arial" pitchFamily="34" charset="0"/>
              </a:rPr>
              <a:t>,</a:t>
            </a:r>
            <a:r>
              <a:rPr lang="ar-SA" b="1" dirty="0">
                <a:latin typeface="Arial" pitchFamily="34" charset="0"/>
                <a:cs typeface="Arial" pitchFamily="34" charset="0"/>
              </a:rPr>
              <a:t> وقد أقر أكثر من </a:t>
            </a:r>
            <a:r>
              <a:rPr lang="en-US" b="1" dirty="0">
                <a:latin typeface="Arial" pitchFamily="34" charset="0"/>
                <a:cs typeface="Arial" pitchFamily="34" charset="0"/>
              </a:rPr>
              <a:t>%80</a:t>
            </a:r>
            <a:r>
              <a:rPr lang="ar-SA" b="1" dirty="0">
                <a:latin typeface="Arial" pitchFamily="34" charset="0"/>
                <a:cs typeface="Arial" pitchFamily="34" charset="0"/>
              </a:rPr>
              <a:t> من المجتمع السكاني بوجود آلام أسفل الظهر في مرحلة ما من حياتهم .وفي المدن المتقدمة فان آلام اسفل الظهر تستلزم </a:t>
            </a:r>
            <a:r>
              <a:rPr lang="ar-SA" dirty="0">
                <a:latin typeface="Arial" pitchFamily="34" charset="0"/>
                <a:cs typeface="Arial" pitchFamily="34" charset="0"/>
              </a:rPr>
              <a:t>تكاليف ب</a:t>
            </a:r>
            <a:r>
              <a:rPr lang="ar-SA" b="1" dirty="0">
                <a:latin typeface="Arial" pitchFamily="34" charset="0"/>
                <a:cs typeface="Arial" pitchFamily="34" charset="0"/>
              </a:rPr>
              <a:t>اهظة ومتنامية بصورة مباشرة وغير مباشرة للمجتمع ولمنظمات الصحة العامة</a:t>
            </a:r>
            <a:r>
              <a:rPr lang="ar-SA" dirty="0"/>
              <a:t>.</a:t>
            </a:r>
            <a:r>
              <a:rPr lang="ar-SA" dirty="0" smtClean="0">
                <a:cs typeface="Akhbar MT" pitchFamily="2" charset="-78"/>
              </a:rPr>
              <a:t> </a:t>
            </a:r>
            <a:endParaRPr lang="en-US" dirty="0">
              <a:cs typeface="Akhbar MT" pitchFamily="2" charset="-78"/>
            </a:endParaRPr>
          </a:p>
        </p:txBody>
      </p:sp>
      <p:sp>
        <p:nvSpPr>
          <p:cNvPr id="13" name="Content Placeholder 9"/>
          <p:cNvSpPr>
            <a:spLocks noGrp="1"/>
          </p:cNvSpPr>
          <p:nvPr>
            <p:ph type="body" idx="1"/>
          </p:nvPr>
        </p:nvSpPr>
        <p:spPr>
          <a:xfrm>
            <a:off x="1835150" y="549275"/>
            <a:ext cx="6841306" cy="639763"/>
          </a:xfrm>
        </p:spPr>
        <p:txBody>
          <a:bodyPr>
            <a:normAutofit/>
          </a:bodyPr>
          <a:lstStyle/>
          <a:p>
            <a:pPr algn="r"/>
            <a:r>
              <a:rPr lang="ar-IQ" sz="2000" b="1" dirty="0">
                <a:solidFill>
                  <a:srgbClr val="C00000"/>
                </a:solidFill>
              </a:rPr>
              <a:t>آلام اسفل الظهر </a:t>
            </a:r>
            <a:r>
              <a:rPr lang="en-US" sz="2000" b="1" dirty="0" smtClean="0">
                <a:solidFill>
                  <a:srgbClr val="C00000"/>
                </a:solidFill>
              </a:rPr>
              <a:t>2-1</a:t>
            </a:r>
            <a:endParaRPr lang="en-US" sz="2000" dirty="0">
              <a:solidFill>
                <a:srgbClr val="C00000"/>
              </a:solidFill>
            </a:endParaRPr>
          </a:p>
        </p:txBody>
      </p:sp>
    </p:spTree>
    <p:extLst>
      <p:ext uri="{BB962C8B-B14F-4D97-AF65-F5344CB8AC3E}">
        <p14:creationId xmlns:p14="http://schemas.microsoft.com/office/powerpoint/2010/main" val="184676264"/>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313006" y="692696"/>
            <a:ext cx="8820472" cy="5632311"/>
          </a:xfrm>
          <a:prstGeom prst="rect">
            <a:avLst/>
          </a:prstGeom>
          <a:noFill/>
        </p:spPr>
        <p:txBody>
          <a:bodyPr wrap="square" rtlCol="1">
            <a:spAutoFit/>
          </a:bodyPr>
          <a:lstStyle/>
          <a:p>
            <a:r>
              <a:rPr lang="ar-SA" sz="2000" b="1" dirty="0">
                <a:latin typeface="Simplified Arabic" pitchFamily="18" charset="-78"/>
                <a:cs typeface="Simplified Arabic" pitchFamily="18" charset="-78"/>
              </a:rPr>
              <a:t>ويذكر أن الإحصائية التي قام بها كروز </a:t>
            </a:r>
            <a:r>
              <a:rPr lang="ar-SA" sz="2000" b="1" dirty="0" err="1">
                <a:latin typeface="Simplified Arabic" pitchFamily="18" charset="-78"/>
                <a:cs typeface="Simplified Arabic" pitchFamily="18" charset="-78"/>
              </a:rPr>
              <a:t>وويبر</a:t>
            </a:r>
            <a:r>
              <a:rPr lang="ar-SA" sz="2000" b="1" dirty="0">
                <a:latin typeface="Simplified Arabic" pitchFamily="18" charset="-78"/>
                <a:cs typeface="Simplified Arabic" pitchFamily="18" charset="-78"/>
              </a:rPr>
              <a:t> أن (80) بالمائة من حالات الشكوى من آلام الظهر يرجع سببها إلى ضعف عضلات هذه المنطقة. </a:t>
            </a:r>
            <a:endParaRPr lang="en-US" sz="2000" b="1" dirty="0">
              <a:latin typeface="Simplified Arabic" pitchFamily="18" charset="-78"/>
              <a:cs typeface="Simplified Arabic" pitchFamily="18" charset="-78"/>
            </a:endParaRPr>
          </a:p>
          <a:p>
            <a:r>
              <a:rPr lang="ar-SA" sz="2000" b="1" dirty="0">
                <a:latin typeface="Simplified Arabic" pitchFamily="18" charset="-78"/>
                <a:cs typeface="Simplified Arabic" pitchFamily="18" charset="-78"/>
              </a:rPr>
              <a:t>  وتمثل منطقة الظهر أهم المناطق </a:t>
            </a:r>
            <a:r>
              <a:rPr lang="ar-SA" sz="2000" b="1" dirty="0" err="1">
                <a:latin typeface="Simplified Arabic" pitchFamily="18" charset="-78"/>
                <a:cs typeface="Simplified Arabic" pitchFamily="18" charset="-78"/>
              </a:rPr>
              <a:t>المسؤ</a:t>
            </a:r>
            <a:r>
              <a:rPr lang="ar-IQ" sz="2000" b="1" dirty="0">
                <a:latin typeface="Simplified Arabic" pitchFamily="18" charset="-78"/>
                <a:cs typeface="Simplified Arabic" pitchFamily="18" charset="-78"/>
              </a:rPr>
              <a:t>و</a:t>
            </a:r>
            <a:r>
              <a:rPr lang="ar-SA" sz="2000" b="1" dirty="0" err="1">
                <a:latin typeface="Simplified Arabic" pitchFamily="18" charset="-78"/>
                <a:cs typeface="Simplified Arabic" pitchFamily="18" charset="-78"/>
              </a:rPr>
              <a:t>لة</a:t>
            </a:r>
            <a:r>
              <a:rPr lang="ar-SA" sz="2000" b="1" dirty="0">
                <a:latin typeface="Simplified Arabic" pitchFamily="18" charset="-78"/>
                <a:cs typeface="Simplified Arabic" pitchFamily="18" charset="-78"/>
              </a:rPr>
              <a:t> عن كفاءة الحركة والنشاط لدى الانسان نظرا لوجود العمود الفقري به والذي يعد المحور الرئيسي لجسم الانسان والعامل المشترك الفعال في جميع الأنشطة الحركية والإعمال اليومية تقريبا وبالتالي فهو عرضة للإصابة والإجهاد وخاصة في اكثر مناطق الحركة وهي المنطقة العنقية والقطنية والعجزية لتكوينها التشريحي الذي يسمح بقدرتها على الحركة بمرونة عن مناطق اخرى بالعمود الفقري حيث تمثل الأقراص الغضروفية بين كل فقرة من فقراته وسيله لتخفيف الأعباء الواقعة على هذه المناطق لتسهيل الاداء الحركي. </a:t>
            </a:r>
            <a:endParaRPr lang="en-US" sz="2000" b="1" dirty="0">
              <a:latin typeface="Simplified Arabic" pitchFamily="18" charset="-78"/>
              <a:cs typeface="Simplified Arabic" pitchFamily="18" charset="-78"/>
            </a:endParaRPr>
          </a:p>
          <a:p>
            <a:r>
              <a:rPr lang="ar-SA" sz="2000" b="1" dirty="0">
                <a:latin typeface="Simplified Arabic" pitchFamily="18" charset="-78"/>
                <a:cs typeface="Simplified Arabic" pitchFamily="18" charset="-78"/>
              </a:rPr>
              <a:t>   ويذكر انه آلام أسفل الظهر تؤثر سلباً على المستوى الوظيفي للجذع وعلى حركة الجسم بشكل عام وبالتالي فقد تحد من الكفاءة النفسية والاقتصادية والاجتماعية وفي نوعية الحياة التي يعيشها، خصوصاً عند ظهور </a:t>
            </a:r>
            <a:r>
              <a:rPr lang="ar-SA" sz="2000" b="1" dirty="0" err="1">
                <a:latin typeface="Simplified Arabic" pitchFamily="18" charset="-78"/>
                <a:cs typeface="Simplified Arabic" pitchFamily="18" charset="-78"/>
              </a:rPr>
              <a:t>آلالم</a:t>
            </a:r>
            <a:r>
              <a:rPr lang="ar-SA" sz="2000" b="1" dirty="0">
                <a:latin typeface="Simplified Arabic" pitchFamily="18" charset="-78"/>
                <a:cs typeface="Simplified Arabic" pitchFamily="18" charset="-78"/>
              </a:rPr>
              <a:t> الذي يؤثر بشكل كبير في الأنشطة الحياتية و اليومية للفرد. </a:t>
            </a:r>
            <a:endParaRPr lang="en-US" sz="2000" b="1" dirty="0" smtClean="0">
              <a:latin typeface="Simplified Arabic" pitchFamily="18" charset="-78"/>
              <a:cs typeface="Simplified Arabic" pitchFamily="18" charset="-78"/>
            </a:endParaRPr>
          </a:p>
          <a:p>
            <a:r>
              <a:rPr lang="en-US" sz="2000" b="1" dirty="0">
                <a:latin typeface="Simplified Arabic" pitchFamily="18" charset="-78"/>
                <a:cs typeface="Simplified Arabic" pitchFamily="18" charset="-78"/>
              </a:rPr>
              <a:t> </a:t>
            </a:r>
            <a:r>
              <a:rPr lang="ar-SA" sz="2000" b="1" dirty="0">
                <a:latin typeface="Simplified Arabic" pitchFamily="18" charset="-78"/>
                <a:cs typeface="Simplified Arabic" pitchFamily="18" charset="-78"/>
              </a:rPr>
              <a:t>ويذكر ان آلام الظهر هو امر شائع لوجود التراكيب المختلفة</a:t>
            </a:r>
            <a:r>
              <a:rPr lang="ar-IQ" sz="2000" b="1" dirty="0">
                <a:latin typeface="Simplified Arabic" pitchFamily="18" charset="-78"/>
                <a:cs typeface="Simplified Arabic" pitchFamily="18" charset="-78"/>
              </a:rPr>
              <a:t> والتي تتمثل (العظام ، الأقراص الأربطة  ، الأعصاب الاوعية ألدموية ، والأنسجة الأخرى والتي قد تتأثر بسبب الاجهاد الذي يؤدي الى الم في الظهر. </a:t>
            </a:r>
            <a:endParaRPr lang="en-US" sz="2000" b="1" dirty="0">
              <a:latin typeface="Simplified Arabic" pitchFamily="18" charset="-78"/>
              <a:cs typeface="Simplified Arabic" pitchFamily="18" charset="-78"/>
            </a:endParaRPr>
          </a:p>
          <a:p>
            <a:r>
              <a:rPr lang="ar-SA" sz="2000" b="1" dirty="0">
                <a:latin typeface="Simplified Arabic" pitchFamily="18" charset="-78"/>
                <a:cs typeface="Simplified Arabic" pitchFamily="18" charset="-78"/>
              </a:rPr>
              <a:t> وتعرف الباحثة </a:t>
            </a:r>
            <a:r>
              <a:rPr lang="ar-IQ" sz="2000" b="1" dirty="0">
                <a:latin typeface="Simplified Arabic" pitchFamily="18" charset="-78"/>
                <a:cs typeface="Simplified Arabic" pitchFamily="18" charset="-78"/>
              </a:rPr>
              <a:t>آلم</a:t>
            </a:r>
            <a:r>
              <a:rPr lang="ar-SA" sz="2000" b="1" dirty="0">
                <a:latin typeface="Simplified Arabic" pitchFamily="18" charset="-78"/>
                <a:cs typeface="Simplified Arabic" pitchFamily="18" charset="-78"/>
              </a:rPr>
              <a:t> " شعور مزعج يصاب به المصاب يقع في المنطقة الخلفية لأسفل الظهر وقد يمتد الى الجزء العلوي من الجسم والذراعين او يمتد الى الجزء السفلي ليصل الى اخمس القدمين من الجسم وقد ينشأ نتيجة التعب أو الإرهاق أو العادات السيئة المتعبة في الجلوس والنشاطات اليومية ألمختلفة قد يكون حادا مزمنا يعيق صاحبها عن العمل مباشرة  وقد يتحول الى آلم مزمن في حال عدم تلقي العلاج المناسب للإصابة</a:t>
            </a:r>
            <a:r>
              <a:rPr lang="ar-SA" sz="2000" dirty="0">
                <a:latin typeface="Simplified Arabic" pitchFamily="18" charset="-78"/>
                <a:cs typeface="Simplified Arabic" pitchFamily="18" charset="-78"/>
              </a:rPr>
              <a:t> </a:t>
            </a:r>
            <a:endParaRPr lang="en-US" sz="20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365802642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59632" y="476672"/>
            <a:ext cx="7704856" cy="6264696"/>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r>
              <a:rPr lang="ar-IQ" sz="2800" dirty="0">
                <a:ln>
                  <a:solidFill>
                    <a:srgbClr val="FF0000"/>
                  </a:solidFill>
                </a:ln>
              </a:rPr>
              <a:t>ان اصابة اسفل الظهر تتدرج ضمن الاصابات التي تحدث نتيجة اسباب ميكانيكية ومن هذه الأسباب </a:t>
            </a:r>
            <a:endParaRPr lang="en-US" sz="2800" dirty="0">
              <a:ln>
                <a:solidFill>
                  <a:srgbClr val="FF0000"/>
                </a:solidFill>
              </a:ln>
            </a:endParaRPr>
          </a:p>
          <a:p>
            <a:pPr lvl="0"/>
            <a:r>
              <a:rPr lang="ar-IQ" sz="2800" dirty="0" smtClean="0"/>
              <a:t>1-الاعمال </a:t>
            </a:r>
            <a:r>
              <a:rPr lang="ar-IQ" sz="2800" dirty="0"/>
              <a:t>البدنية التي تتطلب مجهوداً بدنياً شاقاً.</a:t>
            </a:r>
            <a:endParaRPr lang="en-US" sz="2800" dirty="0"/>
          </a:p>
          <a:p>
            <a:pPr lvl="0"/>
            <a:r>
              <a:rPr lang="ar-IQ" sz="2800" dirty="0"/>
              <a:t>2</a:t>
            </a:r>
            <a:r>
              <a:rPr lang="ar-IQ" sz="2800" dirty="0" smtClean="0"/>
              <a:t>-العمل </a:t>
            </a:r>
            <a:r>
              <a:rPr lang="ar-IQ" sz="2800" dirty="0"/>
              <a:t>في وضع معين ولمدة طويلة.</a:t>
            </a:r>
            <a:endParaRPr lang="en-US" sz="2800" dirty="0"/>
          </a:p>
          <a:p>
            <a:pPr lvl="0"/>
            <a:r>
              <a:rPr lang="ar-IQ" sz="2800" dirty="0" smtClean="0"/>
              <a:t>ا3-لعمل </a:t>
            </a:r>
            <a:r>
              <a:rPr lang="ar-IQ" sz="2800" dirty="0"/>
              <a:t>الذي يتطلب الانحناء والالتواء المتكرر.</a:t>
            </a:r>
            <a:endParaRPr lang="en-US" sz="2800" dirty="0"/>
          </a:p>
          <a:p>
            <a:pPr lvl="0"/>
            <a:r>
              <a:rPr lang="ar-IQ" sz="2800" dirty="0" smtClean="0"/>
              <a:t>4-حمل </a:t>
            </a:r>
            <a:r>
              <a:rPr lang="ar-IQ" sz="2800" dirty="0"/>
              <a:t>الاشياء الثقيلة ولاسيما اذا كان بصورة خاطئة.</a:t>
            </a:r>
            <a:endParaRPr lang="en-US" sz="2800" dirty="0"/>
          </a:p>
          <a:p>
            <a:r>
              <a:rPr lang="ar-IQ" sz="2800" dirty="0" smtClean="0"/>
              <a:t>5-الاستمرار </a:t>
            </a:r>
            <a:r>
              <a:rPr lang="ar-IQ" sz="2800" dirty="0"/>
              <a:t>على وضع خاطئ ولمدة طويلة</a:t>
            </a:r>
            <a:r>
              <a:rPr lang="ar-IQ" sz="4000" dirty="0" smtClean="0"/>
              <a:t>.</a:t>
            </a:r>
          </a:p>
          <a:p>
            <a:endParaRPr lang="ar-IQ" sz="4000" dirty="0"/>
          </a:p>
          <a:p>
            <a:endParaRPr lang="en-US" sz="4000" dirty="0"/>
          </a:p>
        </p:txBody>
      </p:sp>
    </p:spTree>
    <p:extLst>
      <p:ext uri="{BB962C8B-B14F-4D97-AF65-F5344CB8AC3E}">
        <p14:creationId xmlns:p14="http://schemas.microsoft.com/office/powerpoint/2010/main" val="3045063848"/>
      </p:ext>
    </p:extLst>
  </p:cSld>
  <p:clrMapOvr>
    <a:masterClrMapping/>
  </p:clrMapOvr>
  <p:transition spd="slow">
    <p:pull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4499992" y="260648"/>
            <a:ext cx="4248472" cy="6336704"/>
          </a:xfrm>
          <a:prstGeom prst="roundRect">
            <a:avLst/>
          </a:prstGeom>
          <a:ln w="57150">
            <a:solidFill>
              <a:srgbClr val="00B0F0"/>
            </a:solidFill>
          </a:ln>
        </p:spPr>
        <p:style>
          <a:lnRef idx="2">
            <a:schemeClr val="accent2"/>
          </a:lnRef>
          <a:fillRef idx="1">
            <a:schemeClr val="lt1"/>
          </a:fillRef>
          <a:effectRef idx="0">
            <a:schemeClr val="accent2"/>
          </a:effectRef>
          <a:fontRef idx="minor">
            <a:schemeClr val="dk1"/>
          </a:fontRef>
        </p:style>
        <p:txBody>
          <a:bodyPr rtlCol="1" anchor="ctr"/>
          <a:lstStyle/>
          <a:p>
            <a:r>
              <a:rPr lang="ar-IQ" b="1" u="sng"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2-2ميكانيكية </a:t>
            </a:r>
            <a:r>
              <a:rPr lang="ar-IQ" b="1" u="sng"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آلام الظهر :</a:t>
            </a:r>
            <a:endParaRPr lang="en-US" b="1" u="sng"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a:p>
            <a:pPr algn="just"/>
            <a:r>
              <a:rPr lang="en-US" sz="2000" b="1" dirty="0">
                <a:latin typeface="Arial" pitchFamily="34" charset="0"/>
                <a:cs typeface="Arial" pitchFamily="34" charset="0"/>
              </a:rPr>
              <a:t> </a:t>
            </a:r>
            <a:r>
              <a:rPr lang="ar-IQ" sz="2000" b="1" dirty="0">
                <a:latin typeface="Arial" pitchFamily="34" charset="0"/>
                <a:cs typeface="Arial" pitchFamily="34" charset="0"/>
              </a:rPr>
              <a:t>   تعد آلام الظهر من المعوقـات الرئيسة لنـشاط الفـرد </a:t>
            </a:r>
            <a:r>
              <a:rPr lang="ar-IQ" sz="2000" b="1" dirty="0" err="1">
                <a:latin typeface="Arial" pitchFamily="34" charset="0"/>
                <a:cs typeface="Arial" pitchFamily="34" charset="0"/>
              </a:rPr>
              <a:t>حیـث</a:t>
            </a:r>
            <a:r>
              <a:rPr lang="ar-IQ" sz="2000" b="1" dirty="0">
                <a:latin typeface="Arial" pitchFamily="34" charset="0"/>
                <a:cs typeface="Arial" pitchFamily="34" charset="0"/>
              </a:rPr>
              <a:t> ان ملازمـة آلام الظهـر والمفاصـل لا تعطي الاستقرار والراحة وتمنع من </a:t>
            </a:r>
            <a:r>
              <a:rPr lang="ar-IQ" sz="2000" b="1" dirty="0" err="1">
                <a:latin typeface="Arial" pitchFamily="34" charset="0"/>
                <a:cs typeface="Arial" pitchFamily="34" charset="0"/>
              </a:rPr>
              <a:t>القیام</a:t>
            </a:r>
            <a:r>
              <a:rPr lang="ar-IQ" sz="2000" b="1" dirty="0">
                <a:latin typeface="Arial" pitchFamily="34" charset="0"/>
                <a:cs typeface="Arial" pitchFamily="34" charset="0"/>
              </a:rPr>
              <a:t> بمختلف الاعمـال الحياتية والمهنية </a:t>
            </a:r>
            <a:r>
              <a:rPr lang="ar-IQ" sz="2000" b="1" dirty="0" smtClean="0">
                <a:latin typeface="Arial" pitchFamily="34" charset="0"/>
                <a:cs typeface="Arial" pitchFamily="34" charset="0"/>
              </a:rPr>
              <a:t> </a:t>
            </a:r>
            <a:r>
              <a:rPr lang="ar-IQ" sz="2000" b="1" dirty="0">
                <a:latin typeface="Arial" pitchFamily="34" charset="0"/>
                <a:cs typeface="Arial" pitchFamily="34" charset="0"/>
              </a:rPr>
              <a:t>فـالعمود الفقـري آلــة معقــدة </a:t>
            </a:r>
            <a:r>
              <a:rPr lang="ar-IQ" sz="2000" b="1" dirty="0" err="1">
                <a:latin typeface="Arial" pitchFamily="34" charset="0"/>
                <a:cs typeface="Arial" pitchFamily="34" charset="0"/>
              </a:rPr>
              <a:t>وأیــة</a:t>
            </a:r>
            <a:r>
              <a:rPr lang="ar-IQ" sz="2000" b="1" dirty="0">
                <a:latin typeface="Arial" pitchFamily="34" charset="0"/>
                <a:cs typeface="Arial" pitchFamily="34" charset="0"/>
              </a:rPr>
              <a:t> اصــابة مهمــا كانــت </a:t>
            </a:r>
            <a:r>
              <a:rPr lang="ar-IQ" sz="2000" b="1" dirty="0" err="1">
                <a:latin typeface="Arial" pitchFamily="34" charset="0"/>
                <a:cs typeface="Arial" pitchFamily="34" charset="0"/>
              </a:rPr>
              <a:t>صــغیرة</a:t>
            </a:r>
            <a:r>
              <a:rPr lang="ar-IQ" sz="2000" b="1" dirty="0">
                <a:latin typeface="Arial" pitchFamily="34" charset="0"/>
                <a:cs typeface="Arial" pitchFamily="34" charset="0"/>
              </a:rPr>
              <a:t> فــي </a:t>
            </a:r>
            <a:r>
              <a:rPr lang="ar-IQ" sz="2000" b="1" dirty="0" err="1">
                <a:latin typeface="Arial" pitchFamily="34" charset="0"/>
                <a:cs typeface="Arial" pitchFamily="34" charset="0"/>
              </a:rPr>
              <a:t>الغــضاریف</a:t>
            </a:r>
            <a:r>
              <a:rPr lang="ar-IQ" sz="2000" b="1" dirty="0">
                <a:latin typeface="Arial" pitchFamily="34" charset="0"/>
                <a:cs typeface="Arial" pitchFamily="34" charset="0"/>
              </a:rPr>
              <a:t> أو الاربطــة أو العــضلات </a:t>
            </a:r>
            <a:r>
              <a:rPr lang="ar-IQ" sz="2000" b="1" dirty="0" err="1">
                <a:latin typeface="Arial" pitchFamily="34" charset="0"/>
                <a:cs typeface="Arial" pitchFamily="34" charset="0"/>
              </a:rPr>
              <a:t>یمكــن</a:t>
            </a:r>
            <a:r>
              <a:rPr lang="ar-IQ" sz="2000" b="1" dirty="0">
                <a:latin typeface="Arial" pitchFamily="34" charset="0"/>
                <a:cs typeface="Arial" pitchFamily="34" charset="0"/>
              </a:rPr>
              <a:t> ان تــسبب متلازمــة الــم الظهــر فــضلا عــن اصــابة الانــسجة العصبية ، أن الخــط الــدفاعي الاول فــي الجهـاز الحركـي </a:t>
            </a:r>
            <a:r>
              <a:rPr lang="ar-IQ" sz="2000" b="1" dirty="0" err="1">
                <a:latin typeface="Arial" pitchFamily="34" charset="0"/>
                <a:cs typeface="Arial" pitchFamily="34" charset="0"/>
              </a:rPr>
              <a:t>الهیكلـي</a:t>
            </a:r>
            <a:r>
              <a:rPr lang="ar-IQ" sz="2000" b="1" dirty="0">
                <a:latin typeface="Arial" pitchFamily="34" charset="0"/>
                <a:cs typeface="Arial" pitchFamily="34" charset="0"/>
              </a:rPr>
              <a:t> لجـسم الانـسان هـو العـضلات </a:t>
            </a:r>
            <a:r>
              <a:rPr lang="ar-IQ" sz="2000" b="1" dirty="0" err="1">
                <a:latin typeface="Arial" pitchFamily="34" charset="0"/>
                <a:cs typeface="Arial" pitchFamily="34" charset="0"/>
              </a:rPr>
              <a:t>حیـث</a:t>
            </a:r>
            <a:r>
              <a:rPr lang="ar-IQ" sz="2000" b="1" dirty="0">
                <a:latin typeface="Arial" pitchFamily="34" charset="0"/>
                <a:cs typeface="Arial" pitchFamily="34" charset="0"/>
              </a:rPr>
              <a:t> تؤدي عـدم تـوازن القـوى </a:t>
            </a:r>
            <a:r>
              <a:rPr lang="ar-IQ" sz="2000" b="1" dirty="0" err="1">
                <a:latin typeface="Arial" pitchFamily="34" charset="0"/>
                <a:cs typeface="Arial" pitchFamily="34" charset="0"/>
              </a:rPr>
              <a:t>العـضلیة</a:t>
            </a:r>
            <a:r>
              <a:rPr lang="ar-IQ" sz="2000" b="1" dirty="0">
                <a:latin typeface="Arial" pitchFamily="34" charset="0"/>
                <a:cs typeface="Arial" pitchFamily="34" charset="0"/>
              </a:rPr>
              <a:t> وضعف عضلات البطن الى الضغط على الفقرات فتنضغط وتقترب الواحدة من الاخرى وهـذا مـا </a:t>
            </a:r>
            <a:r>
              <a:rPr lang="ar-IQ" sz="2000" b="1" dirty="0" err="1">
                <a:latin typeface="Arial" pitchFamily="34" charset="0"/>
                <a:cs typeface="Arial" pitchFamily="34" charset="0"/>
              </a:rPr>
              <a:t>یفقـد</a:t>
            </a:r>
            <a:r>
              <a:rPr lang="ar-IQ" sz="2000" b="1" dirty="0">
                <a:latin typeface="Arial" pitchFamily="34" charset="0"/>
                <a:cs typeface="Arial" pitchFamily="34" charset="0"/>
              </a:rPr>
              <a:t> الاقـراص </a:t>
            </a:r>
            <a:r>
              <a:rPr lang="ar-IQ" sz="2000" b="1" dirty="0" err="1">
                <a:latin typeface="Arial" pitchFamily="34" charset="0"/>
                <a:cs typeface="Arial" pitchFamily="34" charset="0"/>
              </a:rPr>
              <a:t>بـین</a:t>
            </a:r>
            <a:r>
              <a:rPr lang="ar-IQ" sz="2000" b="1" dirty="0">
                <a:latin typeface="Arial" pitchFamily="34" charset="0"/>
                <a:cs typeface="Arial" pitchFamily="34" charset="0"/>
              </a:rPr>
              <a:t> الفقـرات مرونتهـا فتنـضغط هـي الاخـرى فتـصبح اغلـب </a:t>
            </a:r>
            <a:r>
              <a:rPr lang="ar-IQ" sz="2000" b="1" dirty="0" err="1">
                <a:latin typeface="Arial" pitchFamily="34" charset="0"/>
                <a:cs typeface="Arial" pitchFamily="34" charset="0"/>
              </a:rPr>
              <a:t>الغـضاریف</a:t>
            </a:r>
            <a:r>
              <a:rPr lang="ar-IQ" sz="2000" b="1" dirty="0">
                <a:latin typeface="Arial" pitchFamily="34" charset="0"/>
                <a:cs typeface="Arial" pitchFamily="34" charset="0"/>
              </a:rPr>
              <a:t> </a:t>
            </a:r>
            <a:r>
              <a:rPr lang="ar-IQ" sz="2000" b="1" dirty="0" err="1">
                <a:latin typeface="Arial" pitchFamily="34" charset="0"/>
                <a:cs typeface="Arial" pitchFamily="34" charset="0"/>
              </a:rPr>
              <a:t>رقیقـة</a:t>
            </a:r>
            <a:r>
              <a:rPr lang="ar-IQ" sz="2000" b="1" dirty="0">
                <a:latin typeface="Arial" pitchFamily="34" charset="0"/>
                <a:cs typeface="Arial" pitchFamily="34" charset="0"/>
              </a:rPr>
              <a:t> فـي </a:t>
            </a:r>
            <a:r>
              <a:rPr lang="ar-IQ" sz="2000" b="1" dirty="0" err="1">
                <a:latin typeface="Arial" pitchFamily="34" charset="0"/>
                <a:cs typeface="Arial" pitchFamily="34" charset="0"/>
              </a:rPr>
              <a:t>النتیجة</a:t>
            </a:r>
            <a:r>
              <a:rPr lang="ar-IQ" sz="2000" b="1" dirty="0">
                <a:latin typeface="Arial" pitchFamily="34" charset="0"/>
                <a:cs typeface="Arial" pitchFamily="34" charset="0"/>
              </a:rPr>
              <a:t> وتتآكل اطراف الفقرات او </a:t>
            </a:r>
            <a:r>
              <a:rPr lang="ar-IQ" sz="2000" b="1" dirty="0" err="1">
                <a:latin typeface="Arial" pitchFamily="34" charset="0"/>
                <a:cs typeface="Arial" pitchFamily="34" charset="0"/>
              </a:rPr>
              <a:t>یبرز</a:t>
            </a:r>
            <a:r>
              <a:rPr lang="ar-IQ" sz="2000" b="1" dirty="0">
                <a:latin typeface="Arial" pitchFamily="34" charset="0"/>
                <a:cs typeface="Arial" pitchFamily="34" charset="0"/>
              </a:rPr>
              <a:t> </a:t>
            </a:r>
            <a:r>
              <a:rPr lang="ar-IQ" sz="2000" b="1" dirty="0" err="1">
                <a:latin typeface="Arial" pitchFamily="34" charset="0"/>
                <a:cs typeface="Arial" pitchFamily="34" charset="0"/>
              </a:rPr>
              <a:t>علیهـا</a:t>
            </a:r>
            <a:r>
              <a:rPr lang="ar-IQ" sz="2000" b="1" dirty="0">
                <a:latin typeface="Arial" pitchFamily="34" charset="0"/>
                <a:cs typeface="Arial" pitchFamily="34" charset="0"/>
              </a:rPr>
              <a:t> زوائـد </a:t>
            </a:r>
            <a:r>
              <a:rPr lang="ar-IQ" sz="2000" b="1" dirty="0" err="1">
                <a:latin typeface="Arial" pitchFamily="34" charset="0"/>
                <a:cs typeface="Arial" pitchFamily="34" charset="0"/>
              </a:rPr>
              <a:t>غـضروفیة</a:t>
            </a:r>
            <a:r>
              <a:rPr lang="ar-IQ" sz="2000" b="1" dirty="0">
                <a:latin typeface="Arial" pitchFamily="34" charset="0"/>
                <a:cs typeface="Arial" pitchFamily="34" charset="0"/>
              </a:rPr>
              <a:t> </a:t>
            </a:r>
            <a:r>
              <a:rPr lang="en-US" sz="2000" b="1" dirty="0">
                <a:latin typeface="Arial" pitchFamily="34" charset="0"/>
                <a:cs typeface="Arial" pitchFamily="34" charset="0"/>
              </a:rPr>
              <a:t>.</a:t>
            </a:r>
          </a:p>
        </p:txBody>
      </p:sp>
      <p:pic>
        <p:nvPicPr>
          <p:cNvPr id="1026" name="Picture 2" descr="C:\Users\user\Downloads\صورة بشرى.jpg"/>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251520" y="116632"/>
            <a:ext cx="4032448" cy="634363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4153570"/>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854022" y="1772816"/>
            <a:ext cx="7452319" cy="4093428"/>
          </a:xfrm>
          <a:prstGeom prst="rect">
            <a:avLst/>
          </a:prstGeom>
          <a:noFill/>
        </p:spPr>
        <p:txBody>
          <a:bodyPr wrap="square" rtlCol="1">
            <a:spAutoFit/>
          </a:bodyPr>
          <a:lstStyle/>
          <a:p>
            <a:r>
              <a:rPr lang="ar-IQ" sz="2000" dirty="0"/>
              <a:t> </a:t>
            </a:r>
            <a:r>
              <a:rPr lang="ar-IQ" sz="2000" dirty="0" err="1">
                <a:latin typeface="Arial" pitchFamily="34" charset="0"/>
                <a:cs typeface="Arial" pitchFamily="34" charset="0"/>
              </a:rPr>
              <a:t>ویعـد</a:t>
            </a:r>
            <a:r>
              <a:rPr lang="ar-IQ" sz="2000" dirty="0">
                <a:latin typeface="Arial" pitchFamily="34" charset="0"/>
                <a:cs typeface="Arial" pitchFamily="34" charset="0"/>
              </a:rPr>
              <a:t> الخلـل فـي </a:t>
            </a:r>
            <a:r>
              <a:rPr lang="ar-IQ" sz="2000" dirty="0" err="1">
                <a:latin typeface="Arial" pitchFamily="34" charset="0"/>
                <a:cs typeface="Arial" pitchFamily="34" charset="0"/>
              </a:rPr>
              <a:t>وظیفـة</a:t>
            </a:r>
            <a:r>
              <a:rPr lang="ar-IQ" sz="2000" dirty="0">
                <a:latin typeface="Arial" pitchFamily="34" charset="0"/>
                <a:cs typeface="Arial" pitchFamily="34" charset="0"/>
              </a:rPr>
              <a:t> العـضلات مــن اكثــر هــذه الاســباب حدوثا وهــو نــاتج عــن ضــعف الحركــة </a:t>
            </a:r>
            <a:r>
              <a:rPr lang="ar-IQ" sz="2000" dirty="0" err="1">
                <a:latin typeface="Arial" pitchFamily="34" charset="0"/>
                <a:cs typeface="Arial" pitchFamily="34" charset="0"/>
              </a:rPr>
              <a:t>الیومیــة</a:t>
            </a:r>
            <a:r>
              <a:rPr lang="ar-IQ" sz="2000" dirty="0">
                <a:latin typeface="Arial" pitchFamily="34" charset="0"/>
                <a:cs typeface="Arial" pitchFamily="34" charset="0"/>
              </a:rPr>
              <a:t> وعــدم مزاولــة </a:t>
            </a:r>
            <a:r>
              <a:rPr lang="ar-IQ" sz="2000" dirty="0" err="1">
                <a:latin typeface="Arial" pitchFamily="34" charset="0"/>
                <a:cs typeface="Arial" pitchFamily="34" charset="0"/>
              </a:rPr>
              <a:t>التمــارین</a:t>
            </a:r>
            <a:r>
              <a:rPr lang="ar-IQ" sz="2000" dirty="0">
                <a:latin typeface="Arial" pitchFamily="34" charset="0"/>
                <a:cs typeface="Arial" pitchFamily="34" charset="0"/>
              </a:rPr>
              <a:t> الرياضية ان </a:t>
            </a:r>
            <a:r>
              <a:rPr lang="ar-IQ" sz="2000" dirty="0" err="1">
                <a:latin typeface="Arial" pitchFamily="34" charset="0"/>
                <a:cs typeface="Arial" pitchFamily="34" charset="0"/>
              </a:rPr>
              <a:t>وظیفــة</a:t>
            </a:r>
            <a:r>
              <a:rPr lang="ar-IQ" sz="2000" dirty="0">
                <a:latin typeface="Arial" pitchFamily="34" charset="0"/>
                <a:cs typeface="Arial" pitchFamily="34" charset="0"/>
              </a:rPr>
              <a:t> العــضلات هــي اسناد العمــود الفقــري </a:t>
            </a:r>
            <a:r>
              <a:rPr lang="ar-IQ" sz="2000" dirty="0" err="1">
                <a:latin typeface="Arial" pitchFamily="34" charset="0"/>
                <a:cs typeface="Arial" pitchFamily="34" charset="0"/>
              </a:rPr>
              <a:t>بالوضــعیة</a:t>
            </a:r>
            <a:r>
              <a:rPr lang="ar-IQ" sz="2000" dirty="0">
                <a:latin typeface="Arial" pitchFamily="34" charset="0"/>
                <a:cs typeface="Arial" pitchFamily="34" charset="0"/>
              </a:rPr>
              <a:t> </a:t>
            </a:r>
            <a:r>
              <a:rPr lang="ar-IQ" sz="2000" dirty="0" err="1">
                <a:latin typeface="Arial" pitchFamily="34" charset="0"/>
                <a:cs typeface="Arial" pitchFamily="34" charset="0"/>
              </a:rPr>
              <a:t>الــصحیحة</a:t>
            </a:r>
            <a:r>
              <a:rPr lang="ar-IQ" sz="2000" dirty="0">
                <a:latin typeface="Arial" pitchFamily="34" charset="0"/>
                <a:cs typeface="Arial" pitchFamily="34" charset="0"/>
              </a:rPr>
              <a:t> وان الاســتقامة الخاطئة للجسم تـؤثر علـى القـوام </a:t>
            </a:r>
            <a:r>
              <a:rPr lang="ar-IQ" sz="2000" dirty="0" err="1">
                <a:latin typeface="Arial" pitchFamily="34" charset="0"/>
                <a:cs typeface="Arial" pitchFamily="34" charset="0"/>
              </a:rPr>
              <a:t>الـسلیم</a:t>
            </a:r>
            <a:r>
              <a:rPr lang="ar-IQ" sz="2000" dirty="0">
                <a:latin typeface="Arial" pitchFamily="34" charset="0"/>
                <a:cs typeface="Arial" pitchFamily="34" charset="0"/>
              </a:rPr>
              <a:t> للظهـر والـذي </a:t>
            </a:r>
            <a:r>
              <a:rPr lang="ar-IQ" sz="2000" dirty="0" err="1">
                <a:latin typeface="Arial" pitchFamily="34" charset="0"/>
                <a:cs typeface="Arial" pitchFamily="34" charset="0"/>
              </a:rPr>
              <a:t>ینتقـل</a:t>
            </a:r>
            <a:r>
              <a:rPr lang="ar-IQ" sz="2000" dirty="0">
                <a:latin typeface="Arial" pitchFamily="34" charset="0"/>
                <a:cs typeface="Arial" pitchFamily="34" charset="0"/>
              </a:rPr>
              <a:t> </a:t>
            </a:r>
            <a:r>
              <a:rPr lang="ar-IQ" sz="2000" dirty="0" err="1">
                <a:latin typeface="Arial" pitchFamily="34" charset="0"/>
                <a:cs typeface="Arial" pitchFamily="34" charset="0"/>
              </a:rPr>
              <a:t>تـأثیره</a:t>
            </a:r>
            <a:r>
              <a:rPr lang="ar-IQ" sz="2000" dirty="0">
                <a:latin typeface="Arial" pitchFamily="34" charset="0"/>
                <a:cs typeface="Arial" pitchFamily="34" charset="0"/>
              </a:rPr>
              <a:t> تدريجيا مـع مـرور الـزمن علـى سلامة العمـود الفقـري ، وهنالـك أمراض تـسبب آلام الظهـر منهـا التهـاب مفاصـل الفقرات والـسرطان والقصور الكلوي والإمراض </a:t>
            </a:r>
            <a:r>
              <a:rPr lang="ar-IQ" sz="2000" dirty="0" err="1">
                <a:latin typeface="Arial" pitchFamily="34" charset="0"/>
                <a:cs typeface="Arial" pitchFamily="34" charset="0"/>
              </a:rPr>
              <a:t>النسائیة</a:t>
            </a:r>
            <a:r>
              <a:rPr lang="ar-IQ" sz="2000" dirty="0">
                <a:latin typeface="Arial" pitchFamily="34" charset="0"/>
                <a:cs typeface="Arial" pitchFamily="34" charset="0"/>
              </a:rPr>
              <a:t> تسبب آلام اسفل الظهر </a:t>
            </a:r>
            <a:r>
              <a:rPr lang="ar-IQ" sz="2000" dirty="0" err="1">
                <a:latin typeface="Arial" pitchFamily="34" charset="0"/>
                <a:cs typeface="Arial" pitchFamily="34" charset="0"/>
              </a:rPr>
              <a:t>وتلین</a:t>
            </a:r>
            <a:r>
              <a:rPr lang="ar-IQ" sz="2000" dirty="0">
                <a:latin typeface="Arial" pitchFamily="34" charset="0"/>
                <a:cs typeface="Arial" pitchFamily="34" charset="0"/>
              </a:rPr>
              <a:t> العظام وترقق العظـام والانـزلاق الفقـري ومـرض المعـدة والمرارة ، ومـن وسـائل العـلاج والتي تخفف هـذه آلام أو تأخر ظهورهـا فيكون بالتمرينات المخصــــصة لإعادة المرونــــة والتماســــك والقــــوة للظهــــر والأربطة والعــــضلات المثبتــــة للمفاصل فضلا عن التغذية المتوازنة والموجهة</a:t>
            </a:r>
            <a:r>
              <a:rPr lang="ar-SA" sz="2000" dirty="0">
                <a:latin typeface="Arial" pitchFamily="34" charset="0"/>
                <a:cs typeface="Arial" pitchFamily="34" charset="0"/>
              </a:rPr>
              <a:t>.              </a:t>
            </a:r>
            <a:endParaRPr lang="en-US" sz="2000" dirty="0">
              <a:latin typeface="Arial" pitchFamily="34" charset="0"/>
              <a:cs typeface="Arial" pitchFamily="34" charset="0"/>
            </a:endParaRPr>
          </a:p>
          <a:p>
            <a:r>
              <a:rPr lang="ar-SA" sz="2000" dirty="0">
                <a:latin typeface="Arial" pitchFamily="34" charset="0"/>
                <a:cs typeface="Arial" pitchFamily="34" charset="0"/>
              </a:rPr>
              <a:t>اِن سلامة الجسم تعني موازنة الجسد بطريقة دقيقة وسليمة أثناء أداء أي نشاط في أي وضع من أوضاع الجسم الأساسية وفيه يتم توزيع وزن الجسم على كلا القدمين </a:t>
            </a:r>
            <a:r>
              <a:rPr lang="ar-SA" sz="2000" dirty="0" smtClean="0">
                <a:latin typeface="Arial" pitchFamily="34" charset="0"/>
                <a:cs typeface="Arial" pitchFamily="34" charset="0"/>
              </a:rPr>
              <a:t>بالتساوي </a:t>
            </a:r>
            <a:r>
              <a:rPr lang="ar-SA" sz="2000" dirty="0">
                <a:latin typeface="Arial" pitchFamily="34" charset="0"/>
                <a:cs typeface="Arial" pitchFamily="34" charset="0"/>
              </a:rPr>
              <a:t>دون عناء أو جهد مع الحفاظ على استقامة الجسم ليبدو عموديا على الأرض ، بالإضافة إلى أداء جميع أطراف الجسم وظيفته بكفاءة. </a:t>
            </a:r>
            <a:endParaRPr lang="en-US" sz="20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2524355682"/>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139952" y="-2"/>
            <a:ext cx="5032513" cy="6858002"/>
          </a:xfrm>
          <a:prstGeom prst="rect">
            <a:avLst/>
          </a:prstGeom>
          <a:ln>
            <a:noFill/>
          </a:ln>
        </p:spPr>
        <p:style>
          <a:lnRef idx="2">
            <a:schemeClr val="dk1"/>
          </a:lnRef>
          <a:fillRef idx="1">
            <a:schemeClr val="lt1"/>
          </a:fillRef>
          <a:effectRef idx="0">
            <a:schemeClr val="dk1"/>
          </a:effectRef>
          <a:fontRef idx="minor">
            <a:schemeClr val="dk1"/>
          </a:fontRef>
        </p:style>
        <p:txBody>
          <a:bodyPr rtlCol="1" anchor="ctr"/>
          <a:lstStyle/>
          <a:p>
            <a:r>
              <a:rPr lang="ar-IQ"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2-3</a:t>
            </a:r>
            <a:r>
              <a:rPr lang="ar-SA"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الاعراض </a:t>
            </a:r>
            <a:r>
              <a:rPr lang="ar-SA"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المصاحبة للآلام اسفل الظهر </a:t>
            </a:r>
            <a:endParaRPr lang="ar-IQ"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endParaRPr lang="en-US" sz="2000" dirty="0">
              <a:solidFill>
                <a:schemeClr val="accent1">
                  <a:lumMod val="50000"/>
                </a:schemeClr>
              </a:solidFill>
            </a:endParaRPr>
          </a:p>
          <a:p>
            <a:r>
              <a:rPr lang="ar-IQ" sz="2000" b="1" baseline="30000" dirty="0"/>
              <a:t>   </a:t>
            </a:r>
            <a:r>
              <a:rPr lang="ar-IQ" sz="2000" b="1" baseline="30000" dirty="0" smtClean="0"/>
              <a:t> </a:t>
            </a:r>
            <a:r>
              <a:rPr lang="ar-SA" sz="2000" b="1" dirty="0"/>
              <a:t>قد تتراوح الاعراض من وجع خفيف إلى الإحساس بالطعن أو إطلاق النار. قد يجعل آلام من الصعب التحرك أو الوقوف بشكل مستقيم.  آلام الذي يأتي فجأة "حاد ". قد يحدث أثناء ممارسة الرياضة أو رفع الأثقال. يعتبر آلام  الذي يستمر لأكثر من 3 أشهر "مزمنًا ". إذا لم يتحسن ألمك في غضون 72 ساعة. وقد يستمر آلام بسبب :</a:t>
            </a:r>
            <a:endParaRPr lang="en-US" sz="2000" b="1" dirty="0"/>
          </a:p>
          <a:p>
            <a:pPr lvl="0"/>
            <a:r>
              <a:rPr lang="ar-SA" sz="2000" b="1" dirty="0" err="1"/>
              <a:t>آلأم</a:t>
            </a:r>
            <a:r>
              <a:rPr lang="ar-SA" sz="2000" b="1" dirty="0"/>
              <a:t> في عضلات الرقبة والذراعين ويمتد لأسفل الظهر محدثا الشعور </a:t>
            </a:r>
            <a:r>
              <a:rPr lang="ar-SA" sz="2000" b="1" dirty="0" err="1"/>
              <a:t>بآلم</a:t>
            </a:r>
            <a:endParaRPr lang="en-US" sz="2000" b="1" dirty="0"/>
          </a:p>
          <a:p>
            <a:pPr lvl="0"/>
            <a:r>
              <a:rPr lang="ar-SA" sz="2000" b="1" dirty="0"/>
              <a:t>ضعف العضلات للرجلين .</a:t>
            </a:r>
            <a:endParaRPr lang="en-US" sz="2000" b="1" dirty="0"/>
          </a:p>
          <a:p>
            <a:pPr lvl="0"/>
            <a:r>
              <a:rPr lang="ar-SA" sz="2000" b="1" dirty="0"/>
              <a:t>الإصابة بتشوه في شكل الجسم وخاصة في إصابات العامود الفقري. </a:t>
            </a:r>
            <a:endParaRPr lang="ar-IQ" sz="2000" b="1" dirty="0" smtClean="0"/>
          </a:p>
          <a:p>
            <a:pPr lvl="0"/>
            <a:endParaRPr lang="ar-IQ" sz="2000" b="1" dirty="0"/>
          </a:p>
          <a:p>
            <a:pPr lvl="0"/>
            <a:endParaRPr lang="ar-IQ" sz="2000" b="1" dirty="0" smtClean="0"/>
          </a:p>
          <a:p>
            <a:pPr lvl="0"/>
            <a:endParaRPr lang="en-US" sz="2000" b="1" dirty="0"/>
          </a:p>
        </p:txBody>
      </p:sp>
      <p:pic>
        <p:nvPicPr>
          <p:cNvPr id="2050" name="Picture 2" descr="C:\Users\user\Downloads\بشرى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139951" cy="674136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1115414187"/>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404664"/>
            <a:ext cx="8352928" cy="561662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r>
              <a:rPr lang="ar-IQ" b="1" dirty="0" smtClean="0">
                <a:solidFill>
                  <a:schemeClr val="accent1">
                    <a:lumMod val="75000"/>
                  </a:schemeClr>
                </a:solidFill>
              </a:rPr>
              <a:t>ا2</a:t>
            </a:r>
            <a:r>
              <a:rPr lang="ar-IQ"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-4لأمور التي يجب تفاديها لتجنب آلام الظهر).</a:t>
            </a:r>
          </a:p>
          <a:p>
            <a:endParaRPr lang="en-US" dirty="0" smtClean="0">
              <a:solidFill>
                <a:schemeClr val="tx1"/>
              </a:solidFill>
            </a:endParaRPr>
          </a:p>
          <a:p>
            <a:pPr lvl="0"/>
            <a:r>
              <a:rPr lang="ar-IQ" dirty="0" smtClean="0">
                <a:solidFill>
                  <a:schemeClr val="tx1"/>
                </a:solidFill>
              </a:rPr>
              <a:t>الكراسي الطرية – يجب وضع صفيحة صلبة تحت المعقد. </a:t>
            </a:r>
            <a:endParaRPr lang="en-US" dirty="0" smtClean="0">
              <a:solidFill>
                <a:schemeClr val="tx1"/>
              </a:solidFill>
            </a:endParaRPr>
          </a:p>
          <a:p>
            <a:pPr lvl="0"/>
            <a:r>
              <a:rPr lang="ar-IQ" dirty="0" smtClean="0">
                <a:solidFill>
                  <a:schemeClr val="tx1"/>
                </a:solidFill>
              </a:rPr>
              <a:t>الكراسي القابلة للطي للإمام لأن شكلها الدائري يشجع انحناء أسفل العمود الفقري.</a:t>
            </a:r>
            <a:endParaRPr lang="en-US" dirty="0" smtClean="0">
              <a:solidFill>
                <a:schemeClr val="tx1"/>
              </a:solidFill>
            </a:endParaRPr>
          </a:p>
          <a:p>
            <a:pPr lvl="0"/>
            <a:r>
              <a:rPr lang="ar-IQ" dirty="0" smtClean="0">
                <a:solidFill>
                  <a:schemeClr val="tx1"/>
                </a:solidFill>
              </a:rPr>
              <a:t>الكراسي العميقة إذ لا يستطيع الجلوس فيها بانتصاب وتكوين زاوية قائمة بين الساقين السفليين والقدمين.</a:t>
            </a:r>
            <a:endParaRPr lang="en-US" dirty="0" smtClean="0">
              <a:solidFill>
                <a:schemeClr val="tx1"/>
              </a:solidFill>
            </a:endParaRPr>
          </a:p>
          <a:p>
            <a:pPr lvl="0"/>
            <a:r>
              <a:rPr lang="ar-IQ" dirty="0" smtClean="0">
                <a:solidFill>
                  <a:schemeClr val="tx1"/>
                </a:solidFill>
              </a:rPr>
              <a:t>الكراسي المرتفعة جداً والمنخفضة جداً بحيث لا تستطيع القدمان ملامسة الارض او يكون الفخذان اعلى الوركين كما ان الكراسي المنخفضة تفرض المزيد من الضغط على الظهر عند محاولة النهوض منها.</a:t>
            </a:r>
            <a:endParaRPr lang="en-US" dirty="0" smtClean="0">
              <a:solidFill>
                <a:schemeClr val="tx1"/>
              </a:solidFill>
            </a:endParaRPr>
          </a:p>
          <a:p>
            <a:pPr lvl="0"/>
            <a:r>
              <a:rPr lang="ar-IQ" dirty="0" smtClean="0">
                <a:solidFill>
                  <a:schemeClr val="tx1"/>
                </a:solidFill>
              </a:rPr>
              <a:t> وضع التلفاز في مكان يتوجب عليك النظر الى الاسفل لمشاهدتهُ أو جعل صوته منخفضاً جداً بحيث يتوجب عليك الانحناء الى الأمام لسماعه.  </a:t>
            </a:r>
            <a:endParaRPr lang="en-US" dirty="0" smtClean="0">
              <a:solidFill>
                <a:schemeClr val="tx1"/>
              </a:solidFill>
            </a:endParaRPr>
          </a:p>
          <a:p>
            <a:pPr lvl="0"/>
            <a:r>
              <a:rPr lang="ar-IQ" dirty="0" smtClean="0">
                <a:solidFill>
                  <a:schemeClr val="tx1"/>
                </a:solidFill>
              </a:rPr>
              <a:t>الامساك بكتاب أو مجلة أو جريدة في وضعية تجعلك تنظر الى الاسفل لقراءتها.</a:t>
            </a:r>
            <a:endParaRPr lang="en-US" dirty="0" smtClean="0">
              <a:solidFill>
                <a:schemeClr val="tx1"/>
              </a:solidFill>
            </a:endParaRPr>
          </a:p>
          <a:p>
            <a:pPr lvl="0"/>
            <a:r>
              <a:rPr lang="ar-IQ" dirty="0" smtClean="0">
                <a:solidFill>
                  <a:schemeClr val="tx1"/>
                </a:solidFill>
              </a:rPr>
              <a:t>الجلوس لمدة طويلة من الوقت ، اِذ يجب الوقوف بانتصاب كل 30 دقيقة تقريباً وانحناء الظهر الى الخلف ثلاث مرات للتخلص من كل توتر في الظهر.</a:t>
            </a:r>
          </a:p>
          <a:p>
            <a:pPr lvl="0"/>
            <a:endParaRPr lang="ar-IQ" dirty="0" smtClean="0">
              <a:solidFill>
                <a:schemeClr val="tx1"/>
              </a:solidFill>
            </a:endParaRPr>
          </a:p>
          <a:p>
            <a:pPr lvl="0"/>
            <a:endParaRPr lang="en-US" dirty="0" smtClean="0">
              <a:solidFill>
                <a:schemeClr val="tx1"/>
              </a:solidFill>
            </a:endParaRPr>
          </a:p>
          <a:p>
            <a:pPr algn="ctr"/>
            <a:endParaRPr lang="en-US" dirty="0">
              <a:solidFill>
                <a:schemeClr val="tx1"/>
              </a:solidFill>
            </a:endParaRPr>
          </a:p>
        </p:txBody>
      </p:sp>
    </p:spTree>
    <p:extLst>
      <p:ext uri="{BB962C8B-B14F-4D97-AF65-F5344CB8AC3E}">
        <p14:creationId xmlns:p14="http://schemas.microsoft.com/office/powerpoint/2010/main" val="7538586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9632" y="620688"/>
            <a:ext cx="7128792" cy="6586418"/>
          </a:xfrm>
          <a:prstGeom prst="rect">
            <a:avLst/>
          </a:prstGeom>
          <a:noFill/>
        </p:spPr>
        <p:txBody>
          <a:bodyPr wrap="square" rtlCol="0">
            <a:spAutoFit/>
          </a:bodyPr>
          <a:lstStyle/>
          <a:p>
            <a:r>
              <a:rPr lang="ar-IQ" sz="2000" b="1" dirty="0" smtClean="0">
                <a:ln>
                  <a:solidFill>
                    <a:srgbClr val="C00000"/>
                  </a:solidFill>
                </a:ln>
                <a:solidFill>
                  <a:schemeClr val="bg2">
                    <a:lumMod val="25000"/>
                  </a:schemeClr>
                </a:solidFill>
              </a:rPr>
              <a:t>2-5</a:t>
            </a:r>
            <a:r>
              <a:rPr lang="ar-SA" sz="2000" b="1" dirty="0" smtClean="0">
                <a:ln>
                  <a:solidFill>
                    <a:srgbClr val="FF0000"/>
                  </a:solidFill>
                </a:ln>
                <a:solidFill>
                  <a:schemeClr val="bg2">
                    <a:lumMod val="25000"/>
                  </a:schemeClr>
                </a:solidFill>
              </a:rPr>
              <a:t>التحليل </a:t>
            </a:r>
            <a:r>
              <a:rPr lang="ar-SA" sz="2000" b="1" dirty="0">
                <a:ln>
                  <a:solidFill>
                    <a:srgbClr val="FF0000"/>
                  </a:solidFill>
                </a:ln>
                <a:solidFill>
                  <a:schemeClr val="bg2">
                    <a:lumMod val="25000"/>
                  </a:schemeClr>
                </a:solidFill>
              </a:rPr>
              <a:t>الميكانيكي </a:t>
            </a:r>
            <a:r>
              <a:rPr lang="ar-SA" sz="2000" b="1" dirty="0" smtClean="0">
                <a:ln>
                  <a:solidFill>
                    <a:srgbClr val="FF0000"/>
                  </a:solidFill>
                </a:ln>
                <a:solidFill>
                  <a:schemeClr val="bg2">
                    <a:lumMod val="25000"/>
                  </a:schemeClr>
                </a:solidFill>
              </a:rPr>
              <a:t>للأداء :</a:t>
            </a:r>
            <a:endParaRPr lang="ar-IQ" sz="2000" b="1" dirty="0" smtClean="0">
              <a:ln>
                <a:solidFill>
                  <a:srgbClr val="FF0000"/>
                </a:solidFill>
              </a:ln>
              <a:solidFill>
                <a:schemeClr val="bg2">
                  <a:lumMod val="25000"/>
                </a:schemeClr>
              </a:solidFill>
            </a:endParaRPr>
          </a:p>
          <a:p>
            <a:endParaRPr lang="en-US" dirty="0"/>
          </a:p>
          <a:p>
            <a:pPr algn="just"/>
            <a:r>
              <a:rPr lang="ar-SA" sz="2400" dirty="0">
                <a:latin typeface="Simplified Arabic" pitchFamily="18" charset="-78"/>
                <a:cs typeface="Simplified Arabic" pitchFamily="18" charset="-78"/>
              </a:rPr>
              <a:t>يعد المدى الحركي في المفاصل واحد من الصفات البدنية المهمة إذ أن نمو هذه الصفة تتيح للشخص القدرة على أداء الحركات بصورة اقتصادية وفعالة في الوقت نفسه "هي عبارة عن قدرة الإنسان على أداء الحركات في المفاصل بمدى حركي كبير دون حدوث ضرر به أو تمزيق الأربطة والعضلات.  </a:t>
            </a:r>
            <a:endParaRPr lang="en-US" sz="2400" dirty="0">
              <a:latin typeface="Simplified Arabic" pitchFamily="18" charset="-78"/>
              <a:cs typeface="Simplified Arabic" pitchFamily="18" charset="-78"/>
            </a:endParaRPr>
          </a:p>
          <a:p>
            <a:pPr algn="just"/>
            <a:r>
              <a:rPr lang="ar-SA" sz="2400" dirty="0">
                <a:latin typeface="Simplified Arabic" pitchFamily="18" charset="-78"/>
                <a:cs typeface="Simplified Arabic" pitchFamily="18" charset="-78"/>
              </a:rPr>
              <a:t>  وفيما يخص حركة الإنسان فأنه ليس من الصحيح قول لفظ المرونة بل أنه يجب القول مدى الحركة في المفاصل إذ أن المرونة هي مجموع مدى الحركات في المفاصل عموما ، كما أن الحركة تتم في المفاصل حول ما يعرف بمحاور الدوران هذا وان هناك من المفاصل مالا تتم الحركة فيه حول المحاور الثلاث الأساس مثل مفصل رسغ اليد   (إذ تتم الحركات حول محورين فقط)  وتم قياس مدى الحركة تم قياسه عن طريق الزوايا .</a:t>
            </a:r>
            <a:endParaRPr lang="en-US" sz="2400" dirty="0">
              <a:latin typeface="Simplified Arabic" pitchFamily="18" charset="-78"/>
              <a:cs typeface="Simplified Arabic" pitchFamily="18" charset="-78"/>
            </a:endParaRPr>
          </a:p>
          <a:p>
            <a:pPr algn="just"/>
            <a:r>
              <a:rPr lang="ar-SA" sz="2400" dirty="0">
                <a:latin typeface="Simplified Arabic" pitchFamily="18" charset="-78"/>
                <a:cs typeface="Simplified Arabic" pitchFamily="18" charset="-78"/>
              </a:rPr>
              <a:t> </a:t>
            </a:r>
            <a:endParaRPr lang="en-US" sz="2400" dirty="0">
              <a:latin typeface="Simplified Arabic" pitchFamily="18" charset="-78"/>
              <a:cs typeface="Simplified Arabic" pitchFamily="18" charset="-78"/>
            </a:endParaRPr>
          </a:p>
          <a:p>
            <a:r>
              <a:rPr lang="ar-SA" sz="2400" dirty="0"/>
              <a:t> </a:t>
            </a:r>
            <a:endParaRPr lang="en-US" sz="2400" dirty="0"/>
          </a:p>
          <a:p>
            <a:r>
              <a:rPr lang="ar-SA" dirty="0"/>
              <a:t> </a:t>
            </a:r>
            <a:endParaRPr lang="en-US" dirty="0"/>
          </a:p>
          <a:p>
            <a:r>
              <a:rPr lang="ar-SA" dirty="0"/>
              <a:t> </a:t>
            </a:r>
            <a:endParaRPr lang="en-US" dirty="0"/>
          </a:p>
          <a:p>
            <a:r>
              <a:rPr lang="ar-SA" dirty="0"/>
              <a:t> </a:t>
            </a:r>
            <a:endParaRPr lang="en-US" dirty="0"/>
          </a:p>
          <a:p>
            <a:endParaRPr lang="en-US" dirty="0"/>
          </a:p>
        </p:txBody>
      </p:sp>
    </p:spTree>
    <p:extLst>
      <p:ext uri="{BB962C8B-B14F-4D97-AF65-F5344CB8AC3E}">
        <p14:creationId xmlns:p14="http://schemas.microsoft.com/office/powerpoint/2010/main" val="18486717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457</TotalTime>
  <Words>1134</Words>
  <Application>Microsoft Office PowerPoint</Application>
  <PresentationFormat>On-screen Show (4:3)</PresentationFormat>
  <Paragraphs>49</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Trek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DELL</dc:creator>
  <cp:lastModifiedBy>Maher</cp:lastModifiedBy>
  <cp:revision>46</cp:revision>
  <dcterms:created xsi:type="dcterms:W3CDTF">2021-01-06T20:03:08Z</dcterms:created>
  <dcterms:modified xsi:type="dcterms:W3CDTF">2024-03-27T06:46:07Z</dcterms:modified>
</cp:coreProperties>
</file>