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76" r:id="rId3"/>
    <p:sldId id="301" r:id="rId4"/>
    <p:sldId id="277" r:id="rId5"/>
    <p:sldId id="278" r:id="rId6"/>
    <p:sldId id="279" r:id="rId7"/>
    <p:sldId id="280" r:id="rId8"/>
    <p:sldId id="296" r:id="rId9"/>
    <p:sldId id="284" r:id="rId10"/>
    <p:sldId id="281" r:id="rId11"/>
    <p:sldId id="283" r:id="rId12"/>
    <p:sldId id="297" r:id="rId13"/>
    <p:sldId id="285" r:id="rId14"/>
    <p:sldId id="298" r:id="rId15"/>
    <p:sldId id="286" r:id="rId16"/>
    <p:sldId id="287" r:id="rId17"/>
    <p:sldId id="289" r:id="rId18"/>
    <p:sldId id="290" r:id="rId19"/>
    <p:sldId id="291" r:id="rId20"/>
    <p:sldId id="300" r:id="rId21"/>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2" autoAdjust="0"/>
    <p:restoredTop sz="94660"/>
  </p:normalViewPr>
  <p:slideViewPr>
    <p:cSldViewPr snapToGrid="0">
      <p:cViewPr varScale="1">
        <p:scale>
          <a:sx n="88" d="100"/>
          <a:sy n="88"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CED3-2864-D0DF-B440-A7255F66C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DA94DD74-3A41-3128-3A20-2E6E26C5D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5DD2CB68-7F27-24A0-C529-B302130902F9}"/>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7986BAB2-C7AB-0593-27D3-C51324F839E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597FC468-612F-3918-9A36-EAA627013B5C}"/>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156006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92F6-4298-B92C-45B7-C38CEEAD3EC7}"/>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BF4A5455-B62B-827D-2F4B-0D5FC2435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CC8D0D4-33C4-C29F-0DB0-27961B87BB9F}"/>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4BF2CF64-C0AD-6EFC-14DD-CAD5D7D382C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48849E1C-4BD8-DE49-D624-FE18C011114F}"/>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327356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7CC8B-578A-C4A0-782F-6C758DA0DA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49D4513D-7695-B7E0-E305-5FA011D92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E9A1370-85F6-B373-A2F4-8812EE5E8F07}"/>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44AA8B86-1A43-F9B0-1BFF-75F02C48F1FD}"/>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CBFA8A5-A351-5C38-6165-14CB2C9F87FC}"/>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1553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AF26-4EF3-AC51-B20C-9F3A45DF6A1F}"/>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890FC4C2-AF8F-C3BB-05CA-20053EF018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4A91BC1-4288-B96D-0007-004C18C384E0}"/>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35B55614-2A70-D905-999E-11658CB7E75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560224F9-3EC8-923D-95FB-8C7B9BC15A9B}"/>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101269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3A20-8E0A-F5E8-10F7-0FDF1A06D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8352FD13-C2CE-CA9F-0A18-20F0822BC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2E1C2-9D3D-74C2-D0E9-FA2335789262}"/>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C58FEC1F-0771-777B-085B-9CE69915675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C4AE633-0ECD-DAB8-6DC6-005994229B02}"/>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41351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884B-6C2F-AF7A-D255-5D4BFB31CE33}"/>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CF5551AE-BDDC-E302-A862-2CDDA59853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837B877A-08BC-D743-87EC-4ADBF8D98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A8D02251-CEC1-B13B-E764-FD11DD3CD8B5}"/>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6" name="Footer Placeholder 5">
            <a:extLst>
              <a:ext uri="{FF2B5EF4-FFF2-40B4-BE49-F238E27FC236}">
                <a16:creationId xmlns:a16="http://schemas.microsoft.com/office/drawing/2014/main" id="{3393301C-87F4-D2BD-04B2-9208BF3BBC4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EEFC2AB2-5599-0B18-02A5-2B90EBA85D5C}"/>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72437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B8B4-23AD-3BFD-F44C-99304E5EF16B}"/>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A98908C7-8ACB-F26E-FFF6-55DEB0A76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683198-4379-D270-BDBB-5957E8308D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D83B161B-CE6C-ACC1-EFE8-FBCFA9FA8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57A29-25BA-8479-01CF-1DCDAF5D5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63C31482-23EB-6C1B-BCD2-8205C0F06695}"/>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8" name="Footer Placeholder 7">
            <a:extLst>
              <a:ext uri="{FF2B5EF4-FFF2-40B4-BE49-F238E27FC236}">
                <a16:creationId xmlns:a16="http://schemas.microsoft.com/office/drawing/2014/main" id="{BC3D8830-E88F-07A3-001C-04E79DC67D89}"/>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1F06B4BB-B2B8-BD55-02A3-C0EF5A46E2B5}"/>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14688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A54B-8E35-6715-675A-2399A671FB27}"/>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019D7E38-6AEE-D63B-2270-DBC06F3ACCDC}"/>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4" name="Footer Placeholder 3">
            <a:extLst>
              <a:ext uri="{FF2B5EF4-FFF2-40B4-BE49-F238E27FC236}">
                <a16:creationId xmlns:a16="http://schemas.microsoft.com/office/drawing/2014/main" id="{A50F92EB-FA16-811A-F9D4-EDC0339AACF5}"/>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96455134-EDB7-E728-B3C8-969339EACECA}"/>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390650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C025-D5E1-74A8-BB72-D8D4F3A6DF87}"/>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3" name="Footer Placeholder 2">
            <a:extLst>
              <a:ext uri="{FF2B5EF4-FFF2-40B4-BE49-F238E27FC236}">
                <a16:creationId xmlns:a16="http://schemas.microsoft.com/office/drawing/2014/main" id="{D675C556-AB7A-08E5-F461-D9296A4DD445}"/>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903C1DC-689C-C5A6-0750-043E9FE540A4}"/>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8695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BA0B-9196-8743-6A74-68EA62B81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66C7A838-CE2B-1A9C-D722-2FD6F88F3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53BB7270-5798-6901-E2D4-30FC80ED7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82C08-D9A3-F88D-E8A9-64C7CC3871E3}"/>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6" name="Footer Placeholder 5">
            <a:extLst>
              <a:ext uri="{FF2B5EF4-FFF2-40B4-BE49-F238E27FC236}">
                <a16:creationId xmlns:a16="http://schemas.microsoft.com/office/drawing/2014/main" id="{FF47531D-35EE-C4AA-4A50-BA17AE15E5E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D838569-C97C-31CC-7677-8EE4560D0E46}"/>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15624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51CB-A011-0691-4E7F-3965780DE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6C7BACF7-6C68-5A23-4BE8-9E5B8AADA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52B301AD-A514-E524-F257-0FABFA770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0DFC-B662-F4FE-3C9B-66550C8475B2}"/>
              </a:ext>
            </a:extLst>
          </p:cNvPr>
          <p:cNvSpPr>
            <a:spLocks noGrp="1"/>
          </p:cNvSpPr>
          <p:nvPr>
            <p:ph type="dt" sz="half" idx="10"/>
          </p:nvPr>
        </p:nvSpPr>
        <p:spPr/>
        <p:txBody>
          <a:bodyPr/>
          <a:lstStyle/>
          <a:p>
            <a:fld id="{6E0AF9B8-251F-4ECD-9A39-B755F09828CE}" type="datetimeFigureOut">
              <a:rPr lang="ar-IQ" smtClean="0"/>
              <a:t>05/05/1446</a:t>
            </a:fld>
            <a:endParaRPr lang="ar-IQ"/>
          </a:p>
        </p:txBody>
      </p:sp>
      <p:sp>
        <p:nvSpPr>
          <p:cNvPr id="6" name="Footer Placeholder 5">
            <a:extLst>
              <a:ext uri="{FF2B5EF4-FFF2-40B4-BE49-F238E27FC236}">
                <a16:creationId xmlns:a16="http://schemas.microsoft.com/office/drawing/2014/main" id="{FE3B8CF1-8B9E-D199-CB03-85BC7B4066A5}"/>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38F70B4D-9661-6B3F-D785-1FC4DA1DC46F}"/>
              </a:ext>
            </a:extLst>
          </p:cNvPr>
          <p:cNvSpPr>
            <a:spLocks noGrp="1"/>
          </p:cNvSpPr>
          <p:nvPr>
            <p:ph type="sldNum" sz="quarter" idx="12"/>
          </p:nvPr>
        </p:nvSpPr>
        <p:spPr/>
        <p:txBody>
          <a:bodyPr/>
          <a:lstStyle/>
          <a:p>
            <a:fld id="{D26C5BD6-2C02-4532-A4FC-3802D7615F76}" type="slidenum">
              <a:rPr lang="ar-IQ" smtClean="0"/>
              <a:t>‹#›</a:t>
            </a:fld>
            <a:endParaRPr lang="ar-IQ"/>
          </a:p>
        </p:txBody>
      </p:sp>
    </p:spTree>
    <p:extLst>
      <p:ext uri="{BB962C8B-B14F-4D97-AF65-F5344CB8AC3E}">
        <p14:creationId xmlns:p14="http://schemas.microsoft.com/office/powerpoint/2010/main" val="5352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3F80A-2781-1CF3-5C82-A426D2CBD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5BD691E1-E944-6FE2-2701-6048BAC4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C07ABD4D-E2A5-5B54-B839-60F1CDE77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AF9B8-251F-4ECD-9A39-B755F09828CE}" type="datetimeFigureOut">
              <a:rPr lang="ar-IQ" smtClean="0"/>
              <a:t>05/05/1446</a:t>
            </a:fld>
            <a:endParaRPr lang="ar-IQ"/>
          </a:p>
        </p:txBody>
      </p:sp>
      <p:sp>
        <p:nvSpPr>
          <p:cNvPr id="5" name="Footer Placeholder 4">
            <a:extLst>
              <a:ext uri="{FF2B5EF4-FFF2-40B4-BE49-F238E27FC236}">
                <a16:creationId xmlns:a16="http://schemas.microsoft.com/office/drawing/2014/main" id="{113C2CF9-5DC2-B643-9FC9-C265155A0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7A69EBA1-130D-88A7-EAF3-5D2DEE2A5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C5BD6-2C02-4532-A4FC-3802D7615F76}" type="slidenum">
              <a:rPr lang="ar-IQ" smtClean="0"/>
              <a:t>‹#›</a:t>
            </a:fld>
            <a:endParaRPr lang="ar-IQ"/>
          </a:p>
        </p:txBody>
      </p:sp>
    </p:spTree>
    <p:extLst>
      <p:ext uri="{BB962C8B-B14F-4D97-AF65-F5344CB8AC3E}">
        <p14:creationId xmlns:p14="http://schemas.microsoft.com/office/powerpoint/2010/main" val="155780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2667000" y="-2667000"/>
            <a:ext cx="6858000" cy="12192000"/>
          </a:xfrm>
          <a:prstGeom prst="rect">
            <a:avLst/>
          </a:prstGeom>
        </p:spPr>
      </p:pic>
      <p:sp>
        <p:nvSpPr>
          <p:cNvPr id="5" name="Rectangle 4"/>
          <p:cNvSpPr/>
          <p:nvPr/>
        </p:nvSpPr>
        <p:spPr>
          <a:xfrm>
            <a:off x="2072640" y="2978331"/>
            <a:ext cx="8142514" cy="809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5400" b="1" dirty="0">
                <a:solidFill>
                  <a:schemeClr val="accent1">
                    <a:lumMod val="75000"/>
                  </a:schemeClr>
                </a:solidFill>
                <a:latin typeface="Arial Black" panose="020B0A04020102020204" pitchFamily="34" charset="0"/>
              </a:rPr>
              <a:t>الذكاء </a:t>
            </a:r>
            <a:r>
              <a:rPr lang="ar-IQ" sz="5400" b="1" dirty="0" smtClean="0">
                <a:solidFill>
                  <a:schemeClr val="accent1">
                    <a:lumMod val="75000"/>
                  </a:schemeClr>
                </a:solidFill>
                <a:latin typeface="Arial Black" panose="020B0A04020102020204" pitchFamily="34" charset="0"/>
              </a:rPr>
              <a:t>الصناعي واهميته في التعليم</a:t>
            </a:r>
            <a:endParaRPr lang="ar-IQ" sz="5400" b="1" dirty="0">
              <a:solidFill>
                <a:schemeClr val="accent1">
                  <a:lumMod val="75000"/>
                </a:schemeClr>
              </a:solidFill>
              <a:latin typeface="Arial Black" panose="020B0A04020102020204" pitchFamily="34" charset="0"/>
            </a:endParaRPr>
          </a:p>
        </p:txBody>
      </p:sp>
      <p:sp>
        <p:nvSpPr>
          <p:cNvPr id="6" name="Rectangle 5"/>
          <p:cNvSpPr/>
          <p:nvPr/>
        </p:nvSpPr>
        <p:spPr>
          <a:xfrm>
            <a:off x="1837509" y="4214949"/>
            <a:ext cx="8377645" cy="93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800" b="1" dirty="0" smtClean="0">
                <a:solidFill>
                  <a:schemeClr val="accent1">
                    <a:lumMod val="75000"/>
                  </a:schemeClr>
                </a:solidFill>
                <a:latin typeface="Arial Black" panose="020B0A04020102020204" pitchFamily="34" charset="0"/>
              </a:rPr>
              <a:t>م.د.ثروه هادي حسن</a:t>
            </a:r>
          </a:p>
        </p:txBody>
      </p:sp>
      <p:pic>
        <p:nvPicPr>
          <p:cNvPr id="2" name="Picture 1"/>
          <p:cNvPicPr>
            <a:picLocks noChangeAspect="1"/>
          </p:cNvPicPr>
          <p:nvPr/>
        </p:nvPicPr>
        <p:blipFill>
          <a:blip r:embed="rId3"/>
          <a:stretch>
            <a:fillRect/>
          </a:stretch>
        </p:blipFill>
        <p:spPr>
          <a:xfrm>
            <a:off x="10485950" y="458467"/>
            <a:ext cx="938865" cy="890093"/>
          </a:xfrm>
          <a:prstGeom prst="rect">
            <a:avLst/>
          </a:prstGeom>
        </p:spPr>
      </p:pic>
      <p:pic>
        <p:nvPicPr>
          <p:cNvPr id="3" name="Picture 2"/>
          <p:cNvPicPr>
            <a:picLocks noChangeAspect="1"/>
          </p:cNvPicPr>
          <p:nvPr/>
        </p:nvPicPr>
        <p:blipFill>
          <a:blip r:embed="rId4"/>
          <a:stretch>
            <a:fillRect/>
          </a:stretch>
        </p:blipFill>
        <p:spPr>
          <a:xfrm>
            <a:off x="803763" y="596501"/>
            <a:ext cx="865707" cy="823031"/>
          </a:xfrm>
          <a:prstGeom prst="rect">
            <a:avLst/>
          </a:prstGeom>
        </p:spPr>
      </p:pic>
      <p:sp>
        <p:nvSpPr>
          <p:cNvPr id="8" name="Rectangle 7"/>
          <p:cNvSpPr/>
          <p:nvPr/>
        </p:nvSpPr>
        <p:spPr>
          <a:xfrm>
            <a:off x="2473235" y="113211"/>
            <a:ext cx="7088776" cy="1907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IQ" sz="20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وزاره التعليم العالي والبحث العلمي</a:t>
            </a:r>
          </a:p>
          <a:p>
            <a:pPr algn="ctr" rtl="1">
              <a:lnSpc>
                <a:spcPct val="107000"/>
              </a:lnSpc>
              <a:spcAft>
                <a:spcPts val="800"/>
              </a:spcAft>
            </a:pPr>
            <a:r>
              <a:rPr lang="ar-IQ" sz="20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جامعه بغداد</a:t>
            </a:r>
          </a:p>
          <a:p>
            <a:pPr algn="ctr" rtl="1">
              <a:lnSpc>
                <a:spcPct val="107000"/>
              </a:lnSpc>
              <a:spcAft>
                <a:spcPts val="800"/>
              </a:spcAft>
            </a:pPr>
            <a:r>
              <a:rPr lang="ar-IQ" sz="20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كليه الطب</a:t>
            </a:r>
          </a:p>
          <a:p>
            <a:pPr algn="ctr" rtl="1">
              <a:lnSpc>
                <a:spcPct val="107000"/>
              </a:lnSpc>
              <a:spcAft>
                <a:spcPts val="800"/>
              </a:spcAft>
            </a:pPr>
            <a:r>
              <a:rPr lang="ar-IQ" sz="20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وحده بحوث الامراض الانتقاليه السريريه</a:t>
            </a:r>
            <a:endParaRPr lang="en-US" sz="2000" b="1" dirty="0">
              <a:solidFill>
                <a:srgbClr val="00B050"/>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3119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8EE63D-2B98-25DF-7249-6372267DED6D}"/>
              </a:ext>
            </a:extLst>
          </p:cNvPr>
          <p:cNvPicPr>
            <a:picLocks noGrp="1" noChangeAspect="1"/>
          </p:cNvPicPr>
          <p:nvPr>
            <p:ph idx="1"/>
          </p:nvPr>
        </p:nvPicPr>
        <p:blipFill>
          <a:blip r:embed="rId2"/>
          <a:stretch>
            <a:fill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FF73CA3F-3B43-A130-4BAA-ADF648E65F5A}"/>
              </a:ext>
            </a:extLst>
          </p:cNvPr>
          <p:cNvSpPr/>
          <p:nvPr/>
        </p:nvSpPr>
        <p:spPr>
          <a:xfrm>
            <a:off x="792480" y="670560"/>
            <a:ext cx="10929257" cy="213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مثلما </a:t>
            </a:r>
            <a:r>
              <a:rPr lang="ar-IQ" sz="2800" b="1" dirty="0">
                <a:solidFill>
                  <a:schemeClr val="tx1"/>
                </a:solidFill>
                <a:latin typeface="Arial Black" panose="020B0A04020102020204" pitchFamily="34" charset="0"/>
              </a:rPr>
              <a:t>يمكن للذكاء الاصطناعي تخصيص الدورات التعليمية للطلاب يمكن أن يفعل الشيء نفسه للمعلمين من خلال تحليل قدرات التعلم لدى الطلاب وتاريخهم التعليمي ويمكن للذكاء الاصطناعي أن يعطي المعلمين صورة واضحة للموضوعات والدروس التي يجب إعادة تقييمها ويسمح هذا التحليل بوضع أفضل برنامج تعليمي للطلاب. </a:t>
            </a:r>
          </a:p>
        </p:txBody>
      </p:sp>
      <p:sp>
        <p:nvSpPr>
          <p:cNvPr id="2" name="Rectangle 1"/>
          <p:cNvSpPr/>
          <p:nvPr/>
        </p:nvSpPr>
        <p:spPr>
          <a:xfrm>
            <a:off x="618309" y="3779519"/>
            <a:ext cx="11103428" cy="2020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كما </a:t>
            </a:r>
            <a:r>
              <a:rPr lang="ar-IQ" sz="2800" b="1" dirty="0">
                <a:solidFill>
                  <a:schemeClr val="tx1"/>
                </a:solidFill>
              </a:rPr>
              <a:t>يمكن للمدرسين والأساتذة من خلال تحليل الاحتياجات المحددة لكل طالب تعديل دوراتهم لمعالجة الفجوات المعرفية الأكثر شيوعًا أو مجالات التحدي قبل أن يتخلف الطالب كثيرًا عن زملائه.</a:t>
            </a:r>
          </a:p>
        </p:txBody>
      </p:sp>
    </p:spTree>
    <p:extLst>
      <p:ext uri="{BB962C8B-B14F-4D97-AF65-F5344CB8AC3E}">
        <p14:creationId xmlns:p14="http://schemas.microsoft.com/office/powerpoint/2010/main" val="3964278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98E2931-6E1A-B5CD-8223-D8F99C5D2514}"/>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CF8399F-373D-4EB9-B43F-77803AD2D519}"/>
              </a:ext>
            </a:extLst>
          </p:cNvPr>
          <p:cNvSpPr/>
          <p:nvPr/>
        </p:nvSpPr>
        <p:spPr>
          <a:xfrm>
            <a:off x="1663337" y="670559"/>
            <a:ext cx="9135292" cy="984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200" b="1" dirty="0">
                <a:latin typeface="Arial Black" panose="020B0A04020102020204" pitchFamily="34" charset="0"/>
              </a:rPr>
              <a:t>الاستفادة من استخدام الذكاء الصناعي في المجالات التخصصية</a:t>
            </a:r>
          </a:p>
          <a:p>
            <a:pPr algn="ctr"/>
            <a:endParaRPr lang="ar-IQ" dirty="0"/>
          </a:p>
        </p:txBody>
      </p:sp>
      <p:sp>
        <p:nvSpPr>
          <p:cNvPr id="7" name="Rectangle 6">
            <a:extLst>
              <a:ext uri="{FF2B5EF4-FFF2-40B4-BE49-F238E27FC236}">
                <a16:creationId xmlns:a16="http://schemas.microsoft.com/office/drawing/2014/main" id="{1CEE3A41-C46A-AECB-5812-51D1C5221BB6}"/>
              </a:ext>
            </a:extLst>
          </p:cNvPr>
          <p:cNvSpPr/>
          <p:nvPr/>
        </p:nvSpPr>
        <p:spPr>
          <a:xfrm>
            <a:off x="653142" y="1872343"/>
            <a:ext cx="11068595" cy="3910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ربما </a:t>
            </a:r>
            <a:r>
              <a:rPr lang="ar-IQ" sz="2800" b="1" dirty="0">
                <a:solidFill>
                  <a:schemeClr val="tx1"/>
                </a:solidFill>
              </a:rPr>
              <a:t>يبدوا تعميم الذكاء الصناعي في التعليم العام الجامعي او مرحلة ما قبل الجامعي في حاجة لمزيد من الوقت ومزيد من توافر الإمكانات والخبرات، لكن ذلك لا يمنع الاستفادة من تقنيات الذكاء الصناعي في التعليم والتدريب التخصصي، وخصوصا من ناحية توفر ميزه عدم الارتباط بمكان وزمان محددين، وبالتالي يصبح نقل المعرفة والخبرة أكثر سهول وفعالية والوصول إلى تعليم عالي الجودة دون تكبد نفقات السفر والمعيشة. </a:t>
            </a:r>
            <a:endParaRPr lang="ar-IQ" dirty="0"/>
          </a:p>
        </p:txBody>
      </p:sp>
    </p:spTree>
    <p:extLst>
      <p:ext uri="{BB962C8B-B14F-4D97-AF65-F5344CB8AC3E}">
        <p14:creationId xmlns:p14="http://schemas.microsoft.com/office/powerpoint/2010/main" val="3400766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1999" cy="6923313"/>
          </a:xfrm>
          <a:prstGeom prst="rect">
            <a:avLst/>
          </a:prstGeom>
        </p:spPr>
      </p:pic>
      <p:sp>
        <p:nvSpPr>
          <p:cNvPr id="7" name="Rectangle 6"/>
          <p:cNvSpPr/>
          <p:nvPr/>
        </p:nvSpPr>
        <p:spPr>
          <a:xfrm>
            <a:off x="487680" y="905691"/>
            <a:ext cx="11295017" cy="2473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فعلى </a:t>
            </a:r>
            <a:r>
              <a:rPr lang="ar-IQ" sz="2800" b="1" dirty="0">
                <a:solidFill>
                  <a:schemeClr val="tx1"/>
                </a:solidFill>
              </a:rPr>
              <a:t>سبيل المثال يمكن توفير تدريب خاص في مجال الصحة من ألمانيا الى الدول العربية ليس فقط بواسطة المحاضرات والقاء الدراسات النظرية عن بعد، ولكن أيضا عبر نقل مباشر لإجراء عمليات معينة دقيقة يستطيع المختصون في العالم العربي متابعتها مباشرة والتعلم من خلال الشرح او الاستفسارات التي يتم طرحها، كذلك التدريب على استخدام التقنيات الطبية والأجهزة الطبية </a:t>
            </a:r>
            <a:r>
              <a:rPr lang="ar-IQ" sz="2800" b="1" dirty="0" smtClean="0">
                <a:solidFill>
                  <a:schemeClr val="tx1"/>
                </a:solidFill>
              </a:rPr>
              <a:t>الحديثة. </a:t>
            </a:r>
            <a:endParaRPr lang="ar-IQ" sz="2800" b="1" dirty="0">
              <a:solidFill>
                <a:schemeClr val="tx1"/>
              </a:solidFill>
            </a:endParaRPr>
          </a:p>
        </p:txBody>
      </p:sp>
      <p:sp>
        <p:nvSpPr>
          <p:cNvPr id="8" name="Rectangle 7"/>
          <p:cNvSpPr/>
          <p:nvPr/>
        </p:nvSpPr>
        <p:spPr>
          <a:xfrm>
            <a:off x="487680" y="3744687"/>
            <a:ext cx="11390811" cy="256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وتساهم </a:t>
            </a:r>
            <a:r>
              <a:rPr lang="ar-IQ" sz="2800" b="1" dirty="0">
                <a:solidFill>
                  <a:schemeClr val="tx1"/>
                </a:solidFill>
              </a:rPr>
              <a:t>تقنيات الذكاء الصناعي بالإضافة الى النقل وتوفير المواد والمناهج التعليمية في الإجابة على الاستفسارات وتقليل وقت البحث عن الأجوبة وكذلك متابعة الدارسين وتقييمهم وتلبية احتياجاتهم الخاصة.</a:t>
            </a:r>
          </a:p>
        </p:txBody>
      </p:sp>
    </p:spTree>
    <p:extLst>
      <p:ext uri="{BB962C8B-B14F-4D97-AF65-F5344CB8AC3E}">
        <p14:creationId xmlns:p14="http://schemas.microsoft.com/office/powerpoint/2010/main" val="3000860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B4B62F-AF95-3814-9341-C63A47A13CB0}"/>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4A22C37-7042-8482-649A-D2EBACE4B083}"/>
              </a:ext>
            </a:extLst>
          </p:cNvPr>
          <p:cNvSpPr/>
          <p:nvPr/>
        </p:nvSpPr>
        <p:spPr>
          <a:xfrm>
            <a:off x="452846" y="522514"/>
            <a:ext cx="11382104" cy="35095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a:solidFill>
                  <a:schemeClr val="tx1"/>
                </a:solidFill>
                <a:latin typeface="Arial Black" panose="020B0A04020102020204" pitchFamily="34" charset="0"/>
              </a:rPr>
              <a:t>الى جانب الاستفادة من الذكاء الصناعي في مجالات الطب والعلوم الصحية تظهر أيضا إمكانيات كبيرة في استخدام تقنيات الذكاء الصناعي في الرياضيات واللغات. فعلى سبيل المثال تستخدم أنظمة التدريس الذكيّ عدداً من تقنيات التعلّم الآلي وخوارزميات التعلّم الذاتي التي تجمع مجموعات البيانات الكبيرة وتحلّلها، ويسمح هذا الجمع للأنظمة أن تقرّر نوع المحتوى الذي ينبغي تسليمه للمتعلّم بحسب قدراته واحتياجاته. </a:t>
            </a:r>
          </a:p>
        </p:txBody>
      </p:sp>
      <p:sp>
        <p:nvSpPr>
          <p:cNvPr id="3" name="Rectangle 2"/>
          <p:cNvSpPr/>
          <p:nvPr/>
        </p:nvSpPr>
        <p:spPr>
          <a:xfrm>
            <a:off x="452846" y="4171405"/>
            <a:ext cx="11295017" cy="168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800" b="1" dirty="0">
                <a:solidFill>
                  <a:schemeClr val="tx1"/>
                </a:solidFill>
              </a:rPr>
              <a:t>ومثال على ذلك منصّة نظام </a:t>
            </a:r>
            <a:r>
              <a:rPr lang="en-US" sz="2800" b="1" dirty="0" smtClean="0">
                <a:solidFill>
                  <a:schemeClr val="tx1"/>
                </a:solidFill>
              </a:rPr>
              <a:t>(iTalk2Learn</a:t>
            </a:r>
            <a:r>
              <a:rPr lang="en-US" sz="2800" b="1" dirty="0">
                <a:solidFill>
                  <a:schemeClr val="tx1"/>
                </a:solidFill>
              </a:rPr>
              <a:t>) </a:t>
            </a:r>
            <a:r>
              <a:rPr lang="ar-SA" sz="2800" b="1" dirty="0">
                <a:solidFill>
                  <a:schemeClr val="tx1"/>
                </a:solidFill>
              </a:rPr>
              <a:t>التي تعلّم الكسور، وتستخدم نموذج المتعلّم الذي يخزّن البيانات حول المعرفة الرياضية عند الطالب واحتياجاته المعرفية وحالته العاطفية وردود الفعل التي تلقاها واستجابته على هذه التغذية المرتدّة.</a:t>
            </a:r>
            <a:endParaRPr lang="en-US" sz="2800" b="1" dirty="0">
              <a:solidFill>
                <a:schemeClr val="tx1"/>
              </a:solidFill>
            </a:endParaRPr>
          </a:p>
        </p:txBody>
      </p:sp>
    </p:spTree>
    <p:extLst>
      <p:ext uri="{BB962C8B-B14F-4D97-AF65-F5344CB8AC3E}">
        <p14:creationId xmlns:p14="http://schemas.microsoft.com/office/powerpoint/2010/main" val="327401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1999" cy="6923313"/>
          </a:xfrm>
          <a:prstGeom prst="rect">
            <a:avLst/>
          </a:prstGeom>
        </p:spPr>
      </p:pic>
      <p:sp>
        <p:nvSpPr>
          <p:cNvPr id="7" name="Rectangle 6"/>
          <p:cNvSpPr/>
          <p:nvPr/>
        </p:nvSpPr>
        <p:spPr>
          <a:xfrm>
            <a:off x="374468" y="444137"/>
            <a:ext cx="11660777" cy="4545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2800" b="1" dirty="0">
              <a:solidFill>
                <a:schemeClr val="tx1"/>
              </a:solidFill>
            </a:endParaRPr>
          </a:p>
        </p:txBody>
      </p:sp>
      <p:sp>
        <p:nvSpPr>
          <p:cNvPr id="8" name="Rectangle 7"/>
          <p:cNvSpPr/>
          <p:nvPr/>
        </p:nvSpPr>
        <p:spPr>
          <a:xfrm>
            <a:off x="592183" y="2616245"/>
            <a:ext cx="11042468" cy="2394951"/>
          </a:xfrm>
          <a:prstGeom prst="rect">
            <a:avLst/>
          </a:prstGeom>
        </p:spPr>
        <p:txBody>
          <a:bodyPr wrap="square">
            <a:spAutoFit/>
          </a:bodyPr>
          <a:lstStyle/>
          <a:p>
            <a:pPr algn="just" rtl="1">
              <a:spcAft>
                <a:spcPts val="0"/>
              </a:spcAft>
            </a:pPr>
            <a:r>
              <a:rPr lang="ar-IQ" sz="2800" b="1" dirty="0">
                <a:solidFill>
                  <a:srgbClr val="000000"/>
                </a:solidFill>
                <a:latin typeface="Arial Black" panose="020B0A04020102020204" pitchFamily="34" charset="0"/>
                <a:ea typeface="Times New Roman" panose="02020603050405020304" pitchFamily="18" charset="0"/>
              </a:rPr>
              <a:t>اما منصه(</a:t>
            </a:r>
            <a:r>
              <a:rPr lang="en-US" sz="2800" b="1" dirty="0" err="1">
                <a:solidFill>
                  <a:srgbClr val="000000"/>
                </a:solidFill>
                <a:latin typeface="Arial Black" panose="020B0A04020102020204" pitchFamily="34" charset="0"/>
                <a:ea typeface="Times New Roman" panose="02020603050405020304" pitchFamily="18" charset="0"/>
                <a:cs typeface="Arial" panose="020B0604020202020204" pitchFamily="34" charset="0"/>
              </a:rPr>
              <a:t>Brainly</a:t>
            </a:r>
            <a:r>
              <a:rPr lang="ar-IQ" sz="2800" b="1" dirty="0">
                <a:solidFill>
                  <a:srgbClr val="000000"/>
                </a:solidFill>
                <a:latin typeface="Arial Black" panose="020B0A04020102020204" pitchFamily="34" charset="0"/>
                <a:ea typeface="Times New Roman" panose="02020603050405020304" pitchFamily="18" charset="0"/>
              </a:rPr>
              <a:t>) فهي مثال على شبكة تواصل اجتماعي تعتمد على تقنيات الذكاء الاصطناعي الخاص بأسئلة الفصل الدراسي، إذ يستخدم الذكاء الاصطناعي فيها خوارزميات التعلم الآلي ويتيح للمستخدمين طرح أسئلة حول الواجب المنزلي والحصول على إجابات تلقائية، تم التحقق منها. ويساعد الموقع الطلاب على التعاون فيما بينهم للتوصل إلى إجابات صحيحة من تلقاء أنفسهم</a:t>
            </a:r>
            <a:endParaRPr lang="en-US" sz="2800" dirty="0">
              <a:latin typeface="Arial Black" panose="020B0A04020102020204" pitchFamily="34" charset="0"/>
              <a:ea typeface="Times New Roman" panose="02020603050405020304" pitchFamily="18" charset="0"/>
            </a:endParaRPr>
          </a:p>
          <a:p>
            <a:pPr algn="r" rtl="1">
              <a:lnSpc>
                <a:spcPct val="107000"/>
              </a:lnSpc>
              <a:spcAft>
                <a:spcPts val="800"/>
              </a:spcAft>
            </a:pPr>
            <a:r>
              <a:rPr lang="ar-IQ" sz="900" dirty="0">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4509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A3730B-6683-60BE-3FE6-DD231F3AC7FF}"/>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9605589-E25E-BCF4-85A1-E03F2CFB4A38}"/>
              </a:ext>
            </a:extLst>
          </p:cNvPr>
          <p:cNvSpPr/>
          <p:nvPr/>
        </p:nvSpPr>
        <p:spPr>
          <a:xfrm>
            <a:off x="1322773" y="523782"/>
            <a:ext cx="9454718" cy="712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b="1" dirty="0">
                <a:latin typeface="Arial Black" panose="020B0A04020102020204" pitchFamily="34" charset="0"/>
              </a:rPr>
              <a:t>عيوب عمل الذكاء الصناعي في مجال التعليم</a:t>
            </a:r>
          </a:p>
        </p:txBody>
      </p:sp>
      <p:sp>
        <p:nvSpPr>
          <p:cNvPr id="7" name="Rectangle 6">
            <a:extLst>
              <a:ext uri="{FF2B5EF4-FFF2-40B4-BE49-F238E27FC236}">
                <a16:creationId xmlns:a16="http://schemas.microsoft.com/office/drawing/2014/main" id="{0590932D-D3FE-51E6-98C2-147798DD092D}"/>
              </a:ext>
            </a:extLst>
          </p:cNvPr>
          <p:cNvSpPr/>
          <p:nvPr/>
        </p:nvSpPr>
        <p:spPr>
          <a:xfrm>
            <a:off x="539931" y="1236617"/>
            <a:ext cx="11277600" cy="53383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a:solidFill>
                  <a:schemeClr val="tx1"/>
                </a:solidFill>
                <a:latin typeface="Arial Black" panose="020B0A04020102020204" pitchFamily="34" charset="0"/>
              </a:rPr>
              <a:t>يلغي استخدام الذكاء الاصطناعي الحاجة إلى التدريس وجهًا لوجه، حيث يمكن للمتعلمين اكتساب المعرفة بشكل مستقل عن الزمان والمكان</a:t>
            </a:r>
            <a:r>
              <a:rPr lang="ar-IQ" sz="2800" b="1" dirty="0" smtClean="0">
                <a:solidFill>
                  <a:schemeClr val="tx1"/>
                </a:solidFill>
                <a:latin typeface="Arial Black" panose="020B0A04020102020204" pitchFamily="34" charset="0"/>
              </a:rPr>
              <a:t>.</a:t>
            </a:r>
          </a:p>
          <a:p>
            <a:pPr algn="just" rtl="1"/>
            <a:r>
              <a:rPr lang="ar-IQ" sz="2800" b="1" dirty="0" smtClean="0">
                <a:solidFill>
                  <a:schemeClr val="tx1"/>
                </a:solidFill>
                <a:latin typeface="Arial Black" panose="020B0A04020102020204" pitchFamily="34" charset="0"/>
              </a:rPr>
              <a:t> </a:t>
            </a:r>
          </a:p>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نتيجة </a:t>
            </a:r>
            <a:r>
              <a:rPr lang="ar-IQ" sz="2800" b="1" dirty="0">
                <a:solidFill>
                  <a:schemeClr val="tx1"/>
                </a:solidFill>
                <a:latin typeface="Arial Black" panose="020B0A04020102020204" pitchFamily="34" charset="0"/>
              </a:rPr>
              <a:t>هذا التعلم المستقل هي أن يكتسب التلاميذ المعرفة من المنزل وبالتالي يتم فقد الاتصالات الشخصية والمدرسية، وهو ما يؤدي إلى اهمال الاتصالات الاجتماعية والعزلة غياب الشعور الجمعي والتضامن في أوساط المجتمع على المدى البعيد</a:t>
            </a:r>
            <a:r>
              <a:rPr lang="ar-IQ" sz="2800" b="1" dirty="0" smtClean="0">
                <a:solidFill>
                  <a:schemeClr val="tx1"/>
                </a:solidFill>
                <a:latin typeface="Arial Black" panose="020B0A04020102020204" pitchFamily="34" charset="0"/>
              </a:rPr>
              <a:t>.</a:t>
            </a:r>
          </a:p>
          <a:p>
            <a:pPr algn="just" rtl="1"/>
            <a:endParaRPr lang="ar-IQ" sz="2800" b="1" dirty="0" smtClean="0">
              <a:solidFill>
                <a:schemeClr val="tx1"/>
              </a:solidFill>
              <a:latin typeface="Arial Black" panose="020B0A04020102020204" pitchFamily="34" charset="0"/>
            </a:endParaRPr>
          </a:p>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ان </a:t>
            </a:r>
            <a:r>
              <a:rPr lang="ar-IQ" sz="2800" b="1" dirty="0">
                <a:solidFill>
                  <a:schemeClr val="tx1"/>
                </a:solidFill>
                <a:latin typeface="Arial Black" panose="020B0A04020102020204" pitchFamily="34" charset="0"/>
              </a:rPr>
              <a:t>من المهام الاساسية للمعلمين دعم الطلاب وتعزيز التنمية الشخصية لهم، </a:t>
            </a:r>
            <a:r>
              <a:rPr lang="ar-IQ" sz="2800" b="1" dirty="0" smtClean="0">
                <a:solidFill>
                  <a:schemeClr val="tx1"/>
                </a:solidFill>
                <a:latin typeface="Arial Black" panose="020B0A04020102020204" pitchFamily="34" charset="0"/>
              </a:rPr>
              <a:t>بالإضافه الى </a:t>
            </a:r>
            <a:r>
              <a:rPr lang="ar-IQ" sz="2800" b="1" dirty="0">
                <a:solidFill>
                  <a:schemeClr val="tx1"/>
                </a:solidFill>
                <a:latin typeface="Arial Black" panose="020B0A04020102020204" pitchFamily="34" charset="0"/>
              </a:rPr>
              <a:t>نقل الخبرات وتقديم الارشاد الاجتماعي الى جانب الارشاد العلمي، لهذا فان المعلم سواءً كان في </a:t>
            </a:r>
            <a:r>
              <a:rPr lang="ar-IQ" sz="2800" b="1" dirty="0" smtClean="0">
                <a:solidFill>
                  <a:schemeClr val="tx1"/>
                </a:solidFill>
                <a:latin typeface="Arial Black" panose="020B0A04020102020204" pitchFamily="34" charset="0"/>
              </a:rPr>
              <a:t>المدرسة </a:t>
            </a:r>
            <a:r>
              <a:rPr lang="ar-IQ" sz="2800" b="1" dirty="0">
                <a:solidFill>
                  <a:schemeClr val="tx1"/>
                </a:solidFill>
                <a:latin typeface="Arial Black" panose="020B0A04020102020204" pitchFamily="34" charset="0"/>
              </a:rPr>
              <a:t>او </a:t>
            </a:r>
            <a:r>
              <a:rPr lang="ar-IQ" sz="2800" b="1" dirty="0" smtClean="0">
                <a:solidFill>
                  <a:schemeClr val="tx1"/>
                </a:solidFill>
                <a:latin typeface="Arial Black" panose="020B0A04020102020204" pitchFamily="34" charset="0"/>
              </a:rPr>
              <a:t>الجامعه </a:t>
            </a:r>
            <a:r>
              <a:rPr lang="ar-IQ" sz="2800" b="1" dirty="0">
                <a:solidFill>
                  <a:schemeClr val="tx1"/>
                </a:solidFill>
                <a:latin typeface="Arial Black" panose="020B0A04020102020204" pitchFamily="34" charset="0"/>
              </a:rPr>
              <a:t>او مركز تدريب ليس مجرد وسيط لنقل المعرفة وحسب ولكنه أيضا عنصر اساسي في تطوير الشخصية ونقل القيم الاجتماعية</a:t>
            </a:r>
            <a:r>
              <a:rPr lang="ar-IQ" sz="2800" dirty="0"/>
              <a:t>.</a:t>
            </a:r>
          </a:p>
        </p:txBody>
      </p:sp>
    </p:spTree>
    <p:extLst>
      <p:ext uri="{BB962C8B-B14F-4D97-AF65-F5344CB8AC3E}">
        <p14:creationId xmlns:p14="http://schemas.microsoft.com/office/powerpoint/2010/main" val="3180042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DA21EB-0D22-B0C4-78B1-31BE58BB6601}"/>
              </a:ext>
            </a:extLst>
          </p:cNvPr>
          <p:cNvPicPr>
            <a:picLocks noGrp="1" noChangeAspect="1"/>
          </p:cNvPicPr>
          <p:nvPr>
            <p:ph idx="1"/>
          </p:nvPr>
        </p:nvPicPr>
        <p:blipFill>
          <a:blip r:embed="rId2"/>
          <a:stretch>
            <a:fill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B52E1D8F-DA4B-6BF2-8E5C-DFC15253B34A}"/>
              </a:ext>
            </a:extLst>
          </p:cNvPr>
          <p:cNvSpPr/>
          <p:nvPr/>
        </p:nvSpPr>
        <p:spPr>
          <a:xfrm>
            <a:off x="435429" y="1227910"/>
            <a:ext cx="11380750" cy="4415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ولمعالجة </a:t>
            </a:r>
            <a:r>
              <a:rPr lang="ar-IQ" sz="2800" b="1" dirty="0">
                <a:solidFill>
                  <a:schemeClr val="tx1"/>
                </a:solidFill>
                <a:latin typeface="Arial Black" panose="020B0A04020102020204" pitchFamily="34" charset="0"/>
              </a:rPr>
              <a:t>هذه الإشكالية فهنالك مقترحات لاعتماد النموذج المختلط في التعليم الذي يعتمد على الذكاء الصناعي في دعم المتعلمين وتوسيع خياراتهم الى جانب المعلمين الذين يقومون بدورهم التقليدي في توجيه وارشاد المتعلمين وإبقاء الروابط والاتصال الاجتماعي بينهم قائماً</a:t>
            </a:r>
            <a:r>
              <a:rPr lang="ar-IQ" sz="2800" b="1" dirty="0" smtClean="0">
                <a:solidFill>
                  <a:schemeClr val="tx1"/>
                </a:solidFill>
                <a:latin typeface="Arial Black" panose="020B0A04020102020204" pitchFamily="34" charset="0"/>
              </a:rPr>
              <a:t>.</a:t>
            </a:r>
          </a:p>
          <a:p>
            <a:pPr algn="just" rtl="1"/>
            <a:endParaRPr lang="ar-IQ" sz="2800" b="1" dirty="0" smtClean="0">
              <a:solidFill>
                <a:schemeClr val="tx1"/>
              </a:solidFill>
              <a:latin typeface="Arial Black" panose="020B0A04020102020204" pitchFamily="34" charset="0"/>
            </a:endParaRPr>
          </a:p>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 </a:t>
            </a:r>
            <a:r>
              <a:rPr lang="ar-IQ" sz="2800" b="1" dirty="0">
                <a:solidFill>
                  <a:schemeClr val="tx1"/>
                </a:solidFill>
                <a:latin typeface="Arial Black" panose="020B0A04020102020204" pitchFamily="34" charset="0"/>
              </a:rPr>
              <a:t>وبشكل عام يفترض الخبراء أن الذكاء الصناعي سيغير كثيرا في مهنة التدريس، لكن المهنة نفسها لا يمكن استبدالها أبدًا، حيث سيقدم الذكاء الاصطناعي مساهمة مهمة في المؤسسات التعليمية في المستقبل، ولكن لا يمكن أن يأخذ بالكامل دور المعلم او ان يحل محله.</a:t>
            </a:r>
          </a:p>
        </p:txBody>
      </p:sp>
    </p:spTree>
    <p:extLst>
      <p:ext uri="{BB962C8B-B14F-4D97-AF65-F5344CB8AC3E}">
        <p14:creationId xmlns:p14="http://schemas.microsoft.com/office/powerpoint/2010/main" val="23391644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7EE21E-98D3-A691-3CFD-85DBBFCDC4D7}"/>
              </a:ext>
            </a:extLst>
          </p:cNvPr>
          <p:cNvPicPr>
            <a:picLocks noGrp="1" noChangeAspect="1"/>
          </p:cNvPicPr>
          <p:nvPr>
            <p:ph idx="1"/>
          </p:nvPr>
        </p:nvPicPr>
        <p:blipFill>
          <a:blip r:embed="rId2"/>
          <a:stretch>
            <a:fillRect/>
          </a:stretch>
        </p:blipFill>
        <p:spPr>
          <a:xfrm>
            <a:off x="0" y="0"/>
            <a:ext cx="12191999" cy="6858000"/>
          </a:xfrm>
          <a:prstGeom prst="rect">
            <a:avLst/>
          </a:prstGeom>
        </p:spPr>
      </p:pic>
      <p:sp>
        <p:nvSpPr>
          <p:cNvPr id="3" name="Rectangle 2">
            <a:extLst>
              <a:ext uri="{FF2B5EF4-FFF2-40B4-BE49-F238E27FC236}">
                <a16:creationId xmlns:a16="http://schemas.microsoft.com/office/drawing/2014/main" id="{B4FAC25B-7FE7-C43F-1417-E80C0FBB8A7C}"/>
              </a:ext>
            </a:extLst>
          </p:cNvPr>
          <p:cNvSpPr/>
          <p:nvPr/>
        </p:nvSpPr>
        <p:spPr>
          <a:xfrm>
            <a:off x="3515557" y="679269"/>
            <a:ext cx="5273336" cy="8273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b="1" dirty="0">
                <a:solidFill>
                  <a:schemeClr val="bg1"/>
                </a:solidFill>
                <a:latin typeface="Arial Black" panose="020B0A04020102020204" pitchFamily="34" charset="0"/>
              </a:rPr>
              <a:t>استخدامات الذكاء الاصطناعي </a:t>
            </a:r>
          </a:p>
        </p:txBody>
      </p:sp>
      <p:sp>
        <p:nvSpPr>
          <p:cNvPr id="5" name="Rectangle 4">
            <a:extLst>
              <a:ext uri="{FF2B5EF4-FFF2-40B4-BE49-F238E27FC236}">
                <a16:creationId xmlns:a16="http://schemas.microsoft.com/office/drawing/2014/main" id="{4C1E0654-B10F-A304-3A66-7C5C09CC0584}"/>
              </a:ext>
            </a:extLst>
          </p:cNvPr>
          <p:cNvSpPr/>
          <p:nvPr/>
        </p:nvSpPr>
        <p:spPr>
          <a:xfrm>
            <a:off x="374469" y="1660124"/>
            <a:ext cx="11425645" cy="4731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rtl="1"/>
            <a:r>
              <a:rPr lang="ar-IQ" sz="2800" b="1" dirty="0">
                <a:solidFill>
                  <a:schemeClr val="tx1"/>
                </a:solidFill>
                <a:latin typeface="Arial Black" panose="020B0A04020102020204" pitchFamily="34" charset="0"/>
              </a:rPr>
              <a:t>يستخدم الذكاء الاصطناعي في التعليم عن بعد، لتحسين جودة التعليم وتعزيز ثقافة التعلم بطرق متنوعة وجديدة وأكثر مواكبة للعصر الحديث، فيمكنك استخدام الذكاء الاصطناعي في:</a:t>
            </a:r>
          </a:p>
          <a:p>
            <a:pPr algn="just" rtl="1"/>
            <a:endParaRPr lang="ar-IQ" sz="2800" b="1" dirty="0">
              <a:solidFill>
                <a:schemeClr val="tx1"/>
              </a:solidFill>
              <a:latin typeface="Arial Black" panose="020B0A04020102020204" pitchFamily="34" charset="0"/>
            </a:endParaRPr>
          </a:p>
          <a:p>
            <a:pPr algn="just" rtl="1"/>
            <a:r>
              <a:rPr lang="ar-IQ" sz="2800" b="1" dirty="0">
                <a:solidFill>
                  <a:schemeClr val="tx1"/>
                </a:solidFill>
                <a:latin typeface="Arial Black" panose="020B0A04020102020204" pitchFamily="34" charset="0"/>
              </a:rPr>
              <a:t>– الحد من ظاهرة </a:t>
            </a:r>
            <a:r>
              <a:rPr lang="ar-IQ" sz="2800" b="1" dirty="0" smtClean="0">
                <a:solidFill>
                  <a:schemeClr val="tx1"/>
                </a:solidFill>
                <a:latin typeface="Arial Black" panose="020B0A04020102020204" pitchFamily="34" charset="0"/>
              </a:rPr>
              <a:t>الغش.</a:t>
            </a:r>
            <a:endParaRPr lang="ar-IQ" sz="2800" b="1" dirty="0">
              <a:solidFill>
                <a:schemeClr val="tx1"/>
              </a:solidFill>
              <a:latin typeface="Arial Black" panose="020B0A04020102020204" pitchFamily="34" charset="0"/>
            </a:endParaRPr>
          </a:p>
          <a:p>
            <a:pPr algn="just" rtl="1"/>
            <a:r>
              <a:rPr lang="ar-IQ" sz="2800" b="1" dirty="0">
                <a:solidFill>
                  <a:schemeClr val="tx1"/>
                </a:solidFill>
                <a:latin typeface="Arial Black" panose="020B0A04020102020204" pitchFamily="34" charset="0"/>
              </a:rPr>
              <a:t>– توفير فرصة تعليم تتوافق مع كل طالب بشكل </a:t>
            </a:r>
            <a:r>
              <a:rPr lang="ar-IQ" sz="2800" b="1" dirty="0" smtClean="0">
                <a:solidFill>
                  <a:schemeClr val="tx1"/>
                </a:solidFill>
                <a:latin typeface="Arial Black" panose="020B0A04020102020204" pitchFamily="34" charset="0"/>
              </a:rPr>
              <a:t>فردي.</a:t>
            </a:r>
            <a:endParaRPr lang="ar-IQ" sz="2800" b="1" dirty="0">
              <a:solidFill>
                <a:schemeClr val="tx1"/>
              </a:solidFill>
              <a:latin typeface="Arial Black" panose="020B0A04020102020204" pitchFamily="34" charset="0"/>
            </a:endParaRPr>
          </a:p>
          <a:p>
            <a:pPr algn="r"/>
            <a:r>
              <a:rPr lang="ar-IQ" sz="2800" b="1" dirty="0">
                <a:solidFill>
                  <a:schemeClr val="tx1"/>
                </a:solidFill>
                <a:latin typeface="Arial Black" panose="020B0A04020102020204" pitchFamily="34" charset="0"/>
              </a:rPr>
              <a:t>– يزيل الحواجز والصعوبات في التواصل ويوفر حلولًا للطلاب بمختلف مهاراتهم.</a:t>
            </a:r>
          </a:p>
          <a:p>
            <a:pPr algn="r"/>
            <a:r>
              <a:rPr lang="ar-IQ" sz="2800" b="1" dirty="0">
                <a:solidFill>
                  <a:schemeClr val="tx1"/>
                </a:solidFill>
                <a:latin typeface="Arial Black" panose="020B0A04020102020204" pitchFamily="34" charset="0"/>
              </a:rPr>
              <a:t>– يعزز من تجربة التعليم للطالب والمعلم، ويجعلهما أكثر معرفة </a:t>
            </a:r>
            <a:r>
              <a:rPr lang="ar-IQ" sz="2800" b="1" dirty="0" smtClean="0">
                <a:solidFill>
                  <a:schemeClr val="tx1"/>
                </a:solidFill>
                <a:latin typeface="Arial Black" panose="020B0A04020102020204" pitchFamily="34" charset="0"/>
              </a:rPr>
              <a:t>بمهاراتهم بشكل </a:t>
            </a:r>
            <a:r>
              <a:rPr lang="ar-IQ" sz="2800" b="1" dirty="0">
                <a:solidFill>
                  <a:schemeClr val="tx1"/>
                </a:solidFill>
                <a:latin typeface="Arial Black" panose="020B0A04020102020204" pitchFamily="34" charset="0"/>
              </a:rPr>
              <a:t>أفضل من ناحية المناهج والمقررات والبرامج الدراسية.</a:t>
            </a:r>
          </a:p>
          <a:p>
            <a:pPr algn="ctr"/>
            <a:endParaRPr lang="ar-IQ" dirty="0"/>
          </a:p>
        </p:txBody>
      </p:sp>
    </p:spTree>
    <p:extLst>
      <p:ext uri="{BB962C8B-B14F-4D97-AF65-F5344CB8AC3E}">
        <p14:creationId xmlns:p14="http://schemas.microsoft.com/office/powerpoint/2010/main" val="581339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708209-5408-6FCF-8A40-BDF066D326A8}"/>
              </a:ext>
            </a:extLst>
          </p:cNvPr>
          <p:cNvPicPr>
            <a:picLocks noGrp="1" noChangeAspect="1"/>
          </p:cNvPicPr>
          <p:nvPr>
            <p:ph idx="1"/>
          </p:nvPr>
        </p:nvPicPr>
        <p:blipFill>
          <a:blip r:embed="rId2"/>
          <a:stretch>
            <a:fillRect/>
          </a:stretch>
        </p:blipFill>
        <p:spPr>
          <a:xfrm>
            <a:off x="-104502" y="0"/>
            <a:ext cx="12296502" cy="6929021"/>
          </a:xfrm>
          <a:prstGeom prst="rect">
            <a:avLst/>
          </a:prstGeom>
        </p:spPr>
      </p:pic>
      <p:sp>
        <p:nvSpPr>
          <p:cNvPr id="3" name="Rectangle 2">
            <a:extLst>
              <a:ext uri="{FF2B5EF4-FFF2-40B4-BE49-F238E27FC236}">
                <a16:creationId xmlns:a16="http://schemas.microsoft.com/office/drawing/2014/main" id="{ACC64276-FB2C-88E5-FF83-D44EF398EEEC}"/>
              </a:ext>
            </a:extLst>
          </p:cNvPr>
          <p:cNvSpPr/>
          <p:nvPr/>
        </p:nvSpPr>
        <p:spPr>
          <a:xfrm>
            <a:off x="679269" y="470263"/>
            <a:ext cx="11092520" cy="984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b="1" dirty="0"/>
              <a:t>الذكاء الاصطناعي </a:t>
            </a:r>
            <a:r>
              <a:rPr lang="ar-IQ" sz="3600" b="1" dirty="0" smtClean="0"/>
              <a:t>وأهميته </a:t>
            </a:r>
            <a:r>
              <a:rPr lang="ar-IQ" sz="3600" b="1" dirty="0"/>
              <a:t>في تطوير مخرجات </a:t>
            </a:r>
            <a:r>
              <a:rPr lang="ar-IQ" sz="3600" b="1" dirty="0" smtClean="0"/>
              <a:t>التعليم</a:t>
            </a:r>
            <a:endParaRPr lang="ar-IQ" sz="3600" b="1" dirty="0"/>
          </a:p>
        </p:txBody>
      </p:sp>
      <p:sp>
        <p:nvSpPr>
          <p:cNvPr id="5" name="Rectangle 4">
            <a:extLst>
              <a:ext uri="{FF2B5EF4-FFF2-40B4-BE49-F238E27FC236}">
                <a16:creationId xmlns:a16="http://schemas.microsoft.com/office/drawing/2014/main" id="{56020FB9-66A1-39C2-38FD-45337792D3FE}"/>
              </a:ext>
            </a:extLst>
          </p:cNvPr>
          <p:cNvSpPr/>
          <p:nvPr/>
        </p:nvSpPr>
        <p:spPr>
          <a:xfrm>
            <a:off x="287383" y="1454331"/>
            <a:ext cx="11547566" cy="51990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v"/>
            </a:pPr>
            <a:r>
              <a:rPr lang="ar-IQ" sz="2800" b="1" dirty="0">
                <a:solidFill>
                  <a:schemeClr val="tx1"/>
                </a:solidFill>
                <a:latin typeface="Arial Black" panose="020B0A04020102020204" pitchFamily="34" charset="0"/>
              </a:rPr>
              <a:t>دور الذكاء الاصطناعي في </a:t>
            </a:r>
            <a:r>
              <a:rPr lang="ar-IQ" sz="2800" b="1" dirty="0" smtClean="0">
                <a:solidFill>
                  <a:schemeClr val="tx1"/>
                </a:solidFill>
                <a:latin typeface="Arial Black" panose="020B0A04020102020204" pitchFamily="34" charset="0"/>
              </a:rPr>
              <a:t>التعليم  </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a:solidFill>
                  <a:schemeClr val="tx1"/>
                </a:solidFill>
                <a:latin typeface="Arial Black" panose="020B0A04020102020204" pitchFamily="34" charset="0"/>
              </a:rPr>
              <a:t>يقوم الذكاء الاصطناعي في التعليم بدور قوي وفعّال في العملية التعليمية، فهو يوفر للطالب القدرة على الدراسة في أي وقت ومن أي مكان</a:t>
            </a:r>
            <a:r>
              <a:rPr lang="ar-IQ" sz="2800" b="1" dirty="0" smtClean="0">
                <a:solidFill>
                  <a:schemeClr val="tx1"/>
                </a:solidFill>
                <a:latin typeface="Arial Black" panose="020B0A04020102020204" pitchFamily="34" charset="0"/>
              </a:rPr>
              <a:t>.</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smtClean="0">
                <a:solidFill>
                  <a:schemeClr val="tx1"/>
                </a:solidFill>
                <a:latin typeface="Arial Black" panose="020B0A04020102020204" pitchFamily="34" charset="0"/>
              </a:rPr>
              <a:t>منحه </a:t>
            </a:r>
            <a:r>
              <a:rPr lang="ar-IQ" sz="2800" b="1" dirty="0">
                <a:solidFill>
                  <a:schemeClr val="tx1"/>
                </a:solidFill>
                <a:latin typeface="Arial Black" panose="020B0A04020102020204" pitchFamily="34" charset="0"/>
              </a:rPr>
              <a:t>فرصة الوصول إلى تعليم عالي الجودة دون سفر أو مصاريف مالية كثيرة</a:t>
            </a:r>
            <a:r>
              <a:rPr lang="ar-IQ" sz="2800" b="1" dirty="0" smtClean="0">
                <a:solidFill>
                  <a:schemeClr val="tx1"/>
                </a:solidFill>
                <a:latin typeface="Arial Black" panose="020B0A04020102020204" pitchFamily="34" charset="0"/>
              </a:rPr>
              <a:t>.</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smtClean="0">
                <a:solidFill>
                  <a:schemeClr val="tx1"/>
                </a:solidFill>
                <a:latin typeface="Arial Black" panose="020B0A04020102020204" pitchFamily="34" charset="0"/>
              </a:rPr>
              <a:t>تقدم </a:t>
            </a:r>
            <a:r>
              <a:rPr lang="ar-IQ" sz="2800" b="1" dirty="0">
                <a:solidFill>
                  <a:schemeClr val="tx1"/>
                </a:solidFill>
                <a:latin typeface="Arial Black" panose="020B0A04020102020204" pitchFamily="34" charset="0"/>
              </a:rPr>
              <a:t>له المساعدة في أي وقت، وتحل المشكلات والصعوبات بكل </a:t>
            </a:r>
            <a:r>
              <a:rPr lang="ar-IQ" sz="2800" b="1" dirty="0" smtClean="0">
                <a:solidFill>
                  <a:schemeClr val="tx1"/>
                </a:solidFill>
                <a:latin typeface="Arial Black" panose="020B0A04020102020204" pitchFamily="34" charset="0"/>
              </a:rPr>
              <a:t>رحابة </a:t>
            </a:r>
            <a:r>
              <a:rPr lang="ar-IQ" sz="2800" b="1" dirty="0">
                <a:solidFill>
                  <a:schemeClr val="tx1"/>
                </a:solidFill>
                <a:latin typeface="Arial Black" panose="020B0A04020102020204" pitchFamily="34" charset="0"/>
              </a:rPr>
              <a:t>صدر</a:t>
            </a:r>
            <a:r>
              <a:rPr lang="ar-IQ" sz="2800" b="1" dirty="0" smtClean="0">
                <a:solidFill>
                  <a:schemeClr val="tx1"/>
                </a:solidFill>
                <a:latin typeface="Arial Black" panose="020B0A04020102020204" pitchFamily="34" charset="0"/>
              </a:rPr>
              <a:t>.</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smtClean="0">
                <a:solidFill>
                  <a:schemeClr val="tx1"/>
                </a:solidFill>
                <a:latin typeface="Arial Black" panose="020B0A04020102020204" pitchFamily="34" charset="0"/>
              </a:rPr>
              <a:t>تعمل </a:t>
            </a:r>
            <a:r>
              <a:rPr lang="ar-IQ" sz="2800" b="1" dirty="0">
                <a:solidFill>
                  <a:schemeClr val="tx1"/>
                </a:solidFill>
                <a:latin typeface="Arial Black" panose="020B0A04020102020204" pitchFamily="34" charset="0"/>
              </a:rPr>
              <a:t>على تطوير الطالب والعمل على نقاط الضعف وتقوية نقاط القوة. وتقدم له مرشد افتراضي </a:t>
            </a:r>
            <a:r>
              <a:rPr lang="ar-IQ" sz="2800" b="1" dirty="0" smtClean="0">
                <a:solidFill>
                  <a:schemeClr val="tx1"/>
                </a:solidFill>
                <a:latin typeface="Arial Black" panose="020B0A04020102020204" pitchFamily="34" charset="0"/>
              </a:rPr>
              <a:t>يتابع </a:t>
            </a:r>
            <a:r>
              <a:rPr lang="ar-IQ" sz="2800" b="1" dirty="0">
                <a:solidFill>
                  <a:schemeClr val="tx1"/>
                </a:solidFill>
                <a:latin typeface="Arial Black" panose="020B0A04020102020204" pitchFamily="34" charset="0"/>
              </a:rPr>
              <a:t>تقدم الطالب بشكل مستمر وتقديم التعليقات والتقييمات المطلوبة</a:t>
            </a:r>
            <a:r>
              <a:rPr lang="ar-IQ" sz="2800" b="1" dirty="0" smtClean="0">
                <a:solidFill>
                  <a:schemeClr val="tx1"/>
                </a:solidFill>
                <a:latin typeface="Arial Black" panose="020B0A04020102020204" pitchFamily="34" charset="0"/>
              </a:rPr>
              <a:t>.</a:t>
            </a:r>
            <a:endParaRPr lang="ar-IQ"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77359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63D3B6-CD0A-FE3D-FF42-D1DB389995B5}"/>
              </a:ext>
            </a:extLst>
          </p:cNvPr>
          <p:cNvPicPr>
            <a:picLocks noGrp="1" noChangeAspect="1"/>
          </p:cNvPicPr>
          <p:nvPr>
            <p:ph idx="1"/>
          </p:nvPr>
        </p:nvPicPr>
        <p:blipFill>
          <a:blip r:embed="rId2"/>
          <a:stretch>
            <a:fillRect/>
          </a:stretch>
        </p:blipFill>
        <p:spPr>
          <a:xfrm>
            <a:off x="-1" y="0"/>
            <a:ext cx="12192000" cy="6858000"/>
          </a:xfrm>
          <a:prstGeom prst="rect">
            <a:avLst/>
          </a:prstGeom>
        </p:spPr>
      </p:pic>
      <p:sp>
        <p:nvSpPr>
          <p:cNvPr id="3" name="Rectangle 2"/>
          <p:cNvSpPr/>
          <p:nvPr/>
        </p:nvSpPr>
        <p:spPr>
          <a:xfrm>
            <a:off x="400593" y="661852"/>
            <a:ext cx="11486607" cy="4946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
            </a:pPr>
            <a:r>
              <a:rPr lang="ar-IQ" sz="2800" b="1" dirty="0">
                <a:solidFill>
                  <a:schemeClr val="tx1"/>
                </a:solidFill>
                <a:latin typeface="Arial Black" panose="020B0A04020102020204" pitchFamily="34" charset="0"/>
              </a:rPr>
              <a:t>إذا كان هناك سؤال يدور في ذهن الطالب، فإن تطبيقات الذكاء الاصطناعي سريعًا ما تجيب عليه، دون انتظار </a:t>
            </a:r>
            <a:r>
              <a:rPr lang="ar-IQ" sz="2800" b="1" dirty="0" smtClean="0">
                <a:solidFill>
                  <a:schemeClr val="tx1"/>
                </a:solidFill>
                <a:latin typeface="Arial Black" panose="020B0A04020102020204" pitchFamily="34" charset="0"/>
              </a:rPr>
              <a:t>طويل.</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a:solidFill>
                  <a:schemeClr val="tx1"/>
                </a:solidFill>
                <a:latin typeface="Arial Black" panose="020B0A04020102020204" pitchFamily="34" charset="0"/>
              </a:rPr>
              <a:t>تضع بين يدي الطالب الكثير من المنصات التي تقدم دورات تدريبية وتعليمية من مختلف الدول مما تسهل التعليم لجميع الراغبين</a:t>
            </a:r>
            <a:r>
              <a:rPr lang="ar-IQ" sz="2800" b="1" dirty="0" smtClean="0">
                <a:solidFill>
                  <a:schemeClr val="tx1"/>
                </a:solidFill>
                <a:latin typeface="Arial Black" panose="020B0A04020102020204" pitchFamily="34" charset="0"/>
              </a:rPr>
              <a:t>.</a:t>
            </a:r>
          </a:p>
          <a:p>
            <a:pPr algn="just" rtl="1"/>
            <a:endParaRPr lang="ar-IQ" sz="2800" b="1" dirty="0">
              <a:solidFill>
                <a:schemeClr val="tx1"/>
              </a:solidFill>
              <a:latin typeface="Arial Black" panose="020B0A04020102020204" pitchFamily="34" charset="0"/>
            </a:endParaRPr>
          </a:p>
          <a:p>
            <a:pPr marL="457200" indent="-457200" algn="just" rtl="1">
              <a:buFont typeface="Wingdings" panose="05000000000000000000" pitchFamily="2" charset="2"/>
              <a:buChar char="§"/>
            </a:pPr>
            <a:r>
              <a:rPr lang="ar-IQ" sz="2800" b="1" dirty="0" smtClean="0">
                <a:solidFill>
                  <a:schemeClr val="tx1"/>
                </a:solidFill>
                <a:latin typeface="Arial Black" panose="020B0A04020102020204" pitchFamily="34" charset="0"/>
              </a:rPr>
              <a:t>يعمل </a:t>
            </a:r>
            <a:r>
              <a:rPr lang="ar-IQ" sz="2800" b="1" dirty="0">
                <a:solidFill>
                  <a:schemeClr val="tx1"/>
                </a:solidFill>
                <a:latin typeface="Arial Black" panose="020B0A04020102020204" pitchFamily="34" charset="0"/>
              </a:rPr>
              <a:t>على توفير ترجمات فورية </a:t>
            </a:r>
            <a:r>
              <a:rPr lang="ar-IQ" sz="2800" b="1" dirty="0" smtClean="0">
                <a:solidFill>
                  <a:schemeClr val="tx1"/>
                </a:solidFill>
                <a:latin typeface="Arial Black" panose="020B0A04020102020204" pitchFamily="34" charset="0"/>
              </a:rPr>
              <a:t>لترجمة </a:t>
            </a:r>
            <a:r>
              <a:rPr lang="ar-IQ" sz="2800" b="1" dirty="0">
                <a:solidFill>
                  <a:schemeClr val="tx1"/>
                </a:solidFill>
                <a:latin typeface="Arial Black" panose="020B0A04020102020204" pitchFamily="34" charset="0"/>
              </a:rPr>
              <a:t>أي نص إلى اللغة الأم التي يتحدث بها المتعلم فلا يواجه أية صعوبة في تلقي المعلومة</a:t>
            </a:r>
          </a:p>
        </p:txBody>
      </p:sp>
    </p:spTree>
    <p:extLst>
      <p:ext uri="{BB962C8B-B14F-4D97-AF65-F5344CB8AC3E}">
        <p14:creationId xmlns:p14="http://schemas.microsoft.com/office/powerpoint/2010/main" val="1106636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4F167E-CFB9-0211-DFEA-7E382662FEF4}"/>
              </a:ext>
            </a:extLst>
          </p:cNvPr>
          <p:cNvPicPr>
            <a:picLocks noGrp="1" noChangeAspect="1"/>
          </p:cNvPicPr>
          <p:nvPr>
            <p:ph idx="1"/>
          </p:nvPr>
        </p:nvPicPr>
        <p:blipFill>
          <a:blip r:embed="rId2"/>
          <a:stretch>
            <a:fillRect/>
          </a:stretch>
        </p:blipFill>
        <p:spPr>
          <a:xfrm>
            <a:off x="-207147" y="0"/>
            <a:ext cx="12393228" cy="6920144"/>
          </a:xfrm>
          <a:prstGeom prst="rect">
            <a:avLst/>
          </a:prstGeom>
        </p:spPr>
      </p:pic>
      <p:sp>
        <p:nvSpPr>
          <p:cNvPr id="5" name="Rectangle 4">
            <a:extLst>
              <a:ext uri="{FF2B5EF4-FFF2-40B4-BE49-F238E27FC236}">
                <a16:creationId xmlns:a16="http://schemas.microsoft.com/office/drawing/2014/main" id="{0AC1F458-668E-D7CD-DA2C-5E66DFD4C2C3}"/>
              </a:ext>
            </a:extLst>
          </p:cNvPr>
          <p:cNvSpPr/>
          <p:nvPr/>
        </p:nvSpPr>
        <p:spPr>
          <a:xfrm>
            <a:off x="3570513" y="337353"/>
            <a:ext cx="5068389" cy="7989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4000" b="1" dirty="0">
                <a:latin typeface="Arial Black" panose="020B0A04020102020204" pitchFamily="34" charset="0"/>
              </a:rPr>
              <a:t>الذكاء الصناعي</a:t>
            </a:r>
          </a:p>
        </p:txBody>
      </p:sp>
      <p:sp>
        <p:nvSpPr>
          <p:cNvPr id="6" name="Rectangle 5">
            <a:extLst>
              <a:ext uri="{FF2B5EF4-FFF2-40B4-BE49-F238E27FC236}">
                <a16:creationId xmlns:a16="http://schemas.microsoft.com/office/drawing/2014/main" id="{A3E68AB8-CCFB-1132-396F-BC636F75F86F}"/>
              </a:ext>
            </a:extLst>
          </p:cNvPr>
          <p:cNvSpPr/>
          <p:nvPr/>
        </p:nvSpPr>
        <p:spPr>
          <a:xfrm>
            <a:off x="106532" y="1589104"/>
            <a:ext cx="12002610" cy="1624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endParaRPr lang="ar-IQ" sz="2400" b="1" dirty="0">
              <a:solidFill>
                <a:schemeClr val="tx1"/>
              </a:solidFill>
              <a:latin typeface="Arial Black" panose="020B0A04020102020204" pitchFamily="34" charset="0"/>
            </a:endParaRPr>
          </a:p>
        </p:txBody>
      </p:sp>
      <p:sp>
        <p:nvSpPr>
          <p:cNvPr id="7" name="Rectangle 6">
            <a:extLst>
              <a:ext uri="{FF2B5EF4-FFF2-40B4-BE49-F238E27FC236}">
                <a16:creationId xmlns:a16="http://schemas.microsoft.com/office/drawing/2014/main" id="{ECE84E23-6AC8-6A21-B5E6-2D0ACB4239DA}"/>
              </a:ext>
            </a:extLst>
          </p:cNvPr>
          <p:cNvSpPr/>
          <p:nvPr/>
        </p:nvSpPr>
        <p:spPr>
          <a:xfrm>
            <a:off x="426720" y="4345577"/>
            <a:ext cx="11268891" cy="20029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rtl="1"/>
            <a:r>
              <a:rPr lang="ar-IQ" sz="2800" b="1" dirty="0" smtClean="0">
                <a:solidFill>
                  <a:schemeClr val="tx1"/>
                </a:solidFill>
                <a:latin typeface="Arial Black" panose="020B0A04020102020204" pitchFamily="34" charset="0"/>
              </a:rPr>
              <a:t>حل المشكلات </a:t>
            </a:r>
            <a:r>
              <a:rPr lang="ar-IQ" sz="2800" b="1" dirty="0">
                <a:solidFill>
                  <a:schemeClr val="tx1"/>
                </a:solidFill>
                <a:latin typeface="Arial Black" panose="020B0A04020102020204" pitchFamily="34" charset="0"/>
              </a:rPr>
              <a:t>والجمع بين هذه القدرات وغيرها. ويفترض بهذه القدرات ان تؤهل الحاسوب او أي جهاز آلي لتأدية وظائف يقوم بها الانسان مثل استقبال نزيل في فندق او قيادة السيارة. وبعبارة أخرى الذكاء الاصطناعي هو مزيج من العديد من التقنيات المختلفة التي تمكن الآلات من الفهم والتصرف والتعلم بذكاء يشبه </a:t>
            </a:r>
            <a:r>
              <a:rPr lang="ar-IQ" sz="2800" b="1" dirty="0" smtClean="0">
                <a:solidFill>
                  <a:schemeClr val="tx1"/>
                </a:solidFill>
                <a:latin typeface="Arial Black" panose="020B0A04020102020204" pitchFamily="34" charset="0"/>
              </a:rPr>
              <a:t>الإنسان.</a:t>
            </a:r>
            <a:endParaRPr lang="ar-IQ" sz="2800" b="1" dirty="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BC57F013-2229-0E86-3891-54CD8BBB65D4}"/>
              </a:ext>
            </a:extLst>
          </p:cNvPr>
          <p:cNvSpPr txBox="1"/>
          <p:nvPr/>
        </p:nvSpPr>
        <p:spPr>
          <a:xfrm>
            <a:off x="635725" y="2013388"/>
            <a:ext cx="10946675" cy="1815882"/>
          </a:xfrm>
          <a:prstGeom prst="rect">
            <a:avLst/>
          </a:prstGeom>
          <a:noFill/>
        </p:spPr>
        <p:txBody>
          <a:bodyPr wrap="square">
            <a:spAutoFit/>
          </a:bodyPr>
          <a:lstStyle/>
          <a:p>
            <a:pPr algn="just" rtl="1"/>
            <a:r>
              <a:rPr lang="ar-IQ" sz="2800" b="1" dirty="0">
                <a:latin typeface="Arial Black" panose="020B0A04020102020204" pitchFamily="34" charset="0"/>
              </a:rPr>
              <a:t>في علم الحاسبات يشير مصطلح الذكاء </a:t>
            </a:r>
            <a:r>
              <a:rPr lang="ar-IQ" sz="2800" b="1" dirty="0" smtClean="0">
                <a:latin typeface="Arial Black" panose="020B0A04020102020204" pitchFamily="34" charset="0"/>
              </a:rPr>
              <a:t>الاصطناعي</a:t>
            </a:r>
            <a:r>
              <a:rPr lang="en-US" sz="2800" b="1" dirty="0" smtClean="0">
                <a:latin typeface="Arial Black" panose="020B0A04020102020204" pitchFamily="34" charset="0"/>
              </a:rPr>
              <a:t> </a:t>
            </a:r>
            <a:r>
              <a:rPr lang="ar-IQ" sz="2800" b="1" dirty="0">
                <a:latin typeface="Arial Black" panose="020B0A04020102020204" pitchFamily="34" charset="0"/>
              </a:rPr>
              <a:t>إلى أي ذكاء شبيه بالإنسان يتم عرضه بواسطة الكمبيوتر أو الروبوت أو أي جهاز آخر. وتعريف الذكاء الاصطناعي الشائع يشير إلى قدرة الحاسوب أو الآلات على محاكاة قدرات العقل البشري والتعلم من الأمثلة والتجارب والتعرف على الأشياء وتعلم اللغة والاستجابة لها واتخاذ </a:t>
            </a:r>
            <a:r>
              <a:rPr lang="ar-IQ" sz="2800" b="1" dirty="0" smtClean="0">
                <a:latin typeface="Arial Black" panose="020B0A04020102020204" pitchFamily="34" charset="0"/>
              </a:rPr>
              <a:t>القرارات.</a:t>
            </a:r>
            <a:endParaRPr lang="ar-IQ" sz="2800" b="1" dirty="0">
              <a:latin typeface="Arial Black" panose="020B0A04020102020204" pitchFamily="34" charset="0"/>
            </a:endParaRPr>
          </a:p>
        </p:txBody>
      </p:sp>
    </p:spTree>
    <p:extLst>
      <p:ext uri="{BB962C8B-B14F-4D97-AF65-F5344CB8AC3E}">
        <p14:creationId xmlns:p14="http://schemas.microsoft.com/office/powerpoint/2010/main" val="335240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846" y="1985554"/>
            <a:ext cx="8003177" cy="34398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111" y="385354"/>
            <a:ext cx="4171950" cy="3200400"/>
          </a:xfrm>
          <a:prstGeom prst="rect">
            <a:avLst/>
          </a:prstGeom>
        </p:spPr>
      </p:pic>
    </p:spTree>
    <p:extLst>
      <p:ext uri="{BB962C8B-B14F-4D97-AF65-F5344CB8AC3E}">
        <p14:creationId xmlns:p14="http://schemas.microsoft.com/office/powerpoint/2010/main" val="415278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C6A770-E6D2-28AF-20B7-BD20E141DF89}"/>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665FEBB-639A-ECE1-DCA2-9DCA4DD0D9F1}"/>
              </a:ext>
            </a:extLst>
          </p:cNvPr>
          <p:cNvSpPr/>
          <p:nvPr/>
        </p:nvSpPr>
        <p:spPr>
          <a:xfrm>
            <a:off x="2743201" y="409177"/>
            <a:ext cx="6507332" cy="7271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200" b="1" dirty="0">
                <a:latin typeface="Arial Black" panose="020B0A04020102020204" pitchFamily="34" charset="0"/>
              </a:rPr>
              <a:t>شروط عمل الذكاء الصناعي في مجال التعليم</a:t>
            </a:r>
          </a:p>
          <a:p>
            <a:pPr algn="ctr"/>
            <a:endParaRPr lang="ar-IQ" dirty="0"/>
          </a:p>
        </p:txBody>
      </p:sp>
      <p:sp>
        <p:nvSpPr>
          <p:cNvPr id="6" name="Rectangle 5">
            <a:extLst>
              <a:ext uri="{FF2B5EF4-FFF2-40B4-BE49-F238E27FC236}">
                <a16:creationId xmlns:a16="http://schemas.microsoft.com/office/drawing/2014/main" id="{1B224753-1BEB-EBFE-8984-14B5B2D4BCDB}"/>
              </a:ext>
            </a:extLst>
          </p:cNvPr>
          <p:cNvSpPr/>
          <p:nvPr/>
        </p:nvSpPr>
        <p:spPr>
          <a:xfrm>
            <a:off x="548640" y="1201784"/>
            <a:ext cx="10998926" cy="2246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rtl="1"/>
            <a:r>
              <a:rPr lang="ar-IQ" sz="2800" b="1" dirty="0">
                <a:solidFill>
                  <a:schemeClr val="tx1"/>
                </a:solidFill>
              </a:rPr>
              <a:t>لا يمكن ان يؤدي الذكاء الصناعي وظيفته في مجال التعليم بدون توافر البنية التحتية اللازمة لذلك، وتتضمن هذه البنية الأساسية سرعة انترنت عالية ومتوفرة </a:t>
            </a:r>
            <a:r>
              <a:rPr lang="ar-IQ" sz="2800" b="1" dirty="0" smtClean="0">
                <a:solidFill>
                  <a:schemeClr val="tx1"/>
                </a:solidFill>
              </a:rPr>
              <a:t>وبتغطية </a:t>
            </a:r>
            <a:r>
              <a:rPr lang="ar-IQ" sz="2800" b="1" dirty="0">
                <a:solidFill>
                  <a:schemeClr val="tx1"/>
                </a:solidFill>
              </a:rPr>
              <a:t>شاملة ذات تكلفة معقولة. وإذا ما كانت هذه الشروط متوفرة في العديد من دول العالم خصوصا ذات الإمكانيات الاقتصادية الكبيرة فان الكثير من دول العالم، خصوصا النامية منها لا تزال بعيدة عن تحقيق هذه الشروط. </a:t>
            </a:r>
          </a:p>
        </p:txBody>
      </p:sp>
      <p:sp>
        <p:nvSpPr>
          <p:cNvPr id="2" name="Rectangle 1"/>
          <p:cNvSpPr/>
          <p:nvPr/>
        </p:nvSpPr>
        <p:spPr>
          <a:xfrm>
            <a:off x="548640" y="3514036"/>
            <a:ext cx="11129554" cy="1981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2800" b="1" dirty="0">
                <a:solidFill>
                  <a:schemeClr val="tx1"/>
                </a:solidFill>
              </a:rPr>
              <a:t>كذلك يعتمد نجاح وفعالية استخدام الذكاء الصناعي في التعليم على مدى توافر المعدات الرقمية وتدريب الموظفين الفنيين المختصين، يضاف الى ذلك ضرورة تأمين وحماية البيانات الضخمة التي يتم التعامل معها.</a:t>
            </a:r>
          </a:p>
        </p:txBody>
      </p:sp>
    </p:spTree>
    <p:extLst>
      <p:ext uri="{BB962C8B-B14F-4D97-AF65-F5344CB8AC3E}">
        <p14:creationId xmlns:p14="http://schemas.microsoft.com/office/powerpoint/2010/main" val="22159451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4F167E-CFB9-0211-DFEA-7E382662FEF4}"/>
              </a:ext>
            </a:extLst>
          </p:cNvPr>
          <p:cNvPicPr>
            <a:picLocks noGrp="1" noChangeAspect="1"/>
          </p:cNvPicPr>
          <p:nvPr>
            <p:ph idx="1"/>
          </p:nvPr>
        </p:nvPicPr>
        <p:blipFill>
          <a:blip r:embed="rId2"/>
          <a:stretch>
            <a:fillRect/>
          </a:stretch>
        </p:blipFill>
        <p:spPr>
          <a:xfrm>
            <a:off x="-201228" y="0"/>
            <a:ext cx="12393228" cy="6920144"/>
          </a:xfrm>
          <a:prstGeom prst="rect">
            <a:avLst/>
          </a:prstGeom>
          <a:ln>
            <a:noFill/>
          </a:ln>
        </p:spPr>
      </p:pic>
      <p:sp>
        <p:nvSpPr>
          <p:cNvPr id="6" name="Rectangle 5">
            <a:extLst>
              <a:ext uri="{FF2B5EF4-FFF2-40B4-BE49-F238E27FC236}">
                <a16:creationId xmlns:a16="http://schemas.microsoft.com/office/drawing/2014/main" id="{A3E68AB8-CCFB-1132-396F-BC636F75F86F}"/>
              </a:ext>
            </a:extLst>
          </p:cNvPr>
          <p:cNvSpPr/>
          <p:nvPr/>
        </p:nvSpPr>
        <p:spPr>
          <a:xfrm>
            <a:off x="106532" y="1589104"/>
            <a:ext cx="12002610" cy="1624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endParaRPr lang="ar-IQ" sz="2400" b="1" dirty="0">
              <a:solidFill>
                <a:schemeClr val="tx1"/>
              </a:solidFill>
              <a:latin typeface="Arial Black" panose="020B0A04020102020204" pitchFamily="34" charset="0"/>
            </a:endParaRPr>
          </a:p>
        </p:txBody>
      </p:sp>
      <p:sp>
        <p:nvSpPr>
          <p:cNvPr id="2" name="Rectangle 1">
            <a:extLst>
              <a:ext uri="{FF2B5EF4-FFF2-40B4-BE49-F238E27FC236}">
                <a16:creationId xmlns:a16="http://schemas.microsoft.com/office/drawing/2014/main" id="{BB45CC2B-5A6A-A3CD-0241-DC8DFB96DE72}"/>
              </a:ext>
            </a:extLst>
          </p:cNvPr>
          <p:cNvSpPr/>
          <p:nvPr/>
        </p:nvSpPr>
        <p:spPr>
          <a:xfrm>
            <a:off x="3169328" y="391886"/>
            <a:ext cx="6427433" cy="587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dirty="0">
                <a:latin typeface="Arial Black" panose="020B0A04020102020204" pitchFamily="34" charset="0"/>
              </a:rPr>
              <a:t>الذكاء الصناعي ومساهمته في التعليم</a:t>
            </a:r>
          </a:p>
        </p:txBody>
      </p:sp>
      <p:sp>
        <p:nvSpPr>
          <p:cNvPr id="14" name="Rectangle 13">
            <a:extLst>
              <a:ext uri="{FF2B5EF4-FFF2-40B4-BE49-F238E27FC236}">
                <a16:creationId xmlns:a16="http://schemas.microsoft.com/office/drawing/2014/main" id="{37E21DEB-EE95-F3E2-2DCD-A4D52E67448C}"/>
              </a:ext>
            </a:extLst>
          </p:cNvPr>
          <p:cNvSpPr/>
          <p:nvPr/>
        </p:nvSpPr>
        <p:spPr>
          <a:xfrm>
            <a:off x="487680" y="1193074"/>
            <a:ext cx="11268891" cy="2629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Courier New" panose="02070309020205020404" pitchFamily="49" charset="0"/>
              <a:buChar char="o"/>
            </a:pPr>
            <a:r>
              <a:rPr lang="ar-IQ" sz="2800" b="1" dirty="0">
                <a:solidFill>
                  <a:schemeClr val="tx1"/>
                </a:solidFill>
                <a:latin typeface="Arial Black" panose="020B0A04020102020204" pitchFamily="34" charset="0"/>
              </a:rPr>
              <a:t>يشهد العالم في الوقت الحاضر تطورا متسارعا وتطبيقا متزايدا لأنظمة الذكاء الصناعي (استخدام تقنيات الذكاء </a:t>
            </a:r>
            <a:r>
              <a:rPr lang="ar-IQ" sz="2800" b="1" dirty="0" smtClean="0">
                <a:solidFill>
                  <a:schemeClr val="tx1"/>
                </a:solidFill>
                <a:latin typeface="Arial Black" panose="020B0A04020102020204" pitchFamily="34" charset="0"/>
              </a:rPr>
              <a:t>الصناعي) </a:t>
            </a:r>
            <a:r>
              <a:rPr lang="ar-IQ" sz="2800" b="1" dirty="0">
                <a:solidFill>
                  <a:schemeClr val="tx1"/>
                </a:solidFill>
                <a:latin typeface="Arial Black" panose="020B0A04020102020204" pitchFamily="34" charset="0"/>
              </a:rPr>
              <a:t>في مجال التصنيع او تقديم الخدمات بل يتجاوز ذلك الى تحسين وتطوير التعليم كأسلوب وأدوات، حيث يعد التعليم أحد اهم المجالات التي تشهد استخداماً متزايداً لتطبيقات الذكاء </a:t>
            </a:r>
            <a:r>
              <a:rPr lang="ar-IQ" sz="2800" b="1" dirty="0" smtClean="0">
                <a:solidFill>
                  <a:schemeClr val="tx1"/>
                </a:solidFill>
                <a:latin typeface="Arial Black" panose="020B0A04020102020204" pitchFamily="34" charset="0"/>
              </a:rPr>
              <a:t>الصناعي.</a:t>
            </a:r>
            <a:endParaRPr lang="ar-IQ" sz="2800" b="1" dirty="0">
              <a:solidFill>
                <a:schemeClr val="tx1"/>
              </a:solidFill>
              <a:latin typeface="Arial Black" panose="020B0A04020102020204" pitchFamily="34" charset="0"/>
            </a:endParaRPr>
          </a:p>
        </p:txBody>
      </p:sp>
      <p:sp>
        <p:nvSpPr>
          <p:cNvPr id="3" name="Rectangle 2">
            <a:extLst>
              <a:ext uri="{FF2B5EF4-FFF2-40B4-BE49-F238E27FC236}">
                <a16:creationId xmlns:a16="http://schemas.microsoft.com/office/drawing/2014/main" id="{F544C966-B37A-AE92-594E-8F978DF11AE3}"/>
              </a:ext>
            </a:extLst>
          </p:cNvPr>
          <p:cNvSpPr/>
          <p:nvPr/>
        </p:nvSpPr>
        <p:spPr>
          <a:xfrm>
            <a:off x="330925" y="4065973"/>
            <a:ext cx="11277601" cy="22105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Courier New" panose="02070309020205020404" pitchFamily="49" charset="0"/>
              <a:buChar char="o"/>
            </a:pPr>
            <a:r>
              <a:rPr lang="ar-IQ" sz="2800" b="1" dirty="0">
                <a:solidFill>
                  <a:schemeClr val="tx1"/>
                </a:solidFill>
                <a:latin typeface="Arial Black" panose="020B0A04020102020204" pitchFamily="34" charset="0"/>
              </a:rPr>
              <a:t>افاق واسعة لتطوير هذا الاستخدام في المستقبل. ويتجسد دور الذكاء الصناعي في التعليم في هدفين، الأول في جعل الناس أكثر </a:t>
            </a:r>
            <a:r>
              <a:rPr lang="ar-IQ" sz="2800" b="1" dirty="0" smtClean="0">
                <a:solidFill>
                  <a:schemeClr val="tx1"/>
                </a:solidFill>
                <a:latin typeface="Arial Black" panose="020B0A04020102020204" pitchFamily="34" charset="0"/>
              </a:rPr>
              <a:t>ملائمه كعاملين </a:t>
            </a:r>
            <a:r>
              <a:rPr lang="ar-IQ" sz="2800" b="1" dirty="0">
                <a:solidFill>
                  <a:schemeClr val="tx1"/>
                </a:solidFill>
                <a:latin typeface="Arial Black" panose="020B0A04020102020204" pitchFamily="34" charset="0"/>
              </a:rPr>
              <a:t>ومواطنين مسؤولين في عالم تشكله أنظمة الذكاء الاصطناعي. اما الهدف الثاني فيتركز على توفير الذكاء الاصطناعي إمكانات كبيرة لتحسين وتطوير التعليم والتدريب بشكل دائم.</a:t>
            </a:r>
          </a:p>
        </p:txBody>
      </p:sp>
    </p:spTree>
    <p:extLst>
      <p:ext uri="{BB962C8B-B14F-4D97-AF65-F5344CB8AC3E}">
        <p14:creationId xmlns:p14="http://schemas.microsoft.com/office/powerpoint/2010/main" val="251005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FE9F4-1C7C-207E-2B88-D7831F079E8B}"/>
              </a:ext>
            </a:extLst>
          </p:cNvPr>
          <p:cNvPicPr>
            <a:picLocks noChangeAspect="1"/>
          </p:cNvPicPr>
          <p:nvPr/>
        </p:nvPicPr>
        <p:blipFill>
          <a:blip r:embed="rId2"/>
          <a:stretch>
            <a:fillRect/>
          </a:stretch>
        </p:blipFill>
        <p:spPr>
          <a:xfrm>
            <a:off x="16276" y="0"/>
            <a:ext cx="12192000" cy="6832325"/>
          </a:xfrm>
          <a:prstGeom prst="rect">
            <a:avLst/>
          </a:prstGeom>
        </p:spPr>
      </p:pic>
      <p:sp>
        <p:nvSpPr>
          <p:cNvPr id="5" name="Rectangle 4">
            <a:extLst>
              <a:ext uri="{FF2B5EF4-FFF2-40B4-BE49-F238E27FC236}">
                <a16:creationId xmlns:a16="http://schemas.microsoft.com/office/drawing/2014/main" id="{250971A6-7F73-DFAB-221C-050A9EC0E215}"/>
              </a:ext>
            </a:extLst>
          </p:cNvPr>
          <p:cNvSpPr/>
          <p:nvPr/>
        </p:nvSpPr>
        <p:spPr>
          <a:xfrm>
            <a:off x="3648723" y="488273"/>
            <a:ext cx="522007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b="1" dirty="0"/>
              <a:t>الذكاء الصناعي ومستقبل التعليم</a:t>
            </a:r>
          </a:p>
        </p:txBody>
      </p:sp>
      <p:sp>
        <p:nvSpPr>
          <p:cNvPr id="6" name="Rectangle 5">
            <a:extLst>
              <a:ext uri="{FF2B5EF4-FFF2-40B4-BE49-F238E27FC236}">
                <a16:creationId xmlns:a16="http://schemas.microsoft.com/office/drawing/2014/main" id="{9079AEBC-A3E2-CF7D-18CD-95DC9B9C56C2}"/>
              </a:ext>
            </a:extLst>
          </p:cNvPr>
          <p:cNvSpPr/>
          <p:nvPr/>
        </p:nvSpPr>
        <p:spPr>
          <a:xfrm>
            <a:off x="600891" y="2183907"/>
            <a:ext cx="10894423" cy="27609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rtl="1"/>
            <a:r>
              <a:rPr lang="ar-IQ" sz="2800" b="1" dirty="0">
                <a:solidFill>
                  <a:schemeClr val="tx1"/>
                </a:solidFill>
                <a:latin typeface="Arial Black" panose="020B0A04020102020204" pitchFamily="34" charset="0"/>
              </a:rPr>
              <a:t>من الكتب المدرسية عبر الإنترنت إلى المحاضرات عن بُعد، بلغت التطورات في تكنولوجيا التعليم مبلغا لم تشهده من قبل واليوم يلعب الذكاء الاصطناعي دورًا اساسياً في مساعدة الطلاب والمعلمين على تحسين وأتمتة مهام التعلم والتدريس، ومع تقدم تقنيات الذكاء الاصطناعي فان مساهمته في عملية التعليم والتدريب سوف تتزايد وتتعزز.</a:t>
            </a:r>
          </a:p>
        </p:txBody>
      </p:sp>
    </p:spTree>
    <p:extLst>
      <p:ext uri="{BB962C8B-B14F-4D97-AF65-F5344CB8AC3E}">
        <p14:creationId xmlns:p14="http://schemas.microsoft.com/office/powerpoint/2010/main" val="22239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79E3AC-EF73-FE7C-74BA-8FF0484A5A99}"/>
              </a:ext>
            </a:extLst>
          </p:cNvPr>
          <p:cNvPicPr>
            <a:picLocks noGrp="1" noChangeAspect="1"/>
          </p:cNvPicPr>
          <p:nvPr>
            <p:ph idx="1"/>
          </p:nvPr>
        </p:nvPicPr>
        <p:blipFill>
          <a:blip r:embed="rId2"/>
          <a:stretch>
            <a:fillRect/>
          </a:stretch>
        </p:blipFill>
        <p:spPr>
          <a:xfrm>
            <a:off x="-139337" y="-60960"/>
            <a:ext cx="12331337" cy="6858000"/>
          </a:xfrm>
          <a:prstGeom prst="rect">
            <a:avLst/>
          </a:prstGeom>
        </p:spPr>
      </p:pic>
      <p:sp>
        <p:nvSpPr>
          <p:cNvPr id="5" name="Rectangle 4">
            <a:extLst>
              <a:ext uri="{FF2B5EF4-FFF2-40B4-BE49-F238E27FC236}">
                <a16:creationId xmlns:a16="http://schemas.microsoft.com/office/drawing/2014/main" id="{3149CB0C-A9F7-7C8A-39FE-CA62BEC682D4}"/>
              </a:ext>
            </a:extLst>
          </p:cNvPr>
          <p:cNvSpPr/>
          <p:nvPr/>
        </p:nvSpPr>
        <p:spPr>
          <a:xfrm>
            <a:off x="2760618" y="426128"/>
            <a:ext cx="6914606" cy="540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600" b="1" dirty="0"/>
              <a:t>إيجابيات استخدام الذكاء الصناعي في </a:t>
            </a:r>
            <a:r>
              <a:rPr lang="ar-IQ" sz="3600" b="1" dirty="0">
                <a:latin typeface="Arial Black" panose="020B0A04020102020204" pitchFamily="34" charset="0"/>
              </a:rPr>
              <a:t>التعليم</a:t>
            </a:r>
          </a:p>
        </p:txBody>
      </p:sp>
      <p:sp>
        <p:nvSpPr>
          <p:cNvPr id="6" name="Rectangle 5">
            <a:extLst>
              <a:ext uri="{FF2B5EF4-FFF2-40B4-BE49-F238E27FC236}">
                <a16:creationId xmlns:a16="http://schemas.microsoft.com/office/drawing/2014/main" id="{CCB1CE00-3999-7062-9877-0A9C9F73FFA7}"/>
              </a:ext>
            </a:extLst>
          </p:cNvPr>
          <p:cNvSpPr/>
          <p:nvPr/>
        </p:nvSpPr>
        <p:spPr>
          <a:xfrm>
            <a:off x="304799" y="1392779"/>
            <a:ext cx="11512731" cy="3013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a:solidFill>
                  <a:schemeClr val="tx1"/>
                </a:solidFill>
                <a:latin typeface="Arial Black" panose="020B0A04020102020204" pitchFamily="34" charset="0"/>
              </a:rPr>
              <a:t>بشكل عام من المتوقع أن تنتقل الفصول الدراسية وقاعات المحاضرات في الجامعات قريباً من الإطار التقليدي للتعلم إلى استخدام مزيج من الروبوتات والذكاء الاصطناعي المصمم حسب الحاجة. وستستفيد نسبة كبيرة ومتزايدة من الطلبة من استخدام الروبوتات التي تتسم بالاستمرارية والمرونة، كما سيستفيد المعلمون أيضا من تقنيات الذكاء الصناعي بنفس الدرجة. وتتركز إيجابيات استخدام الدكاء الصناعي في التعليم في الاتي:</a:t>
            </a:r>
          </a:p>
        </p:txBody>
      </p:sp>
      <p:sp>
        <p:nvSpPr>
          <p:cNvPr id="7" name="Rectangle 6">
            <a:extLst>
              <a:ext uri="{FF2B5EF4-FFF2-40B4-BE49-F238E27FC236}">
                <a16:creationId xmlns:a16="http://schemas.microsoft.com/office/drawing/2014/main" id="{87A2F3FB-1E6D-D81F-5F06-6236E0525BB9}"/>
              </a:ext>
            </a:extLst>
          </p:cNvPr>
          <p:cNvSpPr/>
          <p:nvPr/>
        </p:nvSpPr>
        <p:spPr>
          <a:xfrm>
            <a:off x="304800" y="4275909"/>
            <a:ext cx="11451772" cy="232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يساهم </a:t>
            </a:r>
            <a:r>
              <a:rPr lang="ar-IQ" sz="2800" b="1" dirty="0">
                <a:solidFill>
                  <a:schemeClr val="tx1"/>
                </a:solidFill>
                <a:latin typeface="Arial Black" panose="020B0A04020102020204" pitchFamily="34" charset="0"/>
              </a:rPr>
              <a:t>الذكاء الصناعي في مساعدة المعلمين والمحاضرين من خلال تحريرهم من الاعمال المكتبية التي غالبا ما تستهلك جزء كبيرا من وقتهم، حيث يمكن استخدام الذكاء الاصطناعي في أتمتة معظم المهام العادية بما في ذلك العمل الإداري وتصنيف الأوراق وتقييم أنماط التعلم في المدارس والرد على الأسئلة العامة وغيرها من المهام الإدارية النمطية.</a:t>
            </a:r>
          </a:p>
        </p:txBody>
      </p:sp>
    </p:spTree>
    <p:extLst>
      <p:ext uri="{BB962C8B-B14F-4D97-AF65-F5344CB8AC3E}">
        <p14:creationId xmlns:p14="http://schemas.microsoft.com/office/powerpoint/2010/main" val="4144594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3A5F29-F478-DD21-8B9F-5E044BED9983}"/>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C646153-DE63-7ADA-9D72-309F020ADABD}"/>
              </a:ext>
            </a:extLst>
          </p:cNvPr>
          <p:cNvSpPr/>
          <p:nvPr/>
        </p:nvSpPr>
        <p:spPr>
          <a:xfrm>
            <a:off x="478970" y="609600"/>
            <a:ext cx="11277601" cy="2756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rtl="1"/>
            <a:r>
              <a:rPr lang="ar-IQ" sz="2800" b="1" dirty="0">
                <a:solidFill>
                  <a:schemeClr val="tx1"/>
                </a:solidFill>
              </a:rPr>
              <a:t>فوفقًا لبعض الدراسات، يقضي المعلمون 31 في المئة من وقتهم في التحضير للدروس وتصحيح الاختبارات والقيام بالأعمال الإدارية، </a:t>
            </a:r>
            <a:r>
              <a:rPr lang="ar-IQ" sz="2800" b="1" dirty="0" smtClean="0">
                <a:solidFill>
                  <a:schemeClr val="tx1"/>
                </a:solidFill>
              </a:rPr>
              <a:t>وباستخدام </a:t>
            </a:r>
            <a:r>
              <a:rPr lang="ar-IQ" sz="2800" b="1" dirty="0">
                <a:solidFill>
                  <a:schemeClr val="tx1"/>
                </a:solidFill>
              </a:rPr>
              <a:t>أدوات الأتمتة والذكاء الصناعي يمكن للمدرسين أتمتة العمليات اليدوية مثل تصحيح الامتحانات وتقييم الواجبات، وبالتالي تقليل المهام الإدارية وإتاحة الفرصة لهم للتركيز وتكريس مزيد من الوقت للطلاب</a:t>
            </a:r>
            <a:r>
              <a:rPr lang="ar-IQ" sz="3200" b="1" dirty="0">
                <a:solidFill>
                  <a:schemeClr val="tx1"/>
                </a:solidFill>
              </a:rPr>
              <a:t>.</a:t>
            </a:r>
          </a:p>
          <a:p>
            <a:pPr algn="ctr"/>
            <a:endParaRPr lang="ar-IQ" dirty="0"/>
          </a:p>
        </p:txBody>
      </p:sp>
      <p:sp>
        <p:nvSpPr>
          <p:cNvPr id="7" name="Rectangle 6">
            <a:extLst>
              <a:ext uri="{FF2B5EF4-FFF2-40B4-BE49-F238E27FC236}">
                <a16:creationId xmlns:a16="http://schemas.microsoft.com/office/drawing/2014/main" id="{599930C7-C57C-04B3-D40F-370164A7DB21}"/>
              </a:ext>
            </a:extLst>
          </p:cNvPr>
          <p:cNvSpPr/>
          <p:nvPr/>
        </p:nvSpPr>
        <p:spPr>
          <a:xfrm>
            <a:off x="478970" y="3823063"/>
            <a:ext cx="11277601" cy="2577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خيارات(الخدمات </a:t>
            </a:r>
            <a:r>
              <a:rPr lang="ar-IQ" sz="2800" b="1" dirty="0">
                <a:solidFill>
                  <a:schemeClr val="tx1"/>
                </a:solidFill>
              </a:rPr>
              <a:t>المتخصصة وفق </a:t>
            </a:r>
            <a:r>
              <a:rPr lang="ar-IQ" sz="2800" b="1" dirty="0" smtClean="0">
                <a:solidFill>
                  <a:schemeClr val="tx1"/>
                </a:solidFill>
              </a:rPr>
              <a:t>الاحتياجات) </a:t>
            </a:r>
            <a:r>
              <a:rPr lang="ar-IQ" sz="2800" b="1" dirty="0">
                <a:solidFill>
                  <a:schemeClr val="tx1"/>
                </a:solidFill>
              </a:rPr>
              <a:t>التي توفرها تقنيات الذكاء الاصطناعي من شأنها أن تساعد على تحسين استماع وتركيز الطلاب. كما إن الروبوتات المتخصصة يمكنها استكمال دور المعلمين ذوي الخبرة في تقديم الدروس المتخصصة والحصص الإضافية لتقوية وتنمية مهارات الطلاب. وتستطيع هذه التقنية أن تحل مشكلات قلة المعلمين الأكفاء في بعض المجالات، كما انها ستساعد المعلّم العادي على أن يطوِّر قدراته.</a:t>
            </a:r>
          </a:p>
          <a:p>
            <a:pPr algn="ctr"/>
            <a:endParaRPr lang="ar-IQ" dirty="0"/>
          </a:p>
        </p:txBody>
      </p:sp>
    </p:spTree>
    <p:extLst>
      <p:ext uri="{BB962C8B-B14F-4D97-AF65-F5344CB8AC3E}">
        <p14:creationId xmlns:p14="http://schemas.microsoft.com/office/powerpoint/2010/main" val="2030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1999" cy="6858001"/>
          </a:xfrm>
          <a:prstGeom prst="rect">
            <a:avLst/>
          </a:prstGeom>
        </p:spPr>
      </p:pic>
      <p:sp>
        <p:nvSpPr>
          <p:cNvPr id="6" name="Rectangle 5"/>
          <p:cNvSpPr/>
          <p:nvPr/>
        </p:nvSpPr>
        <p:spPr>
          <a:xfrm>
            <a:off x="513806" y="609600"/>
            <a:ext cx="11181805" cy="2891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تعمل </a:t>
            </a:r>
            <a:r>
              <a:rPr lang="ar-IQ" sz="2800" b="1" dirty="0">
                <a:solidFill>
                  <a:schemeClr val="tx1"/>
                </a:solidFill>
              </a:rPr>
              <a:t>تطبيقات الذكاء الصناعي على تحديث المناهج بصورة تلقائية وسريعة في ضوء الانفجار المعلوماتي والتطور المعرفي المضطرد والذي وصل لمستوى ان صلاحية المعارف والعلوم التي سيتعلمها المرء مستقبلا ستقتصر على خمس سنوات فقط، وإذا ما كان تطوير المناهج العلمية وطباعة الكتب المتخصصة عملية طويلة معقدة قد تستغرق هي بحد ذاتها 5 سنوات، فان تقنيات الذكاء الصناعي قادرة على استنتاج المعارف والمهارات المطلوبة في وقـت معيّن، وبالتالي تحديث الدروس تلقائياً وتقديمها للطالب بشكل يناسب احتياجاته وقدراته.</a:t>
            </a:r>
          </a:p>
        </p:txBody>
      </p:sp>
      <p:sp>
        <p:nvSpPr>
          <p:cNvPr id="7" name="Rectangle 6"/>
          <p:cNvSpPr/>
          <p:nvPr/>
        </p:nvSpPr>
        <p:spPr>
          <a:xfrm>
            <a:off x="418011" y="3701143"/>
            <a:ext cx="11146972" cy="230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rPr>
              <a:t>يمكن </a:t>
            </a:r>
            <a:r>
              <a:rPr lang="ar-IQ" sz="2800" b="1" dirty="0">
                <a:solidFill>
                  <a:schemeClr val="tx1"/>
                </a:solidFill>
              </a:rPr>
              <a:t>لتقنيات الذكاء الاصطناعي أن تقدِّم الدعم المطلوب للطالب خارج الصف الدراسي، فالطلبة الذين يتعلَّمون المبادئ الأساسية في القراءة والعلوم والرياضيات وغيرها من العلوم يعتمدون أساساً على الشرح من معلميهم وأهاليهم لفهم هذه الأسس والقواعد، ولما كان وقت المعلمين والأهالي ضيقاً، فهذا يضع كثيراً من الضغط على الأطراف المختلفة وقد لا تكون النتيجة مُرضية. </a:t>
            </a:r>
          </a:p>
        </p:txBody>
      </p:sp>
    </p:spTree>
    <p:extLst>
      <p:ext uri="{BB962C8B-B14F-4D97-AF65-F5344CB8AC3E}">
        <p14:creationId xmlns:p14="http://schemas.microsoft.com/office/powerpoint/2010/main" val="3777700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B85F1A-BB7E-AA45-54DD-4BE91876FA6F}"/>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04436C5-A87A-783E-F172-81A2DA96A9FA}"/>
              </a:ext>
            </a:extLst>
          </p:cNvPr>
          <p:cNvSpPr/>
          <p:nvPr/>
        </p:nvSpPr>
        <p:spPr>
          <a:xfrm>
            <a:off x="470263" y="243841"/>
            <a:ext cx="11129554" cy="2899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457200" indent="-457200" algn="just" rtl="1">
              <a:buFont typeface="Wingdings" panose="05000000000000000000" pitchFamily="2" charset="2"/>
              <a:buChar char="q"/>
            </a:pPr>
            <a:r>
              <a:rPr lang="ar-IQ" sz="2800" b="1" dirty="0" smtClean="0">
                <a:solidFill>
                  <a:schemeClr val="tx1"/>
                </a:solidFill>
                <a:latin typeface="Arial Black" panose="020B0A04020102020204" pitchFamily="34" charset="0"/>
              </a:rPr>
              <a:t>أما </a:t>
            </a:r>
            <a:r>
              <a:rPr lang="ar-IQ" sz="2800" b="1" dirty="0">
                <a:solidFill>
                  <a:schemeClr val="tx1"/>
                </a:solidFill>
                <a:latin typeface="Arial Black" panose="020B0A04020102020204" pitchFamily="34" charset="0"/>
              </a:rPr>
              <a:t>حين يتوفَّر المساعد الذكي والمتفرغ، والذي يستطيع معرفة قدرات الطالب ونقاط قوته وضعفه، والموضوعات التي يعاني فيها من قصور في الفهم أو نقص في المعلومات، فيمكنه عندئذ أن يكيف المادة العلمية بل حتى العملية التعليمية بأكملها بما يناسب إمكانات الفرد فيقدِّم المساعدة المطلوبة والدعم اللازم في الوقت المحدَّد وبالشكل المناسب لكل طالب على حدة. وعلى هذا الأساس، يفترض أن تكون النتائج إيجابية بشكل أكبر، حين يكون لكل طالب، بغض النظر عن الإمكانات المادية، أو موقعه الجغرافي، أو قدراته الذهنية ما يشبه المعلم الخاص المتوافر في كل وقت وكل مكان</a:t>
            </a:r>
            <a:r>
              <a:rPr lang="ar-IQ" b="1" dirty="0">
                <a:latin typeface="Arial Black" panose="020B0A04020102020204" pitchFamily="34" charset="0"/>
              </a:rPr>
              <a:t>.</a:t>
            </a:r>
          </a:p>
        </p:txBody>
      </p:sp>
      <p:sp>
        <p:nvSpPr>
          <p:cNvPr id="2" name="Rectangle 1"/>
          <p:cNvSpPr/>
          <p:nvPr/>
        </p:nvSpPr>
        <p:spPr>
          <a:xfrm>
            <a:off x="470263" y="3387636"/>
            <a:ext cx="11129554" cy="2629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IQ" sz="2800" b="1" dirty="0">
                <a:solidFill>
                  <a:schemeClr val="tx1"/>
                </a:solidFill>
              </a:rPr>
              <a:t>وعلى هذا الأساس، يفترض أن تكون النتائج إيجابية بشكل أكبر، حين يكون لكل طالب، بغض النظر عن الإمكانات المادية، أو موقعه الجغرافي، أو قدراته الذهنية ما يشبه المعلم الخاص المتوافر في كل وقت وكل مكان</a:t>
            </a:r>
          </a:p>
        </p:txBody>
      </p:sp>
    </p:spTree>
    <p:extLst>
      <p:ext uri="{BB962C8B-B14F-4D97-AF65-F5344CB8AC3E}">
        <p14:creationId xmlns:p14="http://schemas.microsoft.com/office/powerpoint/2010/main" val="80263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1745</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tharwa hadi</dc:creator>
  <cp:lastModifiedBy>Maher</cp:lastModifiedBy>
  <cp:revision>40</cp:revision>
  <dcterms:created xsi:type="dcterms:W3CDTF">2023-08-25T14:39:23Z</dcterms:created>
  <dcterms:modified xsi:type="dcterms:W3CDTF">2024-11-06T15:53:42Z</dcterms:modified>
</cp:coreProperties>
</file>