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73"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82" initials="m" lastIdx="7" clrIdx="0">
    <p:extLst>
      <p:ext uri="{19B8F6BF-5375-455C-9EA6-DF929625EA0E}">
        <p15:presenceInfo xmlns:p15="http://schemas.microsoft.com/office/powerpoint/2012/main" userId="mustaFA8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6T05:13:18.832" idx="1">
    <p:pos x="7670" y="10"/>
    <p:text/>
    <p:extLst>
      <p:ext uri="{C676402C-5697-4E1C-873F-D02D1690AC5C}">
        <p15:threadingInfo xmlns:p15="http://schemas.microsoft.com/office/powerpoint/2012/main" timeZoneBias="480"/>
      </p:ext>
    </p:extLst>
  </p:cm>
  <p:cm authorId="1" dt="2024-01-26T05:14:06.487" idx="2">
    <p:pos x="7574" y="106"/>
    <p:text>تاكيد التجارة على وجود خزين كافي من الحنطة يعني تحليله (امن وغذاء )</p:text>
    <p:extLst>
      <p:ext uri="{C676402C-5697-4E1C-873F-D02D1690AC5C}">
        <p15:threadingInfo xmlns:p15="http://schemas.microsoft.com/office/powerpoint/2012/main" timeZoneBias="480"/>
      </p:ext>
    </p:extLst>
  </p:cm>
  <p:cm authorId="1" dt="2024-01-26T05:16:15.996" idx="3">
    <p:pos x="7478" y="202"/>
    <p:text>تمكين اقتصادي يعني فئة التطورات الاقتصادية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26T05:31:42.551" idx="4">
    <p:pos x="0" y="-76"/>
    <p:text>ادبية</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1-26T05:35:57.420" idx="5">
    <p:pos x="0" y="112"/>
    <p:text>علمية</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1-26T05:38:54.114" idx="6">
    <p:pos x="-453" y="-76"/>
    <p:text>علمي توعوي</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1-26T05:40:59.775" idx="7">
    <p:pos x="0" y="112"/>
    <p:text>اداري</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C0D4484D-ADFA-4C5F-A221-313C0E0BE635}" type="datetimeFigureOut">
              <a:rPr lang="en-US" smtClean="0"/>
              <a:t>1/26/2024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DC58553-986A-413A-982C-7E065BC86941}" type="slidenum">
              <a:rPr lang="en-US" smtClean="0"/>
              <a:t>‹#›</a:t>
            </a:fld>
            <a:endParaRPr lang="en-US"/>
          </a:p>
        </p:txBody>
      </p:sp>
    </p:spTree>
    <p:extLst>
      <p:ext uri="{BB962C8B-B14F-4D97-AF65-F5344CB8AC3E}">
        <p14:creationId xmlns:p14="http://schemas.microsoft.com/office/powerpoint/2010/main" val="28129038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1DC58553-986A-413A-982C-7E065BC86941}" type="slidenum">
              <a:rPr lang="en-US" smtClean="0"/>
              <a:t>9</a:t>
            </a:fld>
            <a:endParaRPr lang="en-US"/>
          </a:p>
        </p:txBody>
      </p:sp>
    </p:spTree>
    <p:extLst>
      <p:ext uri="{BB962C8B-B14F-4D97-AF65-F5344CB8AC3E}">
        <p14:creationId xmlns:p14="http://schemas.microsoft.com/office/powerpoint/2010/main" val="395747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660670-9164-FABC-7C3F-14FBA070404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FE779CA9-68E9-D40E-75C5-7D6897F50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B18FEAD7-8130-676A-365B-55178AB11C50}"/>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96C77D67-23B3-63ED-49BA-A2ABD417D05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3BC97266-62D0-60B9-82AE-5B15AC9C48EC}"/>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17701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C58C7-BF67-4D35-C3F2-6804E3A0EE87}"/>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3EE385B4-4625-ABDA-876E-C7FA732F751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F79AC26-E1B8-A259-2CFF-87D8F6221792}"/>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81E84FC0-BDA6-C04A-BFC0-EF322CF08BFC}"/>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FD2244D-0C0D-2696-25BD-BB9D80D20BA8}"/>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293938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52F9223-B4F9-210C-ED90-DDA7B476E29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3C8ADF9-D3C4-9A76-C0A9-72C9D6DCDC8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6749B7B-7387-8217-4C62-D614FEB7ECE0}"/>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FB69A529-B7D0-B74A-052C-63296CD5DD8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4022B488-D24A-9E25-6AA2-046034C96327}"/>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336737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CF43D5-3139-1300-EB1B-C8655CD9B1E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738ACF3F-6374-A1DC-FB2F-23DF9CA58D9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463DD8C-F291-A289-7A0E-57E014FFAA68}"/>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991D39A0-979A-747D-ADA4-F5C1E93A08E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7CC23BC-823C-5B5D-498F-C21CD6215A89}"/>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93048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A39458-6D64-CEE4-F324-7C6E7D4891B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97A8852-A074-C92D-C78D-1BFDAFF5C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3174CAC-F136-0648-7EC4-D7AF2C4DA8F6}"/>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A1D1524F-54AE-87B2-3029-06E391FFB20E}"/>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8A159978-66B9-7794-8903-EB807C8A9681}"/>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62448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261D0E-D76C-F04C-1464-0D5015EC1F9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EFD17D80-60CB-28FA-2D79-47857AE5BF0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23BE9E65-9582-FF1D-7E77-72F98A7B00C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18AAAB3A-838C-4043-372F-C2A3AE5E3314}"/>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6" name="عنصر نائب للتذييل 5">
            <a:extLst>
              <a:ext uri="{FF2B5EF4-FFF2-40B4-BE49-F238E27FC236}">
                <a16:creationId xmlns:a16="http://schemas.microsoft.com/office/drawing/2014/main" id="{B456EE5D-21B3-4C5E-E4C7-C3EDB3B4779D}"/>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12B86DA9-5AFF-BC28-3EBE-B1A38E23A589}"/>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298617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307885-64C1-6096-1EBD-6DD6ECD4136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B130DE6A-A90B-2573-DC41-29123BCA6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821EB46-C9C7-9CC9-71A0-3924A21B8769}"/>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03BC7CC5-2BDE-07D6-3DE7-6131E6888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C2CC8CB7-618F-5E8D-5947-82EBC295B75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893F5B30-7DF5-2320-4318-D89184231496}"/>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8" name="عنصر نائب للتذييل 7">
            <a:extLst>
              <a:ext uri="{FF2B5EF4-FFF2-40B4-BE49-F238E27FC236}">
                <a16:creationId xmlns:a16="http://schemas.microsoft.com/office/drawing/2014/main" id="{DF737026-99F5-32DE-9D8F-FC97C829B15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D25B73FE-BFCE-7799-AFE4-3291C22DC78A}"/>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223836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7E770F-6BB7-84B1-4088-0BDF81A678D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C4480905-814B-59A1-69AC-D606ED1631C8}"/>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4" name="عنصر نائب للتذييل 3">
            <a:extLst>
              <a:ext uri="{FF2B5EF4-FFF2-40B4-BE49-F238E27FC236}">
                <a16:creationId xmlns:a16="http://schemas.microsoft.com/office/drawing/2014/main" id="{DBB72FE9-2CE2-ECAF-2486-3431064C7A34}"/>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E42D2505-F6B1-4A75-B9A2-43619C6D9BEA}"/>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312314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49EA114-7D23-D7EB-7523-16995CA97B0F}"/>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3" name="عنصر نائب للتذييل 2">
            <a:extLst>
              <a:ext uri="{FF2B5EF4-FFF2-40B4-BE49-F238E27FC236}">
                <a16:creationId xmlns:a16="http://schemas.microsoft.com/office/drawing/2014/main" id="{8B4923A2-BE9D-DC31-C5F0-AB9C679DB5D3}"/>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2B6D10B0-B423-50E8-B11E-B536AE9CBA11}"/>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400759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58028C-5617-E814-2237-A2850603686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1976F1E4-04B6-345B-247C-9369C4B33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08DC9023-69A0-5BA0-1357-1578ADD9C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8FC49FC-D301-3577-0092-1F2A34F54735}"/>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6" name="عنصر نائب للتذييل 5">
            <a:extLst>
              <a:ext uri="{FF2B5EF4-FFF2-40B4-BE49-F238E27FC236}">
                <a16:creationId xmlns:a16="http://schemas.microsoft.com/office/drawing/2014/main" id="{39D4DAB7-2211-F8A0-0ED8-E3EC19CEF422}"/>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DCBD5B09-37B8-1416-AB6F-AE5C9DD64C8D}"/>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292335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A6A7E6-D432-CFF6-2437-4768DBFBC4F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3E6E2E19-9EF2-8E85-920C-7C3289D20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E3A710E9-4C52-F16A-198C-3E3297E18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667DF87-A6E6-4EDF-AD1A-16F52AEED588}"/>
              </a:ext>
            </a:extLst>
          </p:cNvPr>
          <p:cNvSpPr>
            <a:spLocks noGrp="1"/>
          </p:cNvSpPr>
          <p:nvPr>
            <p:ph type="dt" sz="half" idx="10"/>
          </p:nvPr>
        </p:nvSpPr>
        <p:spPr/>
        <p:txBody>
          <a:bodyPr/>
          <a:lstStyle/>
          <a:p>
            <a:fld id="{5769AD83-AF4B-4BC9-853E-F4039FE01B1C}" type="datetimeFigureOut">
              <a:rPr lang="en-US" smtClean="0"/>
              <a:t>1/26/2024</a:t>
            </a:fld>
            <a:endParaRPr lang="en-US"/>
          </a:p>
        </p:txBody>
      </p:sp>
      <p:sp>
        <p:nvSpPr>
          <p:cNvPr id="6" name="عنصر نائب للتذييل 5">
            <a:extLst>
              <a:ext uri="{FF2B5EF4-FFF2-40B4-BE49-F238E27FC236}">
                <a16:creationId xmlns:a16="http://schemas.microsoft.com/office/drawing/2014/main" id="{1B7A8F0D-BBBF-1C32-F26D-4782E4683536}"/>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8044E76-DB58-AA5E-6B97-674786A89832}"/>
              </a:ext>
            </a:extLst>
          </p:cNvPr>
          <p:cNvSpPr>
            <a:spLocks noGrp="1"/>
          </p:cNvSpPr>
          <p:nvPr>
            <p:ph type="sldNum" sz="quarter" idx="12"/>
          </p:nvPr>
        </p:nvSpPr>
        <p:spPr/>
        <p:txBody>
          <a:bodyPr/>
          <a:lstStyle/>
          <a:p>
            <a:fld id="{8FD259EF-D3B2-4CA9-8C15-6DC1E46C9914}" type="slidenum">
              <a:rPr lang="en-US" smtClean="0"/>
              <a:t>‹#›</a:t>
            </a:fld>
            <a:endParaRPr lang="en-US"/>
          </a:p>
        </p:txBody>
      </p:sp>
    </p:spTree>
    <p:extLst>
      <p:ext uri="{BB962C8B-B14F-4D97-AF65-F5344CB8AC3E}">
        <p14:creationId xmlns:p14="http://schemas.microsoft.com/office/powerpoint/2010/main" val="31147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23E55F8-0810-5337-5E51-195741530BE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75410118-527E-9875-E5DA-4FAB03D131A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AE6D626-7FEC-C8B3-2310-029E0BE314B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769AD83-AF4B-4BC9-853E-F4039FE01B1C}" type="datetimeFigureOut">
              <a:rPr lang="en-US" smtClean="0"/>
              <a:t>1/26/2024</a:t>
            </a:fld>
            <a:endParaRPr lang="en-US"/>
          </a:p>
        </p:txBody>
      </p:sp>
      <p:sp>
        <p:nvSpPr>
          <p:cNvPr id="5" name="عنصر نائب للتذييل 4">
            <a:extLst>
              <a:ext uri="{FF2B5EF4-FFF2-40B4-BE49-F238E27FC236}">
                <a16:creationId xmlns:a16="http://schemas.microsoft.com/office/drawing/2014/main" id="{FB01E9C9-246D-1792-2915-97D6CB1BD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C1293FCA-2103-00AB-B28E-C819A7023BA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D259EF-D3B2-4CA9-8C15-6DC1E46C9914}" type="slidenum">
              <a:rPr lang="en-US" smtClean="0"/>
              <a:t>‹#›</a:t>
            </a:fld>
            <a:endParaRPr lang="en-US"/>
          </a:p>
        </p:txBody>
      </p:sp>
    </p:spTree>
    <p:extLst>
      <p:ext uri="{BB962C8B-B14F-4D97-AF65-F5344CB8AC3E}">
        <p14:creationId xmlns:p14="http://schemas.microsoft.com/office/powerpoint/2010/main" val="312533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45F2D8-76C2-9913-C7FB-5F8F19F34511}"/>
              </a:ext>
            </a:extLst>
          </p:cNvPr>
          <p:cNvSpPr>
            <a:spLocks noGrp="1"/>
          </p:cNvSpPr>
          <p:nvPr>
            <p:ph type="ctrTitle"/>
          </p:nvPr>
        </p:nvSpPr>
        <p:spPr>
          <a:solidFill>
            <a:schemeClr val="accent1">
              <a:lumMod val="75000"/>
            </a:schemeClr>
          </a:solidFill>
        </p:spPr>
        <p:txBody>
          <a:bodyPr>
            <a:normAutofit/>
          </a:bodyPr>
          <a:lstStyle/>
          <a:p>
            <a:r>
              <a:rPr lang="ar-IQ" sz="4800">
                <a:solidFill>
                  <a:srgbClr val="FF0000"/>
                </a:solidFill>
              </a:rPr>
              <a:t>دورة تدريبية بعنوان </a:t>
            </a:r>
            <a:br>
              <a:rPr lang="ar-IQ" sz="4800">
                <a:solidFill>
                  <a:srgbClr val="FF0000"/>
                </a:solidFill>
              </a:rPr>
            </a:br>
            <a:r>
              <a:rPr lang="ar-IQ" sz="4800">
                <a:solidFill>
                  <a:srgbClr val="FF0000"/>
                </a:solidFill>
              </a:rPr>
              <a:t>(مضمون الاخبار في المواقع الالكترونية حسب المنهج الوصفي) </a:t>
            </a:r>
            <a:endParaRPr lang="en-US" sz="4800" dirty="0">
              <a:solidFill>
                <a:srgbClr val="FF0000"/>
              </a:solidFill>
            </a:endParaRPr>
          </a:p>
        </p:txBody>
      </p:sp>
      <p:sp>
        <p:nvSpPr>
          <p:cNvPr id="3" name="عنوان فرعي 2">
            <a:extLst>
              <a:ext uri="{FF2B5EF4-FFF2-40B4-BE49-F238E27FC236}">
                <a16:creationId xmlns:a16="http://schemas.microsoft.com/office/drawing/2014/main" id="{A75BFFC2-499C-0864-2D74-E5643E463C98}"/>
              </a:ext>
            </a:extLst>
          </p:cNvPr>
          <p:cNvSpPr>
            <a:spLocks noGrp="1"/>
          </p:cNvSpPr>
          <p:nvPr>
            <p:ph type="subTitle" idx="1"/>
          </p:nvPr>
        </p:nvSpPr>
        <p:spPr>
          <a:solidFill>
            <a:schemeClr val="accent2">
              <a:lumMod val="75000"/>
            </a:schemeClr>
          </a:solidFill>
        </p:spPr>
        <p:txBody>
          <a:bodyPr>
            <a:noAutofit/>
          </a:bodyPr>
          <a:lstStyle/>
          <a:p>
            <a:r>
              <a:rPr lang="ar-IQ" sz="3200" b="1" dirty="0"/>
              <a:t>اعداد </a:t>
            </a:r>
          </a:p>
          <a:p>
            <a:r>
              <a:rPr lang="ar-IQ" sz="3200" b="1" dirty="0" err="1"/>
              <a:t>م.د</a:t>
            </a:r>
            <a:r>
              <a:rPr lang="ar-IQ" sz="3200" b="1" dirty="0"/>
              <a:t>. سجى خالد جاسم</a:t>
            </a:r>
          </a:p>
          <a:p>
            <a:r>
              <a:rPr lang="ar-IQ" sz="3200" b="1" dirty="0" err="1"/>
              <a:t>م.م.ابتهال</a:t>
            </a:r>
            <a:r>
              <a:rPr lang="ar-IQ" sz="3200" b="1" dirty="0"/>
              <a:t> جاسم رشيد</a:t>
            </a:r>
            <a:endParaRPr lang="en-US" sz="3200" b="1" dirty="0"/>
          </a:p>
        </p:txBody>
      </p:sp>
    </p:spTree>
    <p:extLst>
      <p:ext uri="{BB962C8B-B14F-4D97-AF65-F5344CB8AC3E}">
        <p14:creationId xmlns:p14="http://schemas.microsoft.com/office/powerpoint/2010/main" val="191458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436B9D-E215-BDF8-AFF4-C45F003C42C8}"/>
              </a:ext>
            </a:extLst>
          </p:cNvPr>
          <p:cNvSpPr>
            <a:spLocks noGrp="1"/>
          </p:cNvSpPr>
          <p:nvPr>
            <p:ph type="ctrTitle"/>
          </p:nvPr>
        </p:nvSpPr>
        <p:spPr>
          <a:xfrm>
            <a:off x="1524000" y="1122363"/>
            <a:ext cx="9144000" cy="1655762"/>
          </a:xfrm>
        </p:spPr>
        <p:txBody>
          <a:bodyPr>
            <a:normAutofit fontScale="90000"/>
          </a:bodyPr>
          <a:lstStyle/>
          <a:p>
            <a:r>
              <a:rPr lang="ar-IQ" dirty="0">
                <a:solidFill>
                  <a:srgbClr val="3399FF"/>
                </a:solidFill>
              </a:rPr>
              <a:t>تصنيف الاخبار وفقا لموضوعها الرئيسي حسب المنهج الوصفي</a:t>
            </a:r>
            <a:endParaRPr lang="en-US" dirty="0">
              <a:solidFill>
                <a:srgbClr val="3399FF"/>
              </a:solidFill>
            </a:endParaRPr>
          </a:p>
        </p:txBody>
      </p:sp>
      <p:sp>
        <p:nvSpPr>
          <p:cNvPr id="3" name="عنوان فرعي 2">
            <a:extLst>
              <a:ext uri="{FF2B5EF4-FFF2-40B4-BE49-F238E27FC236}">
                <a16:creationId xmlns:a16="http://schemas.microsoft.com/office/drawing/2014/main" id="{19D7095F-B32D-EEAE-2DA9-740A57175812}"/>
              </a:ext>
            </a:extLst>
          </p:cNvPr>
          <p:cNvSpPr>
            <a:spLocks noGrp="1"/>
          </p:cNvSpPr>
          <p:nvPr>
            <p:ph type="subTitle" idx="1"/>
          </p:nvPr>
        </p:nvSpPr>
        <p:spPr>
          <a:xfrm>
            <a:off x="1524000" y="3602037"/>
            <a:ext cx="9144000" cy="2004283"/>
          </a:xfrm>
          <a:solidFill>
            <a:schemeClr val="accent1">
              <a:lumMod val="40000"/>
              <a:lumOff val="60000"/>
            </a:schemeClr>
          </a:solidFill>
        </p:spPr>
        <p:txBody>
          <a:bodyPr>
            <a:noAutofit/>
          </a:bodyPr>
          <a:lstStyle/>
          <a:p>
            <a:pPr algn="justLow"/>
            <a:r>
              <a:rPr lang="ar-IQ" sz="3200" dirty="0"/>
              <a:t>تصنف الاخبار على أساس الموضوع الذي تتناوله الى مجموعة أنواع دون ان تأخذ في الاعتبار التداخل الوارد في هذه الاخبار ،هل هي اخبار سياسية ،امنية، اقتصادية ، اجتماعية ،تكنولوجية علمية، فنية، رياضية.</a:t>
            </a:r>
            <a:endParaRPr lang="en-US" sz="3200" dirty="0"/>
          </a:p>
        </p:txBody>
      </p:sp>
    </p:spTree>
    <p:extLst>
      <p:ext uri="{BB962C8B-B14F-4D97-AF65-F5344CB8AC3E}">
        <p14:creationId xmlns:p14="http://schemas.microsoft.com/office/powerpoint/2010/main" val="419580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8288AB-F221-9FCB-15CA-151C929249AD}"/>
              </a:ext>
            </a:extLst>
          </p:cNvPr>
          <p:cNvSpPr>
            <a:spLocks noGrp="1"/>
          </p:cNvSpPr>
          <p:nvPr>
            <p:ph type="title"/>
          </p:nvPr>
        </p:nvSpPr>
        <p:spPr>
          <a:xfrm>
            <a:off x="838200" y="0"/>
            <a:ext cx="10515600" cy="734518"/>
          </a:xfrm>
        </p:spPr>
        <p:txBody>
          <a:bodyPr>
            <a:normAutofit/>
          </a:bodyPr>
          <a:lstStyle/>
          <a:p>
            <a:pPr algn="ctr"/>
            <a:r>
              <a:rPr lang="ar-IQ" sz="3200" b="1" dirty="0"/>
              <a:t>امثلة حول تصنيف الاخبار</a:t>
            </a:r>
            <a:endParaRPr lang="en-US" sz="3200" b="1" dirty="0"/>
          </a:p>
        </p:txBody>
      </p:sp>
      <p:pic>
        <p:nvPicPr>
          <p:cNvPr id="6" name="عنصر نائب للمحتوى 5">
            <a:extLst>
              <a:ext uri="{FF2B5EF4-FFF2-40B4-BE49-F238E27FC236}">
                <a16:creationId xmlns:a16="http://schemas.microsoft.com/office/drawing/2014/main" id="{66B31E39-4CF5-52BD-1573-AB527950AF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584616"/>
            <a:ext cx="12082072" cy="6273384"/>
          </a:xfrm>
        </p:spPr>
      </p:pic>
    </p:spTree>
    <p:extLst>
      <p:ext uri="{BB962C8B-B14F-4D97-AF65-F5344CB8AC3E}">
        <p14:creationId xmlns:p14="http://schemas.microsoft.com/office/powerpoint/2010/main" val="93408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77B1C6-BFB7-9237-2F79-55E2B8152E2D}"/>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25E4713B-6413-CFD1-C6D2-64F6F759B7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9922"/>
            <a:ext cx="11902190" cy="6977921"/>
          </a:xfrm>
        </p:spPr>
      </p:pic>
    </p:spTree>
    <p:extLst>
      <p:ext uri="{BB962C8B-B14F-4D97-AF65-F5344CB8AC3E}">
        <p14:creationId xmlns:p14="http://schemas.microsoft.com/office/powerpoint/2010/main" val="136175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05D25D-DCA6-0983-7BD5-FB362442C25A}"/>
              </a:ext>
            </a:extLst>
          </p:cNvPr>
          <p:cNvSpPr>
            <a:spLocks noGrp="1"/>
          </p:cNvSpPr>
          <p:nvPr>
            <p:ph type="title"/>
          </p:nvPr>
        </p:nvSpPr>
        <p:spPr/>
        <p:txBody>
          <a:bodyPr/>
          <a:lstStyle/>
          <a:p>
            <a:endParaRPr lang="en-US"/>
          </a:p>
        </p:txBody>
      </p:sp>
      <p:pic>
        <p:nvPicPr>
          <p:cNvPr id="4" name="صورة 3">
            <a:extLst>
              <a:ext uri="{FF2B5EF4-FFF2-40B4-BE49-F238E27FC236}">
                <a16:creationId xmlns:a16="http://schemas.microsoft.com/office/drawing/2014/main" id="{8458DD52-344E-A4B5-1C14-B37161AC0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100"/>
            <a:ext cx="12192000" cy="6807316"/>
          </a:xfrm>
          <a:prstGeom prst="rect">
            <a:avLst/>
          </a:prstGeom>
        </p:spPr>
      </p:pic>
    </p:spTree>
    <p:extLst>
      <p:ext uri="{BB962C8B-B14F-4D97-AF65-F5344CB8AC3E}">
        <p14:creationId xmlns:p14="http://schemas.microsoft.com/office/powerpoint/2010/main" val="211510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874C81-0F3E-B841-82B7-0E765F3621F3}"/>
              </a:ext>
            </a:extLst>
          </p:cNvPr>
          <p:cNvSpPr>
            <a:spLocks noGrp="1"/>
          </p:cNvSpPr>
          <p:nvPr>
            <p:ph type="title"/>
          </p:nvPr>
        </p:nvSpPr>
        <p:spPr/>
        <p:txBody>
          <a:bodyPr/>
          <a:lstStyle/>
          <a:p>
            <a:endParaRPr lang="en-US"/>
          </a:p>
        </p:txBody>
      </p:sp>
      <p:pic>
        <p:nvPicPr>
          <p:cNvPr id="4" name="صورة 3">
            <a:extLst>
              <a:ext uri="{FF2B5EF4-FFF2-40B4-BE49-F238E27FC236}">
                <a16:creationId xmlns:a16="http://schemas.microsoft.com/office/drawing/2014/main" id="{922D96B6-6389-4609-9691-E55BED3CC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28" y="-119920"/>
            <a:ext cx="12911528" cy="7495082"/>
          </a:xfrm>
          <a:prstGeom prst="rect">
            <a:avLst/>
          </a:prstGeom>
        </p:spPr>
      </p:pic>
    </p:spTree>
    <p:extLst>
      <p:ext uri="{BB962C8B-B14F-4D97-AF65-F5344CB8AC3E}">
        <p14:creationId xmlns:p14="http://schemas.microsoft.com/office/powerpoint/2010/main" val="174157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D49F53-5592-2FEA-46D0-C5D1F4E97EBB}"/>
              </a:ext>
            </a:extLst>
          </p:cNvPr>
          <p:cNvSpPr>
            <a:spLocks noGrp="1"/>
          </p:cNvSpPr>
          <p:nvPr>
            <p:ph type="title"/>
          </p:nvPr>
        </p:nvSpPr>
        <p:spPr/>
        <p:txBody>
          <a:bodyPr/>
          <a:lstStyle/>
          <a:p>
            <a:endParaRPr lang="en-US"/>
          </a:p>
        </p:txBody>
      </p:sp>
      <p:pic>
        <p:nvPicPr>
          <p:cNvPr id="4" name="صورة 3">
            <a:extLst>
              <a:ext uri="{FF2B5EF4-FFF2-40B4-BE49-F238E27FC236}">
                <a16:creationId xmlns:a16="http://schemas.microsoft.com/office/drawing/2014/main" id="{0D7D6B92-B516-AC87-1457-D702BD303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100"/>
            <a:ext cx="12192000" cy="6912248"/>
          </a:xfrm>
          <a:prstGeom prst="rect">
            <a:avLst/>
          </a:prstGeom>
        </p:spPr>
      </p:pic>
    </p:spTree>
    <p:extLst>
      <p:ext uri="{BB962C8B-B14F-4D97-AF65-F5344CB8AC3E}">
        <p14:creationId xmlns:p14="http://schemas.microsoft.com/office/powerpoint/2010/main" val="5319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C9456F-EAE8-F4C6-8549-0A4D0C40AAF9}"/>
              </a:ext>
            </a:extLst>
          </p:cNvPr>
          <p:cNvSpPr>
            <a:spLocks noGrp="1"/>
          </p:cNvSpPr>
          <p:nvPr>
            <p:ph type="title"/>
          </p:nvPr>
        </p:nvSpPr>
        <p:spPr/>
        <p:txBody>
          <a:bodyPr/>
          <a:lstStyle/>
          <a:p>
            <a:pPr algn="ctr"/>
            <a:r>
              <a:rPr lang="ar-IQ" dirty="0"/>
              <a:t>تصنيفات الاخبار حسب المنهج الوصفي </a:t>
            </a:r>
            <a:endParaRPr lang="en-US" dirty="0"/>
          </a:p>
        </p:txBody>
      </p:sp>
      <p:graphicFrame>
        <p:nvGraphicFramePr>
          <p:cNvPr id="3" name="جدول 2">
            <a:extLst>
              <a:ext uri="{FF2B5EF4-FFF2-40B4-BE49-F238E27FC236}">
                <a16:creationId xmlns:a16="http://schemas.microsoft.com/office/drawing/2014/main" id="{BB5EEB51-B0B0-ED34-F5A5-38C559FE9794}"/>
              </a:ext>
            </a:extLst>
          </p:cNvPr>
          <p:cNvGraphicFramePr>
            <a:graphicFrameLocks noGrp="1"/>
          </p:cNvGraphicFramePr>
          <p:nvPr>
            <p:extLst>
              <p:ext uri="{D42A27DB-BD31-4B8C-83A1-F6EECF244321}">
                <p14:modId xmlns:p14="http://schemas.microsoft.com/office/powerpoint/2010/main" val="1129767285"/>
              </p:ext>
            </p:extLst>
          </p:nvPr>
        </p:nvGraphicFramePr>
        <p:xfrm>
          <a:off x="1738859" y="2627914"/>
          <a:ext cx="8349522" cy="2560320"/>
        </p:xfrm>
        <a:graphic>
          <a:graphicData uri="http://schemas.openxmlformats.org/drawingml/2006/table">
            <a:tbl>
              <a:tblPr firstRow="1" bandRow="1">
                <a:tableStyleId>{5C22544A-7EE6-4342-B048-85BDC9FD1C3A}</a:tableStyleId>
              </a:tblPr>
              <a:tblGrid>
                <a:gridCol w="1976370">
                  <a:extLst>
                    <a:ext uri="{9D8B030D-6E8A-4147-A177-3AD203B41FA5}">
                      <a16:colId xmlns:a16="http://schemas.microsoft.com/office/drawing/2014/main" val="1519589022"/>
                    </a:ext>
                  </a:extLst>
                </a:gridCol>
                <a:gridCol w="1593288">
                  <a:extLst>
                    <a:ext uri="{9D8B030D-6E8A-4147-A177-3AD203B41FA5}">
                      <a16:colId xmlns:a16="http://schemas.microsoft.com/office/drawing/2014/main" val="2905072308"/>
                    </a:ext>
                  </a:extLst>
                </a:gridCol>
                <a:gridCol w="1593288">
                  <a:extLst>
                    <a:ext uri="{9D8B030D-6E8A-4147-A177-3AD203B41FA5}">
                      <a16:colId xmlns:a16="http://schemas.microsoft.com/office/drawing/2014/main" val="3192041398"/>
                    </a:ext>
                  </a:extLst>
                </a:gridCol>
                <a:gridCol w="1972372">
                  <a:extLst>
                    <a:ext uri="{9D8B030D-6E8A-4147-A177-3AD203B41FA5}">
                      <a16:colId xmlns:a16="http://schemas.microsoft.com/office/drawing/2014/main" val="504499375"/>
                    </a:ext>
                  </a:extLst>
                </a:gridCol>
                <a:gridCol w="1214204">
                  <a:extLst>
                    <a:ext uri="{9D8B030D-6E8A-4147-A177-3AD203B41FA5}">
                      <a16:colId xmlns:a16="http://schemas.microsoft.com/office/drawing/2014/main" val="728940087"/>
                    </a:ext>
                  </a:extLst>
                </a:gridCol>
              </a:tblGrid>
              <a:tr h="0">
                <a:tc>
                  <a:txBody>
                    <a:bodyPr/>
                    <a:lstStyle/>
                    <a:p>
                      <a:r>
                        <a:rPr lang="ar-IQ" dirty="0"/>
                        <a:t>المرتبة</a:t>
                      </a:r>
                      <a:endParaRPr lang="en-US" dirty="0"/>
                    </a:p>
                  </a:txBody>
                  <a:tcPr/>
                </a:tc>
                <a:tc>
                  <a:txBody>
                    <a:bodyPr/>
                    <a:lstStyle/>
                    <a:p>
                      <a:r>
                        <a:rPr lang="ar-IQ" dirty="0"/>
                        <a:t>%</a:t>
                      </a:r>
                      <a:endParaRPr lang="en-US" dirty="0"/>
                    </a:p>
                  </a:txBody>
                  <a:tcPr/>
                </a:tc>
                <a:tc>
                  <a:txBody>
                    <a:bodyPr/>
                    <a:lstStyle/>
                    <a:p>
                      <a:r>
                        <a:rPr lang="ar-IQ" dirty="0"/>
                        <a:t>التكرار </a:t>
                      </a:r>
                      <a:endParaRPr lang="en-US" dirty="0"/>
                    </a:p>
                  </a:txBody>
                  <a:tcPr/>
                </a:tc>
                <a:tc>
                  <a:txBody>
                    <a:bodyPr/>
                    <a:lstStyle/>
                    <a:p>
                      <a:r>
                        <a:rPr lang="ar-IQ" dirty="0"/>
                        <a:t>تصنيف الاخبار</a:t>
                      </a:r>
                      <a:endParaRPr lang="en-US" dirty="0"/>
                    </a:p>
                  </a:txBody>
                  <a:tcPr/>
                </a:tc>
                <a:tc>
                  <a:txBody>
                    <a:bodyPr/>
                    <a:lstStyle/>
                    <a:p>
                      <a:r>
                        <a:rPr lang="ar-IQ" dirty="0"/>
                        <a:t>ت</a:t>
                      </a:r>
                      <a:endParaRPr lang="en-US" dirty="0"/>
                    </a:p>
                  </a:txBody>
                  <a:tcPr/>
                </a:tc>
                <a:extLst>
                  <a:ext uri="{0D108BD9-81ED-4DB2-BD59-A6C34878D82A}">
                    <a16:rowId xmlns:a16="http://schemas.microsoft.com/office/drawing/2014/main" val="1278830026"/>
                  </a:ext>
                </a:extLst>
              </a:tr>
              <a:tr h="176636">
                <a:tc>
                  <a:txBody>
                    <a:bodyPr/>
                    <a:lstStyle/>
                    <a:p>
                      <a:r>
                        <a:rPr lang="ar-IQ" dirty="0"/>
                        <a:t>الاولى</a:t>
                      </a:r>
                      <a:endParaRPr lang="en-US" dirty="0"/>
                    </a:p>
                  </a:txBody>
                  <a:tcPr/>
                </a:tc>
                <a:tc>
                  <a:txBody>
                    <a:bodyPr/>
                    <a:lstStyle/>
                    <a:p>
                      <a:r>
                        <a:rPr lang="ar-IQ" dirty="0"/>
                        <a:t>33،33%</a:t>
                      </a:r>
                      <a:endParaRPr lang="en-US" dirty="0"/>
                    </a:p>
                  </a:txBody>
                  <a:tcPr/>
                </a:tc>
                <a:tc>
                  <a:txBody>
                    <a:bodyPr/>
                    <a:lstStyle/>
                    <a:p>
                      <a:r>
                        <a:rPr lang="ar-IQ" dirty="0"/>
                        <a:t>2</a:t>
                      </a:r>
                      <a:endParaRPr lang="en-US" dirty="0"/>
                    </a:p>
                  </a:txBody>
                  <a:tcPr/>
                </a:tc>
                <a:tc>
                  <a:txBody>
                    <a:bodyPr/>
                    <a:lstStyle/>
                    <a:p>
                      <a:r>
                        <a:rPr lang="ar-IQ" dirty="0"/>
                        <a:t>علمي</a:t>
                      </a:r>
                      <a:endParaRPr lang="en-US" dirty="0"/>
                    </a:p>
                  </a:txBody>
                  <a:tcPr/>
                </a:tc>
                <a:tc>
                  <a:txBody>
                    <a:bodyPr/>
                    <a:lstStyle/>
                    <a:p>
                      <a:r>
                        <a:rPr lang="ar-IQ" dirty="0"/>
                        <a:t>1</a:t>
                      </a:r>
                      <a:endParaRPr lang="en-US" dirty="0"/>
                    </a:p>
                  </a:txBody>
                  <a:tcPr/>
                </a:tc>
                <a:extLst>
                  <a:ext uri="{0D108BD9-81ED-4DB2-BD59-A6C34878D82A}">
                    <a16:rowId xmlns:a16="http://schemas.microsoft.com/office/drawing/2014/main" val="1888791647"/>
                  </a:ext>
                </a:extLst>
              </a:tr>
              <a:tr h="176636">
                <a:tc>
                  <a:txBody>
                    <a:bodyPr/>
                    <a:lstStyle/>
                    <a:p>
                      <a:r>
                        <a:rPr lang="ar-IQ" dirty="0"/>
                        <a:t>الثانية</a:t>
                      </a:r>
                      <a:endParaRPr lang="en-US" dirty="0"/>
                    </a:p>
                  </a:txBody>
                  <a:tcPr/>
                </a:tc>
                <a:tc>
                  <a:txBody>
                    <a:bodyPr/>
                    <a:lstStyle/>
                    <a:p>
                      <a:r>
                        <a:rPr lang="ar-IQ" dirty="0"/>
                        <a:t>16،66%</a:t>
                      </a:r>
                      <a:endParaRPr lang="en-US" dirty="0"/>
                    </a:p>
                  </a:txBody>
                  <a:tcPr/>
                </a:tc>
                <a:tc>
                  <a:txBody>
                    <a:bodyPr/>
                    <a:lstStyle/>
                    <a:p>
                      <a:r>
                        <a:rPr lang="ar-IQ" dirty="0"/>
                        <a:t>1</a:t>
                      </a:r>
                      <a:endParaRPr lang="en-US" dirty="0"/>
                    </a:p>
                  </a:txBody>
                  <a:tcPr/>
                </a:tc>
                <a:tc>
                  <a:txBody>
                    <a:bodyPr/>
                    <a:lstStyle/>
                    <a:p>
                      <a:r>
                        <a:rPr lang="ar-IQ" dirty="0"/>
                        <a:t>اداري</a:t>
                      </a:r>
                      <a:endParaRPr lang="en-US" dirty="0"/>
                    </a:p>
                  </a:txBody>
                  <a:tcPr/>
                </a:tc>
                <a:tc>
                  <a:txBody>
                    <a:bodyPr/>
                    <a:lstStyle/>
                    <a:p>
                      <a:endParaRPr lang="en-US"/>
                    </a:p>
                  </a:txBody>
                  <a:tcPr/>
                </a:tc>
                <a:extLst>
                  <a:ext uri="{0D108BD9-81ED-4DB2-BD59-A6C34878D82A}">
                    <a16:rowId xmlns:a16="http://schemas.microsoft.com/office/drawing/2014/main" val="628551936"/>
                  </a:ext>
                </a:extLst>
              </a:tr>
              <a:tr h="176636">
                <a:tc>
                  <a:txBody>
                    <a:bodyPr/>
                    <a:lstStyle/>
                    <a:p>
                      <a:endParaRPr lang="en-US"/>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16،66%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ar-IQ" dirty="0"/>
                        <a:t>1</a:t>
                      </a:r>
                      <a:endParaRPr lang="en-US" dirty="0"/>
                    </a:p>
                  </a:txBody>
                  <a:tcPr/>
                </a:tc>
                <a:tc>
                  <a:txBody>
                    <a:bodyPr/>
                    <a:lstStyle/>
                    <a:p>
                      <a:r>
                        <a:rPr lang="ar-IQ" dirty="0"/>
                        <a:t>امن وغذاء</a:t>
                      </a:r>
                      <a:endParaRPr lang="en-US" dirty="0"/>
                    </a:p>
                  </a:txBody>
                  <a:tcPr/>
                </a:tc>
                <a:tc>
                  <a:txBody>
                    <a:bodyPr/>
                    <a:lstStyle/>
                    <a:p>
                      <a:endParaRPr lang="en-US" dirty="0"/>
                    </a:p>
                  </a:txBody>
                  <a:tcPr/>
                </a:tc>
                <a:extLst>
                  <a:ext uri="{0D108BD9-81ED-4DB2-BD59-A6C34878D82A}">
                    <a16:rowId xmlns:a16="http://schemas.microsoft.com/office/drawing/2014/main" val="3654070919"/>
                  </a:ext>
                </a:extLst>
              </a:tr>
              <a:tr h="176636">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16،66%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ar-IQ" dirty="0"/>
                        <a:t>1</a:t>
                      </a:r>
                      <a:endParaRPr lang="en-US" dirty="0"/>
                    </a:p>
                  </a:txBody>
                  <a:tcPr/>
                </a:tc>
                <a:tc>
                  <a:txBody>
                    <a:bodyPr/>
                    <a:lstStyle/>
                    <a:p>
                      <a:r>
                        <a:rPr lang="ar-IQ" dirty="0"/>
                        <a:t>اقتصادي</a:t>
                      </a:r>
                      <a:endParaRPr lang="en-US" dirty="0"/>
                    </a:p>
                  </a:txBody>
                  <a:tcPr/>
                </a:tc>
                <a:tc>
                  <a:txBody>
                    <a:bodyPr/>
                    <a:lstStyle/>
                    <a:p>
                      <a:endParaRPr lang="en-US" dirty="0"/>
                    </a:p>
                  </a:txBody>
                  <a:tcPr/>
                </a:tc>
                <a:extLst>
                  <a:ext uri="{0D108BD9-81ED-4DB2-BD59-A6C34878D82A}">
                    <a16:rowId xmlns:a16="http://schemas.microsoft.com/office/drawing/2014/main" val="1760070034"/>
                  </a:ext>
                </a:extLst>
              </a:tr>
              <a:tr h="176636">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16،66%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ar-IQ" dirty="0"/>
                        <a:t>1</a:t>
                      </a:r>
                      <a:endParaRPr lang="en-US" dirty="0"/>
                    </a:p>
                  </a:txBody>
                  <a:tcPr/>
                </a:tc>
                <a:tc>
                  <a:txBody>
                    <a:bodyPr/>
                    <a:lstStyle/>
                    <a:p>
                      <a:r>
                        <a:rPr lang="ar-IQ" dirty="0"/>
                        <a:t>ادبية</a:t>
                      </a:r>
                      <a:endParaRPr lang="en-US" dirty="0"/>
                    </a:p>
                  </a:txBody>
                  <a:tcPr/>
                </a:tc>
                <a:tc>
                  <a:txBody>
                    <a:bodyPr/>
                    <a:lstStyle/>
                    <a:p>
                      <a:endParaRPr lang="en-US" dirty="0"/>
                    </a:p>
                  </a:txBody>
                  <a:tcPr/>
                </a:tc>
                <a:extLst>
                  <a:ext uri="{0D108BD9-81ED-4DB2-BD59-A6C34878D82A}">
                    <a16:rowId xmlns:a16="http://schemas.microsoft.com/office/drawing/2014/main" val="3164603392"/>
                  </a:ext>
                </a:extLst>
              </a:tr>
              <a:tr h="176636">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mn-cs"/>
                        </a:rPr>
                        <a:t>99،97%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ar-IQ" dirty="0"/>
                        <a:t>6</a:t>
                      </a:r>
                      <a:endParaRPr lang="en-US" dirty="0"/>
                    </a:p>
                  </a:txBody>
                  <a:tcPr/>
                </a:tc>
                <a:tc>
                  <a:txBody>
                    <a:bodyPr/>
                    <a:lstStyle/>
                    <a:p>
                      <a:r>
                        <a:rPr lang="ar-IQ" dirty="0"/>
                        <a:t>المجموع</a:t>
                      </a:r>
                      <a:endParaRPr lang="en-US" dirty="0"/>
                    </a:p>
                  </a:txBody>
                  <a:tcPr/>
                </a:tc>
                <a:tc>
                  <a:txBody>
                    <a:bodyPr/>
                    <a:lstStyle/>
                    <a:p>
                      <a:endParaRPr lang="en-US" dirty="0"/>
                    </a:p>
                  </a:txBody>
                  <a:tcPr/>
                </a:tc>
                <a:extLst>
                  <a:ext uri="{0D108BD9-81ED-4DB2-BD59-A6C34878D82A}">
                    <a16:rowId xmlns:a16="http://schemas.microsoft.com/office/drawing/2014/main" val="3660012841"/>
                  </a:ext>
                </a:extLst>
              </a:tr>
            </a:tbl>
          </a:graphicData>
        </a:graphic>
      </p:graphicFrame>
    </p:spTree>
    <p:extLst>
      <p:ext uri="{BB962C8B-B14F-4D97-AF65-F5344CB8AC3E}">
        <p14:creationId xmlns:p14="http://schemas.microsoft.com/office/powerpoint/2010/main" val="259530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705741-4AD0-099E-0DF2-F066A599D282}"/>
              </a:ext>
            </a:extLst>
          </p:cNvPr>
          <p:cNvSpPr>
            <a:spLocks noGrp="1"/>
          </p:cNvSpPr>
          <p:nvPr>
            <p:ph type="title"/>
          </p:nvPr>
        </p:nvSpPr>
        <p:spPr>
          <a:xfrm>
            <a:off x="4931764" y="978108"/>
            <a:ext cx="6865495" cy="1079291"/>
          </a:xfrm>
        </p:spPr>
        <p:txBody>
          <a:bodyPr>
            <a:normAutofit/>
          </a:bodyPr>
          <a:lstStyle/>
          <a:p>
            <a:pPr algn="ctr"/>
            <a:r>
              <a:rPr lang="ar-IQ" dirty="0"/>
              <a:t>تصنيف الاخبار لكلية التربية الرياضية الجادرية</a:t>
            </a:r>
            <a:endParaRPr lang="en-US" dirty="0"/>
          </a:p>
        </p:txBody>
      </p:sp>
      <p:sp>
        <p:nvSpPr>
          <p:cNvPr id="3" name="عنصر نائب للصورة 2">
            <a:extLst>
              <a:ext uri="{FF2B5EF4-FFF2-40B4-BE49-F238E27FC236}">
                <a16:creationId xmlns:a16="http://schemas.microsoft.com/office/drawing/2014/main" id="{7EE9144B-9DCE-79EE-A8AC-0FB4DE67AF15}"/>
              </a:ext>
            </a:extLst>
          </p:cNvPr>
          <p:cNvSpPr>
            <a:spLocks noGrp="1"/>
          </p:cNvSpPr>
          <p:nvPr>
            <p:ph type="pic" idx="1"/>
          </p:nvPr>
        </p:nvSpPr>
        <p:spPr>
          <a:xfrm>
            <a:off x="4772025" y="978109"/>
            <a:ext cx="7132818" cy="5930482"/>
          </a:xfrm>
        </p:spPr>
      </p:sp>
      <p:sp>
        <p:nvSpPr>
          <p:cNvPr id="4" name="عنصر نائب للنص 3">
            <a:extLst>
              <a:ext uri="{FF2B5EF4-FFF2-40B4-BE49-F238E27FC236}">
                <a16:creationId xmlns:a16="http://schemas.microsoft.com/office/drawing/2014/main" id="{021E4AC5-ABC3-4C94-273F-1B38C54C1724}"/>
              </a:ext>
            </a:extLst>
          </p:cNvPr>
          <p:cNvSpPr>
            <a:spLocks noGrp="1"/>
          </p:cNvSpPr>
          <p:nvPr>
            <p:ph type="body" sz="half" idx="2"/>
          </p:nvPr>
        </p:nvSpPr>
        <p:spPr>
          <a:xfrm>
            <a:off x="839788" y="2057399"/>
            <a:ext cx="3932237" cy="4613223"/>
          </a:xfrm>
          <a:solidFill>
            <a:schemeClr val="accent1">
              <a:lumMod val="60000"/>
              <a:lumOff val="40000"/>
            </a:schemeClr>
          </a:solidFill>
        </p:spPr>
        <p:txBody>
          <a:bodyPr>
            <a:normAutofit fontScale="92500" lnSpcReduction="20000"/>
          </a:bodyPr>
          <a:lstStyle/>
          <a:p>
            <a:pPr algn="justLow"/>
            <a:r>
              <a:rPr lang="ar-IQ" sz="2000" b="1" dirty="0"/>
              <a:t>يتضح لنا من خلال تصنيف نشاطات موقع كلية التربية الرياضية/ مجمع الجادرية لشهر كانون الأول ، اذ جاءت فئة الأنشطة العلمية بواقع (11) تكرار وبنسبة مئوية قدرها (61،11%) مثلا على ذلك(ندوة علمية حول الأسماء المركبة)،بينما احتلت فئة الأنشطة الإدارية المرتبة الثانية وبواقع (5) تكرار وبنسبة مئوية قدرها (27،77%) مثلا على ذلك(عمادة الكلية تتفقد سير امتحانات طلبة الدراسات العليا)،في حين حصلت فئتين شؤون الطلبة والمشاركات الخارجية على المرتبة الثالثة والأخيرة بواقع (1) تكرار وبنسبة مئوية قدرها (5،55%) مثلا على ذلك (فوز فريق الطلاب بالمركز الأول ببطولة الجامعة للريشة الطائرة)(مشاركة تدريسي في دورة تدريبية دولية اسيوية).</a:t>
            </a:r>
          </a:p>
          <a:p>
            <a:pPr algn="justLow"/>
            <a:r>
              <a:rPr lang="ar-IQ" sz="2000" b="1" dirty="0"/>
              <a:t>هناك تشابه كبير في تسلسل تصنيف فئات شهرين (10/12) لكن قلة مجموع شهر (12)،وذلك لتزامن الامتحانات وقرب انتهاء الفصل الدراسي الأول حسب التقويم الجامعي ،ولحدوث العطل والمناسبات الوطنية .</a:t>
            </a:r>
          </a:p>
          <a:p>
            <a:endParaRPr lang="en-US" dirty="0"/>
          </a:p>
        </p:txBody>
      </p:sp>
      <p:graphicFrame>
        <p:nvGraphicFramePr>
          <p:cNvPr id="5" name="جدول 4">
            <a:extLst>
              <a:ext uri="{FF2B5EF4-FFF2-40B4-BE49-F238E27FC236}">
                <a16:creationId xmlns:a16="http://schemas.microsoft.com/office/drawing/2014/main" id="{4700467D-5C7D-1704-02B5-17CBB8FC8A5E}"/>
              </a:ext>
            </a:extLst>
          </p:cNvPr>
          <p:cNvGraphicFramePr>
            <a:graphicFrameLocks noGrp="1"/>
          </p:cNvGraphicFramePr>
          <p:nvPr>
            <p:extLst>
              <p:ext uri="{D42A27DB-BD31-4B8C-83A1-F6EECF244321}">
                <p14:modId xmlns:p14="http://schemas.microsoft.com/office/powerpoint/2010/main" val="2993294103"/>
              </p:ext>
            </p:extLst>
          </p:nvPr>
        </p:nvGraphicFramePr>
        <p:xfrm>
          <a:off x="5141626" y="2375940"/>
          <a:ext cx="6655632" cy="3587510"/>
        </p:xfrm>
        <a:graphic>
          <a:graphicData uri="http://schemas.openxmlformats.org/drawingml/2006/table">
            <a:tbl>
              <a:tblPr rtl="1" firstRow="1" firstCol="1" bandRow="1"/>
              <a:tblGrid>
                <a:gridCol w="3306461">
                  <a:extLst>
                    <a:ext uri="{9D8B030D-6E8A-4147-A177-3AD203B41FA5}">
                      <a16:colId xmlns:a16="http://schemas.microsoft.com/office/drawing/2014/main" val="748565787"/>
                    </a:ext>
                  </a:extLst>
                </a:gridCol>
                <a:gridCol w="1200931">
                  <a:extLst>
                    <a:ext uri="{9D8B030D-6E8A-4147-A177-3AD203B41FA5}">
                      <a16:colId xmlns:a16="http://schemas.microsoft.com/office/drawing/2014/main" val="2494505852"/>
                    </a:ext>
                  </a:extLst>
                </a:gridCol>
                <a:gridCol w="1200932">
                  <a:extLst>
                    <a:ext uri="{9D8B030D-6E8A-4147-A177-3AD203B41FA5}">
                      <a16:colId xmlns:a16="http://schemas.microsoft.com/office/drawing/2014/main" val="2119655388"/>
                    </a:ext>
                  </a:extLst>
                </a:gridCol>
                <a:gridCol w="947308">
                  <a:extLst>
                    <a:ext uri="{9D8B030D-6E8A-4147-A177-3AD203B41FA5}">
                      <a16:colId xmlns:a16="http://schemas.microsoft.com/office/drawing/2014/main" val="4192277818"/>
                    </a:ext>
                  </a:extLst>
                </a:gridCol>
              </a:tblGrid>
              <a:tr h="869240">
                <a:tc>
                  <a:txBody>
                    <a:bodyPr/>
                    <a:lstStyle/>
                    <a:p>
                      <a:pPr marL="0" marR="179705" algn="ctr" rtl="1">
                        <a:lnSpc>
                          <a:spcPct val="107000"/>
                        </a:lnSpc>
                        <a:spcBef>
                          <a:spcPts val="1200"/>
                        </a:spcBef>
                        <a:spcAft>
                          <a:spcPts val="1200"/>
                        </a:spcAft>
                      </a:pPr>
                      <a:r>
                        <a:rPr lang="ar-IQ" sz="16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تصنيف الاخبار الالكترونية شهر كانون الاول</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179705" algn="ctr" rtl="1">
                        <a:lnSpc>
                          <a:spcPct val="107000"/>
                        </a:lnSpc>
                        <a:spcBef>
                          <a:spcPts val="1200"/>
                        </a:spcBef>
                        <a:spcAft>
                          <a:spcPts val="1200"/>
                        </a:spcAft>
                      </a:pPr>
                      <a:r>
                        <a:rPr lang="ar-IQ" sz="16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التكرار</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179705" algn="ctr" rtl="1">
                        <a:lnSpc>
                          <a:spcPct val="107000"/>
                        </a:lnSpc>
                        <a:spcBef>
                          <a:spcPts val="1200"/>
                        </a:spcBef>
                        <a:spcAft>
                          <a:spcPts val="1200"/>
                        </a:spcAft>
                      </a:pPr>
                      <a:r>
                        <a:rPr lang="ar-IQ" sz="16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النسبة المئوية</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179705" algn="ctr" rtl="1">
                        <a:lnSpc>
                          <a:spcPct val="107000"/>
                        </a:lnSpc>
                        <a:spcBef>
                          <a:spcPts val="1200"/>
                        </a:spcBef>
                        <a:spcAft>
                          <a:spcPts val="1200"/>
                        </a:spcAft>
                      </a:pPr>
                      <a:r>
                        <a:rPr lang="ar-IQ" sz="16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المرتبة</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16544828"/>
                  </a:ext>
                </a:extLst>
              </a:tr>
              <a:tr h="690628">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أنشطة علمية (مناقشات، ندوات، محاضرات، دورات، ورش عمل)</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11</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61،11%</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79705" algn="ctr" rtl="1">
                        <a:lnSpc>
                          <a:spcPct val="107000"/>
                        </a:lnSpc>
                        <a:spcBef>
                          <a:spcPts val="1200"/>
                        </a:spcBef>
                        <a:spcAft>
                          <a:spcPts val="1200"/>
                        </a:spcAft>
                      </a:pPr>
                      <a:r>
                        <a:rPr lang="ar-IQ" sz="1400" b="1" kern="0" dirty="0">
                          <a:effectLst/>
                          <a:latin typeface="Calibri" panose="020F0502020204030204" pitchFamily="34" charset="0"/>
                          <a:ea typeface="Calibri" panose="020F0502020204030204" pitchFamily="34" charset="0"/>
                          <a:cs typeface="Arial" panose="020B0604020202020204" pitchFamily="34" charset="0"/>
                        </a:rPr>
                        <a:t>الاولى</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62366710"/>
                  </a:ext>
                </a:extLst>
              </a:tr>
              <a:tr h="576231">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أنشطة ادارية</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5</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27،77%</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79705" algn="ctr" rtl="1">
                        <a:lnSpc>
                          <a:spcPct val="107000"/>
                        </a:lnSpc>
                        <a:spcBef>
                          <a:spcPts val="1200"/>
                        </a:spcBef>
                        <a:spcAft>
                          <a:spcPts val="1200"/>
                        </a:spcAft>
                      </a:pPr>
                      <a:r>
                        <a:rPr lang="ar-IQ" sz="1400" b="1" kern="0" dirty="0">
                          <a:effectLst/>
                          <a:latin typeface="Calibri" panose="020F0502020204030204" pitchFamily="34" charset="0"/>
                          <a:ea typeface="Calibri" panose="020F0502020204030204" pitchFamily="34" charset="0"/>
                          <a:cs typeface="Arial" panose="020B0604020202020204" pitchFamily="34" charset="0"/>
                        </a:rPr>
                        <a:t>الثانية</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980548590"/>
                  </a:ext>
                </a:extLst>
              </a:tr>
              <a:tr h="466067">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شؤون طلبة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1</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5،55%</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179705" algn="ctr" rtl="1">
                        <a:lnSpc>
                          <a:spcPct val="107000"/>
                        </a:lnSpc>
                        <a:spcBef>
                          <a:spcPts val="1200"/>
                        </a:spcBef>
                        <a:spcAft>
                          <a:spcPts val="1200"/>
                        </a:spcAft>
                      </a:pPr>
                      <a:r>
                        <a:rPr lang="ar-IQ" sz="1400" b="1" kern="0" dirty="0">
                          <a:effectLst/>
                          <a:latin typeface="Calibri" panose="020F0502020204030204" pitchFamily="34" charset="0"/>
                          <a:ea typeface="Calibri" panose="020F0502020204030204" pitchFamily="34" charset="0"/>
                          <a:cs typeface="Arial" panose="020B0604020202020204" pitchFamily="34" charset="0"/>
                        </a:rPr>
                        <a:t>الثالثة</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73664297"/>
                  </a:ext>
                </a:extLst>
              </a:tr>
              <a:tr h="492672">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مشاركات خارجية</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1</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179705" algn="ctr" rtl="1">
                        <a:lnSpc>
                          <a:spcPct val="107000"/>
                        </a:lnSpc>
                        <a:spcBef>
                          <a:spcPts val="1200"/>
                        </a:spcBef>
                        <a:spcAft>
                          <a:spcPts val="1200"/>
                        </a:spcAft>
                      </a:pPr>
                      <a:r>
                        <a:rPr lang="ar-IQ" sz="1800" b="1" kern="0">
                          <a:effectLst/>
                          <a:latin typeface="Calibri" panose="020F0502020204030204" pitchFamily="34" charset="0"/>
                          <a:ea typeface="Calibri" panose="020F0502020204030204" pitchFamily="34" charset="0"/>
                          <a:cs typeface="Arial" panose="020B0604020202020204" pitchFamily="34" charset="0"/>
                        </a:rPr>
                        <a:t>5،55%</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64100278"/>
                  </a:ext>
                </a:extLst>
              </a:tr>
              <a:tr h="492672">
                <a:tc>
                  <a:txBody>
                    <a:bodyPr/>
                    <a:lstStyle/>
                    <a:p>
                      <a:pPr marL="0" marR="179705" algn="ctr" rtl="1">
                        <a:lnSpc>
                          <a:spcPct val="107000"/>
                        </a:lnSpc>
                        <a:spcBef>
                          <a:spcPts val="1200"/>
                        </a:spcBef>
                        <a:spcAft>
                          <a:spcPts val="1200"/>
                        </a:spcAft>
                      </a:pPr>
                      <a:r>
                        <a:rPr lang="ar-IQ" sz="1800" b="1" kern="0" dirty="0">
                          <a:effectLst/>
                          <a:latin typeface="Calibri" panose="020F0502020204030204" pitchFamily="34" charset="0"/>
                          <a:ea typeface="Calibri" panose="020F0502020204030204" pitchFamily="34" charset="0"/>
                          <a:cs typeface="Arial" panose="020B0604020202020204" pitchFamily="34" charset="0"/>
                        </a:rPr>
                        <a:t>المجموع</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179705" algn="ctr" rtl="1">
                        <a:lnSpc>
                          <a:spcPct val="107000"/>
                        </a:lnSpc>
                        <a:spcBef>
                          <a:spcPts val="1200"/>
                        </a:spcBef>
                        <a:spcAft>
                          <a:spcPts val="1200"/>
                        </a:spcAft>
                      </a:pPr>
                      <a:r>
                        <a:rPr lang="ar-IQ" sz="1800" b="1" kern="0" dirty="0">
                          <a:effectLst/>
                          <a:latin typeface="Calibri" panose="020F0502020204030204" pitchFamily="34" charset="0"/>
                          <a:ea typeface="Calibri" panose="020F0502020204030204" pitchFamily="34" charset="0"/>
                          <a:cs typeface="Arial" panose="020B0604020202020204" pitchFamily="34" charset="0"/>
                        </a:rPr>
                        <a:t>18</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179705" algn="ctr" rtl="1">
                        <a:lnSpc>
                          <a:spcPct val="107000"/>
                        </a:lnSpc>
                        <a:spcBef>
                          <a:spcPts val="1200"/>
                        </a:spcBef>
                        <a:spcAft>
                          <a:spcPts val="1200"/>
                        </a:spcAft>
                      </a:pPr>
                      <a:r>
                        <a:rPr lang="ar-IQ" sz="1800" b="1" kern="0" dirty="0">
                          <a:effectLst/>
                          <a:latin typeface="Calibri" panose="020F0502020204030204" pitchFamily="34" charset="0"/>
                          <a:ea typeface="Calibri" panose="020F0502020204030204" pitchFamily="34" charset="0"/>
                          <a:cs typeface="Arial" panose="020B0604020202020204" pitchFamily="34" charset="0"/>
                        </a:rPr>
                        <a:t>99،98%</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79705" algn="ctr" rtl="1">
                        <a:lnSpc>
                          <a:spcPct val="107000"/>
                        </a:lnSpc>
                        <a:spcBef>
                          <a:spcPts val="1200"/>
                        </a:spcBef>
                        <a:spcAft>
                          <a:spcPts val="1200"/>
                        </a:spcAft>
                      </a:pPr>
                      <a:r>
                        <a:rPr lang="ar-IQ" sz="1400" b="1" kern="0" dirty="0">
                          <a:effectLst/>
                          <a:latin typeface="Calibri" panose="020F050202020403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47578195"/>
                  </a:ext>
                </a:extLst>
              </a:tr>
            </a:tbl>
          </a:graphicData>
        </a:graphic>
      </p:graphicFrame>
      <p:sp>
        <p:nvSpPr>
          <p:cNvPr id="6" name="Rectangle 1">
            <a:extLst>
              <a:ext uri="{FF2B5EF4-FFF2-40B4-BE49-F238E27FC236}">
                <a16:creationId xmlns:a16="http://schemas.microsoft.com/office/drawing/2014/main" id="{2A923305-AD54-E654-E029-6E6A6AB62EDD}"/>
              </a:ext>
            </a:extLst>
          </p:cNvPr>
          <p:cNvSpPr>
            <a:spLocks noChangeArrowheads="1"/>
          </p:cNvSpPr>
          <p:nvPr/>
        </p:nvSpPr>
        <p:spPr bwMode="auto">
          <a:xfrm>
            <a:off x="839788" y="376270"/>
            <a:ext cx="10210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جدول رقم (10) يبين تصنيف فئات الاخبار الالكترونية لشهر كانون الأول في موقع كلية التربية الرياضية / الجادرية.</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37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E7792E-05C2-F96A-F790-BC7DCC75F322}"/>
              </a:ext>
            </a:extLst>
          </p:cNvPr>
          <p:cNvSpPr>
            <a:spLocks noGrp="1"/>
          </p:cNvSpPr>
          <p:nvPr>
            <p:ph type="title"/>
          </p:nvPr>
        </p:nvSpPr>
        <p:spPr>
          <a:xfrm>
            <a:off x="831850" y="1094284"/>
            <a:ext cx="10515600" cy="989350"/>
          </a:xfrm>
        </p:spPr>
        <p:txBody>
          <a:bodyPr/>
          <a:lstStyle/>
          <a:p>
            <a:r>
              <a:rPr lang="ar-IQ" dirty="0"/>
              <a:t>التوصيات</a:t>
            </a:r>
            <a:endParaRPr lang="en-US" dirty="0"/>
          </a:p>
        </p:txBody>
      </p:sp>
      <p:sp>
        <p:nvSpPr>
          <p:cNvPr id="3" name="عنصر نائب للنص 2">
            <a:extLst>
              <a:ext uri="{FF2B5EF4-FFF2-40B4-BE49-F238E27FC236}">
                <a16:creationId xmlns:a16="http://schemas.microsoft.com/office/drawing/2014/main" id="{B95D06C6-75E0-0F78-DAA9-CC91EE16ED92}"/>
              </a:ext>
            </a:extLst>
          </p:cNvPr>
          <p:cNvSpPr>
            <a:spLocks noGrp="1"/>
          </p:cNvSpPr>
          <p:nvPr>
            <p:ph type="body" idx="1"/>
          </p:nvPr>
        </p:nvSpPr>
        <p:spPr>
          <a:xfrm>
            <a:off x="0" y="2488368"/>
            <a:ext cx="12052092" cy="4369632"/>
          </a:xfrm>
          <a:solidFill>
            <a:schemeClr val="accent2">
              <a:lumMod val="60000"/>
              <a:lumOff val="40000"/>
            </a:schemeClr>
          </a:solidFill>
        </p:spPr>
        <p:txBody>
          <a:bodyPr>
            <a:noAutofit/>
          </a:bodyPr>
          <a:lstStyle/>
          <a:p>
            <a:pPr algn="justLow"/>
            <a:r>
              <a:rPr lang="ar-IQ" sz="4000" dirty="0">
                <a:solidFill>
                  <a:schemeClr val="tx1"/>
                </a:solidFill>
              </a:rPr>
              <a:t>1- </a:t>
            </a:r>
            <a:r>
              <a:rPr lang="ar-IQ" sz="4000" b="1" dirty="0">
                <a:solidFill>
                  <a:schemeClr val="tx1"/>
                </a:solidFill>
              </a:rPr>
              <a:t>ملائمة المنهج الوصفي لطبيعة الدراسات المختلفة ( مثل الدراسات الاجتماعية، ودراسات الحالة، والدراسات الميدانية، الخ…).</a:t>
            </a:r>
          </a:p>
          <a:p>
            <a:pPr algn="justLow"/>
            <a:r>
              <a:rPr lang="ar-IQ" sz="4000" b="1" dirty="0">
                <a:solidFill>
                  <a:schemeClr val="tx1"/>
                </a:solidFill>
              </a:rPr>
              <a:t>2-تمكن الباحث من جمع البيانات الكمية والنوعية في الدراسة الواحدة.</a:t>
            </a:r>
          </a:p>
          <a:p>
            <a:pPr algn="justLow"/>
            <a:r>
              <a:rPr lang="ar-IQ" sz="4000" b="1" dirty="0">
                <a:solidFill>
                  <a:schemeClr val="tx1"/>
                </a:solidFill>
              </a:rPr>
              <a:t>3- يساعد الباحث على الوصف الدقيق والتحليلي لظاهرة معينة في الدراسة.</a:t>
            </a:r>
            <a:endParaRPr lang="en-US" sz="4000" b="1" dirty="0">
              <a:solidFill>
                <a:schemeClr val="tx1"/>
              </a:solidFill>
            </a:endParaRPr>
          </a:p>
        </p:txBody>
      </p:sp>
    </p:spTree>
    <p:extLst>
      <p:ext uri="{BB962C8B-B14F-4D97-AF65-F5344CB8AC3E}">
        <p14:creationId xmlns:p14="http://schemas.microsoft.com/office/powerpoint/2010/main" val="200385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درسة الهلال الخصيب‎ added a new photo. - مدرسة الهلال الخصيب‬‎">
            <a:extLst>
              <a:ext uri="{FF2B5EF4-FFF2-40B4-BE49-F238E27FC236}">
                <a16:creationId xmlns:a16="http://schemas.microsoft.com/office/drawing/2014/main" id="{D69800EF-6A8C-C40B-C17D-817F4002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87" y="0"/>
            <a:ext cx="11317573" cy="661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EF82E1-DE5C-A81F-8C55-F84CFDDA25ED}"/>
              </a:ext>
            </a:extLst>
          </p:cNvPr>
          <p:cNvSpPr>
            <a:spLocks noGrp="1"/>
          </p:cNvSpPr>
          <p:nvPr>
            <p:ph type="ctrTitle"/>
          </p:nvPr>
        </p:nvSpPr>
        <p:spPr>
          <a:xfrm>
            <a:off x="3672590" y="1484026"/>
            <a:ext cx="3822492" cy="884420"/>
          </a:xfrm>
          <a:solidFill>
            <a:schemeClr val="accent1"/>
          </a:solidFill>
        </p:spPr>
        <p:txBody>
          <a:bodyPr>
            <a:normAutofit/>
          </a:bodyPr>
          <a:lstStyle/>
          <a:p>
            <a:r>
              <a:rPr lang="ar-IQ" sz="4800" dirty="0">
                <a:solidFill>
                  <a:srgbClr val="FF0000"/>
                </a:solidFill>
              </a:rPr>
              <a:t>اهداف الدورة</a:t>
            </a:r>
            <a:endParaRPr lang="en-US" sz="4800" dirty="0">
              <a:solidFill>
                <a:srgbClr val="FF0000"/>
              </a:solidFill>
            </a:endParaRPr>
          </a:p>
        </p:txBody>
      </p:sp>
      <p:sp>
        <p:nvSpPr>
          <p:cNvPr id="3" name="عنوان فرعي 2">
            <a:extLst>
              <a:ext uri="{FF2B5EF4-FFF2-40B4-BE49-F238E27FC236}">
                <a16:creationId xmlns:a16="http://schemas.microsoft.com/office/drawing/2014/main" id="{73CAA3DB-95DE-AB53-A81B-C374E06EAA75}"/>
              </a:ext>
            </a:extLst>
          </p:cNvPr>
          <p:cNvSpPr>
            <a:spLocks noGrp="1"/>
          </p:cNvSpPr>
          <p:nvPr>
            <p:ph type="subTitle" idx="1"/>
          </p:nvPr>
        </p:nvSpPr>
        <p:spPr>
          <a:xfrm>
            <a:off x="599607" y="2368446"/>
            <a:ext cx="10867867" cy="2893102"/>
          </a:xfrm>
          <a:solidFill>
            <a:schemeClr val="accent4">
              <a:lumMod val="75000"/>
            </a:schemeClr>
          </a:solidFill>
          <a:scene3d>
            <a:camera prst="orthographicFront"/>
            <a:lightRig rig="threePt" dir="t"/>
          </a:scene3d>
          <a:sp3d>
            <a:bevelT prst="slope"/>
          </a:sp3d>
        </p:spPr>
        <p:txBody>
          <a:bodyPr>
            <a:normAutofit/>
          </a:bodyPr>
          <a:lstStyle/>
          <a:p>
            <a:pPr algn="justLow"/>
            <a:r>
              <a:rPr lang="ar-IQ" dirty="0"/>
              <a:t>1- </a:t>
            </a:r>
            <a:r>
              <a:rPr lang="ar-IQ" sz="3600" dirty="0"/>
              <a:t>التعرف على الفرق بين الخبر والخبر الالكتروني .</a:t>
            </a:r>
          </a:p>
          <a:p>
            <a:pPr algn="justLow"/>
            <a:r>
              <a:rPr lang="ar-IQ" sz="3600" dirty="0"/>
              <a:t>2- التعرف على المنهج الوصفي .</a:t>
            </a:r>
          </a:p>
          <a:p>
            <a:pPr algn="justLow"/>
            <a:r>
              <a:rPr lang="ar-IQ" sz="3600" dirty="0"/>
              <a:t>3- </a:t>
            </a:r>
            <a:r>
              <a:rPr kumimoji="0" lang="ar-IQ" sz="3600" b="0" i="0" u="none" strike="noStrike" kern="1200" cap="none" spc="0" normalizeH="0" baseline="0" noProof="0" dirty="0">
                <a:ln>
                  <a:noFill/>
                </a:ln>
                <a:effectLst/>
                <a:uLnTx/>
                <a:uFillTx/>
                <a:latin typeface="Calibri Light" panose="020F0302020204030204"/>
                <a:ea typeface="+mj-ea"/>
                <a:cs typeface="Times New Roman" panose="02020603050405020304" pitchFamily="18" charset="0"/>
              </a:rPr>
              <a:t>تصنيف الاخبار وفقا لموضوعها الرئيسي حسب المنهج الوصفي.</a:t>
            </a:r>
          </a:p>
          <a:p>
            <a:pPr algn="justLow"/>
            <a:r>
              <a:rPr lang="ar-IQ" sz="3600" dirty="0">
                <a:latin typeface="Calibri Light" panose="020F0302020204030204"/>
                <a:ea typeface="+mj-ea"/>
                <a:cs typeface="Times New Roman" panose="02020603050405020304" pitchFamily="18" charset="0"/>
              </a:rPr>
              <a:t>4- عرض امثلة حول كيفية تصنيف الاخبار.</a:t>
            </a:r>
            <a:endParaRPr lang="en-US" sz="3600" dirty="0"/>
          </a:p>
        </p:txBody>
      </p:sp>
    </p:spTree>
    <p:extLst>
      <p:ext uri="{BB962C8B-B14F-4D97-AF65-F5344CB8AC3E}">
        <p14:creationId xmlns:p14="http://schemas.microsoft.com/office/powerpoint/2010/main" val="17302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2FB2A8-1AB5-EB53-8F6A-444CAC1BC086}"/>
              </a:ext>
            </a:extLst>
          </p:cNvPr>
          <p:cNvSpPr>
            <a:spLocks noGrp="1"/>
          </p:cNvSpPr>
          <p:nvPr>
            <p:ph type="title"/>
          </p:nvPr>
        </p:nvSpPr>
        <p:spPr>
          <a:xfrm>
            <a:off x="838200" y="440076"/>
            <a:ext cx="10515600" cy="3832121"/>
          </a:xfrm>
          <a:solidFill>
            <a:schemeClr val="accent1">
              <a:lumMod val="40000"/>
              <a:lumOff val="60000"/>
            </a:schemeClr>
          </a:solidFill>
        </p:spPr>
        <p:txBody>
          <a:bodyPr>
            <a:normAutofit fontScale="90000"/>
          </a:bodyPr>
          <a:lstStyle/>
          <a:p>
            <a:pPr algn="just"/>
            <a:r>
              <a:rPr lang="ar-IQ" dirty="0">
                <a:solidFill>
                  <a:schemeClr val="accent6">
                    <a:lumMod val="75000"/>
                  </a:schemeClr>
                </a:solidFill>
              </a:rPr>
              <a:t>الفرق بين الخبر والخبر الالكتروني </a:t>
            </a:r>
            <a:br>
              <a:rPr lang="ar-IQ" dirty="0">
                <a:solidFill>
                  <a:schemeClr val="accent6">
                    <a:lumMod val="75000"/>
                  </a:schemeClr>
                </a:solidFill>
              </a:rPr>
            </a:br>
            <a:r>
              <a:rPr lang="ar-IQ" dirty="0">
                <a:solidFill>
                  <a:schemeClr val="accent6">
                    <a:lumMod val="75000"/>
                  </a:schemeClr>
                </a:solidFill>
              </a:rPr>
              <a:t>يعرف الخبر بشكل عام في الاعلام : بانه تقرير يصف في دقة وموضوعية حادثة او واقعة او فكرة صحيحة تمس مصالح اكبر عدد من القراء وهي تثير اهتمامهم بقدر ما تسهم في تنمية المجتمع وترقيته.</a:t>
            </a:r>
            <a:br>
              <a:rPr lang="ar-IQ" dirty="0">
                <a:solidFill>
                  <a:schemeClr val="accent6">
                    <a:lumMod val="75000"/>
                  </a:schemeClr>
                </a:solidFill>
              </a:rPr>
            </a:br>
            <a:r>
              <a:rPr lang="ar-IQ" dirty="0">
                <a:solidFill>
                  <a:schemeClr val="accent6">
                    <a:lumMod val="75000"/>
                  </a:schemeClr>
                </a:solidFill>
              </a:rPr>
              <a:t>وبهذا فان الخبر الصحفي يعد خبر مطبوع سواء نشر في جريدة يومية او أسبوعية او في مجلة أسبوعية او شهرية او دورية.</a:t>
            </a:r>
            <a:endParaRPr lang="en-US" dirty="0">
              <a:solidFill>
                <a:schemeClr val="accent6">
                  <a:lumMod val="75000"/>
                </a:schemeClr>
              </a:solidFill>
            </a:endParaRPr>
          </a:p>
        </p:txBody>
      </p:sp>
    </p:spTree>
    <p:extLst>
      <p:ext uri="{BB962C8B-B14F-4D97-AF65-F5344CB8AC3E}">
        <p14:creationId xmlns:p14="http://schemas.microsoft.com/office/powerpoint/2010/main" val="308166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C952E6-EFEA-718D-8057-7F55D15D7761}"/>
              </a:ext>
            </a:extLst>
          </p:cNvPr>
          <p:cNvSpPr>
            <a:spLocks noGrp="1"/>
          </p:cNvSpPr>
          <p:nvPr>
            <p:ph type="title"/>
          </p:nvPr>
        </p:nvSpPr>
        <p:spPr>
          <a:xfrm>
            <a:off x="239843" y="749508"/>
            <a:ext cx="4943343" cy="944381"/>
          </a:xfrm>
        </p:spPr>
        <p:txBody>
          <a:bodyPr>
            <a:normAutofit/>
          </a:bodyPr>
          <a:lstStyle/>
          <a:p>
            <a:r>
              <a:rPr lang="ar-IQ" sz="2000" b="1" dirty="0"/>
              <a:t>نموذج (1)</a:t>
            </a:r>
            <a:br>
              <a:rPr lang="ar-IQ" sz="2000" b="1" dirty="0"/>
            </a:br>
            <a:r>
              <a:rPr lang="ar-IQ" sz="2000" b="1" dirty="0"/>
              <a:t> السوداني يصادق على إنشاء منصة غاز في ميناء الفاو</a:t>
            </a:r>
            <a:endParaRPr lang="en-US" sz="2000" b="1" dirty="0"/>
          </a:p>
        </p:txBody>
      </p:sp>
      <p:sp>
        <p:nvSpPr>
          <p:cNvPr id="4" name="عنصر نائب للنص 3">
            <a:extLst>
              <a:ext uri="{FF2B5EF4-FFF2-40B4-BE49-F238E27FC236}">
                <a16:creationId xmlns:a16="http://schemas.microsoft.com/office/drawing/2014/main" id="{A72122DA-A3F9-D430-BB8F-4D4F4FE1C20A}"/>
              </a:ext>
            </a:extLst>
          </p:cNvPr>
          <p:cNvSpPr>
            <a:spLocks noGrp="1"/>
          </p:cNvSpPr>
          <p:nvPr>
            <p:ph type="body" sz="half" idx="2"/>
          </p:nvPr>
        </p:nvSpPr>
        <p:spPr>
          <a:xfrm>
            <a:off x="-1" y="1693889"/>
            <a:ext cx="5741231" cy="5164111"/>
          </a:xfrm>
        </p:spPr>
        <p:txBody>
          <a:bodyPr>
            <a:noAutofit/>
          </a:bodyPr>
          <a:lstStyle/>
          <a:p>
            <a:pPr algn="justLow"/>
            <a:r>
              <a:rPr lang="ar-IQ" sz="1800" b="1" dirty="0"/>
              <a:t>صادق رئيس الوزراء محمد شياع السوداني، أمس الأربعاء، على توصيات اللجنة المختصة بإنشاء منصة ثابتة للغاز المستورد في ميناء الفاو الكبير، هي الأولى من نوعها في القطاع الوطني للنفط والغاز والبنى التحتية المتعلقة به.</a:t>
            </a:r>
          </a:p>
          <a:p>
            <a:pPr algn="justLow"/>
            <a:r>
              <a:rPr lang="ar-IQ" sz="1800" b="1" dirty="0"/>
              <a:t>وذكر بيان المكتب الإعلامي لرئيس الوزراء، أنَّ السوداني ترأس اجتماعاً خُصص لمتابعة الإجراءات الخاصة بتنفيذ وتشغيل المنصة الثابتة لاستيراد الغاز، التي جرى إقرارها من قبل مجلس الوزراء؛ لضمان استمرارية توريد الغاز من مصادر متعددة وسدّ النقص الحاصل في تشغيل المحطات الكهربائية.</a:t>
            </a:r>
          </a:p>
          <a:p>
            <a:pPr algn="justLow"/>
            <a:r>
              <a:rPr lang="ar-IQ" sz="1800" b="1" dirty="0"/>
              <a:t>وقال رئيس الوزراء: إنَّ "الشروع بهذا المشروع الحيوي، ما كان ممكنًا لولا التقدم الكبير الحاصل في إنجاز مشروع ميناء الفاو الكبير، وقرب دخول أرصفته الخدمة، وهو يصبّ ضمن مساعي الحكومة لحلّ مشاكل توريد الغاز، والانتهاء من عقبة الغاز المستورد، والانتقال الكلّي إلى الاعتماد على الغاز المنتج من الحقول الوطنية.</a:t>
            </a:r>
          </a:p>
          <a:p>
            <a:pPr algn="justLow"/>
            <a:r>
              <a:rPr lang="ar-IQ" sz="1800" b="1" dirty="0"/>
              <a:t>وشملت التوصيات المصادق عليها، والمرفوعة من اللجنة المؤلفة بهذا الخصوص، دعوة شركة استشارية عالمية رصينة تشرف على النواحي الفنية والتجارية، وتوجيه الدعوات لإنشاء منصّة ثابتة لاستيراد الغاز المسال في ميناء الفاو الكبير، مع البنى التحتية كافة لهذا المشروع، وربطها بشبكة الأنابيب الوطنية وفقاً للبيان.</a:t>
            </a:r>
            <a:endParaRPr lang="en-US" sz="1800" b="1" dirty="0"/>
          </a:p>
        </p:txBody>
      </p:sp>
      <p:pic>
        <p:nvPicPr>
          <p:cNvPr id="2050" name="Picture 2" descr="...">
            <a:extLst>
              <a:ext uri="{FF2B5EF4-FFF2-40B4-BE49-F238E27FC236}">
                <a16:creationId xmlns:a16="http://schemas.microsoft.com/office/drawing/2014/main" id="{B0BCDAAA-8545-4C20-1BFE-8252A471FC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6144" y="1365230"/>
            <a:ext cx="5741232" cy="411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7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ED4880-2E28-F056-5552-C8EC36BA7933}"/>
              </a:ext>
            </a:extLst>
          </p:cNvPr>
          <p:cNvSpPr>
            <a:spLocks noGrp="1"/>
          </p:cNvSpPr>
          <p:nvPr>
            <p:ph type="title"/>
          </p:nvPr>
        </p:nvSpPr>
        <p:spPr>
          <a:xfrm>
            <a:off x="838200" y="335144"/>
            <a:ext cx="10515600" cy="5825813"/>
          </a:xfrm>
        </p:spPr>
        <p:txBody>
          <a:bodyPr>
            <a:normAutofit fontScale="90000"/>
          </a:bodyPr>
          <a:lstStyle/>
          <a:p>
            <a:pPr algn="justLow"/>
            <a:r>
              <a:rPr lang="ar-IQ" dirty="0">
                <a:solidFill>
                  <a:srgbClr val="C00000"/>
                </a:solidFill>
              </a:rPr>
              <a:t>الخبر الالكتروني : </a:t>
            </a:r>
            <a:br>
              <a:rPr lang="ar-IQ" dirty="0">
                <a:solidFill>
                  <a:srgbClr val="C00000"/>
                </a:solidFill>
              </a:rPr>
            </a:br>
            <a:r>
              <a:rPr lang="ar-IQ" dirty="0"/>
              <a:t>يشير مفهوم الخبر الالكتروني الى الاخبار التي يتم بثها على مواقع الصحف الالكترونية والمواقع الإخبارية المختلفة على شبكة الانترنيت على مدار الساعة ، وتكون غالبية الاخبار في المواقع في تحديث مستمر ، مع إمكانية التعديل او إضافة معلومات او تفاصيل جديدة الى الحدث ويكون مزود بروابط مع إمكانية إضافة الصوت والصورة والفيديو ، عكس الخبر الاعتيادي في الجريدة او الإذاعة ، اذ لا يمكن التعديل والتحديث عليه ولا يمتلك رابط ولا لدية وسائط متعددة مثل الفيديو الصوت.</a:t>
            </a:r>
            <a:br>
              <a:rPr lang="ar-IQ" dirty="0"/>
            </a:br>
            <a:endParaRPr lang="en-US" dirty="0"/>
          </a:p>
        </p:txBody>
      </p:sp>
    </p:spTree>
    <p:extLst>
      <p:ext uri="{BB962C8B-B14F-4D97-AF65-F5344CB8AC3E}">
        <p14:creationId xmlns:p14="http://schemas.microsoft.com/office/powerpoint/2010/main" val="237734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96171B-A07D-D30C-8DAF-64D96399E746}"/>
              </a:ext>
            </a:extLst>
          </p:cNvPr>
          <p:cNvSpPr>
            <a:spLocks noGrp="1"/>
          </p:cNvSpPr>
          <p:nvPr>
            <p:ph type="title"/>
          </p:nvPr>
        </p:nvSpPr>
        <p:spPr>
          <a:solidFill>
            <a:schemeClr val="bg2">
              <a:lumMod val="25000"/>
            </a:schemeClr>
          </a:solidFill>
        </p:spPr>
        <p:txBody>
          <a:bodyPr/>
          <a:lstStyle/>
          <a:p>
            <a:pPr algn="ctr"/>
            <a:r>
              <a:rPr lang="ar-IQ" dirty="0"/>
              <a:t>مقارنة بين الخبر والخبر الالكتروني</a:t>
            </a:r>
            <a:endParaRPr lang="en-US" dirty="0"/>
          </a:p>
        </p:txBody>
      </p:sp>
      <p:sp>
        <p:nvSpPr>
          <p:cNvPr id="3" name="عنصر نائب للنص 2">
            <a:extLst>
              <a:ext uri="{FF2B5EF4-FFF2-40B4-BE49-F238E27FC236}">
                <a16:creationId xmlns:a16="http://schemas.microsoft.com/office/drawing/2014/main" id="{A594AAC7-2553-70B3-0993-38AEE2F7C1F7}"/>
              </a:ext>
            </a:extLst>
          </p:cNvPr>
          <p:cNvSpPr>
            <a:spLocks noGrp="1"/>
          </p:cNvSpPr>
          <p:nvPr>
            <p:ph type="body" idx="1"/>
          </p:nvPr>
        </p:nvSpPr>
        <p:spPr>
          <a:solidFill>
            <a:schemeClr val="tx2">
              <a:lumMod val="60000"/>
              <a:lumOff val="40000"/>
            </a:schemeClr>
          </a:solidFill>
        </p:spPr>
        <p:txBody>
          <a:bodyPr/>
          <a:lstStyle/>
          <a:p>
            <a:pPr algn="ctr"/>
            <a:r>
              <a:rPr lang="ar-IQ" dirty="0"/>
              <a:t>خبر في موقع الكتروني</a:t>
            </a:r>
            <a:endParaRPr lang="en-US" dirty="0"/>
          </a:p>
        </p:txBody>
      </p:sp>
      <p:pic>
        <p:nvPicPr>
          <p:cNvPr id="10" name="عنصر نائب للمحتوى 9">
            <a:extLst>
              <a:ext uri="{FF2B5EF4-FFF2-40B4-BE49-F238E27FC236}">
                <a16:creationId xmlns:a16="http://schemas.microsoft.com/office/drawing/2014/main" id="{96E5F8DB-63B4-3065-2FC8-46DE3B43C94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632491"/>
            <a:ext cx="5157787" cy="4352925"/>
          </a:xfrm>
        </p:spPr>
      </p:pic>
      <p:sp>
        <p:nvSpPr>
          <p:cNvPr id="5" name="عنصر نائب للنص 4">
            <a:extLst>
              <a:ext uri="{FF2B5EF4-FFF2-40B4-BE49-F238E27FC236}">
                <a16:creationId xmlns:a16="http://schemas.microsoft.com/office/drawing/2014/main" id="{3639DAF0-1DCE-64CD-938A-E8F0CF37F233}"/>
              </a:ext>
            </a:extLst>
          </p:cNvPr>
          <p:cNvSpPr>
            <a:spLocks noGrp="1"/>
          </p:cNvSpPr>
          <p:nvPr>
            <p:ph type="body" sz="quarter" idx="3"/>
          </p:nvPr>
        </p:nvSpPr>
        <p:spPr>
          <a:solidFill>
            <a:schemeClr val="tx2">
              <a:lumMod val="60000"/>
              <a:lumOff val="40000"/>
            </a:schemeClr>
          </a:solidFill>
        </p:spPr>
        <p:txBody>
          <a:bodyPr/>
          <a:lstStyle/>
          <a:p>
            <a:pPr algn="ctr"/>
            <a:r>
              <a:rPr lang="ar-IQ" dirty="0"/>
              <a:t>خبر في الجريدة</a:t>
            </a:r>
            <a:endParaRPr lang="en-US" dirty="0"/>
          </a:p>
        </p:txBody>
      </p:sp>
      <p:pic>
        <p:nvPicPr>
          <p:cNvPr id="8" name="عنصر نائب للمحتوى 7">
            <a:extLst>
              <a:ext uri="{FF2B5EF4-FFF2-40B4-BE49-F238E27FC236}">
                <a16:creationId xmlns:a16="http://schemas.microsoft.com/office/drawing/2014/main" id="{F753F63C-B9A2-9310-6335-62F655C4BBC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05075"/>
            <a:ext cx="5183188" cy="4480341"/>
          </a:xfrm>
        </p:spPr>
      </p:pic>
    </p:spTree>
    <p:extLst>
      <p:ext uri="{BB962C8B-B14F-4D97-AF65-F5344CB8AC3E}">
        <p14:creationId xmlns:p14="http://schemas.microsoft.com/office/powerpoint/2010/main" val="306343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A461AF-446C-ADDE-1766-570F818D0073}"/>
              </a:ext>
            </a:extLst>
          </p:cNvPr>
          <p:cNvSpPr>
            <a:spLocks noGrp="1"/>
          </p:cNvSpPr>
          <p:nvPr>
            <p:ph type="title"/>
          </p:nvPr>
        </p:nvSpPr>
        <p:spPr/>
        <p:txBody>
          <a:bodyPr/>
          <a:lstStyle/>
          <a:p>
            <a:endParaRPr lang="en-US" dirty="0"/>
          </a:p>
        </p:txBody>
      </p:sp>
      <p:sp>
        <p:nvSpPr>
          <p:cNvPr id="3" name="عنصر نائب للنص 2">
            <a:extLst>
              <a:ext uri="{FF2B5EF4-FFF2-40B4-BE49-F238E27FC236}">
                <a16:creationId xmlns:a16="http://schemas.microsoft.com/office/drawing/2014/main" id="{31C274FD-C70E-BB3E-C38B-4B7975ECC2D9}"/>
              </a:ext>
            </a:extLst>
          </p:cNvPr>
          <p:cNvSpPr>
            <a:spLocks noGrp="1"/>
          </p:cNvSpPr>
          <p:nvPr>
            <p:ph type="body" idx="1"/>
          </p:nvPr>
        </p:nvSpPr>
        <p:spPr/>
        <p:txBody>
          <a:bodyPr/>
          <a:lstStyle/>
          <a:p>
            <a:endParaRPr lang="en-US"/>
          </a:p>
        </p:txBody>
      </p:sp>
      <p:pic>
        <p:nvPicPr>
          <p:cNvPr id="5" name="صورة 4">
            <a:extLst>
              <a:ext uri="{FF2B5EF4-FFF2-40B4-BE49-F238E27FC236}">
                <a16:creationId xmlns:a16="http://schemas.microsoft.com/office/drawing/2014/main" id="{1056DB18-8A43-E01E-58B4-897B1B866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21718" cy="6711461"/>
          </a:xfrm>
          <a:prstGeom prst="rect">
            <a:avLst/>
          </a:prstGeom>
        </p:spPr>
      </p:pic>
    </p:spTree>
    <p:extLst>
      <p:ext uri="{BB962C8B-B14F-4D97-AF65-F5344CB8AC3E}">
        <p14:creationId xmlns:p14="http://schemas.microsoft.com/office/powerpoint/2010/main" val="306870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FA96B0-473D-FDC8-3456-CE08733DA979}"/>
              </a:ext>
            </a:extLst>
          </p:cNvPr>
          <p:cNvSpPr>
            <a:spLocks noGrp="1"/>
          </p:cNvSpPr>
          <p:nvPr>
            <p:ph type="title"/>
          </p:nvPr>
        </p:nvSpPr>
        <p:spPr/>
        <p:txBody>
          <a:bodyPr/>
          <a:lstStyle/>
          <a:p>
            <a:endParaRPr lang="en-US"/>
          </a:p>
        </p:txBody>
      </p:sp>
      <p:pic>
        <p:nvPicPr>
          <p:cNvPr id="8" name="صورة 7">
            <a:extLst>
              <a:ext uri="{FF2B5EF4-FFF2-40B4-BE49-F238E27FC236}">
                <a16:creationId xmlns:a16="http://schemas.microsoft.com/office/drawing/2014/main" id="{E4C0E229-6551-4803-8E30-02142FEF4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99" y="0"/>
            <a:ext cx="12321599" cy="5186597"/>
          </a:xfrm>
          <a:prstGeom prst="rect">
            <a:avLst/>
          </a:prstGeom>
        </p:spPr>
      </p:pic>
      <p:sp>
        <p:nvSpPr>
          <p:cNvPr id="10" name="مربع نص 9">
            <a:extLst>
              <a:ext uri="{FF2B5EF4-FFF2-40B4-BE49-F238E27FC236}">
                <a16:creationId xmlns:a16="http://schemas.microsoft.com/office/drawing/2014/main" id="{6002E23A-E247-C2D1-1E8B-0CEA6EA7E18C}"/>
              </a:ext>
            </a:extLst>
          </p:cNvPr>
          <p:cNvSpPr txBox="1"/>
          <p:nvPr/>
        </p:nvSpPr>
        <p:spPr>
          <a:xfrm>
            <a:off x="-129599" y="5103674"/>
            <a:ext cx="12321599" cy="1754326"/>
          </a:xfrm>
          <a:prstGeom prst="rect">
            <a:avLst/>
          </a:prstGeom>
          <a:noFill/>
        </p:spPr>
        <p:txBody>
          <a:bodyPr wrap="square">
            <a:spAutoFit/>
          </a:bodyPr>
          <a:lstStyle/>
          <a:p>
            <a:pPr algn="just"/>
            <a:r>
              <a:rPr lang="ar-IQ" dirty="0"/>
              <a:t>ل</a:t>
            </a:r>
            <a:r>
              <a:rPr lang="ar-IQ" b="1" dirty="0"/>
              <a:t>اقى مقطع فيديو كرتوني يظهر ميسي كشخصية بابا نويل انتشاراً كبيراً في الأرجنتين.</a:t>
            </a:r>
          </a:p>
          <a:p>
            <a:pPr algn="just"/>
            <a:r>
              <a:rPr lang="ar-IQ" b="1" dirty="0"/>
              <a:t>وساهم بالرواج الكبير لمقطع الفيديو الذي يوزع فيه ميسي الهدايا على الناس تزامنه مع عيد الميلاد واحتفالات رأس السنة، وفوز منتخب راقصي التانغو بكأس العالم في مونديال قطر 2022.</a:t>
            </a:r>
          </a:p>
          <a:p>
            <a:pPr algn="just"/>
            <a:r>
              <a:rPr lang="ar-IQ" b="1" dirty="0"/>
              <a:t>ويظهر في الإعلان صبي ينزل السلالم بسرعة ليرى هديته ويعثر على صندوق تحت شجرة عيد الميلاد، مربوط بشريط أحمر.</a:t>
            </a:r>
          </a:p>
          <a:p>
            <a:pPr algn="just"/>
            <a:r>
              <a:rPr lang="ar-IQ" b="1" dirty="0"/>
              <a:t>ويفتح الصبي الصندوق بحذر ليجد كأس العالم الذهبي ويحمله ويقول «شكراً بابا ليونيل» ثم يقبله. </a:t>
            </a:r>
          </a:p>
          <a:p>
            <a:pPr algn="just"/>
            <a:r>
              <a:rPr lang="ar-IQ" b="1" dirty="0"/>
              <a:t>وكتب تحت الشريط «شكراً بابا ميسي، أغلى هدية وصلت للأرجنتين، تهانينا لكل الشعب الأرجنتيني».</a:t>
            </a:r>
          </a:p>
        </p:txBody>
      </p:sp>
      <p:sp>
        <p:nvSpPr>
          <p:cNvPr id="11" name="Rectangle 1">
            <a:extLst>
              <a:ext uri="{FF2B5EF4-FFF2-40B4-BE49-F238E27FC236}">
                <a16:creationId xmlns:a16="http://schemas.microsoft.com/office/drawing/2014/main" id="{D8F813FB-DCCC-1CD1-1FFA-43FB76CA046C}"/>
              </a:ext>
            </a:extLst>
          </p:cNvPr>
          <p:cNvSpPr>
            <a:spLocks noChangeArrowheads="1"/>
          </p:cNvSpPr>
          <p:nvPr/>
        </p:nvSpPr>
        <p:spPr bwMode="auto">
          <a:xfrm>
            <a:off x="0" y="-438582"/>
            <a:ext cx="23115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Dubai-Regular"/>
                <a:cs typeface="Arial" panose="020B0604020202020204" pitchFamily="34" charset="0"/>
              </a:rPr>
              <a:t> </a:t>
            </a: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458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7C7282-76AA-2610-806C-ED921E56CA56}"/>
              </a:ext>
            </a:extLst>
          </p:cNvPr>
          <p:cNvSpPr>
            <a:spLocks noGrp="1"/>
          </p:cNvSpPr>
          <p:nvPr>
            <p:ph type="title"/>
          </p:nvPr>
        </p:nvSpPr>
        <p:spPr>
          <a:xfrm>
            <a:off x="1093033" y="134911"/>
            <a:ext cx="10515600" cy="6798040"/>
          </a:xfrm>
          <a:solidFill>
            <a:schemeClr val="accent4">
              <a:lumMod val="75000"/>
            </a:schemeClr>
          </a:solidFill>
        </p:spPr>
        <p:txBody>
          <a:bodyPr>
            <a:normAutofit/>
          </a:bodyPr>
          <a:lstStyle/>
          <a:p>
            <a:pPr algn="justLow"/>
            <a:r>
              <a:rPr lang="ar-IQ" dirty="0">
                <a:solidFill>
                  <a:srgbClr val="FF0000"/>
                </a:solidFill>
              </a:rPr>
              <a:t>المنهج الوصفي :</a:t>
            </a:r>
            <a:br>
              <a:rPr lang="ar-IQ" dirty="0">
                <a:solidFill>
                  <a:srgbClr val="FF0000"/>
                </a:solidFill>
              </a:rPr>
            </a:br>
            <a:r>
              <a:rPr lang="ar-IQ" dirty="0"/>
              <a:t>هو منهج علمي يبحث في الحصول على معلومات تتعلق بالحالة الراهنة للظاهرة موضوع الدراسة، وذلك لتحديد طبيعة تلك الظاهرة والتعرف على العلاقات المتداخلة في حدوثها ووصفها وتصويرها وتحليل المتغيرات المؤثرة في نشؤها </a:t>
            </a:r>
            <a:r>
              <a:rPr lang="ar-IQ" dirty="0" err="1"/>
              <a:t>ونموها.أو</a:t>
            </a:r>
            <a:r>
              <a:rPr lang="ar-IQ" dirty="0"/>
              <a:t> هو صفة البحث التي تستهدف الوصف الكمي أو الكيفي لظاهرة اجتماعية أو إنسانية أو إدارية أو مجموعة من الظواهر المترابطة معا من خلال استخدام أدوات جمع البيانات المختلفة.</a:t>
            </a:r>
            <a:endParaRPr lang="en-US" dirty="0"/>
          </a:p>
        </p:txBody>
      </p:sp>
    </p:spTree>
    <p:extLst>
      <p:ext uri="{BB962C8B-B14F-4D97-AF65-F5344CB8AC3E}">
        <p14:creationId xmlns:p14="http://schemas.microsoft.com/office/powerpoint/2010/main" val="186637701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969</Words>
  <Application>Microsoft Office PowerPoint</Application>
  <PresentationFormat>شاشة عريضة</PresentationFormat>
  <Paragraphs>88</Paragraphs>
  <Slides>19</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Arial</vt:lpstr>
      <vt:lpstr>Calibri</vt:lpstr>
      <vt:lpstr>Calibri Light</vt:lpstr>
      <vt:lpstr>Dubai-Regular</vt:lpstr>
      <vt:lpstr>نسق Office</vt:lpstr>
      <vt:lpstr>دورة تدريبية بعنوان  (مضمون الاخبار في المواقع الالكترونية حسب المنهج الوصفي) </vt:lpstr>
      <vt:lpstr>اهداف الدورة</vt:lpstr>
      <vt:lpstr>الفرق بين الخبر والخبر الالكتروني  يعرف الخبر بشكل عام في الاعلام : بانه تقرير يصف في دقة وموضوعية حادثة او واقعة او فكرة صحيحة تمس مصالح اكبر عدد من القراء وهي تثير اهتمامهم بقدر ما تسهم في تنمية المجتمع وترقيته. وبهذا فان الخبر الصحفي يعد خبر مطبوع سواء نشر في جريدة يومية او أسبوعية او في مجلة أسبوعية او شهرية او دورية.</vt:lpstr>
      <vt:lpstr>نموذج (1)  السوداني يصادق على إنشاء منصة غاز في ميناء الفاو</vt:lpstr>
      <vt:lpstr>الخبر الالكتروني :  يشير مفهوم الخبر الالكتروني الى الاخبار التي يتم بثها على مواقع الصحف الالكترونية والمواقع الإخبارية المختلفة على شبكة الانترنيت على مدار الساعة ، وتكون غالبية الاخبار في المواقع في تحديث مستمر ، مع إمكانية التعديل او إضافة معلومات او تفاصيل جديدة الى الحدث ويكون مزود بروابط مع إمكانية إضافة الصوت والصورة والفيديو ، عكس الخبر الاعتيادي في الجريدة او الإذاعة ، اذ لا يمكن التعديل والتحديث عليه ولا يمتلك رابط ولا لدية وسائط متعددة مثل الفيديو الصوت. </vt:lpstr>
      <vt:lpstr>مقارنة بين الخبر والخبر الالكتروني</vt:lpstr>
      <vt:lpstr>عرض تقديمي في PowerPoint</vt:lpstr>
      <vt:lpstr>عرض تقديمي في PowerPoint</vt:lpstr>
      <vt:lpstr>المنهج الوصفي : هو منهج علمي يبحث في الحصول على معلومات تتعلق بالحالة الراهنة للظاهرة موضوع الدراسة، وذلك لتحديد طبيعة تلك الظاهرة والتعرف على العلاقات المتداخلة في حدوثها ووصفها وتصويرها وتحليل المتغيرات المؤثرة في نشؤها ونموها.أو هو صفة البحث التي تستهدف الوصف الكمي أو الكيفي لظاهرة اجتماعية أو إنسانية أو إدارية أو مجموعة من الظواهر المترابطة معا من خلال استخدام أدوات جمع البيانات المختلفة.</vt:lpstr>
      <vt:lpstr>تصنيف الاخبار وفقا لموضوعها الرئيسي حسب المنهج الوصفي</vt:lpstr>
      <vt:lpstr>امثلة حول تصنيف الاخبار</vt:lpstr>
      <vt:lpstr>عرض تقديمي في PowerPoint</vt:lpstr>
      <vt:lpstr>عرض تقديمي في PowerPoint</vt:lpstr>
      <vt:lpstr>عرض تقديمي في PowerPoint</vt:lpstr>
      <vt:lpstr>عرض تقديمي في PowerPoint</vt:lpstr>
      <vt:lpstr>تصنيفات الاخبار حسب المنهج الوصفي </vt:lpstr>
      <vt:lpstr>تصنيف الاخبار لكلية التربية الرياضية الجادرية</vt:lpstr>
      <vt:lpstr>التوصيات</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دورة تدريبية بعنوان  (مضمون الاخبار في المواقع الالكترونية حسب المنهج الوصفي) </dc:title>
  <dc:creator>mustaFA82</dc:creator>
  <cp:lastModifiedBy>mustaFA82</cp:lastModifiedBy>
  <cp:revision>16</cp:revision>
  <dcterms:created xsi:type="dcterms:W3CDTF">2024-01-26T09:54:19Z</dcterms:created>
  <dcterms:modified xsi:type="dcterms:W3CDTF">2024-01-26T19:07:55Z</dcterms:modified>
</cp:coreProperties>
</file>