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05" r:id="rId5"/>
    <p:sldId id="306" r:id="rId6"/>
    <p:sldId id="259" r:id="rId7"/>
    <p:sldId id="296" r:id="rId8"/>
    <p:sldId id="307" r:id="rId9"/>
    <p:sldId id="317" r:id="rId10"/>
    <p:sldId id="314" r:id="rId11"/>
    <p:sldId id="318" r:id="rId12"/>
    <p:sldId id="319" r:id="rId13"/>
    <p:sldId id="320" r:id="rId14"/>
    <p:sldId id="321" r:id="rId15"/>
    <p:sldId id="322" r:id="rId16"/>
    <p:sldId id="323" r:id="rId17"/>
    <p:sldId id="324" r:id="rId18"/>
    <p:sldId id="326" r:id="rId19"/>
    <p:sldId id="325" r:id="rId20"/>
    <p:sldId id="308" r:id="rId21"/>
    <p:sldId id="327" r:id="rId22"/>
    <p:sldId id="310" r:id="rId23"/>
    <p:sldId id="328" r:id="rId24"/>
    <p:sldId id="329" r:id="rId25"/>
    <p:sldId id="330"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72" d="100"/>
          <a:sy n="72" d="100"/>
        </p:scale>
        <p:origin x="65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2/13/2024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4032-0B93-77CE-0A4E-653CE0C49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BCDA4-9FBA-2F67-7259-CD62A5715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A5537-9472-1790-C06F-1B5FC1ED6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A3190-FA58-72DA-1737-C334159ADF47}"/>
              </a:ext>
            </a:extLst>
          </p:cNvPr>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286455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8F573-EB4F-F44F-E496-8493028DD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EEB7E-0E47-8E49-6ED3-BE3B9F82A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BCCFE-6B66-54B1-D04D-DD6540EBF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B1FB7A-E120-2278-A47D-0EF579D341A2}"/>
              </a:ext>
            </a:extLst>
          </p:cNvPr>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388818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CB1CD-D9E7-F2DB-EB18-1EF42431A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D57C9-8B93-F9C0-FEE9-ABFE9087A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9365A-1AFE-6C73-E81F-965A081696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C41163-73AB-A792-A6E6-13CC9FC5FF70}"/>
              </a:ext>
            </a:extLst>
          </p:cNvPr>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428978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32EFD-D624-DF2E-BB99-18A4F042D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8CA46-F715-26BA-13FB-B290F8D47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E281E-004D-5BCD-9570-DA12754AB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C4B656-B43D-C312-D27A-7EAE2D6820CA}"/>
              </a:ext>
            </a:extLst>
          </p:cNvPr>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1997962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ar-SA"/>
              <a:t>انقر لتحرير نمط عنوان الشكل الرئيسي</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ar-SA"/>
              <a:t>انقر لتحرير نمط عنوان الشكل الرئيسي</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ar-SA"/>
              <a:t>انقر لتحرير نمط عنوان الشكل الرئيسي</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ar-SA"/>
              <a:t>انقر لتحرير نمط عنوان الشكل الرئيسي</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ar-SA"/>
              <a:t>انقر لتحرير نمط عنوان الشكل الرئيسي</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ar-SA"/>
              <a:t>انقر لتحرير نمط عنوان الشكل الرئيسي</a:t>
            </a:r>
            <a:endParaRPr lang="en-US"/>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ar-SA"/>
              <a:t>انقر لتحرير أنماط نص الشكل الرئيسي</a:t>
            </a:r>
          </a:p>
          <a:p>
            <a:pPr lvl="1"/>
            <a:r>
              <a:rPr lang="ar-SA"/>
              <a:t>المستوى الثاني</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ar-SA"/>
              <a:t>انقر لتحرير نمط عنوان الشكل الرئيسي</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ar-SA"/>
              <a:t>انقر لتحرير نمط عنوان الشكل الرئيسي</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فارغ">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ar-SA"/>
              <a:t>انقر لتحرير نمط عنوان الشكل الرئيسي</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ar-SA"/>
              <a:t>انقر لتحرير نمط عنوان الشكل الرئيسي</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ar-SA"/>
              <a:t>انقر لتحرير أنماط نص الشكل الرئيسي</a:t>
            </a:r>
          </a:p>
          <a:p>
            <a:pPr lvl="1"/>
            <a:r>
              <a:rPr lang="ar-SA"/>
              <a:t>المستوى الثاني</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ar-SA"/>
              <a:t>انقر لتحرير نمط عنوان الشكل الرئيسي</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ar-SA"/>
              <a:t>انقر لتحرير نمط عنوان الشكل الرئيسي</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ar-SA"/>
              <a:t>انقر لتحرير نمط عنوان الشكل الرئيسي</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ar-SA"/>
              <a:t>انقر لتحرير نمط عنوان الشكل الرئيسي</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تخطيط مخصص">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ar-SA"/>
              <a:t>انقر لتحرير أنماط نص الشكل الرئيسي</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ar-SA"/>
              <a:t>انقر لتحرير أنماط نص الشكل الرئيسي</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ar-SA"/>
              <a:t>انقر لتحرير أنماط نص الشكل الرئيسي</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ar-SA"/>
              <a:t>انقر لتحرير أنماط نص الشكل الرئيسي</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ar-SA"/>
              <a:t>انقر لتحرير أنماط نص الشكل الرئيسي</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ar-SA"/>
              <a:t>انقر لتحرير أنماط نص الشكل الرئيسي</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ar-SA"/>
              <a:t>انقر لتحرير أنماط نص الشكل الرئيسي</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ar-SA"/>
              <a:t>انقر لتحرير أنماط نص الشكل الرئيسي</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ar-SA"/>
              <a:t>انقر فوق الأيقونة لإضافة صورة</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ar-SA"/>
              <a:t>انقر لتحرير أنماط نص الشكل الرئيسي</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ar-SA"/>
              <a:t>انقر لتحرير أنماط نص الشكل الرئيسي</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3" y="2420849"/>
            <a:ext cx="6693408" cy="1624677"/>
          </a:xfrm>
        </p:spPr>
        <p:txBody>
          <a:bodyPr/>
          <a:lstStyle/>
          <a:p>
            <a:r>
              <a:rPr lang="ar-IQ" sz="3000" b="1" dirty="0">
                <a:effectLst/>
                <a:latin typeface="Calibri" panose="020F0502020204030204" pitchFamily="34" charset="0"/>
                <a:ea typeface="Calibri" panose="020F0502020204030204" pitchFamily="34" charset="0"/>
                <a:cs typeface="Akhbar MT" pitchFamily="2" charset="-78"/>
              </a:rPr>
              <a:t>نصف قرن في الصحافة الرياضية</a:t>
            </a:r>
            <a:br>
              <a:rPr lang="en-US" sz="3000" dirty="0">
                <a:effectLst/>
                <a:latin typeface="Calibri" panose="020F0502020204030204" pitchFamily="34" charset="0"/>
                <a:ea typeface="Calibri" panose="020F0502020204030204" pitchFamily="34" charset="0"/>
                <a:cs typeface="Akhbar MT" pitchFamily="2" charset="-78"/>
              </a:rPr>
            </a:br>
            <a:r>
              <a:rPr lang="ar-IQ" sz="3000" b="1" dirty="0">
                <a:effectLst/>
                <a:latin typeface="Calibri" panose="020F0502020204030204" pitchFamily="34" charset="0"/>
                <a:ea typeface="Calibri" panose="020F0502020204030204" pitchFamily="34" charset="0"/>
                <a:cs typeface="Akhbar MT" pitchFamily="2" charset="-78"/>
              </a:rPr>
              <a:t>د . هادي عبدالله </a:t>
            </a:r>
            <a:br>
              <a:rPr lang="en-US" sz="3000" dirty="0">
                <a:effectLst/>
                <a:latin typeface="Calibri" panose="020F0502020204030204" pitchFamily="34" charset="0"/>
                <a:ea typeface="Calibri" panose="020F0502020204030204" pitchFamily="34" charset="0"/>
                <a:cs typeface="Akhbar MT" pitchFamily="2" charset="-78"/>
              </a:rPr>
            </a:br>
            <a:r>
              <a:rPr lang="ar-IQ" sz="3000" b="1" dirty="0">
                <a:effectLst/>
                <a:latin typeface="Calibri" panose="020F0502020204030204" pitchFamily="34" charset="0"/>
                <a:ea typeface="Calibri" panose="020F0502020204030204" pitchFamily="34" charset="0"/>
                <a:cs typeface="Akhbar MT" pitchFamily="2" charset="-78"/>
              </a:rPr>
              <a:t>مدير الأكاديمية الأولمبية العراقية</a:t>
            </a:r>
            <a:endParaRPr lang="en-US" sz="3000" dirty="0"/>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147124" y="1571101"/>
            <a:ext cx="3897747" cy="1071418"/>
          </a:xfrm>
        </p:spPr>
        <p:txBody>
          <a:bodyPr>
            <a:normAutofit/>
          </a:bodyPr>
          <a:lstStyle/>
          <a:p>
            <a:r>
              <a:rPr lang="ar-IQ" sz="2800" b="1" dirty="0">
                <a:solidFill>
                  <a:schemeClr val="tx1"/>
                </a:solidFill>
                <a:effectLst/>
                <a:latin typeface="Calibri" panose="020F0502020204030204" pitchFamily="34" charset="0"/>
                <a:ea typeface="Calibri" panose="020F0502020204030204" pitchFamily="34" charset="0"/>
                <a:cs typeface="Akhbar MT" pitchFamily="2" charset="-78"/>
              </a:rPr>
              <a:t>تجارب ومواقف واراء صحفية عن العمل الصحفي في العراق</a:t>
            </a:r>
            <a:endParaRPr lang="en-US" sz="2800" dirty="0">
              <a:solidFill>
                <a:schemeClr val="tx1"/>
              </a:solidFill>
            </a:endParaRPr>
          </a:p>
        </p:txBody>
      </p:sp>
      <p:sp>
        <p:nvSpPr>
          <p:cNvPr id="4" name="Subtitle 2">
            <a:extLst>
              <a:ext uri="{FF2B5EF4-FFF2-40B4-BE49-F238E27FC236}">
                <a16:creationId xmlns:a16="http://schemas.microsoft.com/office/drawing/2014/main" id="{DBBBFF84-283F-406D-459B-09C1FE9BD6BD}"/>
              </a:ext>
            </a:extLst>
          </p:cNvPr>
          <p:cNvSpPr txBox="1">
            <a:spLocks/>
          </p:cNvSpPr>
          <p:nvPr/>
        </p:nvSpPr>
        <p:spPr>
          <a:xfrm>
            <a:off x="3897744" y="4562765"/>
            <a:ext cx="4396509" cy="111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IQ" sz="2800" b="1" dirty="0">
                <a:solidFill>
                  <a:schemeClr val="tx1"/>
                </a:solidFill>
                <a:effectLst/>
                <a:latin typeface="Calibri" panose="020F0502020204030204" pitchFamily="34" charset="0"/>
                <a:ea typeface="Calibri" panose="020F0502020204030204" pitchFamily="34" charset="0"/>
                <a:cs typeface="Akhbar MT" pitchFamily="2" charset="-78"/>
              </a:rPr>
              <a:t>كلية الاعلام – جامعة بغداد </a:t>
            </a:r>
            <a:br>
              <a:rPr lang="en-US" sz="2400" dirty="0">
                <a:solidFill>
                  <a:schemeClr val="tx1"/>
                </a:solidFill>
                <a:effectLst/>
                <a:latin typeface="Calibri" panose="020F0502020204030204" pitchFamily="34" charset="0"/>
                <a:ea typeface="Calibri" panose="020F0502020204030204" pitchFamily="34" charset="0"/>
                <a:cs typeface="Akhbar MT" pitchFamily="2" charset="-78"/>
              </a:rPr>
            </a:br>
            <a:r>
              <a:rPr lang="ar-IQ" sz="2400" b="1" dirty="0">
                <a:solidFill>
                  <a:schemeClr val="tx1"/>
                </a:solidFill>
                <a:effectLst/>
                <a:latin typeface="Calibri" panose="020F0502020204030204" pitchFamily="34" charset="0"/>
                <a:ea typeface="Calibri" panose="020F0502020204030204" pitchFamily="34" charset="0"/>
                <a:cs typeface="Akhbar MT" pitchFamily="2" charset="-78"/>
              </a:rPr>
              <a:t>20  </a:t>
            </a:r>
            <a:r>
              <a:rPr lang="ar-IQ" sz="3600" b="1" dirty="0">
                <a:solidFill>
                  <a:schemeClr val="tx1"/>
                </a:solidFill>
                <a:effectLst/>
                <a:latin typeface="Calibri" panose="020F0502020204030204" pitchFamily="34" charset="0"/>
                <a:ea typeface="Calibri" panose="020F0502020204030204" pitchFamily="34" charset="0"/>
                <a:cs typeface="Akhbar MT" pitchFamily="2" charset="-78"/>
              </a:rPr>
              <a:t>شباط </a:t>
            </a:r>
            <a:r>
              <a:rPr lang="ar-IQ" sz="2400" b="1" dirty="0">
                <a:solidFill>
                  <a:schemeClr val="tx1"/>
                </a:solidFill>
                <a:effectLst/>
                <a:latin typeface="Calibri" panose="020F0502020204030204" pitchFamily="34" charset="0"/>
                <a:ea typeface="Calibri" panose="020F0502020204030204" pitchFamily="34" charset="0"/>
                <a:cs typeface="Akhbar MT" pitchFamily="2" charset="-78"/>
              </a:rPr>
              <a:t> 2024</a:t>
            </a:r>
            <a:endParaRPr lang="en-US" dirty="0">
              <a:solidFill>
                <a:schemeClr val="tx1"/>
              </a:solidFill>
            </a:endParaRPr>
          </a:p>
        </p:txBody>
      </p:sp>
    </p:spTree>
    <p:extLst>
      <p:ext uri="{BB962C8B-B14F-4D97-AF65-F5344CB8AC3E}">
        <p14:creationId xmlns:p14="http://schemas.microsoft.com/office/powerpoint/2010/main" val="31771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323B-7A69-CC0B-A489-509C2A992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C4DF4-3526-09A8-ACE4-AA3106825FB6}"/>
              </a:ext>
            </a:extLst>
          </p:cNvPr>
          <p:cNvSpPr>
            <a:spLocks noGrp="1"/>
          </p:cNvSpPr>
          <p:nvPr>
            <p:ph type="title"/>
          </p:nvPr>
        </p:nvSpPr>
        <p:spPr>
          <a:xfrm>
            <a:off x="554181" y="2216728"/>
            <a:ext cx="11203709" cy="2493818"/>
          </a:xfrm>
        </p:spPr>
        <p:txBody>
          <a:bodyPr>
            <a:noAutofit/>
          </a:bodyPr>
          <a:lstStyle/>
          <a:p>
            <a:pPr algn="just" rtl="1">
              <a:lnSpc>
                <a:spcPct val="150000"/>
              </a:lnSpc>
            </a:pPr>
            <a:r>
              <a:rPr lang="ar-IQ" sz="2400" b="1" dirty="0">
                <a:effectLst/>
                <a:latin typeface="Calibri" panose="020F0502020204030204" pitchFamily="34" charset="0"/>
                <a:ea typeface="Calibri" panose="020F0502020204030204" pitchFamily="34" charset="0"/>
                <a:cs typeface="Arial" panose="020B0604020202020204" pitchFamily="34" charset="0"/>
              </a:rPr>
              <a:t>التردد عدو النجاح , قد تكون قرارتنا الأولى تنطوي على نسب عالية جدا من الخطأ الا اننا لابد ندخل الميدان الذي قررنا التخصص فيه بثقة عالية جدا , واضعين في الحسبان كل أنواع المعوقات المادية والبشرية والذاتية  </a:t>
            </a:r>
            <a:br>
              <a:rPr lang="ar-IQ" sz="2400" b="1" dirty="0">
                <a:effectLst/>
                <a:latin typeface="Calibri" panose="020F0502020204030204" pitchFamily="34" charset="0"/>
                <a:ea typeface="Calibri" panose="020F0502020204030204" pitchFamily="34" charset="0"/>
                <a:cs typeface="Arial" panose="020B0604020202020204" pitchFamily="34" charset="0"/>
              </a:rPr>
            </a:br>
            <a:r>
              <a:rPr lang="ar-IQ" sz="2400" b="1" dirty="0">
                <a:effectLst/>
                <a:latin typeface="Calibri" panose="020F0502020204030204" pitchFamily="34" charset="0"/>
                <a:ea typeface="Calibri" panose="020F0502020204030204" pitchFamily="34" charset="0"/>
                <a:cs typeface="Arial" panose="020B0604020202020204" pitchFamily="34" charset="0"/>
              </a:rPr>
              <a:t>وفي كل نوع تفاصيل كثيرة ليس علينا الا مواجهتها .</a:t>
            </a:r>
            <a:endParaRPr lang="en-US" sz="2400" dirty="0"/>
          </a:p>
        </p:txBody>
      </p:sp>
    </p:spTree>
    <p:extLst>
      <p:ext uri="{BB962C8B-B14F-4D97-AF65-F5344CB8AC3E}">
        <p14:creationId xmlns:p14="http://schemas.microsoft.com/office/powerpoint/2010/main" val="157702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A040B-EFBD-EE87-8026-D951AF3BFC7B}"/>
            </a:ext>
          </a:extLst>
        </p:cNvPr>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AC40D401-2249-5F35-8F16-0FCD6B6021AC}"/>
              </a:ext>
            </a:extLst>
          </p:cNvPr>
          <p:cNvSpPr/>
          <p:nvPr/>
        </p:nvSpPr>
        <p:spPr>
          <a:xfrm>
            <a:off x="1856509" y="240145"/>
            <a:ext cx="8478982" cy="54864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49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D3A2-D930-6300-D543-261E61A17ED3}"/>
            </a:ext>
          </a:extLst>
        </p:cNvPr>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CBA26041-EA43-121D-9AA8-FFD252A4A415}"/>
              </a:ext>
            </a:extLst>
          </p:cNvPr>
          <p:cNvSpPr/>
          <p:nvPr/>
        </p:nvSpPr>
        <p:spPr>
          <a:xfrm>
            <a:off x="1856509" y="240145"/>
            <a:ext cx="8478982" cy="54864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9330-1D04-B556-C8DD-38B126A613CC}"/>
            </a:ext>
          </a:extLst>
        </p:cNvPr>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4B2C4970-963E-AA7F-9E82-520C013D0A34}"/>
              </a:ext>
            </a:extLst>
          </p:cNvPr>
          <p:cNvSpPr/>
          <p:nvPr/>
        </p:nvSpPr>
        <p:spPr>
          <a:xfrm>
            <a:off x="1856509" y="240145"/>
            <a:ext cx="8478982" cy="54864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3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3ACFC-FCAF-695B-AEA1-F7891B8CD355}"/>
            </a:ext>
          </a:extLst>
        </p:cNvPr>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B2DF1116-F737-C010-3F97-61818013F502}"/>
              </a:ext>
            </a:extLst>
          </p:cNvPr>
          <p:cNvSpPr/>
          <p:nvPr/>
        </p:nvSpPr>
        <p:spPr>
          <a:xfrm>
            <a:off x="1856509" y="240145"/>
            <a:ext cx="8478982" cy="54864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1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B3E60192-3F8B-E383-A377-FC15D458F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47B40-B90C-A934-25A3-1261D024ACB1}"/>
              </a:ext>
            </a:extLst>
          </p:cNvPr>
          <p:cNvSpPr>
            <a:spLocks noGrp="1"/>
          </p:cNvSpPr>
          <p:nvPr>
            <p:ph type="title"/>
          </p:nvPr>
        </p:nvSpPr>
        <p:spPr/>
        <p:txBody>
          <a:bodyPr/>
          <a:lstStyle/>
          <a:p>
            <a:r>
              <a:rPr lang="ar-IQ" dirty="0"/>
              <a:t>المرحلة الرابعة</a:t>
            </a:r>
            <a:endParaRPr lang="en-US" dirty="0"/>
          </a:p>
        </p:txBody>
      </p:sp>
      <p:sp>
        <p:nvSpPr>
          <p:cNvPr id="4" name="Text Placeholder 3">
            <a:extLst>
              <a:ext uri="{FF2B5EF4-FFF2-40B4-BE49-F238E27FC236}">
                <a16:creationId xmlns:a16="http://schemas.microsoft.com/office/drawing/2014/main" id="{B4F0B551-A000-8169-2A92-F2AE561E5ADD}"/>
              </a:ext>
            </a:extLst>
          </p:cNvPr>
          <p:cNvSpPr>
            <a:spLocks noGrp="1"/>
          </p:cNvSpPr>
          <p:nvPr>
            <p:ph type="body" idx="1"/>
          </p:nvPr>
        </p:nvSpPr>
        <p:spPr/>
        <p:txBody>
          <a:bodyPr>
            <a:normAutofit lnSpcReduction="10000"/>
          </a:bodyPr>
          <a:lstStyle/>
          <a:p>
            <a:pPr rtl="1">
              <a:lnSpc>
                <a:spcPct val="107000"/>
              </a:lnSpc>
              <a:spcAft>
                <a:spcPts val="800"/>
              </a:spcAft>
            </a:pPr>
            <a:r>
              <a:rPr lang="ar-IQ" b="1" dirty="0">
                <a:effectLst/>
                <a:latin typeface="Calibri" panose="020F0502020204030204" pitchFamily="34" charset="0"/>
                <a:ea typeface="Calibri" panose="020F0502020204030204" pitchFamily="34" charset="0"/>
                <a:cs typeface="Arial" panose="020B0604020202020204" pitchFamily="34" charset="0"/>
              </a:rPr>
              <a:t>التقدم والصعود ( الانتشار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47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AB36E-DF18-442F-E36F-F41C61758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C783B-3449-1616-EC1F-38DC3029F382}"/>
              </a:ext>
            </a:extLst>
          </p:cNvPr>
          <p:cNvSpPr>
            <a:spLocks noGrp="1"/>
          </p:cNvSpPr>
          <p:nvPr>
            <p:ph type="title"/>
          </p:nvPr>
        </p:nvSpPr>
        <p:spPr>
          <a:xfrm>
            <a:off x="554181" y="2216727"/>
            <a:ext cx="11203709" cy="2724727"/>
          </a:xfrm>
        </p:spPr>
        <p:txBody>
          <a:bodyPr>
            <a:noAutofit/>
          </a:bodyPr>
          <a:lstStyle/>
          <a:p>
            <a:pPr algn="r" rtl="1">
              <a:lnSpc>
                <a:spcPct val="107000"/>
              </a:lnSpc>
              <a:spcAft>
                <a:spcPts val="800"/>
              </a:spcAft>
            </a:pPr>
            <a:r>
              <a:rPr lang="ar-IQ" sz="1900" b="1" dirty="0">
                <a:effectLst/>
                <a:latin typeface="Calibri" panose="020F0502020204030204" pitchFamily="34" charset="0"/>
                <a:ea typeface="Calibri" panose="020F0502020204030204" pitchFamily="34" charset="0"/>
                <a:cs typeface="Arial" panose="020B0604020202020204" pitchFamily="34" charset="0"/>
              </a:rPr>
              <a:t>في هذه المرحلة تكون التجربة الشخصية قد بدأت بالتشكل وكسب الملامح مما يقتضي الأصرار على الصعود وذلك بتحديد أدوات هذا الصعود المشروع ومنها :</a:t>
            </a:r>
            <a:br>
              <a:rPr lang="ar-IQ" sz="1900" b="1" dirty="0">
                <a:effectLst/>
                <a:latin typeface="Calibri" panose="020F0502020204030204" pitchFamily="34" charset="0"/>
                <a:ea typeface="Calibri" panose="020F0502020204030204" pitchFamily="34" charset="0"/>
                <a:cs typeface="Arial" panose="020B0604020202020204" pitchFamily="34" charset="0"/>
              </a:rPr>
            </a:br>
            <a:br>
              <a:rPr lang="ar-IQ" sz="1900" b="1" dirty="0">
                <a:effectLst/>
                <a:latin typeface="Calibri" panose="020F0502020204030204" pitchFamily="34" charset="0"/>
                <a:ea typeface="Calibri" panose="020F0502020204030204" pitchFamily="34" charset="0"/>
                <a:cs typeface="Arial" panose="020B0604020202020204" pitchFamily="34" charset="0"/>
              </a:rPr>
            </a:br>
            <a:r>
              <a:rPr lang="ar-IQ" sz="1900" b="1" dirty="0">
                <a:effectLst/>
                <a:latin typeface="Calibri" panose="020F0502020204030204" pitchFamily="34" charset="0"/>
                <a:ea typeface="Calibri" panose="020F0502020204030204" pitchFamily="34" charset="0"/>
                <a:cs typeface="Arial" panose="020B0604020202020204" pitchFamily="34" charset="0"/>
              </a:rPr>
              <a:t>أ - تكوين العلاقات المساعدة على الصعود المشروع , وهي علاقة في داخل دائرة  العمل – الزملاء -  وعلاقة خارج محيط دائرة العمل .</a:t>
            </a:r>
            <a:br>
              <a:rPr lang="en-US" sz="1900" b="1" dirty="0">
                <a:effectLst/>
                <a:latin typeface="Calibri" panose="020F0502020204030204" pitchFamily="34" charset="0"/>
                <a:ea typeface="Calibri" panose="020F0502020204030204" pitchFamily="34" charset="0"/>
                <a:cs typeface="Arial" panose="020B0604020202020204" pitchFamily="34" charset="0"/>
              </a:rPr>
            </a:br>
            <a:r>
              <a:rPr lang="ar-IQ" sz="1900" b="1" dirty="0">
                <a:effectLst/>
                <a:latin typeface="Calibri" panose="020F0502020204030204" pitchFamily="34" charset="0"/>
                <a:ea typeface="Calibri" panose="020F0502020204030204" pitchFamily="34" charset="0"/>
                <a:cs typeface="Arial" panose="020B0604020202020204" pitchFamily="34" charset="0"/>
              </a:rPr>
              <a:t>ب - المتابعة لكل ما هو جديد في مجال العمل .</a:t>
            </a:r>
            <a:br>
              <a:rPr lang="en-US" sz="1900" b="1" dirty="0">
                <a:effectLst/>
                <a:latin typeface="Calibri" panose="020F0502020204030204" pitchFamily="34" charset="0"/>
                <a:ea typeface="Calibri" panose="020F0502020204030204" pitchFamily="34" charset="0"/>
                <a:cs typeface="Arial" panose="020B0604020202020204" pitchFamily="34" charset="0"/>
              </a:rPr>
            </a:br>
            <a:r>
              <a:rPr lang="ar-IQ" sz="1900" b="1" dirty="0">
                <a:latin typeface="Calibri" panose="020F0502020204030204" pitchFamily="34" charset="0"/>
                <a:ea typeface="Calibri" panose="020F0502020204030204" pitchFamily="34" charset="0"/>
                <a:cs typeface="Arial" panose="020B0604020202020204" pitchFamily="34" charset="0"/>
              </a:rPr>
              <a:t>ت</a:t>
            </a:r>
            <a:r>
              <a:rPr lang="ar-IQ" sz="1900" b="1" dirty="0">
                <a:effectLst/>
                <a:latin typeface="Calibri" panose="020F0502020204030204" pitchFamily="34" charset="0"/>
                <a:ea typeface="Calibri" panose="020F0502020204030204" pitchFamily="34" charset="0"/>
                <a:cs typeface="Arial" panose="020B0604020202020204" pitchFamily="34" charset="0"/>
              </a:rPr>
              <a:t> - الاكثار من دخول الدورات وفي مقدمتها اجادة لغة او اكثر .</a:t>
            </a:r>
            <a:br>
              <a:rPr lang="en-US" sz="1900" b="1" dirty="0">
                <a:effectLst/>
                <a:latin typeface="Calibri" panose="020F0502020204030204" pitchFamily="34" charset="0"/>
                <a:ea typeface="Calibri" panose="020F0502020204030204" pitchFamily="34" charset="0"/>
                <a:cs typeface="Arial" panose="020B0604020202020204" pitchFamily="34" charset="0"/>
              </a:rPr>
            </a:br>
            <a:r>
              <a:rPr lang="ar-IQ" sz="1900" b="1" dirty="0">
                <a:effectLst/>
                <a:latin typeface="Calibri" panose="020F0502020204030204" pitchFamily="34" charset="0"/>
                <a:ea typeface="Calibri" panose="020F0502020204030204" pitchFamily="34" charset="0"/>
                <a:cs typeface="Arial" panose="020B0604020202020204" pitchFamily="34" charset="0"/>
              </a:rPr>
              <a:t>ث - توثيق التجربة يوميا لغرض التصحيح والاستفادة من المعلومات مهما بدت في حينها متواضعة لأنها قد تغدو في سنوات قادمة خطيرة .</a:t>
            </a:r>
            <a:br>
              <a:rPr lang="en-US" sz="1900" b="1" dirty="0">
                <a:effectLst/>
                <a:latin typeface="Calibri" panose="020F0502020204030204" pitchFamily="34" charset="0"/>
                <a:ea typeface="Calibri" panose="020F0502020204030204" pitchFamily="34" charset="0"/>
                <a:cs typeface="Arial" panose="020B0604020202020204" pitchFamily="34" charset="0"/>
              </a:rPr>
            </a:br>
            <a:r>
              <a:rPr lang="ar-IQ" sz="1900" b="1" dirty="0">
                <a:latin typeface="Calibri" panose="020F0502020204030204" pitchFamily="34" charset="0"/>
                <a:ea typeface="Calibri" panose="020F0502020204030204" pitchFamily="34" charset="0"/>
                <a:cs typeface="Arial" panose="020B0604020202020204" pitchFamily="34" charset="0"/>
              </a:rPr>
              <a:t>ج</a:t>
            </a:r>
            <a:r>
              <a:rPr lang="ar-IQ" sz="1900" b="1" dirty="0">
                <a:effectLst/>
                <a:latin typeface="Calibri" panose="020F0502020204030204" pitchFamily="34" charset="0"/>
                <a:ea typeface="Calibri" panose="020F0502020204030204" pitchFamily="34" charset="0"/>
                <a:cs typeface="Arial" panose="020B0604020202020204" pitchFamily="34" charset="0"/>
              </a:rPr>
              <a:t> - الالتزام المطلق بأخلاقيات المهنة مهما تعددت المغريات , لأنك قد تصبح مشهورا ولكن من غير سمعة تحصنك من تقلبات مناخ المهنة .</a:t>
            </a:r>
            <a:endParaRPr lang="en-US" sz="1900" dirty="0"/>
          </a:p>
        </p:txBody>
      </p:sp>
    </p:spTree>
    <p:extLst>
      <p:ext uri="{BB962C8B-B14F-4D97-AF65-F5344CB8AC3E}">
        <p14:creationId xmlns:p14="http://schemas.microsoft.com/office/powerpoint/2010/main" val="13103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شكل بيضاوي 78">
            <a:extLst>
              <a:ext uri="{FF2B5EF4-FFF2-40B4-BE49-F238E27FC236}">
                <a16:creationId xmlns:a16="http://schemas.microsoft.com/office/drawing/2014/main" id="{38307499-8E4C-8B21-F485-DFD4A0F55131}"/>
              </a:ext>
            </a:extLst>
          </p:cNvPr>
          <p:cNvSpPr/>
          <p:nvPr/>
        </p:nvSpPr>
        <p:spPr>
          <a:xfrm>
            <a:off x="1228436" y="110834"/>
            <a:ext cx="3413483" cy="363681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شكل بيضاوي 79">
            <a:extLst>
              <a:ext uri="{FF2B5EF4-FFF2-40B4-BE49-F238E27FC236}">
                <a16:creationId xmlns:a16="http://schemas.microsoft.com/office/drawing/2014/main" id="{EC43D318-974C-AC33-63D7-4F9B63FFE542}"/>
              </a:ext>
            </a:extLst>
          </p:cNvPr>
          <p:cNvSpPr/>
          <p:nvPr/>
        </p:nvSpPr>
        <p:spPr>
          <a:xfrm>
            <a:off x="7633207" y="150089"/>
            <a:ext cx="3413483" cy="363681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شكل بيضاوي 80">
            <a:extLst>
              <a:ext uri="{FF2B5EF4-FFF2-40B4-BE49-F238E27FC236}">
                <a16:creationId xmlns:a16="http://schemas.microsoft.com/office/drawing/2014/main" id="{7F8D8448-9AF8-3207-9197-4BFBC68C813B}"/>
              </a:ext>
            </a:extLst>
          </p:cNvPr>
          <p:cNvSpPr/>
          <p:nvPr/>
        </p:nvSpPr>
        <p:spPr>
          <a:xfrm>
            <a:off x="4389258" y="1995054"/>
            <a:ext cx="3413483" cy="363681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9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down)">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randombar(horizontal)">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00E2BDE3-D3F7-7F6A-E629-0DC42ED9B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9F52B-C383-1AF9-EE5C-8CDBEDE35BFF}"/>
              </a:ext>
            </a:extLst>
          </p:cNvPr>
          <p:cNvSpPr>
            <a:spLocks noGrp="1"/>
          </p:cNvSpPr>
          <p:nvPr>
            <p:ph type="title"/>
          </p:nvPr>
        </p:nvSpPr>
        <p:spPr/>
        <p:txBody>
          <a:bodyPr/>
          <a:lstStyle/>
          <a:p>
            <a:r>
              <a:rPr lang="ar-IQ" dirty="0"/>
              <a:t>المرحلة الخامسة</a:t>
            </a:r>
            <a:endParaRPr lang="en-US" dirty="0"/>
          </a:p>
        </p:txBody>
      </p:sp>
      <p:sp>
        <p:nvSpPr>
          <p:cNvPr id="4" name="Text Placeholder 3">
            <a:extLst>
              <a:ext uri="{FF2B5EF4-FFF2-40B4-BE49-F238E27FC236}">
                <a16:creationId xmlns:a16="http://schemas.microsoft.com/office/drawing/2014/main" id="{BD76FA7C-52C4-E84F-42A0-BDF3F1387DD6}"/>
              </a:ext>
            </a:extLst>
          </p:cNvPr>
          <p:cNvSpPr>
            <a:spLocks noGrp="1"/>
          </p:cNvSpPr>
          <p:nvPr>
            <p:ph type="body" idx="1"/>
          </p:nvPr>
        </p:nvSpPr>
        <p:spPr>
          <a:xfrm>
            <a:off x="1153668" y="4709160"/>
            <a:ext cx="9884664" cy="457200"/>
          </a:xfrm>
        </p:spPr>
        <p:txBody>
          <a:bodyPr>
            <a:normAutofit lnSpcReduction="10000"/>
          </a:bodyPr>
          <a:lstStyle/>
          <a:p>
            <a:pPr rtl="1">
              <a:lnSpc>
                <a:spcPct val="107000"/>
              </a:lnSpc>
              <a:spcAft>
                <a:spcPts val="800"/>
              </a:spcAft>
            </a:pPr>
            <a:r>
              <a:rPr lang="ar-IQ" b="1" dirty="0" err="1">
                <a:effectLst/>
                <a:latin typeface="Calibri" panose="020F0502020204030204" pitchFamily="34" charset="0"/>
                <a:ea typeface="Calibri" panose="020F0502020204030204" pitchFamily="34" charset="0"/>
                <a:cs typeface="Arial" panose="020B0604020202020204" pitchFamily="34" charset="0"/>
              </a:rPr>
              <a:t>الأستقرار</a:t>
            </a:r>
            <a:r>
              <a:rPr lang="ar-IQ" b="1" dirty="0">
                <a:effectLst/>
                <a:latin typeface="Calibri" panose="020F0502020204030204" pitchFamily="34" charset="0"/>
                <a:ea typeface="Calibri" panose="020F0502020204030204" pitchFamily="34" charset="0"/>
                <a:cs typeface="Arial" panose="020B0604020202020204" pitchFamily="34" charset="0"/>
              </a:rPr>
              <a:t> والدفاع عن التجربة</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67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426832"/>
            <a:ext cx="8695944" cy="1150106"/>
          </a:xfrm>
        </p:spPr>
        <p:txBody>
          <a:bodyPr>
            <a:noAutofit/>
          </a:bodyPr>
          <a:lstStyle/>
          <a:p>
            <a:pPr algn="justLow">
              <a:lnSpc>
                <a:spcPct val="150000"/>
              </a:lnSpc>
            </a:pPr>
            <a:r>
              <a:rPr lang="ar-IQ" sz="1800" b="1" dirty="0">
                <a:effectLst/>
                <a:latin typeface="Calibri" panose="020F0502020204030204" pitchFamily="34" charset="0"/>
                <a:ea typeface="Calibri" panose="020F0502020204030204" pitchFamily="34" charset="0"/>
                <a:cs typeface="Arial" panose="020B0604020202020204" pitchFamily="34" charset="0"/>
              </a:rPr>
              <a:t>هذه المرحلة الأخيرة التي تصلها بعد عمر مهني طويل حيث تستقر اسما معروفا في الوسط المهني وفي ضمائر الذين يرتبطون بهذا الوسط , وهذا الاستقرار يحتم عليك الحرص على عدد من الإجراءات منها :</a:t>
            </a:r>
            <a:br>
              <a:rPr lang="en-US" sz="1800" b="1" dirty="0">
                <a:effectLst/>
                <a:latin typeface="Calibri" panose="020F0502020204030204" pitchFamily="34" charset="0"/>
                <a:ea typeface="Calibri" panose="020F0502020204030204" pitchFamily="34" charset="0"/>
                <a:cs typeface="Arial" panose="020B0604020202020204" pitchFamily="34" charset="0"/>
              </a:rPr>
            </a:br>
            <a:endParaRPr lang="en-US" sz="1800"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482134" y="2382982"/>
            <a:ext cx="7744968" cy="2770909"/>
          </a:xfrm>
        </p:spPr>
        <p:txBody>
          <a:bodyPr>
            <a:normAutofit lnSpcReduction="10000"/>
          </a:bodyPr>
          <a:lstStyle/>
          <a:p>
            <a:pPr marL="342900" lvl="0" indent="-342900" algn="r" rtl="1">
              <a:lnSpc>
                <a:spcPct val="120000"/>
              </a:lnSpc>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احترام التجربة  وعدم المساومة في أي قضية قد تسيء لها .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20000"/>
              </a:lnSpc>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الحرص على مداومة التعلم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20000"/>
              </a:lnSpc>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تحديد مناسبات الظهور والمشاركة في النشاطات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20000"/>
              </a:lnSpc>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الابتعاد عن مواطن الشبهات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20000"/>
              </a:lnSpc>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الاستفادة من العلاقات التي كونتها ليس لأغراض شخصية وانما لأغراض مهنية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20000"/>
              </a:lnSpc>
              <a:spcAft>
                <a:spcPts val="800"/>
              </a:spcAft>
              <a:buFont typeface="Arial" panose="020B0604020202020204" pitchFamily="34" charset="0"/>
              <a:buChar char="-"/>
            </a:pPr>
            <a:r>
              <a:rPr lang="ar-IQ" sz="1800" b="1" dirty="0">
                <a:effectLst/>
                <a:latin typeface="Calibri" panose="020F0502020204030204" pitchFamily="34" charset="0"/>
                <a:ea typeface="Calibri" panose="020F0502020204030204" pitchFamily="34" charset="0"/>
                <a:cs typeface="Arial" panose="020B0604020202020204" pitchFamily="34" charset="0"/>
              </a:rPr>
              <a:t>التفاني في نقل ما تعلمته وما عشته للجيل الجديد الذي يدخل وسطك المهني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20000"/>
              </a:lnSpc>
              <a:buNone/>
            </a:pPr>
            <a:endParaRPr lang="en-US" sz="1800" dirty="0">
              <a:solidFill>
                <a:schemeClr val="accent3"/>
              </a:solidFill>
              <a:cs typeface="Calibri"/>
            </a:endParaRPr>
          </a:p>
        </p:txBody>
      </p:sp>
    </p:spTree>
    <p:extLst>
      <p:ext uri="{BB962C8B-B14F-4D97-AF65-F5344CB8AC3E}">
        <p14:creationId xmlns:p14="http://schemas.microsoft.com/office/powerpoint/2010/main" val="5207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205164"/>
            <a:ext cx="8695944" cy="854548"/>
          </a:xfrm>
        </p:spPr>
        <p:txBody>
          <a:bodyPr/>
          <a:lstStyle/>
          <a:p>
            <a:r>
              <a:rPr lang="ar-IQ" dirty="0"/>
              <a:t>مدخل</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1865746"/>
            <a:ext cx="7744968" cy="3195782"/>
          </a:xfrm>
        </p:spPr>
        <p:txBody>
          <a:bodyPr>
            <a:normAutofit lnSpcReduction="10000"/>
          </a:bodyPr>
          <a:lstStyle/>
          <a:p>
            <a:pPr algn="just" rtl="1">
              <a:lnSpc>
                <a:spcPct val="150000"/>
              </a:lnSpc>
              <a:spcAft>
                <a:spcPts val="800"/>
              </a:spcAft>
            </a:pPr>
            <a:r>
              <a:rPr lang="ar-IQ" sz="1600" b="1" dirty="0">
                <a:effectLst/>
                <a:latin typeface="Calibri" panose="020F0502020204030204" pitchFamily="34" charset="0"/>
                <a:ea typeface="Calibri" panose="020F0502020204030204" pitchFamily="34" charset="0"/>
                <a:cs typeface="Arial" panose="020B0604020202020204" pitchFamily="34" charset="0"/>
              </a:rPr>
              <a:t>توثيق التجربة مسؤولية علمية واخلاقية , فهي علمية لأنها تعد مصدرا من مصادر كتابة التاريخ في أي ميدان وتوثيق التجربة الإعلامية  يمكن ان تشمل اكثر من ميدان فهي وان كانت من حيث ظاهر الامر تتعلق بشخص واحد يعمل في ميدان محدد , الا انها في جوهرها ترتبط بكل مناحي الحياة في مجتمع ما , لان الاعلام هو المرآة العاكسة لكل تفاصيل حياة المجتمع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IQ" sz="1600" b="1" dirty="0">
                <a:effectLst/>
                <a:latin typeface="Calibri" panose="020F0502020204030204" pitchFamily="34" charset="0"/>
                <a:ea typeface="Calibri" panose="020F0502020204030204" pitchFamily="34" charset="0"/>
                <a:cs typeface="Arial" panose="020B0604020202020204" pitchFamily="34" charset="0"/>
              </a:rPr>
              <a:t>واما الجانب الأخلاقي , فان التجربة هي ثمرة عمل دؤوب وسط احداث متناقضة تتقلب بين اعلى درجات السعادة مرة واعلى درجات الإحباط والكآبة مرة أخرى , وفي حال نضوج التجربة فتلك  نعمة من الله سبحانه وتعالى اذ اكتملت بفضله مما يوجب الشكر , ومن وجوه الشكر نقل التجربة الى جيل قادم كي يستفيد  من عناصر النجاح ويتجنب قدر المستطاع نقاط الضعف , فتكون بدايته ومن ثم مسيرته اكثر قوة وأقل أخطاء .. وهكذا هي الحياة .</a:t>
            </a:r>
            <a:endParaRPr lang="en-US" sz="1600" dirty="0"/>
          </a:p>
        </p:txBody>
      </p:sp>
    </p:spTree>
    <p:extLst>
      <p:ext uri="{BB962C8B-B14F-4D97-AF65-F5344CB8AC3E}">
        <p14:creationId xmlns:p14="http://schemas.microsoft.com/office/powerpoint/2010/main" val="1732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A725-FDD4-68D7-F4AB-C9D42039AA32}"/>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38267DDF-C27E-0557-1604-86C76AA5119F}"/>
              </a:ext>
            </a:extLst>
          </p:cNvPr>
          <p:cNvSpPr/>
          <p:nvPr/>
        </p:nvSpPr>
        <p:spPr>
          <a:xfrm>
            <a:off x="5818909" y="136525"/>
            <a:ext cx="5190837" cy="350981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زوايا مستديرة 2">
            <a:extLst>
              <a:ext uri="{FF2B5EF4-FFF2-40B4-BE49-F238E27FC236}">
                <a16:creationId xmlns:a16="http://schemas.microsoft.com/office/drawing/2014/main" id="{148E3CEC-795D-5BB0-10DE-34D28440617A}"/>
              </a:ext>
            </a:extLst>
          </p:cNvPr>
          <p:cNvSpPr/>
          <p:nvPr/>
        </p:nvSpPr>
        <p:spPr>
          <a:xfrm>
            <a:off x="1080654" y="2207491"/>
            <a:ext cx="4636655" cy="350981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79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C377-E8F4-0E09-0F7E-FE98F8944A56}"/>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2CF2761-A206-3D07-8600-8B160D59D271}"/>
              </a:ext>
            </a:extLst>
          </p:cNvPr>
          <p:cNvSpPr/>
          <p:nvPr/>
        </p:nvSpPr>
        <p:spPr>
          <a:xfrm>
            <a:off x="6049820" y="1339272"/>
            <a:ext cx="5190837" cy="350981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زوايا مستديرة 2">
            <a:extLst>
              <a:ext uri="{FF2B5EF4-FFF2-40B4-BE49-F238E27FC236}">
                <a16:creationId xmlns:a16="http://schemas.microsoft.com/office/drawing/2014/main" id="{F9B5D912-A65C-857B-37A5-F63BD731D68C}"/>
              </a:ext>
            </a:extLst>
          </p:cNvPr>
          <p:cNvSpPr/>
          <p:nvPr/>
        </p:nvSpPr>
        <p:spPr>
          <a:xfrm>
            <a:off x="997529" y="277091"/>
            <a:ext cx="4895273" cy="350981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8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5AA4-3959-7A32-138C-0E755E108687}"/>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C9CFE1CB-990F-2276-A863-A607991FC996}"/>
              </a:ext>
            </a:extLst>
          </p:cNvPr>
          <p:cNvSpPr/>
          <p:nvPr/>
        </p:nvSpPr>
        <p:spPr>
          <a:xfrm>
            <a:off x="5985162" y="230909"/>
            <a:ext cx="5190837" cy="350981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زوايا مستديرة 2">
            <a:extLst>
              <a:ext uri="{FF2B5EF4-FFF2-40B4-BE49-F238E27FC236}">
                <a16:creationId xmlns:a16="http://schemas.microsoft.com/office/drawing/2014/main" id="{F7BE52E3-AC8C-DE73-3E62-0451270B9708}"/>
              </a:ext>
            </a:extLst>
          </p:cNvPr>
          <p:cNvSpPr/>
          <p:nvPr/>
        </p:nvSpPr>
        <p:spPr>
          <a:xfrm>
            <a:off x="997529" y="1865746"/>
            <a:ext cx="4775200" cy="350981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50511" y="2475345"/>
            <a:ext cx="3376907" cy="1930399"/>
          </a:xfrm>
        </p:spPr>
        <p:txBody>
          <a:bodyPr>
            <a:noAutofit/>
          </a:bodyPr>
          <a:lstStyle/>
          <a:p>
            <a:pPr algn="ctr" rtl="1">
              <a:lnSpc>
                <a:spcPct val="150000"/>
              </a:lnSpc>
              <a:spcAft>
                <a:spcPts val="800"/>
              </a:spcAft>
            </a:pPr>
            <a:r>
              <a:rPr lang="ar-SA" sz="3200" b="1" dirty="0">
                <a:effectLst/>
                <a:latin typeface="Calibri" panose="020F0502020204030204" pitchFamily="34" charset="0"/>
                <a:ea typeface="Calibri" panose="020F0502020204030204" pitchFamily="34" charset="0"/>
                <a:cs typeface="Arial" panose="020B0604020202020204" pitchFamily="34" charset="0"/>
              </a:rPr>
              <a:t>شكرا جزيلا </a:t>
            </a:r>
            <a:br>
              <a:rPr lang="ar-IQ" sz="3200" b="1" dirty="0">
                <a:effectLst/>
                <a:latin typeface="Calibri" panose="020F0502020204030204" pitchFamily="34" charset="0"/>
                <a:ea typeface="Calibri" panose="020F0502020204030204" pitchFamily="34" charset="0"/>
                <a:cs typeface="Arial" panose="020B0604020202020204" pitchFamily="34" charset="0"/>
              </a:rPr>
            </a:br>
            <a:r>
              <a:rPr lang="ar-SA" sz="3200" b="1" dirty="0">
                <a:effectLst/>
                <a:latin typeface="Calibri" panose="020F0502020204030204" pitchFamily="34" charset="0"/>
                <a:ea typeface="Calibri" panose="020F0502020204030204" pitchFamily="34" charset="0"/>
                <a:cs typeface="Arial" panose="020B0604020202020204" pitchFamily="34" charset="0"/>
              </a:rPr>
              <a:t>أدعو لكم بالتألق دائم</a:t>
            </a:r>
            <a:r>
              <a:rPr lang="ar-IQ" sz="3200" b="1" dirty="0">
                <a:effectLst/>
                <a:latin typeface="Calibri" panose="020F0502020204030204" pitchFamily="34" charset="0"/>
                <a:ea typeface="Calibri" panose="020F0502020204030204" pitchFamily="34" charset="0"/>
                <a:cs typeface="Arial" panose="020B0604020202020204" pitchFamily="34" charset="0"/>
              </a:rPr>
              <a:t>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453745" y="1366982"/>
            <a:ext cx="4184073" cy="3488482"/>
          </a:xfrm>
        </p:spPr>
        <p:txBody>
          <a:bodyPr>
            <a:normAutofit/>
          </a:bodyPr>
          <a:lstStyle/>
          <a:p>
            <a:pPr algn="ctr"/>
            <a:r>
              <a:rPr lang="ar-IQ" sz="2800" b="1" dirty="0">
                <a:effectLst/>
                <a:latin typeface="Calibri" panose="020F0502020204030204" pitchFamily="34" charset="0"/>
                <a:ea typeface="Calibri" panose="020F0502020204030204" pitchFamily="34" charset="0"/>
                <a:cs typeface="Akhbar MT" pitchFamily="2" charset="-78"/>
              </a:rPr>
              <a:t>د . هادي عبدالله </a:t>
            </a:r>
            <a:br>
              <a:rPr lang="en-US" sz="2800" dirty="0">
                <a:effectLst/>
                <a:latin typeface="Calibri" panose="020F0502020204030204" pitchFamily="34" charset="0"/>
                <a:ea typeface="Calibri" panose="020F0502020204030204" pitchFamily="34" charset="0"/>
                <a:cs typeface="Akhbar MT" pitchFamily="2" charset="-78"/>
              </a:rPr>
            </a:br>
            <a:r>
              <a:rPr lang="ar-IQ" sz="2800" b="1" dirty="0">
                <a:effectLst/>
                <a:latin typeface="Calibri" panose="020F0502020204030204" pitchFamily="34" charset="0"/>
                <a:ea typeface="Calibri" panose="020F0502020204030204" pitchFamily="34" charset="0"/>
                <a:cs typeface="Akhbar MT" pitchFamily="2" charset="-78"/>
              </a:rPr>
              <a:t>مدير الأكاديمية الأولمبية العراقية</a:t>
            </a:r>
            <a:endParaRPr lang="en-US" sz="2800" dirty="0"/>
          </a:p>
        </p:txBody>
      </p:sp>
    </p:spTree>
    <p:extLst>
      <p:ext uri="{BB962C8B-B14F-4D97-AF65-F5344CB8AC3E}">
        <p14:creationId xmlns:p14="http://schemas.microsoft.com/office/powerpoint/2010/main" val="27902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ar-IQ" dirty="0"/>
              <a:t>المرحلة الاولى</a:t>
            </a:r>
            <a:endParaRPr lang="en-US" dirty="0"/>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a:lstStyle/>
          <a:p>
            <a:r>
              <a:rPr lang="ar-IQ" dirty="0"/>
              <a:t>صناعة حلم</a:t>
            </a:r>
            <a:endParaRPr lang="en-US" dirty="0"/>
          </a:p>
        </p:txBody>
      </p:sp>
    </p:spTree>
    <p:extLst>
      <p:ext uri="{BB962C8B-B14F-4D97-AF65-F5344CB8AC3E}">
        <p14:creationId xmlns:p14="http://schemas.microsoft.com/office/powerpoint/2010/main" val="34467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7043930" y="356616"/>
            <a:ext cx="4888990" cy="1947672"/>
          </a:xfrm>
        </p:spPr>
        <p:txBody>
          <a:bodyPr>
            <a:noAutofit/>
          </a:bodyPr>
          <a:lstStyle/>
          <a:p>
            <a:pPr algn="just" rtl="1">
              <a:lnSpc>
                <a:spcPct val="107000"/>
              </a:lnSpc>
              <a:spcAft>
                <a:spcPts val="800"/>
              </a:spcAft>
            </a:pPr>
            <a:r>
              <a:rPr lang="ar-IQ" sz="1800" dirty="0">
                <a:effectLst/>
                <a:latin typeface="Calibri" panose="020F0502020204030204" pitchFamily="34" charset="0"/>
                <a:ea typeface="Calibri" panose="020F0502020204030204" pitchFamily="34" charset="0"/>
                <a:cs typeface="Arial" panose="020B0604020202020204" pitchFamily="34" charset="0"/>
              </a:rPr>
              <a:t>الاحلام ليست خيالا نطير على جناحيه كلما نخلو الى انفسنا في غفلة عن الاخرين , الاحلام صناعة كبيرة وخطيرة , تستفيد من الخيال في رسم بعض تفاصيلها الا ان جوهرها صناعة عقلية يتم التخطيط لها انطلاقا من أسس مهمة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860036" y="2142836"/>
            <a:ext cx="5072884" cy="4358548"/>
          </a:xfrm>
        </p:spPr>
        <p:txBody>
          <a:bodyPr vert="horz" lIns="91440" tIns="45720" rIns="91440" bIns="45720" rtlCol="0" anchor="t">
            <a:normAutofit fontScale="70000" lnSpcReduction="20000"/>
          </a:bodyPr>
          <a:lstStyle/>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التجربة الحياتية وما نتج عنها من مواهب.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 القدرات التي توفرت لتحقيق ما نحب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تجارب الاخرين .. مشاهدة او سماعا او قراءة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تحقيق الهدف بدقة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اختيار القدوات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الصدق مع النفس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التوكل على الله في تحديد السبل الموصلة لتحقيق الهدف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arenR"/>
            </a:pPr>
            <a:r>
              <a:rPr lang="ar-IQ" sz="2400" dirty="0">
                <a:effectLst/>
                <a:latin typeface="Calibri" panose="020F0502020204030204" pitchFamily="34" charset="0"/>
                <a:ea typeface="Calibri" panose="020F0502020204030204" pitchFamily="34" charset="0"/>
                <a:cs typeface="Arial" panose="020B0604020202020204" pitchFamily="34" charset="0"/>
              </a:rPr>
              <a:t>العزم على  السير في هذه السبل بطاقة إيجابية مهما كانت العوائق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effectLst/>
                <a:latin typeface="Calibri" panose="020F0502020204030204" pitchFamily="34" charset="0"/>
                <a:ea typeface="Calibri" panose="020F0502020204030204" pitchFamily="34" charset="0"/>
                <a:cs typeface="Arial" panose="020B0604020202020204" pitchFamily="34" charset="0"/>
              </a:rPr>
              <a:t>وهذه المرحلة نعيشها في البدايات , أي عندما نكون على الأبواب كما حال الطالب قبل ان يدخل معترك العمل الذي قرر التخصص فيه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effectLst/>
                <a:latin typeface="Calibri" panose="020F0502020204030204" pitchFamily="34" charset="0"/>
                <a:ea typeface="Calibri" panose="020F0502020204030204" pitchFamily="34" charset="0"/>
                <a:cs typeface="Arial" panose="020B0604020202020204" pitchFamily="34" charset="0"/>
              </a:rPr>
              <a:t>( صورة رقم 1 طلاب كلية الاعلام قسم الصحافة عام 1979 )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95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3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3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3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3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300"/>
                                        <p:tgtEl>
                                          <p:spTgt spid="3">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300"/>
                                        <p:tgtEl>
                                          <p:spTgt spid="3">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300"/>
                                        <p:tgtEl>
                                          <p:spTgt spid="3">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300"/>
                                        <p:tgtEl>
                                          <p:spTgt spid="3">
                                            <p:txEl>
                                              <p:pRg st="7" end="7"/>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6" dur="300"/>
                                        <p:tgtEl>
                                          <p:spTgt spid="3">
                                            <p:txEl>
                                              <p:pRg st="8" end="8"/>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3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8AF99DDC-81CA-784B-4A05-AD780EA9B2B9}"/>
              </a:ext>
            </a:extLst>
          </p:cNvPr>
          <p:cNvSpPr/>
          <p:nvPr/>
        </p:nvSpPr>
        <p:spPr>
          <a:xfrm>
            <a:off x="1856509" y="240145"/>
            <a:ext cx="8478982" cy="5080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8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BB63115-84F3-3C25-3FAE-25B30222F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BA8DB-843A-E32C-6A24-4B4E029DEDEE}"/>
              </a:ext>
            </a:extLst>
          </p:cNvPr>
          <p:cNvSpPr>
            <a:spLocks noGrp="1"/>
          </p:cNvSpPr>
          <p:nvPr>
            <p:ph type="title"/>
          </p:nvPr>
        </p:nvSpPr>
        <p:spPr/>
        <p:txBody>
          <a:bodyPr/>
          <a:lstStyle/>
          <a:p>
            <a:r>
              <a:rPr lang="ar-IQ" dirty="0"/>
              <a:t>المرحلة الثانية</a:t>
            </a:r>
            <a:endParaRPr lang="en-US" dirty="0"/>
          </a:p>
        </p:txBody>
      </p:sp>
      <p:sp>
        <p:nvSpPr>
          <p:cNvPr id="4" name="Text Placeholder 3">
            <a:extLst>
              <a:ext uri="{FF2B5EF4-FFF2-40B4-BE49-F238E27FC236}">
                <a16:creationId xmlns:a16="http://schemas.microsoft.com/office/drawing/2014/main" id="{3130FEA3-85C4-CC39-C48D-B5B0195BAC39}"/>
              </a:ext>
            </a:extLst>
          </p:cNvPr>
          <p:cNvSpPr>
            <a:spLocks noGrp="1"/>
          </p:cNvSpPr>
          <p:nvPr>
            <p:ph type="body" idx="1"/>
          </p:nvPr>
        </p:nvSpPr>
        <p:spPr/>
        <p:txBody>
          <a:bodyPr>
            <a:normAutofit lnSpcReduction="10000"/>
          </a:bodyPr>
          <a:lstStyle/>
          <a:p>
            <a:pPr rtl="1">
              <a:lnSpc>
                <a:spcPct val="107000"/>
              </a:lnSpc>
              <a:spcAft>
                <a:spcPts val="800"/>
              </a:spcAft>
            </a:pPr>
            <a:r>
              <a:rPr lang="ar-IQ" sz="2400" b="1" dirty="0">
                <a:effectLst/>
                <a:latin typeface="Calibri" panose="020F0502020204030204" pitchFamily="34" charset="0"/>
                <a:ea typeface="Calibri" panose="020F0502020204030204" pitchFamily="34" charset="0"/>
                <a:cs typeface="Arial" panose="020B0604020202020204" pitchFamily="34" charset="0"/>
              </a:rPr>
              <a:t>الإيجابية في الحياة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26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554181" y="2216728"/>
            <a:ext cx="11203709" cy="2493818"/>
          </a:xfrm>
        </p:spPr>
        <p:txBody>
          <a:bodyPr>
            <a:noAutofit/>
          </a:bodyPr>
          <a:lstStyle/>
          <a:p>
            <a:pPr algn="just" rtl="1">
              <a:lnSpc>
                <a:spcPct val="150000"/>
              </a:lnSpc>
            </a:pPr>
            <a:r>
              <a:rPr lang="ar-IQ" sz="2400" b="1" dirty="0">
                <a:effectLst/>
                <a:latin typeface="Calibri" panose="020F0502020204030204" pitchFamily="34" charset="0"/>
                <a:ea typeface="Calibri" panose="020F0502020204030204" pitchFamily="34" charset="0"/>
                <a:cs typeface="Arial" panose="020B0604020202020204" pitchFamily="34" charset="0"/>
              </a:rPr>
              <a:t>الشباب مرحلة عمرية  توصف بانها مرحلة التأسيس , لذا فهي الأساس الذي تقوم عليه حياتنا في ما بعد , ولكي يكون هذا الأساس قويا راسخا  لابد ان نكون ايجابيين في حياتنا أي لا ننطوي بعيدا عن ما يدور حولنا متذرعين بأعذار نختلقها ,هربا او كسلا او خوفا , يجب ان نشارك في كل نشاط لا ينافي اخلاقنا وقيمنا وفيه خير لمجتمعنا الواسع فضلا عن محيطنا القريب .</a:t>
            </a:r>
            <a:endParaRPr lang="en-US" sz="2400" dirty="0"/>
          </a:p>
        </p:txBody>
      </p:sp>
    </p:spTree>
    <p:extLst>
      <p:ext uri="{BB962C8B-B14F-4D97-AF65-F5344CB8AC3E}">
        <p14:creationId xmlns:p14="http://schemas.microsoft.com/office/powerpoint/2010/main" val="15639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6298-07EE-3913-A97D-B521B6DACA9F}"/>
            </a:ext>
          </a:extLst>
        </p:cNvPr>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62F635E9-29CF-D0FA-BBAB-93144FA1AE2F}"/>
              </a:ext>
            </a:extLst>
          </p:cNvPr>
          <p:cNvSpPr/>
          <p:nvPr/>
        </p:nvSpPr>
        <p:spPr>
          <a:xfrm>
            <a:off x="1856509" y="240145"/>
            <a:ext cx="8478982" cy="5080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5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C2E695A-DCE2-095C-3190-AF41D6747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B15D8-FEBE-8041-BA52-3799CBA3266D}"/>
              </a:ext>
            </a:extLst>
          </p:cNvPr>
          <p:cNvSpPr>
            <a:spLocks noGrp="1"/>
          </p:cNvSpPr>
          <p:nvPr>
            <p:ph type="title"/>
          </p:nvPr>
        </p:nvSpPr>
        <p:spPr/>
        <p:txBody>
          <a:bodyPr/>
          <a:lstStyle/>
          <a:p>
            <a:r>
              <a:rPr lang="ar-IQ" dirty="0"/>
              <a:t>المرحلة الثالثة</a:t>
            </a:r>
            <a:endParaRPr lang="en-US" dirty="0"/>
          </a:p>
        </p:txBody>
      </p:sp>
      <p:sp>
        <p:nvSpPr>
          <p:cNvPr id="4" name="Text Placeholder 3">
            <a:extLst>
              <a:ext uri="{FF2B5EF4-FFF2-40B4-BE49-F238E27FC236}">
                <a16:creationId xmlns:a16="http://schemas.microsoft.com/office/drawing/2014/main" id="{27CF60C9-E5F2-FBB0-F04E-409FD5358DE4}"/>
              </a:ext>
            </a:extLst>
          </p:cNvPr>
          <p:cNvSpPr>
            <a:spLocks noGrp="1"/>
          </p:cNvSpPr>
          <p:nvPr>
            <p:ph type="body" idx="1"/>
          </p:nvPr>
        </p:nvSpPr>
        <p:spPr/>
        <p:txBody>
          <a:bodyPr/>
          <a:lstStyle/>
          <a:p>
            <a:r>
              <a:rPr lang="ar-IQ" dirty="0"/>
              <a:t>الاقتحام</a:t>
            </a:r>
            <a:endParaRPr lang="en-US" dirty="0"/>
          </a:p>
        </p:txBody>
      </p:sp>
    </p:spTree>
    <p:extLst>
      <p:ext uri="{BB962C8B-B14F-4D97-AF65-F5344CB8AC3E}">
        <p14:creationId xmlns:p14="http://schemas.microsoft.com/office/powerpoint/2010/main" val="15665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نسق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{98B103B3-2669-47DB-8D4F-4BD83886AE0B}tf56410444_win32</Template>
  <TotalTime>69</TotalTime>
  <Words>687</Words>
  <Application>Microsoft Office PowerPoint</Application>
  <PresentationFormat>Widescreen</PresentationFormat>
  <Paragraphs>46</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Baskerville</vt:lpstr>
      <vt:lpstr>Baskerville Old Face</vt:lpstr>
      <vt:lpstr>Calibri</vt:lpstr>
      <vt:lpstr>Gill Sans Light</vt:lpstr>
      <vt:lpstr>Gill Sans Nova</vt:lpstr>
      <vt:lpstr>Gill Sans Nova Light</vt:lpstr>
      <vt:lpstr>نسق Office</vt:lpstr>
      <vt:lpstr>نصف قرن في الصحافة الرياضية د . هادي عبدالله  مدير الأكاديمية الأولمبية العراقية</vt:lpstr>
      <vt:lpstr>مدخل</vt:lpstr>
      <vt:lpstr>المرحلة الاولى</vt:lpstr>
      <vt:lpstr>الاحلام ليست خيالا نطير على جناحيه كلما نخلو الى انفسنا في غفلة عن الاخرين , الاحلام صناعة كبيرة وخطيرة , تستفيد من الخيال في رسم بعض تفاصيلها الا ان جوهرها صناعة عقلية يتم التخطيط لها انطلاقا من أسس مهمة :</vt:lpstr>
      <vt:lpstr>PowerPoint Presentation</vt:lpstr>
      <vt:lpstr>المرحلة الثانية</vt:lpstr>
      <vt:lpstr>الشباب مرحلة عمرية  توصف بانها مرحلة التأسيس , لذا فهي الأساس الذي تقوم عليه حياتنا في ما بعد , ولكي يكون هذا الأساس قويا راسخا  لابد ان نكون ايجابيين في حياتنا أي لا ننطوي بعيدا عن ما يدور حولنا متذرعين بأعذار نختلقها ,هربا او كسلا او خوفا , يجب ان نشارك في كل نشاط لا ينافي اخلاقنا وقيمنا وفيه خير لمجتمعنا الواسع فضلا عن محيطنا القريب .</vt:lpstr>
      <vt:lpstr>PowerPoint Presentation</vt:lpstr>
      <vt:lpstr>المرحلة الثالثة</vt:lpstr>
      <vt:lpstr>التردد عدو النجاح , قد تكون قرارتنا الأولى تنطوي على نسب عالية جدا من الخطأ الا اننا لابد ندخل الميدان الذي قررنا التخصص فيه بثقة عالية جدا , واضعين في الحسبان كل أنواع المعوقات المادية والبشرية والذاتية   وفي كل نوع تفاصيل كثيرة ليس علينا الا مواجهتها .</vt:lpstr>
      <vt:lpstr>PowerPoint Presentation</vt:lpstr>
      <vt:lpstr>PowerPoint Presentation</vt:lpstr>
      <vt:lpstr>PowerPoint Presentation</vt:lpstr>
      <vt:lpstr>PowerPoint Presentation</vt:lpstr>
      <vt:lpstr>المرحلة الرابعة</vt:lpstr>
      <vt:lpstr>في هذه المرحلة تكون التجربة الشخصية قد بدأت بالتشكل وكسب الملامح مما يقتضي الأصرار على الصعود وذلك بتحديد أدوات هذا الصعود المشروع ومنها :  أ - تكوين العلاقات المساعدة على الصعود المشروع , وهي علاقة في داخل دائرة  العمل – الزملاء -  وعلاقة خارج محيط دائرة العمل . ب - المتابعة لكل ما هو جديد في مجال العمل . ت - الاكثار من دخول الدورات وفي مقدمتها اجادة لغة او اكثر . ث - توثيق التجربة يوميا لغرض التصحيح والاستفادة من المعلومات مهما بدت في حينها متواضعة لأنها قد تغدو في سنوات قادمة خطيرة . ج - الالتزام المطلق بأخلاقيات المهنة مهما تعددت المغريات , لأنك قد تصبح مشهورا ولكن من غير سمعة تحصنك من تقلبات مناخ المهنة .</vt:lpstr>
      <vt:lpstr>PowerPoint Presentation</vt:lpstr>
      <vt:lpstr>المرحلة الخامسة</vt:lpstr>
      <vt:lpstr>هذه المرحلة الأخيرة التي تصلها بعد عمر مهني طويل حيث تستقر اسما معروفا في الوسط المهني وفي ضمائر الذين يرتبطون بهذا الوسط , وهذا الاستقرار يحتم عليك الحرص على عدد من الإجراءات منها : </vt:lpstr>
      <vt:lpstr>PowerPoint Presentation</vt:lpstr>
      <vt:lpstr>PowerPoint Presentation</vt:lpstr>
      <vt:lpstr>PowerPoint Presentation</vt:lpstr>
      <vt:lpstr>شكرا جزيلا  أدعو لكم بالتألق دائماً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نصف قرن في الصحافة الرياضية د . هادي عبدالله  مدير الأكاديمية الأولمبية العراقية</dc:title>
  <dc:creator>Sinan Ayad</dc:creator>
  <cp:lastModifiedBy>Taiba</cp:lastModifiedBy>
  <cp:revision>18</cp:revision>
  <dcterms:created xsi:type="dcterms:W3CDTF">2024-02-12T15:30:41Z</dcterms:created>
  <dcterms:modified xsi:type="dcterms:W3CDTF">2024-02-13T08:43:50Z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