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sldIdLst>
    <p:sldId id="256" r:id="rId2"/>
    <p:sldId id="26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>
        <p:scale>
          <a:sx n="51" d="100"/>
          <a:sy n="51" d="100"/>
        </p:scale>
        <p:origin x="-1926" y="-4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15/08/1445</a:t>
            </a:fld>
            <a:endParaRPr lang="ar-S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15/08/1445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15/08/1445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15/08/1445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15/08/1445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15/08/1445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15/08/1445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15/08/1445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15/08/1445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15/08/1445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15/08/1445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15/08/1445</a:t>
            </a:fld>
            <a:endParaRPr lang="ar-S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ar-IQ" sz="5400" dirty="0" smtClean="0">
                <a:latin typeface="Andalus" pitchFamily="18" charset="-78"/>
                <a:cs typeface="Andalus" pitchFamily="18" charset="-78"/>
              </a:rPr>
              <a:t>الآليات القانونية الدولية والوطنية لمكافحة المخدرات والوقاية منها</a:t>
            </a:r>
            <a:endParaRPr lang="ar-IQ" sz="5400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ar-IQ" dirty="0" smtClean="0"/>
          </a:p>
          <a:p>
            <a:pPr marL="0" indent="0" algn="ctr">
              <a:buNone/>
            </a:pPr>
            <a:endParaRPr lang="ar-IQ" sz="4400" dirty="0"/>
          </a:p>
          <a:p>
            <a:pPr marL="0" indent="0" algn="ctr">
              <a:buNone/>
            </a:pPr>
            <a:r>
              <a:rPr lang="ar-IQ" sz="4400" b="1" dirty="0" err="1"/>
              <a:t>أ</a:t>
            </a:r>
            <a:r>
              <a:rPr lang="ar-IQ" sz="4400" b="1" dirty="0" err="1" smtClean="0"/>
              <a:t>.د</a:t>
            </a:r>
            <a:r>
              <a:rPr lang="ar-IQ" sz="4400" b="1" dirty="0" smtClean="0"/>
              <a:t> </a:t>
            </a:r>
            <a:r>
              <a:rPr lang="ar-IQ" sz="4400" b="1" dirty="0" smtClean="0"/>
              <a:t>محمود خليل جعفر</a:t>
            </a:r>
          </a:p>
          <a:p>
            <a:pPr marL="0" indent="0" algn="ctr">
              <a:buNone/>
            </a:pPr>
            <a:r>
              <a:rPr lang="ar-IQ" sz="4400" b="1" dirty="0" smtClean="0"/>
              <a:t>جامعة بغداد/ كلية القانون</a:t>
            </a:r>
          </a:p>
          <a:p>
            <a:pPr marL="0" indent="0" algn="ctr">
              <a:buNone/>
            </a:pPr>
            <a:r>
              <a:rPr lang="ar-IQ" sz="4400" b="1" dirty="0" smtClean="0"/>
              <a:t>12/2/2024</a:t>
            </a:r>
            <a:endParaRPr lang="ar-IQ" sz="4400" b="1" dirty="0"/>
          </a:p>
        </p:txBody>
      </p:sp>
    </p:spTree>
    <p:extLst>
      <p:ext uri="{BB962C8B-B14F-4D97-AF65-F5344CB8AC3E}">
        <p14:creationId xmlns:p14="http://schemas.microsoft.com/office/powerpoint/2010/main" val="1576884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IQ" dirty="0" smtClean="0"/>
              <a:t>تناول الفصل الثامن من القانون رقم (50) العقوبات بموجب هذا القانون: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ar-IQ" dirty="0" smtClean="0"/>
              <a:t>المواد من 27- 38: نص على العقوبات</a:t>
            </a:r>
          </a:p>
          <a:p>
            <a:pPr>
              <a:buFontTx/>
              <a:buChar char="-"/>
            </a:pPr>
            <a:r>
              <a:rPr lang="ar-IQ" dirty="0"/>
              <a:t> </a:t>
            </a:r>
            <a:r>
              <a:rPr lang="ar-IQ" dirty="0" smtClean="0"/>
              <a:t>الملاحظ: أن القانون قد شدد في العقوبات المفروضة بموجب هذا القانون على مختلف جوانب الاستفادة غير المشروعة للمواد المخدرة أو المؤثرات العقلية.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719433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ar-IQ" dirty="0"/>
          </a:p>
          <a:p>
            <a:pPr marL="0" indent="0" algn="ctr">
              <a:buNone/>
            </a:pPr>
            <a:r>
              <a:rPr lang="ar-IQ" sz="6000" dirty="0">
                <a:solidFill>
                  <a:prstClr val="black"/>
                </a:solidFill>
                <a:latin typeface="Andalus" pitchFamily="18" charset="-78"/>
                <a:ea typeface="+mj-ea"/>
                <a:cs typeface="Andalus" pitchFamily="18" charset="-78"/>
              </a:rPr>
              <a:t>شكراً لحسن </a:t>
            </a:r>
            <a:r>
              <a:rPr lang="ar-IQ" sz="6000" dirty="0" smtClean="0">
                <a:solidFill>
                  <a:prstClr val="black"/>
                </a:solidFill>
                <a:latin typeface="Andalus" pitchFamily="18" charset="-78"/>
                <a:ea typeface="+mj-ea"/>
                <a:cs typeface="Andalus" pitchFamily="18" charset="-78"/>
              </a:rPr>
              <a:t>الاستماع</a:t>
            </a:r>
          </a:p>
          <a:p>
            <a:pPr marL="0" indent="0" algn="ctr">
              <a:buNone/>
            </a:pPr>
            <a:endParaRPr lang="ar-IQ" dirty="0" smtClean="0"/>
          </a:p>
          <a:p>
            <a:pPr marL="0" indent="0" algn="ctr">
              <a:buNone/>
            </a:pPr>
            <a:r>
              <a:rPr lang="ar-IQ" sz="4000" b="1" dirty="0"/>
              <a:t> </a:t>
            </a:r>
            <a:r>
              <a:rPr lang="ar-IQ" sz="4000" b="1" dirty="0" smtClean="0"/>
              <a:t>هل هناك أي استفسار بشأن الموضوع</a:t>
            </a:r>
            <a:endParaRPr lang="ar-IQ" sz="4000" b="1" dirty="0"/>
          </a:p>
        </p:txBody>
      </p:sp>
    </p:spTree>
    <p:extLst>
      <p:ext uri="{BB962C8B-B14F-4D97-AF65-F5344CB8AC3E}">
        <p14:creationId xmlns:p14="http://schemas.microsoft.com/office/powerpoint/2010/main" val="3880609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r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1" y="332656"/>
            <a:ext cx="8568952" cy="626469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197078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ar-IQ" dirty="0" smtClean="0">
                <a:latin typeface="Andalus" pitchFamily="18" charset="-78"/>
                <a:cs typeface="Andalus" pitchFamily="18" charset="-78"/>
              </a:rPr>
              <a:t>الإطار الدولي لمواجهة ظاهرة المخدرات ومكافحتها</a:t>
            </a:r>
            <a:endParaRPr lang="ar-IQ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ar-IQ" b="1" dirty="0" smtClean="0"/>
              <a:t>اتفاقية الأمم المتحدة للمخدرات لعام 1961 بصيغتها المعدلة ببروتوكول عام 1972.</a:t>
            </a:r>
          </a:p>
          <a:p>
            <a:pPr>
              <a:buFont typeface="Wingdings" pitchFamily="2" charset="2"/>
              <a:buChar char="§"/>
            </a:pPr>
            <a:r>
              <a:rPr lang="ar-IQ" b="1" dirty="0"/>
              <a:t> اتفاقية الأمم </a:t>
            </a:r>
            <a:r>
              <a:rPr lang="ar-IQ" b="1" dirty="0" smtClean="0"/>
              <a:t>المتحدة لمكافحة الاتجار غير المشروع في المخدرات والمؤثرات العقلية لعام 1988.</a:t>
            </a:r>
          </a:p>
          <a:p>
            <a:pPr>
              <a:buFont typeface="Wingdings" pitchFamily="2" charset="2"/>
              <a:buChar char="§"/>
            </a:pPr>
            <a:r>
              <a:rPr lang="ar-IQ" b="1" dirty="0" smtClean="0"/>
              <a:t>اتفاقية الأمم المتحدة للمؤثرات العقلية لعام 1971.</a:t>
            </a:r>
          </a:p>
        </p:txBody>
      </p:sp>
    </p:spTree>
    <p:extLst>
      <p:ext uri="{BB962C8B-B14F-4D97-AF65-F5344CB8AC3E}">
        <p14:creationId xmlns:p14="http://schemas.microsoft.com/office/powerpoint/2010/main" val="334031289"/>
      </p:ext>
    </p:extLst>
  </p:cSld>
  <p:clrMapOvr>
    <a:masterClrMapping/>
  </p:clrMapOvr>
  <p:transition spd="slow">
    <p:pull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IQ" dirty="0" smtClean="0"/>
              <a:t>اتفاقية الأمم المتحدة للمخدرات لعام 1961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ar-IQ" dirty="0" smtClean="0"/>
              <a:t> هي الاتفاقية الوحيدة في مجال مكافحة المخدرات.</a:t>
            </a:r>
          </a:p>
          <a:p>
            <a:pPr>
              <a:buFont typeface="Wingdings" pitchFamily="2" charset="2"/>
              <a:buChar char="v"/>
            </a:pPr>
            <a:r>
              <a:rPr lang="ar-IQ" dirty="0" smtClean="0"/>
              <a:t>هي بمثابة الأداة التوجيهية للدول الأعضاء في الأمم المتحدة التي قامت بالمصادقة عليها أو التي يمكن أن تتبناه في ضوء التعاون الدولي.</a:t>
            </a:r>
          </a:p>
          <a:p>
            <a:pPr>
              <a:buFont typeface="Wingdings" pitchFamily="2" charset="2"/>
              <a:buChar char="v"/>
            </a:pPr>
            <a:r>
              <a:rPr lang="ar-IQ" dirty="0"/>
              <a:t> </a:t>
            </a:r>
            <a:r>
              <a:rPr lang="ar-IQ" dirty="0" smtClean="0"/>
              <a:t>أنشاء لجنة دولية من طرف المجلس الاجتماعي والاقتصادي التابع للأمم المتحدة لأجل مراقبة دولية للمخدرات.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133303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بنود الاتفاقية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itchFamily="49" charset="0"/>
              <a:buChar char="o"/>
            </a:pPr>
            <a:r>
              <a:rPr lang="ar-IQ" dirty="0" smtClean="0"/>
              <a:t>المواد من 1 إلى 29</a:t>
            </a:r>
          </a:p>
          <a:p>
            <a:pPr>
              <a:buFont typeface="Wingdings" pitchFamily="2" charset="2"/>
              <a:buChar char="Ø"/>
            </a:pPr>
            <a:r>
              <a:rPr lang="ar-IQ" dirty="0" smtClean="0"/>
              <a:t>التعريف بالمواد المخدرة وأصنافها.</a:t>
            </a:r>
          </a:p>
          <a:p>
            <a:pPr>
              <a:buFont typeface="Wingdings" pitchFamily="2" charset="2"/>
              <a:buChar char="Ø"/>
            </a:pPr>
            <a:r>
              <a:rPr lang="ar-IQ" dirty="0" smtClean="0"/>
              <a:t>آليات الرقابة من خلال التقارير.</a:t>
            </a:r>
          </a:p>
          <a:p>
            <a:pPr>
              <a:buFont typeface="Wingdings" pitchFamily="2" charset="2"/>
              <a:buChar char="Ø"/>
            </a:pPr>
            <a:r>
              <a:rPr lang="ar-IQ" dirty="0" smtClean="0"/>
              <a:t>توسيع التزامات الدول الأعضاء تجاه لجنة المخدرات والتعاون معها.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23084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المواد من 29 إلى 33 تتعلق بـ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ar-IQ" dirty="0" smtClean="0"/>
              <a:t>صناعة المخدرات ومراقبتها.</a:t>
            </a:r>
          </a:p>
          <a:p>
            <a:pPr>
              <a:buFont typeface="Wingdings" pitchFamily="2" charset="2"/>
              <a:buChar char="Ø"/>
            </a:pPr>
            <a:r>
              <a:rPr lang="ar-IQ" dirty="0" smtClean="0"/>
              <a:t>إعداد التراخيص للمؤسسات المخولة بالمراقبة.</a:t>
            </a:r>
          </a:p>
          <a:p>
            <a:pPr>
              <a:buFont typeface="Wingdings" pitchFamily="2" charset="2"/>
              <a:buChar char="Ø"/>
            </a:pPr>
            <a:r>
              <a:rPr lang="ar-IQ" dirty="0" smtClean="0"/>
              <a:t>ربط الوصفات الطبية باستهلاك الأدوية وربط تجارتها بشروط ولوائح تنظيمية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48819261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المواد 34 و 35 :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ar-IQ" dirty="0" smtClean="0"/>
              <a:t>الإجراءات الموضوعية اللازمة من أجل مكافحة المخدرات.</a:t>
            </a:r>
          </a:p>
          <a:p>
            <a:pPr>
              <a:buFont typeface="Wingdings" pitchFamily="2" charset="2"/>
              <a:buChar char="Ø"/>
            </a:pPr>
            <a:r>
              <a:rPr lang="ar-IQ" dirty="0" smtClean="0"/>
              <a:t>تشريعات داخلية تتضمن إجراءات قمعية وردعية مناسبة.</a:t>
            </a:r>
          </a:p>
          <a:p>
            <a:pPr>
              <a:buFont typeface="Wingdings" pitchFamily="2" charset="2"/>
              <a:buChar char="Ø"/>
            </a:pPr>
            <a:r>
              <a:rPr lang="ar-IQ" dirty="0" smtClean="0"/>
              <a:t>اتخاذ التدابير اللازمة المتعلقة بمكافحة الاتجار غير المشروع بالمخدرات.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850414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IQ" dirty="0" smtClean="0"/>
              <a:t>ثانياً: التدابير الوطنية لمكافحة المخدرات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ar-IQ" dirty="0" smtClean="0"/>
              <a:t> قانون المخدرات المؤثرات العقلية رقم (50) لعام 2017.</a:t>
            </a:r>
          </a:p>
          <a:p>
            <a:pPr marL="0" indent="0">
              <a:buNone/>
            </a:pPr>
            <a:r>
              <a:rPr lang="ar-IQ" dirty="0"/>
              <a:t>	</a:t>
            </a:r>
            <a:r>
              <a:rPr lang="ar-IQ" dirty="0" smtClean="0"/>
              <a:t>التزاماً بانضمام العراق إلى العديد من المعاهدات الدولية ذات العلاقة بالمخدرات والمؤثرات العقلية شرع هذا القانون.</a:t>
            </a:r>
          </a:p>
          <a:p>
            <a:pPr marL="0" indent="0">
              <a:buNone/>
            </a:pPr>
            <a:r>
              <a:rPr lang="ar-IQ" dirty="0" smtClean="0"/>
              <a:t>- المواد 1- 2: التعاريف وأهداف القانون. 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168516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IQ" dirty="0" smtClean="0"/>
              <a:t>اللجان المشكلة بموجب القانون رقم (50)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IQ" dirty="0" smtClean="0"/>
              <a:t>الهيئة الوطنية العليا لشؤون المخدرات والمؤثرات العقلية.</a:t>
            </a:r>
          </a:p>
          <a:p>
            <a:pPr>
              <a:buFontTx/>
              <a:buChar char="-"/>
            </a:pPr>
            <a:r>
              <a:rPr lang="ar-IQ" dirty="0" smtClean="0"/>
              <a:t>المواد من 3- 5:</a:t>
            </a:r>
          </a:p>
          <a:p>
            <a:pPr marL="0" indent="0">
              <a:buNone/>
            </a:pPr>
            <a:r>
              <a:rPr lang="ar-IQ" dirty="0"/>
              <a:t>	</a:t>
            </a:r>
            <a:r>
              <a:rPr lang="ar-IQ" dirty="0" smtClean="0"/>
              <a:t>بيان هيكلية الهيئة ومهام الهيئة و آليات عملها.</a:t>
            </a:r>
          </a:p>
          <a:p>
            <a:r>
              <a:rPr lang="ar-IQ" dirty="0" smtClean="0"/>
              <a:t>إنشاء المديرية العامة لشؤون المخدرات والمؤثرات العقلية في وزارة الداخلية</a:t>
            </a:r>
          </a:p>
          <a:p>
            <a:pPr>
              <a:buFontTx/>
              <a:buChar char="-"/>
            </a:pPr>
            <a:r>
              <a:rPr lang="ar-IQ" dirty="0" smtClean="0"/>
              <a:t>المادة 6 من القانون: أهداف المديرية وتشكيلاتها وفروعها.</a:t>
            </a:r>
          </a:p>
          <a:p>
            <a:r>
              <a:rPr lang="ar-IQ" dirty="0"/>
              <a:t> </a:t>
            </a:r>
            <a:r>
              <a:rPr lang="ar-IQ" dirty="0" smtClean="0"/>
              <a:t>تأسيس مركز لتأهيل المدمنين على تعاطي المخدرات أو المؤثرات العقلية في وزارة العمل والشؤون الاجتماعية.</a:t>
            </a:r>
          </a:p>
          <a:p>
            <a:pPr marL="0" indent="0">
              <a:buNone/>
            </a:pPr>
            <a:r>
              <a:rPr lang="ar-IQ" dirty="0" smtClean="0"/>
              <a:t>- خاص بالأشخاص المدمنين الذين يفرج عنهم بقرار قضائي أو أية آلية قانونية أخرى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694053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دفق">
  <a:themeElements>
    <a:clrScheme name="تدفق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تدفق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تدفق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60</TotalTime>
  <Words>296</Words>
  <Application>Microsoft Office PowerPoint</Application>
  <PresentationFormat>عرض على الشاشة (3:4)‏</PresentationFormat>
  <Paragraphs>46</Paragraphs>
  <Slides>11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2" baseType="lpstr">
      <vt:lpstr>تدفق</vt:lpstr>
      <vt:lpstr>الآليات القانونية الدولية والوطنية لمكافحة المخدرات والوقاية منها</vt:lpstr>
      <vt:lpstr>عرض تقديمي في PowerPoint</vt:lpstr>
      <vt:lpstr>الإطار الدولي لمواجهة ظاهرة المخدرات ومكافحتها</vt:lpstr>
      <vt:lpstr>اتفاقية الأمم المتحدة للمخدرات لعام 1961</vt:lpstr>
      <vt:lpstr>بنود الاتفاقية </vt:lpstr>
      <vt:lpstr>المواد من 29 إلى 33 تتعلق بـ</vt:lpstr>
      <vt:lpstr>المواد 34 و 35 :</vt:lpstr>
      <vt:lpstr>ثانياً: التدابير الوطنية لمكافحة المخدرات</vt:lpstr>
      <vt:lpstr>اللجان المشكلة بموجب القانون رقم (50)</vt:lpstr>
      <vt:lpstr>تناول الفصل الثامن من القانون رقم (50) العقوبات بموجب هذا القانون: 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الآليات القانونية الدولية والوطنية لمكافحة المخدرات والوقاية منها</dc:title>
  <dc:creator>ALMUSTAFA</dc:creator>
  <cp:lastModifiedBy>Maher</cp:lastModifiedBy>
  <cp:revision>10</cp:revision>
  <dcterms:created xsi:type="dcterms:W3CDTF">2024-02-24T16:43:49Z</dcterms:created>
  <dcterms:modified xsi:type="dcterms:W3CDTF">2024-02-24T18:33:11Z</dcterms:modified>
</cp:coreProperties>
</file>