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1" r:id="rId3"/>
    <p:sldId id="275" r:id="rId4"/>
    <p:sldId id="27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67" r:id="rId18"/>
    <p:sldId id="270" r:id="rId19"/>
    <p:sldId id="272" r:id="rId20"/>
    <p:sldId id="273" r:id="rId21"/>
    <p:sldId id="274"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AD8B4E7-C321-4DC7-92B4-A1828877E144}"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7852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AD8B4E7-C321-4DC7-92B4-A1828877E144}"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309308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AD8B4E7-C321-4DC7-92B4-A1828877E144}"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428885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AD8B4E7-C321-4DC7-92B4-A1828877E144}"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246089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8B4E7-C321-4DC7-92B4-A1828877E144}" type="datetimeFigureOut">
              <a:rPr lang="ar-IQ" smtClean="0"/>
              <a:t>27/08/1445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306525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AD8B4E7-C321-4DC7-92B4-A1828877E144}"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428136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AD8B4E7-C321-4DC7-92B4-A1828877E144}" type="datetimeFigureOut">
              <a:rPr lang="ar-IQ" smtClean="0"/>
              <a:t>27/08/1445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327702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AD8B4E7-C321-4DC7-92B4-A1828877E144}" type="datetimeFigureOut">
              <a:rPr lang="ar-IQ" smtClean="0"/>
              <a:t>27/08/1445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155294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8B4E7-C321-4DC7-92B4-A1828877E144}" type="datetimeFigureOut">
              <a:rPr lang="ar-IQ" smtClean="0"/>
              <a:t>27/08/1445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268612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8B4E7-C321-4DC7-92B4-A1828877E144}"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33230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8B4E7-C321-4DC7-92B4-A1828877E144}" type="datetimeFigureOut">
              <a:rPr lang="ar-IQ" smtClean="0"/>
              <a:t>27/08/1445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BF831F0-7FEC-4702-800D-C80A20EB228A}" type="slidenum">
              <a:rPr lang="ar-IQ" smtClean="0"/>
              <a:t>‹#›</a:t>
            </a:fld>
            <a:endParaRPr lang="ar-IQ"/>
          </a:p>
        </p:txBody>
      </p:sp>
    </p:spTree>
    <p:extLst>
      <p:ext uri="{BB962C8B-B14F-4D97-AF65-F5344CB8AC3E}">
        <p14:creationId xmlns:p14="http://schemas.microsoft.com/office/powerpoint/2010/main" val="249603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AD8B4E7-C321-4DC7-92B4-A1828877E144}" type="datetimeFigureOut">
              <a:rPr lang="ar-IQ" smtClean="0"/>
              <a:t>27/08/1445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BF831F0-7FEC-4702-800D-C80A20EB228A}" type="slidenum">
              <a:rPr lang="ar-IQ" smtClean="0"/>
              <a:t>‹#›</a:t>
            </a:fld>
            <a:endParaRPr lang="ar-IQ"/>
          </a:p>
        </p:txBody>
      </p:sp>
    </p:spTree>
    <p:extLst>
      <p:ext uri="{BB962C8B-B14F-4D97-AF65-F5344CB8AC3E}">
        <p14:creationId xmlns:p14="http://schemas.microsoft.com/office/powerpoint/2010/main" val="2944041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alecso-science-gat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lecso-science-gat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83" r="50633" b="6250"/>
          <a:stretch/>
        </p:blipFill>
        <p:spPr bwMode="auto">
          <a:xfrm>
            <a:off x="611560" y="-27384"/>
            <a:ext cx="7632848" cy="676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193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83" r="1841" b="8607"/>
          <a:stretch/>
        </p:blipFill>
        <p:spPr bwMode="auto">
          <a:xfrm>
            <a:off x="0" y="1169233"/>
            <a:ext cx="9066277" cy="391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79712" y="4221088"/>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728468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6" t="14958" r="1496" b="6250"/>
          <a:stretch/>
        </p:blipFill>
        <p:spPr bwMode="auto">
          <a:xfrm>
            <a:off x="-104930" y="1094282"/>
            <a:ext cx="9248930" cy="4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2276872"/>
            <a:ext cx="1440160" cy="36004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
        <p:nvSpPr>
          <p:cNvPr id="6" name="Rectangle 5"/>
          <p:cNvSpPr/>
          <p:nvPr/>
        </p:nvSpPr>
        <p:spPr>
          <a:xfrm>
            <a:off x="2267744" y="4221088"/>
            <a:ext cx="4464496" cy="998732"/>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82558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599" r="1150" b="6250"/>
          <a:stretch/>
        </p:blipFill>
        <p:spPr bwMode="auto">
          <a:xfrm>
            <a:off x="1" y="1214203"/>
            <a:ext cx="9143999" cy="401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2564904"/>
            <a:ext cx="1296144" cy="36004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
        <p:nvSpPr>
          <p:cNvPr id="6" name="Rectangle 5"/>
          <p:cNvSpPr/>
          <p:nvPr/>
        </p:nvSpPr>
        <p:spPr>
          <a:xfrm>
            <a:off x="2411760" y="4509120"/>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95795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69" b="6250"/>
          <a:stretch/>
        </p:blipFill>
        <p:spPr bwMode="auto">
          <a:xfrm>
            <a:off x="0" y="1124262"/>
            <a:ext cx="9151631" cy="403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2888699"/>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
        <p:nvSpPr>
          <p:cNvPr id="6" name="Rectangle 5"/>
          <p:cNvSpPr/>
          <p:nvPr/>
        </p:nvSpPr>
        <p:spPr>
          <a:xfrm>
            <a:off x="2411760" y="1988840"/>
            <a:ext cx="360040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
        <p:nvSpPr>
          <p:cNvPr id="7" name="Rectangle 6"/>
          <p:cNvSpPr/>
          <p:nvPr/>
        </p:nvSpPr>
        <p:spPr>
          <a:xfrm>
            <a:off x="2411760" y="3284984"/>
            <a:ext cx="4392488" cy="158417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4148976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574" r="1035" b="6251"/>
          <a:stretch/>
        </p:blipFill>
        <p:spPr bwMode="auto">
          <a:xfrm>
            <a:off x="1" y="1139252"/>
            <a:ext cx="9144000" cy="406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3645024"/>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67053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94" b="6251"/>
          <a:stretch/>
        </p:blipFill>
        <p:spPr bwMode="auto">
          <a:xfrm>
            <a:off x="0" y="1199213"/>
            <a:ext cx="9144000" cy="39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95736" y="4329100"/>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299953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958" r="1150" b="6250"/>
          <a:stretch/>
        </p:blipFill>
        <p:spPr bwMode="auto">
          <a:xfrm>
            <a:off x="-72008" y="1094282"/>
            <a:ext cx="9252520" cy="414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5736" y="3789040"/>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44257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83" b="6250"/>
          <a:stretch/>
        </p:blipFill>
        <p:spPr bwMode="auto">
          <a:xfrm>
            <a:off x="0" y="1169233"/>
            <a:ext cx="9144000" cy="399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67744" y="1412776"/>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12512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68" r="1265" b="6251"/>
          <a:stretch/>
        </p:blipFill>
        <p:spPr bwMode="auto">
          <a:xfrm>
            <a:off x="0" y="1124262"/>
            <a:ext cx="9144000" cy="408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3933056"/>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152058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5" t="15164" b="6250"/>
          <a:stretch/>
        </p:blipFill>
        <p:spPr bwMode="auto">
          <a:xfrm>
            <a:off x="44156" y="836712"/>
            <a:ext cx="90643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07904" y="1880828"/>
            <a:ext cx="576064" cy="252028"/>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121069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fontScale="92500" lnSpcReduction="10000"/>
          </a:bodyPr>
          <a:lstStyle/>
          <a:p>
            <a:pPr algn="just" fontAlgn="base"/>
            <a:r>
              <a:rPr lang="ar-IQ" dirty="0">
                <a:cs typeface="+mj-cs"/>
              </a:rPr>
              <a:t>مواصلة لسعي المنظمة العربية للتربية والثقافة والعلوم (الألكسو) لتوثيق أواصر التعاون وفتح آفاق التواصل والاتصال بين الكفاءات العلمية من الأكاديميين والباحثين وطلبة الدراسات العليا وكذلك الجامعات والهيئات والمؤسسات العلمية والبحثية، قامت الألكسو بإطلاق </a:t>
            </a:r>
            <a:r>
              <a:rPr lang="ar-IQ" b="1" dirty="0">
                <a:cs typeface="+mj-cs"/>
              </a:rPr>
              <a:t>"بـوابة الألكـسو للعلوم" "</a:t>
            </a:r>
            <a:r>
              <a:rPr lang="en-US" b="1" dirty="0">
                <a:cs typeface="+mj-cs"/>
              </a:rPr>
              <a:t>Science ALECSO</a:t>
            </a:r>
            <a:r>
              <a:rPr lang="en-US" dirty="0">
                <a:cs typeface="+mj-cs"/>
              </a:rPr>
              <a:t> </a:t>
            </a:r>
            <a:r>
              <a:rPr lang="en-US" b="1" dirty="0">
                <a:cs typeface="+mj-cs"/>
              </a:rPr>
              <a:t>Gate»، </a:t>
            </a:r>
            <a:r>
              <a:rPr lang="ar-IQ" dirty="0">
                <a:cs typeface="+mj-cs"/>
              </a:rPr>
              <a:t>إيمانا منها بأنّ "</a:t>
            </a:r>
            <a:r>
              <a:rPr lang="ar-IQ" b="1" dirty="0">
                <a:cs typeface="+mj-cs"/>
              </a:rPr>
              <a:t>تقاسم المعرفة يضاعفها</a:t>
            </a:r>
            <a:r>
              <a:rPr lang="ar-IQ" dirty="0">
                <a:cs typeface="+mj-cs"/>
              </a:rPr>
              <a:t>"، وحملت البوابة هذا الشعار عنوانًا لها.</a:t>
            </a:r>
          </a:p>
          <a:p>
            <a:pPr algn="just" fontAlgn="base"/>
            <a:r>
              <a:rPr lang="ar-IQ" dirty="0">
                <a:cs typeface="+mj-cs"/>
              </a:rPr>
              <a:t>ستمكن </a:t>
            </a:r>
            <a:r>
              <a:rPr lang="ar-IQ" b="1" dirty="0">
                <a:cs typeface="+mj-cs"/>
              </a:rPr>
              <a:t>بـوابة الألكـسو للعلوم</a:t>
            </a:r>
            <a:r>
              <a:rPr lang="ar-IQ" dirty="0">
                <a:cs typeface="+mj-cs"/>
              </a:rPr>
              <a:t> لكل أكاديمي أو باحث أو جامعة أو مؤسسة أو مركز بحثي إنشاء صفحته الخاصة وربطها مع صفحاته الأخرى على بوابات العلوم الأخرى مثل </a:t>
            </a:r>
            <a:r>
              <a:rPr lang="en-US" dirty="0">
                <a:cs typeface="+mj-cs"/>
              </a:rPr>
              <a:t>Research Gate، Google Scholar، ORCID، Scopus، </a:t>
            </a:r>
            <a:r>
              <a:rPr lang="ar-IQ" dirty="0">
                <a:cs typeface="+mj-cs"/>
              </a:rPr>
              <a:t>وكذلك مواقع التواصل الاجتماعي </a:t>
            </a:r>
            <a:r>
              <a:rPr lang="en-US" dirty="0">
                <a:cs typeface="+mj-cs"/>
              </a:rPr>
              <a:t>Facebook، Twitter، LinkedIn، </a:t>
            </a:r>
            <a:r>
              <a:rPr lang="ar-IQ" dirty="0">
                <a:cs typeface="+mj-cs"/>
              </a:rPr>
              <a:t>وغيرها.</a:t>
            </a:r>
          </a:p>
          <a:p>
            <a:endParaRPr lang="ar-IQ" dirty="0">
              <a:cs typeface="+mj-cs"/>
            </a:endParaRPr>
          </a:p>
        </p:txBody>
      </p:sp>
    </p:spTree>
    <p:extLst>
      <p:ext uri="{BB962C8B-B14F-4D97-AF65-F5344CB8AC3E}">
        <p14:creationId xmlns:p14="http://schemas.microsoft.com/office/powerpoint/2010/main" val="23101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68" r="1150" b="6251"/>
          <a:stretch/>
        </p:blipFill>
        <p:spPr bwMode="auto">
          <a:xfrm>
            <a:off x="1" y="1124262"/>
            <a:ext cx="9144000" cy="407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427984" y="2348880"/>
            <a:ext cx="864096" cy="36004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70230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573" b="6250"/>
          <a:stretch/>
        </p:blipFill>
        <p:spPr bwMode="auto">
          <a:xfrm>
            <a:off x="0" y="1139252"/>
            <a:ext cx="9144000" cy="401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48064" y="2060848"/>
            <a:ext cx="1008112" cy="360040"/>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179271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91264" cy="5721499"/>
          </a:xfrm>
        </p:spPr>
        <p:txBody>
          <a:bodyPr>
            <a:normAutofit fontScale="92500" lnSpcReduction="20000"/>
          </a:bodyPr>
          <a:lstStyle/>
          <a:p>
            <a:pPr algn="just" fontAlgn="base"/>
            <a:r>
              <a:rPr lang="ar-IQ" dirty="0" smtClean="0">
                <a:cs typeface="+mj-cs"/>
              </a:rPr>
              <a:t>وإذ تُعتبر </a:t>
            </a:r>
            <a:r>
              <a:rPr lang="ar-IQ" b="1" dirty="0" smtClean="0">
                <a:cs typeface="+mj-cs"/>
              </a:rPr>
              <a:t>"بوابة الألكسو للعلوم"</a:t>
            </a:r>
            <a:r>
              <a:rPr lang="ar-IQ" dirty="0" smtClean="0">
                <a:cs typeface="+mj-cs"/>
              </a:rPr>
              <a:t> هي البوابة العلمية العربية الأولى من نوعها والتي تنشئها المنظمة العربية للتربية والثقافة والعلوم لخدمة العلم والمعرفة ومد جسور الاتصال والتواصل بين الأكاديميين والباحثين والمؤسسات والهيئات العلمية من شتى أرجاء العالم، فإننا لنأملٌ من جميع الجامعات والمؤسسات والهيئات والمراكز البحثية للتسجيل فيها عبر رابطها: </a:t>
            </a:r>
            <a:r>
              <a:rPr lang="en-US" b="1" dirty="0" smtClean="0">
                <a:cs typeface="+mj-cs"/>
                <a:hlinkClick r:id="rId2"/>
              </a:rPr>
              <a:t>http://alecso-science-gate.org</a:t>
            </a:r>
            <a:r>
              <a:rPr lang="en-US" dirty="0" smtClean="0">
                <a:cs typeface="+mj-cs"/>
              </a:rPr>
              <a:t>، </a:t>
            </a:r>
            <a:r>
              <a:rPr lang="ar-IQ" dirty="0" smtClean="0">
                <a:cs typeface="+mj-cs"/>
              </a:rPr>
              <a:t>وتشجيع منتسبيهم للتسجيل فيها عبر موقعها الإلكتروني الالكتروني والذي ستجدونه مدونًا بأسفل هذا الفيديو.</a:t>
            </a:r>
          </a:p>
          <a:p>
            <a:pPr algn="just" fontAlgn="base"/>
            <a:r>
              <a:rPr lang="ar-IQ" dirty="0" smtClean="0">
                <a:cs typeface="+mj-cs"/>
              </a:rPr>
              <a:t>كما نؤكد أن الألكسو ستعوّل على </a:t>
            </a:r>
            <a:r>
              <a:rPr lang="ar-IQ" b="1" dirty="0" smtClean="0">
                <a:cs typeface="+mj-cs"/>
              </a:rPr>
              <a:t>"بوابة الألكسو للعلوم"</a:t>
            </a:r>
            <a:r>
              <a:rPr lang="ar-IQ" dirty="0" smtClean="0">
                <a:cs typeface="+mj-cs"/>
              </a:rPr>
              <a:t> لاختيار الخبراء والمحكّمين والمشاركين في مشاريعها ومؤتمراتها وندواتها من بين المسجلين فيها وتكوين قاعدة بيانات بالجهات والمؤسسات والأكاديميين والباحثين كل حسب مجال اختصاصه، واهتماماته، البحثية، وكذلك إرسال نشراتها ودعواتها وإعلاناتها عبر تلك البوابة.</a:t>
            </a:r>
          </a:p>
          <a:p>
            <a:endParaRPr lang="ar-IQ" dirty="0">
              <a:cs typeface="+mj-cs"/>
            </a:endParaRPr>
          </a:p>
        </p:txBody>
      </p:sp>
    </p:spTree>
    <p:extLst>
      <p:ext uri="{BB962C8B-B14F-4D97-AF65-F5344CB8AC3E}">
        <p14:creationId xmlns:p14="http://schemas.microsoft.com/office/powerpoint/2010/main" val="387595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كيفية انشاء حساب في بوابة الالكسو </a:t>
            </a:r>
            <a:endParaRPr lang="ar-IQ" dirty="0"/>
          </a:p>
        </p:txBody>
      </p:sp>
      <p:sp>
        <p:nvSpPr>
          <p:cNvPr id="3" name="Content Placeholder 2"/>
          <p:cNvSpPr>
            <a:spLocks noGrp="1"/>
          </p:cNvSpPr>
          <p:nvPr>
            <p:ph idx="1"/>
          </p:nvPr>
        </p:nvSpPr>
        <p:spPr/>
        <p:txBody>
          <a:bodyPr>
            <a:normAutofit/>
          </a:bodyPr>
          <a:lstStyle/>
          <a:p>
            <a:pPr marL="0" indent="0" algn="ctr">
              <a:buNone/>
            </a:pPr>
            <a:r>
              <a:rPr lang="ar-IQ" sz="4800" dirty="0" smtClean="0"/>
              <a:t>الدخول الى رابط البوابة </a:t>
            </a:r>
          </a:p>
          <a:p>
            <a:pPr marL="0" indent="0" algn="ctr">
              <a:buNone/>
            </a:pPr>
            <a:r>
              <a:rPr lang="en-US" sz="4800" b="1" dirty="0">
                <a:hlinkClick r:id="rId2"/>
              </a:rPr>
              <a:t>http://alecso-science-gate.org</a:t>
            </a:r>
            <a:endParaRPr lang="ar-IQ" sz="4800" dirty="0" smtClean="0"/>
          </a:p>
        </p:txBody>
      </p:sp>
    </p:spTree>
    <p:extLst>
      <p:ext uri="{BB962C8B-B14F-4D97-AF65-F5344CB8AC3E}">
        <p14:creationId xmlns:p14="http://schemas.microsoft.com/office/powerpoint/2010/main" val="33069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83" r="1265" b="6250"/>
          <a:stretch/>
        </p:blipFill>
        <p:spPr bwMode="auto">
          <a:xfrm>
            <a:off x="6491" y="1412776"/>
            <a:ext cx="910621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660232" y="4077072"/>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2084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83" r="1265" b="6250"/>
          <a:stretch/>
        </p:blipFill>
        <p:spPr bwMode="auto">
          <a:xfrm>
            <a:off x="0" y="1169233"/>
            <a:ext cx="9144000" cy="404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94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2" t="16394" r="1495" b="6251"/>
          <a:stretch/>
        </p:blipFill>
        <p:spPr bwMode="auto">
          <a:xfrm>
            <a:off x="-209862" y="1199213"/>
            <a:ext cx="9353862" cy="406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64088" y="4581128"/>
            <a:ext cx="1440160" cy="504056"/>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14542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189" r="2072" b="7992"/>
          <a:stretch/>
        </p:blipFill>
        <p:spPr bwMode="auto">
          <a:xfrm>
            <a:off x="1" y="1184223"/>
            <a:ext cx="9144000" cy="398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481986" y="4076675"/>
            <a:ext cx="1440160" cy="252028"/>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3242798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189" b="6250"/>
          <a:stretch/>
        </p:blipFill>
        <p:spPr bwMode="auto">
          <a:xfrm>
            <a:off x="251520" y="476672"/>
            <a:ext cx="8562302" cy="562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9552" y="1196752"/>
            <a:ext cx="1008112" cy="252028"/>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217335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3240</TotalTime>
  <Words>51</Words>
  <Application>Microsoft Office PowerPoint</Application>
  <PresentationFormat>On-screen Show (4:3)</PresentationFormat>
  <Paragraphs>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كيفية انشاء حساب في بوابة الالكسو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Rssl</dc:creator>
  <cp:lastModifiedBy>Rssl</cp:lastModifiedBy>
  <cp:revision>8</cp:revision>
  <dcterms:created xsi:type="dcterms:W3CDTF">2024-03-01T12:21:57Z</dcterms:created>
  <dcterms:modified xsi:type="dcterms:W3CDTF">2024-03-08T13:03:36Z</dcterms:modified>
</cp:coreProperties>
</file>