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2/16/2024</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2/16/2024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6416675"/>
            <a:ext cx="762000" cy="365125"/>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2/16/2024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2/16/2024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2/16/2024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2/16/2024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2/16/2024</a:t>
            </a:fld>
            <a:endParaRPr lang="en-US"/>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ar-IQ" b="1" dirty="0" smtClean="0">
                <a:solidFill>
                  <a:srgbClr val="FFFF00"/>
                </a:solidFill>
                <a:latin typeface="Myanmar Text" pitchFamily="34" charset="0"/>
              </a:rPr>
              <a:t>المسؤولية المدنية لطلاب كليات الطب</a:t>
            </a:r>
            <a:endParaRPr lang="en-GB" b="1" dirty="0">
              <a:solidFill>
                <a:srgbClr val="FFFF00"/>
              </a:solidFill>
              <a:latin typeface="Myanmar Text" pitchFamily="34" charset="0"/>
              <a:cs typeface="Myanmar Text" pitchFamily="34" charset="0"/>
            </a:endParaRPr>
          </a:p>
        </p:txBody>
      </p:sp>
      <p:sp>
        <p:nvSpPr>
          <p:cNvPr id="3" name="Subtitle 2"/>
          <p:cNvSpPr>
            <a:spLocks noGrp="1"/>
          </p:cNvSpPr>
          <p:nvPr>
            <p:ph type="subTitle" idx="1"/>
          </p:nvPr>
        </p:nvSpPr>
        <p:spPr>
          <a:xfrm>
            <a:off x="1371600" y="4038600"/>
            <a:ext cx="6400800" cy="1045698"/>
          </a:xfrm>
        </p:spPr>
        <p:txBody>
          <a:bodyPr/>
          <a:lstStyle/>
          <a:p>
            <a:r>
              <a:rPr lang="ar-IQ" b="1" dirty="0" smtClean="0">
                <a:solidFill>
                  <a:srgbClr val="FFFF00"/>
                </a:solidFill>
              </a:rPr>
              <a:t>أ.د. حيدر فليح حسن</a:t>
            </a:r>
            <a:endParaRPr lang="en-GB" b="1" dirty="0">
              <a:solidFill>
                <a:srgbClr val="FFFF00"/>
              </a:solidFill>
            </a:endParaRPr>
          </a:p>
        </p:txBody>
      </p:sp>
    </p:spTree>
    <p:extLst>
      <p:ext uri="{BB962C8B-B14F-4D97-AF65-F5344CB8AC3E}">
        <p14:creationId xmlns:p14="http://schemas.microsoft.com/office/powerpoint/2010/main" val="1862497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09600" y="685800"/>
            <a:ext cx="8077200" cy="4247317"/>
          </a:xfrm>
          <a:prstGeom prst="rect">
            <a:avLst/>
          </a:prstGeom>
        </p:spPr>
        <p:txBody>
          <a:bodyPr wrap="square">
            <a:spAutoFit/>
          </a:bodyPr>
          <a:lstStyle/>
          <a:p>
            <a:pPr lvl="0" algn="just" rtl="1"/>
            <a:r>
              <a:rPr lang="ar-IQ" sz="2400" b="1" dirty="0" smtClean="0"/>
              <a:t>4. لم </a:t>
            </a:r>
            <a:r>
              <a:rPr lang="ar-IQ" sz="2400" b="1" dirty="0"/>
              <a:t>يحظ موضوع المسؤولية المدنية لطلاب كليات الطب بأهتمام الفقه العربي، ولهذا </a:t>
            </a:r>
            <a:r>
              <a:rPr lang="ar-IQ" sz="2400" b="1" dirty="0" smtClean="0"/>
              <a:t>ندعو طلبتنا </a:t>
            </a:r>
            <a:r>
              <a:rPr lang="ar-IQ" sz="2400" b="1" dirty="0"/>
              <a:t>الأعزاء </a:t>
            </a:r>
            <a:r>
              <a:rPr lang="ar-IQ" sz="2400" b="1" dirty="0" smtClean="0"/>
              <a:t>في الدراسات العليا بأن </a:t>
            </a:r>
            <a:r>
              <a:rPr lang="ar-IQ" sz="2400" b="1" dirty="0"/>
              <a:t>يكون له قصب السبق في معالجة هذا الموضوع المهم والبحث فيه</a:t>
            </a:r>
            <a:r>
              <a:rPr lang="ar-IQ" sz="2400" b="1" dirty="0" smtClean="0"/>
              <a:t>.</a:t>
            </a:r>
          </a:p>
          <a:p>
            <a:pPr lvl="0" algn="just" rtl="1"/>
            <a:endParaRPr lang="ar-IQ" b="1" dirty="0"/>
          </a:p>
          <a:p>
            <a:pPr lvl="0" algn="just" rtl="1"/>
            <a:endParaRPr lang="ar-IQ" b="1" dirty="0" smtClean="0"/>
          </a:p>
          <a:p>
            <a:pPr lvl="0" algn="just" rtl="1"/>
            <a:endParaRPr lang="ar-IQ" b="1" dirty="0"/>
          </a:p>
          <a:p>
            <a:pPr lvl="0" algn="just" rtl="1"/>
            <a:endParaRPr lang="ar-IQ" b="1" dirty="0" smtClean="0"/>
          </a:p>
          <a:p>
            <a:pPr lvl="0" algn="just" rtl="1"/>
            <a:endParaRPr lang="ar-IQ" b="1" dirty="0"/>
          </a:p>
          <a:p>
            <a:pPr lvl="0" algn="just" rtl="1"/>
            <a:endParaRPr lang="ar-IQ" b="1" dirty="0" smtClean="0"/>
          </a:p>
          <a:p>
            <a:pPr lvl="0" algn="just" rtl="1"/>
            <a:endParaRPr lang="ar-IQ" b="1" dirty="0"/>
          </a:p>
          <a:p>
            <a:pPr lvl="0" algn="just" rtl="1"/>
            <a:endParaRPr lang="ar-IQ" b="1" dirty="0" smtClean="0"/>
          </a:p>
          <a:p>
            <a:pPr lvl="0" algn="just" rtl="1"/>
            <a:endParaRPr lang="ar-IQ" b="1" dirty="0" smtClean="0"/>
          </a:p>
          <a:p>
            <a:pPr lvl="0" algn="just" rtl="1"/>
            <a:endParaRPr lang="ar-IQ" b="1" dirty="0"/>
          </a:p>
          <a:p>
            <a:pPr lvl="0" algn="just" rtl="1"/>
            <a:endParaRPr lang="en-GB" dirty="0"/>
          </a:p>
        </p:txBody>
      </p:sp>
    </p:spTree>
    <p:extLst>
      <p:ext uri="{BB962C8B-B14F-4D97-AF65-F5344CB8AC3E}">
        <p14:creationId xmlns:p14="http://schemas.microsoft.com/office/powerpoint/2010/main" val="16096636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19400" y="2667000"/>
            <a:ext cx="3919663" cy="769441"/>
          </a:xfrm>
          <a:prstGeom prst="rect">
            <a:avLst/>
          </a:prstGeom>
        </p:spPr>
        <p:txBody>
          <a:bodyPr wrap="none">
            <a:spAutoFit/>
          </a:bodyPr>
          <a:lstStyle/>
          <a:p>
            <a:pPr algn="ctr" rtl="1"/>
            <a:r>
              <a:rPr lang="ar-IQ" sz="4400" b="1" dirty="0">
                <a:solidFill>
                  <a:srgbClr val="FFFF00"/>
                </a:solidFill>
              </a:rPr>
              <a:t>شكرا لحسن الاصغاء</a:t>
            </a:r>
            <a:endParaRPr lang="en-GB" sz="4400" dirty="0">
              <a:solidFill>
                <a:srgbClr val="FFFF00"/>
              </a:solidFill>
            </a:endParaRPr>
          </a:p>
        </p:txBody>
      </p:sp>
    </p:spTree>
    <p:extLst>
      <p:ext uri="{BB962C8B-B14F-4D97-AF65-F5344CB8AC3E}">
        <p14:creationId xmlns:p14="http://schemas.microsoft.com/office/powerpoint/2010/main" val="24072262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457200"/>
            <a:ext cx="8686800" cy="6001643"/>
          </a:xfrm>
          <a:prstGeom prst="rect">
            <a:avLst/>
          </a:prstGeom>
        </p:spPr>
        <p:txBody>
          <a:bodyPr wrap="square">
            <a:spAutoFit/>
          </a:bodyPr>
          <a:lstStyle/>
          <a:p>
            <a:pPr algn="just" rtl="1"/>
            <a:r>
              <a:rPr lang="ar-IQ" sz="2400" b="1" u="sng" dirty="0">
                <a:solidFill>
                  <a:srgbClr val="FFFF00"/>
                </a:solidFill>
              </a:rPr>
              <a:t>مقدمة</a:t>
            </a:r>
            <a:endParaRPr lang="en-GB" sz="2400" b="1" u="sng" dirty="0">
              <a:solidFill>
                <a:srgbClr val="FFFF00"/>
              </a:solidFill>
            </a:endParaRPr>
          </a:p>
          <a:p>
            <a:pPr algn="just" rtl="1"/>
            <a:r>
              <a:rPr lang="ar-IQ" sz="2400" b="1" dirty="0"/>
              <a:t>تهدف الدراسة في الكليات بصورة عامة، وكليات الطب بصورة خاصة، إلى أكتساب الطلاب </a:t>
            </a:r>
            <a:r>
              <a:rPr lang="ar-IQ" sz="2400" b="1" dirty="0" smtClean="0"/>
              <a:t>لنوعين </a:t>
            </a:r>
            <a:r>
              <a:rPr lang="ar-IQ" sz="2400" b="1" dirty="0"/>
              <a:t>من المعرفة، </a:t>
            </a:r>
            <a:r>
              <a:rPr lang="ar-IQ" sz="2400" b="1" dirty="0" smtClean="0"/>
              <a:t>نظرية وعملية</a:t>
            </a:r>
            <a:r>
              <a:rPr lang="ar-IQ" sz="2400" b="1" dirty="0"/>
              <a:t>. وهذه الأخيرة لا يمكن اكتسابها إلا من خلال التدريب الفعلي على الحالات المرضية المختلفة في المستشفيات، ولهذا تشترط العديد من دول العالم ان يكون إلى جانب كليات الطب مستشفيات تعليمية يتم من خلالها تدريب طلاب تلك الكليات.</a:t>
            </a:r>
            <a:endParaRPr lang="en-GB" sz="2400" b="1" dirty="0"/>
          </a:p>
          <a:p>
            <a:pPr algn="just" rtl="1"/>
            <a:r>
              <a:rPr lang="ar-IQ" sz="2400" b="1" dirty="0"/>
              <a:t>وتنص قوانين بعض الدول (من قبيل الولايات المتحدة الامريكية وكندا)، على ضرورة أشراك طلاب كليات الطب في تقديم الرعاية الصحية للمرضى في تلك المستشفيات، كل منهم بحسب المستوى الدراسي الذي وصل له. </a:t>
            </a:r>
            <a:endParaRPr lang="en-GB" sz="2400" b="1" dirty="0"/>
          </a:p>
          <a:p>
            <a:pPr algn="just" rtl="1"/>
            <a:r>
              <a:rPr lang="ar-IQ" sz="2400" b="1" dirty="0"/>
              <a:t>وهنا يُثار التساؤل، عن حكم الاضرار التي تلحق بالمرضى نتيجة أهمال اؤلئك الطلبة، هل يُسؤولون على اساس المُمارسة غير القانونية لمهنة الطب، سيما وانهم لم يكتسبوا حتى تلك اللحظة صفة الطبيب؟ أم يُسأل اساتذتهم عن تلك الاضرار كونهم لم </a:t>
            </a:r>
            <a:r>
              <a:rPr lang="ar-IQ" sz="2400" b="1" dirty="0" smtClean="0"/>
              <a:t>يعمدوا لمُتابعتهم والاشراف </a:t>
            </a:r>
            <a:r>
              <a:rPr lang="ar-IQ" sz="2400" b="1" dirty="0"/>
              <a:t>عليهم بشكل دقيق؟ أم تُسأل المُستشفى التي سمحت لأولئك الطلبة بمتابعة </a:t>
            </a:r>
            <a:r>
              <a:rPr lang="ar-IQ" sz="2400" b="1" dirty="0" smtClean="0"/>
              <a:t>الحالة </a:t>
            </a:r>
            <a:r>
              <a:rPr lang="ar-IQ" sz="2400" b="1" dirty="0"/>
              <a:t>الصحية لبعض المرضى رغم عدم اكتسابهم لصفة الطبيب الحقيقي بعد؟ وما </a:t>
            </a:r>
            <a:r>
              <a:rPr lang="ar-IQ" sz="2400" b="1" dirty="0" smtClean="0"/>
              <a:t>هي </a:t>
            </a:r>
            <a:r>
              <a:rPr lang="ar-IQ" sz="2400" b="1" dirty="0"/>
              <a:t>طبيعة المسؤولية في جميع الحالات سالفة </a:t>
            </a:r>
            <a:r>
              <a:rPr lang="ar-IQ" sz="2400" b="1" dirty="0" smtClean="0"/>
              <a:t>الذكر؟وهل هي مسؤولية مخففة ام لا؟ </a:t>
            </a:r>
            <a:r>
              <a:rPr lang="ar-IQ" sz="2400" b="1" dirty="0"/>
              <a:t>هذه الاسئلة هي التي سنحاول الإجابة عنها </a:t>
            </a:r>
            <a:r>
              <a:rPr lang="ar-IQ" sz="2400" b="1" dirty="0" smtClean="0"/>
              <a:t>تباعا من </a:t>
            </a:r>
            <a:r>
              <a:rPr lang="ar-IQ" sz="2400" b="1" dirty="0"/>
              <a:t>خلال هذه الندوة.</a:t>
            </a:r>
            <a:endParaRPr lang="en-GB" sz="2400" b="1" dirty="0"/>
          </a:p>
        </p:txBody>
      </p:sp>
    </p:spTree>
    <p:extLst>
      <p:ext uri="{BB962C8B-B14F-4D97-AF65-F5344CB8AC3E}">
        <p14:creationId xmlns:p14="http://schemas.microsoft.com/office/powerpoint/2010/main" val="37303615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0722" y="685800"/>
            <a:ext cx="8610600" cy="5262979"/>
          </a:xfrm>
          <a:prstGeom prst="rect">
            <a:avLst/>
          </a:prstGeom>
        </p:spPr>
        <p:txBody>
          <a:bodyPr wrap="square">
            <a:spAutoFit/>
          </a:bodyPr>
          <a:lstStyle/>
          <a:p>
            <a:pPr algn="just" rtl="1"/>
            <a:r>
              <a:rPr lang="ar-IQ" sz="2400" b="1" dirty="0" smtClean="0">
                <a:solidFill>
                  <a:srgbClr val="FFFF00"/>
                </a:solidFill>
              </a:rPr>
              <a:t>س1/ ما هي طبيعة المسؤولية المدنية لطلاب كليات الطب؟</a:t>
            </a:r>
          </a:p>
          <a:p>
            <a:pPr algn="just" rtl="1"/>
            <a:r>
              <a:rPr lang="ar-IQ" sz="2400" b="1" dirty="0" smtClean="0"/>
              <a:t>ج/ ابتداء </a:t>
            </a:r>
            <a:r>
              <a:rPr lang="ar-IQ" sz="2400" b="1" dirty="0"/>
              <a:t>يتعين القول، </a:t>
            </a:r>
            <a:r>
              <a:rPr lang="ar-IQ" sz="2400" b="1" dirty="0" smtClean="0"/>
              <a:t>بأن </a:t>
            </a:r>
            <a:r>
              <a:rPr lang="ar-IQ" sz="2400" b="1" dirty="0" smtClean="0"/>
              <a:t>إشراك طلاب كليات الطب في تقديم الرعاية الطبية او الصحية لبعض المرضى، وذلك في إطار التعليم الذي يتلقونه، لا يعني بأي حال من الأحوال وجود عقد رعاية طبية فيما بينهم من جهة، وبين المرضى، من جهة أخرى. </a:t>
            </a:r>
            <a:r>
              <a:rPr lang="ar-IQ" sz="2400" b="1" dirty="0"/>
              <a:t>(ذلك ان مثل هذا العقد </a:t>
            </a:r>
            <a:r>
              <a:rPr lang="ar-IQ" sz="2400" b="1" dirty="0" smtClean="0"/>
              <a:t>على </a:t>
            </a:r>
            <a:r>
              <a:rPr lang="ar-IQ" sz="2400" b="1" dirty="0"/>
              <a:t>فرض وجوده، إنما يكون فيما بين المريض </a:t>
            </a:r>
            <a:r>
              <a:rPr lang="ar-IQ" sz="2400" b="1" dirty="0" smtClean="0"/>
              <a:t>وبين المستشفى </a:t>
            </a:r>
            <a:r>
              <a:rPr lang="ar-IQ" sz="2400" b="1" dirty="0"/>
              <a:t>التي </a:t>
            </a:r>
            <a:r>
              <a:rPr lang="ar-IQ" sz="2400" b="1" dirty="0" smtClean="0"/>
              <a:t>تتولى تقديم </a:t>
            </a:r>
            <a:r>
              <a:rPr lang="ar-IQ" sz="2400" b="1" dirty="0"/>
              <a:t>الرعاية </a:t>
            </a:r>
            <a:r>
              <a:rPr lang="ar-IQ" sz="2400" b="1" dirty="0" smtClean="0"/>
              <a:t>الطبية </a:t>
            </a:r>
            <a:r>
              <a:rPr lang="ar-IQ" sz="2400" b="1" dirty="0"/>
              <a:t>له، أو فيما بينه وبين الطبيب الذي يعمل في تلك المستشفى</a:t>
            </a:r>
            <a:r>
              <a:rPr lang="ar-IQ" sz="2400" b="1" dirty="0" smtClean="0"/>
              <a:t>)، اما طلاب كليات الطب فهم غير مؤهلون لأبرام مثل هذا العقد لأنتفاء صفة الطبيب عنهم. وبالتالي </a:t>
            </a:r>
            <a:r>
              <a:rPr lang="ar-IQ" sz="2400" b="1" dirty="0"/>
              <a:t>فإن المسؤولية المدنية المتصور قيامها بالنسبة </a:t>
            </a:r>
            <a:r>
              <a:rPr lang="ar-IQ" sz="2400" b="1" dirty="0" smtClean="0"/>
              <a:t>لهم عن أخطائهم في أثناء مُدة التدريب الطبي، </a:t>
            </a:r>
            <a:r>
              <a:rPr lang="ar-IQ" sz="2400" b="1" dirty="0"/>
              <a:t>إنما هي </a:t>
            </a:r>
            <a:r>
              <a:rPr lang="ar-IQ" sz="2400" b="1" dirty="0" smtClean="0"/>
              <a:t>مسؤولية تقصيرية </a:t>
            </a:r>
            <a:r>
              <a:rPr lang="ar-IQ" sz="2400" b="1" dirty="0"/>
              <a:t>وليست </a:t>
            </a:r>
            <a:r>
              <a:rPr lang="ar-IQ" sz="2400" b="1" dirty="0" smtClean="0"/>
              <a:t>عقدية</a:t>
            </a:r>
            <a:r>
              <a:rPr lang="ar-IQ" sz="2400" b="1" dirty="0"/>
              <a:t>.</a:t>
            </a:r>
            <a:endParaRPr lang="en-GB" sz="2400" b="1" dirty="0"/>
          </a:p>
          <a:p>
            <a:pPr algn="just" rtl="1"/>
            <a:r>
              <a:rPr lang="ar-IQ" sz="2400" b="1" dirty="0" smtClean="0">
                <a:solidFill>
                  <a:srgbClr val="FFFF00"/>
                </a:solidFill>
              </a:rPr>
              <a:t>س2/ هل هي مسؤولية مدنية مخففة </a:t>
            </a:r>
            <a:r>
              <a:rPr lang="ar-IQ" sz="2400" b="1" dirty="0">
                <a:solidFill>
                  <a:srgbClr val="FFFF00"/>
                </a:solidFill>
              </a:rPr>
              <a:t>أم لا؟ </a:t>
            </a:r>
            <a:endParaRPr lang="ar-IQ" sz="2400" b="1" dirty="0" smtClean="0">
              <a:solidFill>
                <a:srgbClr val="FFFF00"/>
              </a:solidFill>
            </a:endParaRPr>
          </a:p>
          <a:p>
            <a:pPr algn="just" rtl="1"/>
            <a:r>
              <a:rPr lang="ar-IQ" sz="2400" b="1" dirty="0" smtClean="0"/>
              <a:t>ج/ كلا هي ليست </a:t>
            </a:r>
            <a:r>
              <a:rPr lang="ar-IQ" sz="2400" b="1" dirty="0" smtClean="0"/>
              <a:t>بمسؤولية </a:t>
            </a:r>
            <a:r>
              <a:rPr lang="ar-IQ" sz="2400" b="1" dirty="0" smtClean="0"/>
              <a:t>مخففة</a:t>
            </a:r>
            <a:r>
              <a:rPr lang="ar-IQ" sz="2400" b="1" dirty="0"/>
              <a:t>، ذلك أ</a:t>
            </a:r>
            <a:r>
              <a:rPr lang="ar-IQ" sz="2400" b="1" dirty="0" smtClean="0"/>
              <a:t>نه </a:t>
            </a:r>
            <a:r>
              <a:rPr lang="ar-IQ" sz="2400" b="1" dirty="0"/>
              <a:t>إذا كان تدريب الاطباء المستقبليين </a:t>
            </a:r>
            <a:r>
              <a:rPr lang="ar-SA" sz="2400" b="1" dirty="0"/>
              <a:t>أمرا </a:t>
            </a:r>
            <a:r>
              <a:rPr lang="ar-SA" sz="2400" b="1" dirty="0" smtClean="0"/>
              <a:t>ضروريا، </a:t>
            </a:r>
            <a:r>
              <a:rPr lang="ar-SA" sz="2400" b="1" dirty="0"/>
              <a:t>فإن حياة المرضى </a:t>
            </a:r>
            <a:r>
              <a:rPr lang="ar-IQ" sz="2400" b="1" dirty="0" smtClean="0"/>
              <a:t>تحظى ب</a:t>
            </a:r>
            <a:r>
              <a:rPr lang="ar-SA" sz="2400" b="1" dirty="0" smtClean="0"/>
              <a:t>أهمية </a:t>
            </a:r>
            <a:r>
              <a:rPr lang="ar-IQ" sz="2400" b="1" dirty="0" smtClean="0"/>
              <a:t>أكبر</a:t>
            </a:r>
            <a:r>
              <a:rPr lang="ar-SA" sz="2400" b="1" dirty="0" smtClean="0"/>
              <a:t>. </a:t>
            </a:r>
            <a:r>
              <a:rPr lang="ar-SA" sz="2400" b="1" dirty="0"/>
              <a:t>ولها الأسبقية على التدريب </a:t>
            </a:r>
            <a:r>
              <a:rPr lang="ar-SA" sz="2400" b="1" dirty="0" smtClean="0"/>
              <a:t>الطبي.</a:t>
            </a:r>
            <a:r>
              <a:rPr lang="ar-IQ" sz="2400" b="1" dirty="0" smtClean="0"/>
              <a:t> وبالتالي فمن غير المُتصور التساهُل مع المُتدربين من طلاب كليات الطب.</a:t>
            </a:r>
            <a:endParaRPr lang="en-GB" sz="2400" b="1" dirty="0"/>
          </a:p>
        </p:txBody>
      </p:sp>
    </p:spTree>
    <p:extLst>
      <p:ext uri="{BB962C8B-B14F-4D97-AF65-F5344CB8AC3E}">
        <p14:creationId xmlns:p14="http://schemas.microsoft.com/office/powerpoint/2010/main" val="3243409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303847"/>
            <a:ext cx="8763000" cy="6554153"/>
          </a:xfrm>
          <a:prstGeom prst="rect">
            <a:avLst/>
          </a:prstGeom>
        </p:spPr>
        <p:txBody>
          <a:bodyPr wrap="square">
            <a:spAutoFit/>
          </a:bodyPr>
          <a:lstStyle/>
          <a:p>
            <a:pPr algn="just" rtl="1"/>
            <a:r>
              <a:rPr lang="ar-IQ" sz="2800" b="1" dirty="0">
                <a:solidFill>
                  <a:srgbClr val="FFFF00"/>
                </a:solidFill>
              </a:rPr>
              <a:t>س3/ ما هي طبيعة المسؤولية المدنية للطبيب تجاه مرضاه عن اخطاء طلابه؟</a:t>
            </a:r>
            <a:endParaRPr lang="en-GB" sz="2800" dirty="0">
              <a:solidFill>
                <a:srgbClr val="FFFF00"/>
              </a:solidFill>
            </a:endParaRPr>
          </a:p>
          <a:p>
            <a:pPr algn="just" rtl="1"/>
            <a:r>
              <a:rPr lang="ar-IQ" sz="2800" b="1" dirty="0" smtClean="0"/>
              <a:t>ج/ ابتداء </a:t>
            </a:r>
            <a:r>
              <a:rPr lang="ar-IQ" sz="2800" b="1" dirty="0"/>
              <a:t>يتعين القول بوجود عقد رعاية طبية فيما بين الطبيب من جهة، وبين مرضاه من جهة أخرى، بمقتضاه يلتزم الطبيب بجملة من الالتزامات لعل من أهمها تقديم رعاية </a:t>
            </a:r>
            <a:r>
              <a:rPr lang="ar-IQ" sz="2800" b="1" dirty="0" smtClean="0"/>
              <a:t>طبية "</a:t>
            </a:r>
            <a:r>
              <a:rPr lang="ar-IQ" sz="2800" b="1" dirty="0"/>
              <a:t>يقظة ودؤوبة" </a:t>
            </a:r>
            <a:r>
              <a:rPr lang="ar-IQ" sz="2800" b="1" dirty="0" smtClean="0"/>
              <a:t>لهم، </a:t>
            </a:r>
            <a:r>
              <a:rPr lang="ar-IQ" sz="2800" b="1" dirty="0"/>
              <a:t>وبالتالي فإن أخلال الطبيب </a:t>
            </a:r>
            <a:r>
              <a:rPr lang="ar-IQ" sz="2800" b="1" dirty="0" smtClean="0"/>
              <a:t>بهذا </a:t>
            </a:r>
            <a:r>
              <a:rPr lang="ar-IQ" sz="2800" b="1" dirty="0"/>
              <a:t>الالتزام </a:t>
            </a:r>
            <a:r>
              <a:rPr lang="ar-IQ" sz="2800" b="1" dirty="0" smtClean="0"/>
              <a:t>(سواء وقع ذلك الأخلال منه بشكل شخصي او </a:t>
            </a:r>
            <a:r>
              <a:rPr lang="ar-IQ" sz="2800" b="1" dirty="0"/>
              <a:t>من خلال سماحه لأحد طلابه بتقديم </a:t>
            </a:r>
            <a:r>
              <a:rPr lang="ar-IQ" sz="2800" b="1" dirty="0" smtClean="0"/>
              <a:t>تلك الرعاية الطبية نيابة عنه بذريعة التدريب)، </a:t>
            </a:r>
            <a:r>
              <a:rPr lang="ar-IQ" sz="2800" b="1" dirty="0"/>
              <a:t>لا يعفيه من </a:t>
            </a:r>
            <a:r>
              <a:rPr lang="ar-IQ" sz="2800" b="1" dirty="0" smtClean="0"/>
              <a:t>المسؤولية. </a:t>
            </a:r>
            <a:r>
              <a:rPr lang="ar-IQ" sz="2800" b="1" dirty="0"/>
              <a:t>وفي هذا الصدد يقول أحد فقهاء القانون (جانين امبياليت</a:t>
            </a:r>
            <a:r>
              <a:rPr lang="ar-IQ" sz="2800" b="1" dirty="0" smtClean="0"/>
              <a:t>)، ما </a:t>
            </a:r>
            <a:r>
              <a:rPr lang="ar-IQ" sz="2800" b="1" dirty="0"/>
              <a:t>نصه " يمكن للطبيب أن يكون مسؤولاً عن النشاط الطبي للطالب فقط لأنه أدخله في تنفيذ التزامه الطبي الخاص </a:t>
            </a:r>
            <a:r>
              <a:rPr lang="ar-IQ" sz="2800" b="1" dirty="0" smtClean="0"/>
              <a:t>به، </a:t>
            </a:r>
            <a:r>
              <a:rPr lang="ar-IQ" sz="2800" b="1" dirty="0"/>
              <a:t>وأن هذا </a:t>
            </a:r>
            <a:r>
              <a:rPr lang="ar-IQ" sz="2800" b="1" dirty="0" smtClean="0"/>
              <a:t>التنفيذ، </a:t>
            </a:r>
            <a:r>
              <a:rPr lang="ar-IQ" sz="2800" b="1" dirty="0"/>
              <a:t>من قبل الطالب كان </a:t>
            </a:r>
            <a:r>
              <a:rPr lang="ar-IQ" sz="2800" b="1" dirty="0" smtClean="0"/>
              <a:t>معيباً. </a:t>
            </a:r>
            <a:r>
              <a:rPr lang="ar-IQ" sz="2800" b="1" dirty="0"/>
              <a:t>والطبيب لا </a:t>
            </a:r>
            <a:r>
              <a:rPr lang="ar-IQ" sz="2800" b="1" dirty="0" smtClean="0"/>
              <a:t>يُعفى </a:t>
            </a:r>
            <a:r>
              <a:rPr lang="ar-IQ" sz="2800" b="1" dirty="0"/>
              <a:t>من المسؤولية </a:t>
            </a:r>
            <a:r>
              <a:rPr lang="ar-IQ" sz="2800" b="1" dirty="0" smtClean="0"/>
              <a:t>لمُجردِ </a:t>
            </a:r>
            <a:r>
              <a:rPr lang="ar-IQ" sz="2800" b="1" dirty="0"/>
              <a:t>ان من </a:t>
            </a:r>
            <a:r>
              <a:rPr lang="ar-IQ" sz="2800" b="1" dirty="0" smtClean="0"/>
              <a:t>اخطأ </a:t>
            </a:r>
            <a:r>
              <a:rPr lang="ar-IQ" sz="2800" b="1" dirty="0"/>
              <a:t>كان الطالب وليس هو</a:t>
            </a:r>
            <a:r>
              <a:rPr lang="ar-IQ" sz="2800" b="1" dirty="0" smtClean="0"/>
              <a:t>".</a:t>
            </a:r>
          </a:p>
          <a:p>
            <a:pPr algn="just" rtl="1"/>
            <a:r>
              <a:rPr lang="ar-IQ" sz="2800" b="1" dirty="0" smtClean="0"/>
              <a:t>من هنا يمكن </a:t>
            </a:r>
            <a:r>
              <a:rPr lang="ar-IQ" sz="2800" b="1" dirty="0"/>
              <a:t>القول بأن مسؤولية الطبيب عن أخطاء </a:t>
            </a:r>
            <a:r>
              <a:rPr lang="ar-IQ" sz="2800" b="1" dirty="0" smtClean="0"/>
              <a:t>طلابه، </a:t>
            </a:r>
            <a:r>
              <a:rPr lang="ar-IQ" sz="2800" b="1" dirty="0"/>
              <a:t>إنما هي مسؤولية </a:t>
            </a:r>
            <a:r>
              <a:rPr lang="ar-IQ" sz="2800" b="1" dirty="0" smtClean="0"/>
              <a:t>عقدية </a:t>
            </a:r>
            <a:r>
              <a:rPr lang="ar-IQ" sz="2800" b="1" dirty="0"/>
              <a:t>عن فعل الغير.</a:t>
            </a:r>
            <a:endParaRPr lang="en-GB" sz="2800" b="1" dirty="0"/>
          </a:p>
          <a:p>
            <a:pPr algn="just" rtl="1"/>
            <a:endParaRPr lang="en-GB" dirty="0"/>
          </a:p>
        </p:txBody>
      </p:sp>
    </p:spTree>
    <p:extLst>
      <p:ext uri="{BB962C8B-B14F-4D97-AF65-F5344CB8AC3E}">
        <p14:creationId xmlns:p14="http://schemas.microsoft.com/office/powerpoint/2010/main" val="424163314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228600"/>
            <a:ext cx="8839200" cy="7109639"/>
          </a:xfrm>
          <a:prstGeom prst="rect">
            <a:avLst/>
          </a:prstGeom>
        </p:spPr>
        <p:txBody>
          <a:bodyPr wrap="square">
            <a:spAutoFit/>
          </a:bodyPr>
          <a:lstStyle/>
          <a:p>
            <a:pPr algn="just" rtl="1"/>
            <a:r>
              <a:rPr lang="ar-IQ" sz="2400" b="1" dirty="0">
                <a:solidFill>
                  <a:srgbClr val="FFFF00"/>
                </a:solidFill>
              </a:rPr>
              <a:t>س4/ على من يقع عبء اثبات اركان المسؤولية المدنية (من خطأ وضرر وعلاقة سببية)؟</a:t>
            </a:r>
            <a:endParaRPr lang="en-GB" sz="2400" dirty="0">
              <a:solidFill>
                <a:srgbClr val="FFFF00"/>
              </a:solidFill>
            </a:endParaRPr>
          </a:p>
          <a:p>
            <a:pPr algn="just" rtl="1"/>
            <a:r>
              <a:rPr lang="ar-IQ" sz="2400" b="1" dirty="0"/>
              <a:t>ج/ على عاتق المريض، إذ يتعين عليه أثبات خطأ الطبيب، من خلال </a:t>
            </a:r>
            <a:r>
              <a:rPr lang="ar-IQ" sz="2400" b="1" dirty="0" smtClean="0"/>
              <a:t>أثبات أهماله </a:t>
            </a:r>
            <a:r>
              <a:rPr lang="ar-IQ" sz="2400" b="1" dirty="0"/>
              <a:t>او تقصيره في مراقبة طلابه على </a:t>
            </a:r>
            <a:r>
              <a:rPr lang="ar-IQ" sz="2400" b="1" dirty="0" smtClean="0"/>
              <a:t>النحو الذي ألحق </a:t>
            </a:r>
            <a:r>
              <a:rPr lang="ar-IQ" sz="2400" b="1" dirty="0"/>
              <a:t>به الضرر، علما ان خطأ الطبيب في هذه الحالة سيُقاس بمعيار موضوعي : هو معيار الطبيب الحريص إذا ما وضع في نفس الظروف التي كان فيها الطبيب المُخطئ</a:t>
            </a:r>
            <a:r>
              <a:rPr lang="ar-IQ" sz="2400" b="1" dirty="0" smtClean="0"/>
              <a:t>.</a:t>
            </a:r>
          </a:p>
          <a:p>
            <a:pPr algn="just" rtl="1"/>
            <a:r>
              <a:rPr lang="ar-IQ" sz="2400" b="1" dirty="0"/>
              <a:t>وفي هذا يقول الفقيه (بول أندريه كريبو) ما نصه " ان معيار المسؤولية الطبية </a:t>
            </a:r>
            <a:r>
              <a:rPr lang="ar-IQ" sz="2400" b="1" dirty="0" smtClean="0"/>
              <a:t>في هذه الحالة سيكون كما </a:t>
            </a:r>
            <a:r>
              <a:rPr lang="ar-IQ" sz="2400" b="1" dirty="0"/>
              <a:t>هو الحال بالنسبة لأي خطأ ناتج عن عدم أداء التزام بوسيلة </a:t>
            </a:r>
            <a:r>
              <a:rPr lang="ar-IQ" sz="2400" b="1" dirty="0" smtClean="0"/>
              <a:t>(بذل عناية)، </a:t>
            </a:r>
            <a:r>
              <a:rPr lang="ar-IQ" sz="2400" b="1" dirty="0"/>
              <a:t>هو معيار الرجل المجتهد </a:t>
            </a:r>
            <a:r>
              <a:rPr lang="ar-IQ" sz="2400" b="1" dirty="0" smtClean="0"/>
              <a:t>والحصيف ".</a:t>
            </a:r>
          </a:p>
          <a:p>
            <a:pPr algn="just" rtl="1"/>
            <a:r>
              <a:rPr lang="ar-IQ" sz="2400" b="1" dirty="0" smtClean="0">
                <a:solidFill>
                  <a:srgbClr val="FFFF00"/>
                </a:solidFill>
              </a:rPr>
              <a:t>س5/ </a:t>
            </a:r>
            <a:r>
              <a:rPr lang="ar-IQ" sz="2400" b="1" dirty="0">
                <a:solidFill>
                  <a:srgbClr val="FFFF00"/>
                </a:solidFill>
              </a:rPr>
              <a:t>هل يحق للمريض الرجوع على </a:t>
            </a:r>
            <a:r>
              <a:rPr lang="ar-IQ" sz="2400" b="1" dirty="0" smtClean="0">
                <a:solidFill>
                  <a:srgbClr val="FFFF00"/>
                </a:solidFill>
              </a:rPr>
              <a:t>الطبيب </a:t>
            </a:r>
            <a:r>
              <a:rPr lang="ar-IQ" sz="2400" b="1" dirty="0">
                <a:solidFill>
                  <a:srgbClr val="FFFF00"/>
                </a:solidFill>
              </a:rPr>
              <a:t>وعلى </a:t>
            </a:r>
            <a:r>
              <a:rPr lang="ar-IQ" sz="2400" b="1" dirty="0" smtClean="0">
                <a:solidFill>
                  <a:srgbClr val="FFFF00"/>
                </a:solidFill>
              </a:rPr>
              <a:t>الطالب معاً، </a:t>
            </a:r>
            <a:r>
              <a:rPr lang="ar-IQ" sz="2400" b="1" dirty="0">
                <a:solidFill>
                  <a:srgbClr val="FFFF00"/>
                </a:solidFill>
              </a:rPr>
              <a:t>بحيث يستوفي حقه في التعويض </a:t>
            </a:r>
            <a:r>
              <a:rPr lang="ar-IQ" sz="2400" b="1" dirty="0" smtClean="0">
                <a:solidFill>
                  <a:srgbClr val="FFFF00"/>
                </a:solidFill>
              </a:rPr>
              <a:t>لمرتين</a:t>
            </a:r>
            <a:r>
              <a:rPr lang="ar-IQ" sz="2400" b="1" dirty="0">
                <a:solidFill>
                  <a:srgbClr val="FFFF00"/>
                </a:solidFill>
              </a:rPr>
              <a:t>؟</a:t>
            </a:r>
            <a:endParaRPr lang="en-GB" sz="2400" dirty="0">
              <a:solidFill>
                <a:srgbClr val="FFFF00"/>
              </a:solidFill>
            </a:endParaRPr>
          </a:p>
          <a:p>
            <a:pPr algn="just" rtl="1"/>
            <a:r>
              <a:rPr lang="ar-IQ" sz="2400" b="1" dirty="0"/>
              <a:t>ج/ ابتداء يتعين القول بأن لدى المريض خياران للمطالبة بالتعويض، </a:t>
            </a:r>
            <a:r>
              <a:rPr lang="ar-IQ" sz="2400" b="1" dirty="0" smtClean="0"/>
              <a:t>فإما اولهما: فهو </a:t>
            </a:r>
            <a:r>
              <a:rPr lang="ar-IQ" sz="2400" b="1" dirty="0"/>
              <a:t>مطالبة الطبيب </a:t>
            </a:r>
            <a:r>
              <a:rPr lang="ar-IQ" sz="2400" b="1" dirty="0" smtClean="0"/>
              <a:t>أستنادا </a:t>
            </a:r>
            <a:r>
              <a:rPr lang="ar-IQ" sz="2400" b="1" dirty="0"/>
              <a:t>لأحكام المسؤولية العقدية سالفة </a:t>
            </a:r>
            <a:r>
              <a:rPr lang="ar-IQ" sz="2400" b="1" dirty="0" smtClean="0"/>
              <a:t>الذكر.</a:t>
            </a:r>
          </a:p>
          <a:p>
            <a:pPr algn="just" rtl="1"/>
            <a:r>
              <a:rPr lang="ar-IQ" sz="2400" b="1" dirty="0" smtClean="0"/>
              <a:t>واما </a:t>
            </a:r>
            <a:r>
              <a:rPr lang="ar-IQ" sz="2400" b="1" dirty="0" smtClean="0"/>
              <a:t>ثانيهما: فهو </a:t>
            </a:r>
            <a:r>
              <a:rPr lang="ar-IQ" sz="2400" b="1" dirty="0"/>
              <a:t>مطالبة طالب كلية الطب أستنادا لأحكام المسؤولية </a:t>
            </a:r>
            <a:r>
              <a:rPr lang="ar-IQ" sz="2400" b="1" dirty="0" smtClean="0"/>
              <a:t>التقصيرية.</a:t>
            </a:r>
          </a:p>
          <a:p>
            <a:pPr algn="just" rtl="1"/>
            <a:r>
              <a:rPr lang="ar-IQ" sz="2400" b="1" dirty="0" smtClean="0"/>
              <a:t>أما </a:t>
            </a:r>
            <a:r>
              <a:rPr lang="ar-IQ" sz="2400" b="1" dirty="0"/>
              <a:t>حق المريض في </a:t>
            </a:r>
            <a:r>
              <a:rPr lang="ar-IQ" sz="2400" b="1" dirty="0" smtClean="0"/>
              <a:t>الرجوع </a:t>
            </a:r>
            <a:r>
              <a:rPr lang="ar-IQ" sz="2400" b="1" dirty="0"/>
              <a:t>على </a:t>
            </a:r>
            <a:r>
              <a:rPr lang="ar-IQ" sz="2400" b="1" dirty="0" smtClean="0"/>
              <a:t>كليهما، </a:t>
            </a:r>
            <a:r>
              <a:rPr lang="ar-IQ" sz="2400" b="1" dirty="0"/>
              <a:t>واستحصاله للتعويض لمرتين، فهذا غير جائز من </a:t>
            </a:r>
            <a:r>
              <a:rPr lang="ar-IQ" sz="2400" b="1" dirty="0" smtClean="0"/>
              <a:t>الناحية </a:t>
            </a:r>
            <a:r>
              <a:rPr lang="ar-IQ" sz="2400" b="1" dirty="0"/>
              <a:t>القانونية، </a:t>
            </a:r>
            <a:r>
              <a:rPr lang="ar-IQ" sz="2400" b="1" dirty="0" smtClean="0"/>
              <a:t>ذلك انه لا </a:t>
            </a:r>
            <a:r>
              <a:rPr lang="ar-IQ" sz="2400" b="1" dirty="0"/>
              <a:t>يجوز استيفاء </a:t>
            </a:r>
            <a:r>
              <a:rPr lang="ar-IQ" sz="2400" b="1" dirty="0" smtClean="0"/>
              <a:t>تعويضين عن </a:t>
            </a:r>
            <a:r>
              <a:rPr lang="ar-IQ" sz="2400" b="1" dirty="0"/>
              <a:t>ضرر واحد.</a:t>
            </a:r>
            <a:endParaRPr lang="en-GB" sz="2400" dirty="0"/>
          </a:p>
          <a:p>
            <a:pPr algn="just" rtl="1"/>
            <a:endParaRPr lang="ar-IQ" sz="2400" b="1" dirty="0"/>
          </a:p>
          <a:p>
            <a:pPr algn="just" rtl="1"/>
            <a:endParaRPr lang="en-GB" sz="2400" dirty="0"/>
          </a:p>
          <a:p>
            <a:pPr algn="just" rtl="1"/>
            <a:endParaRPr lang="en-GB" sz="2400" dirty="0"/>
          </a:p>
        </p:txBody>
      </p:sp>
    </p:spTree>
    <p:extLst>
      <p:ext uri="{BB962C8B-B14F-4D97-AF65-F5344CB8AC3E}">
        <p14:creationId xmlns:p14="http://schemas.microsoft.com/office/powerpoint/2010/main" val="8005685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457201"/>
            <a:ext cx="8458200" cy="6740307"/>
          </a:xfrm>
          <a:prstGeom prst="rect">
            <a:avLst/>
          </a:prstGeom>
        </p:spPr>
        <p:txBody>
          <a:bodyPr wrap="square">
            <a:spAutoFit/>
          </a:bodyPr>
          <a:lstStyle/>
          <a:p>
            <a:pPr algn="just" rtl="1"/>
            <a:r>
              <a:rPr lang="ar-IQ" sz="2400" b="1" dirty="0">
                <a:solidFill>
                  <a:srgbClr val="FFFF00"/>
                </a:solidFill>
              </a:rPr>
              <a:t>س6/ هل يحق للطبيب بعد تحقق مسؤوليته تجاه المريض وتعويضه عما لحق به من ضرر،الرجوع على الطالب؟</a:t>
            </a:r>
            <a:endParaRPr lang="en-GB" sz="2400" dirty="0">
              <a:solidFill>
                <a:srgbClr val="FFFF00"/>
              </a:solidFill>
            </a:endParaRPr>
          </a:p>
          <a:p>
            <a:pPr algn="just" rtl="1"/>
            <a:r>
              <a:rPr lang="ar-IQ" sz="2400" b="1" dirty="0"/>
              <a:t>ج/ </a:t>
            </a:r>
            <a:r>
              <a:rPr lang="ar-IQ" sz="2400" b="1" dirty="0" smtClean="0"/>
              <a:t>يتعين </a:t>
            </a:r>
            <a:r>
              <a:rPr lang="ar-IQ" sz="2400" b="1" dirty="0"/>
              <a:t>القول بأن الضرر </a:t>
            </a:r>
            <a:r>
              <a:rPr lang="ar-IQ" sz="2400" b="1" dirty="0" smtClean="0"/>
              <a:t>الذي لحق بالمريض </a:t>
            </a:r>
            <a:r>
              <a:rPr lang="ar-IQ" sz="2400" b="1" dirty="0"/>
              <a:t>من جراء أهمال الطالب، </a:t>
            </a:r>
            <a:r>
              <a:rPr lang="ar-IQ" sz="2400" b="1" dirty="0" smtClean="0"/>
              <a:t>ما كان ليقع لولا </a:t>
            </a:r>
            <a:r>
              <a:rPr lang="ar-IQ" sz="2400" b="1" dirty="0"/>
              <a:t>أهمال الطبيب المشرف في </a:t>
            </a:r>
            <a:r>
              <a:rPr lang="ar-IQ" sz="2400" b="1" dirty="0" smtClean="0"/>
              <a:t>متابعته (اي </a:t>
            </a:r>
            <a:r>
              <a:rPr lang="ar-IQ" sz="2400" b="1" dirty="0" smtClean="0"/>
              <a:t>بمتابعة </a:t>
            </a:r>
            <a:r>
              <a:rPr lang="ar-IQ" sz="2400" b="1" dirty="0" smtClean="0"/>
              <a:t>الطالب)، </a:t>
            </a:r>
            <a:r>
              <a:rPr lang="ar-IQ" sz="2400" b="1" dirty="0"/>
              <a:t>وبالتالي فإن الخطأ مشترك فيما بين الطبيب المشرف والطالب المهمل، ومن ثم يحق للطبيب المشرف الرجوع على الطالب استنادا لأحكام المسؤولية التقصيرية، وتقوم المحكمة بتوزيع التعويض فيما بينهما كل بحسب جسامة الخطأ الذي ينسب له. </a:t>
            </a:r>
            <a:endParaRPr lang="en-GB" sz="2400" b="1" dirty="0" smtClean="0"/>
          </a:p>
          <a:p>
            <a:pPr algn="just" rtl="1"/>
            <a:r>
              <a:rPr lang="ar-IQ" sz="2400" b="1" dirty="0">
                <a:solidFill>
                  <a:srgbClr val="FFFF00"/>
                </a:solidFill>
              </a:rPr>
              <a:t>س7/ ما الحكم في حال عدم وجود عقد فيما بين المريض وبين الطبيب الذي يُقدم له الرعاية الطبية في المستشفى؟</a:t>
            </a:r>
            <a:endParaRPr lang="en-GB" sz="2400" dirty="0">
              <a:solidFill>
                <a:srgbClr val="FFFF00"/>
              </a:solidFill>
            </a:endParaRPr>
          </a:p>
          <a:p>
            <a:pPr algn="just" rtl="1"/>
            <a:r>
              <a:rPr lang="ar-IQ" sz="2400" b="1" dirty="0"/>
              <a:t>ج/ قد لا يُتاح للمريض في الكثير من الحالات التي يراجع فيها المستشفى، أختيار الطبيب المُعالج، وبالتالي لا يُتصور وجود عقد طبي فيما بينهما، ولكن ذلك لا يحول دون وجود </a:t>
            </a:r>
            <a:r>
              <a:rPr lang="ar-IQ" sz="2400" b="1" dirty="0" smtClean="0"/>
              <a:t>عقدٍ </a:t>
            </a:r>
            <a:r>
              <a:rPr lang="ar-IQ" sz="2400" b="1" dirty="0"/>
              <a:t>آخر فيما بين المريض وبين المستشفى، تتعهد بمقتضاه الأخيرة بوصفها شخصا معنويا بتوفير الرعاية الطبية اليقظة والمتخصصة للمريض من خلال الاطباء والمهنيين الصحيين وايضا طلاب الطب. فإذا ما لحق بالمريض ضرر من جراء التقصير في تقديم تلك الرعاية نهضت مسؤولية المستشفى </a:t>
            </a:r>
            <a:r>
              <a:rPr lang="ar-IQ" sz="2400" b="1" dirty="0" smtClean="0"/>
              <a:t>العقدية عن </a:t>
            </a:r>
            <a:r>
              <a:rPr lang="ar-IQ" sz="2400" b="1" dirty="0"/>
              <a:t>خطأ الغير</a:t>
            </a:r>
            <a:r>
              <a:rPr lang="ar-IQ" sz="2400" b="1" dirty="0" smtClean="0"/>
              <a:t>. </a:t>
            </a:r>
            <a:endParaRPr lang="en-GB" sz="2400" dirty="0"/>
          </a:p>
          <a:p>
            <a:pPr algn="just" rtl="1"/>
            <a:endParaRPr lang="ar-IQ" sz="2400" b="1" dirty="0" smtClean="0"/>
          </a:p>
          <a:p>
            <a:pPr algn="just" rtl="1"/>
            <a:endParaRPr lang="en-GB" sz="2400" dirty="0"/>
          </a:p>
        </p:txBody>
      </p:sp>
    </p:spTree>
    <p:extLst>
      <p:ext uri="{BB962C8B-B14F-4D97-AF65-F5344CB8AC3E}">
        <p14:creationId xmlns:p14="http://schemas.microsoft.com/office/powerpoint/2010/main" val="25013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228600"/>
            <a:ext cx="8763000" cy="6968907"/>
          </a:xfrm>
          <a:prstGeom prst="rect">
            <a:avLst/>
          </a:prstGeom>
        </p:spPr>
        <p:txBody>
          <a:bodyPr wrap="square">
            <a:spAutoFit/>
          </a:bodyPr>
          <a:lstStyle/>
          <a:p>
            <a:pPr algn="just" rtl="1"/>
            <a:r>
              <a:rPr lang="ar-IQ" sz="2400" b="1" dirty="0">
                <a:solidFill>
                  <a:srgbClr val="FFFF00"/>
                </a:solidFill>
              </a:rPr>
              <a:t>وهنا ينهض تساؤل مهم </a:t>
            </a:r>
            <a:r>
              <a:rPr lang="ar-IQ" sz="2400" b="1" dirty="0" smtClean="0">
                <a:solidFill>
                  <a:srgbClr val="FFFF00"/>
                </a:solidFill>
              </a:rPr>
              <a:t>مفادهُ: </a:t>
            </a:r>
            <a:r>
              <a:rPr lang="ar-IQ" sz="2400" b="1" dirty="0">
                <a:solidFill>
                  <a:srgbClr val="FFFF00"/>
                </a:solidFill>
              </a:rPr>
              <a:t>هل يُسأل الطبيب المُشرف عن أخطا طُلابه (على اساس المسؤولية عن فعل الغير) في هذه الحالة ام لا ، على الرغم من انعدام العقد فيما بينه وبين المريض؟</a:t>
            </a:r>
            <a:endParaRPr lang="en-GB" sz="2400" dirty="0">
              <a:solidFill>
                <a:srgbClr val="FFFF00"/>
              </a:solidFill>
            </a:endParaRPr>
          </a:p>
          <a:p>
            <a:pPr algn="just" rtl="1"/>
            <a:r>
              <a:rPr lang="ar-IQ" sz="2400" b="1" dirty="0"/>
              <a:t>وللإجابة عن هذا التساؤل، يذهب جانب من الفقه الكندي إلى القول بأنه "لا علاقة للطبيب في الحالة اعلاه </a:t>
            </a:r>
            <a:r>
              <a:rPr lang="ar-IQ" sz="2400" b="1" dirty="0" smtClean="0"/>
              <a:t>بأخطاء </a:t>
            </a:r>
            <a:r>
              <a:rPr lang="ar-IQ" sz="2400" b="1" dirty="0"/>
              <a:t>طلابه، وإن المستشفى </a:t>
            </a:r>
            <a:r>
              <a:rPr lang="ar-IQ" sz="2400" b="1" dirty="0" smtClean="0"/>
              <a:t>لوحدهِ </a:t>
            </a:r>
            <a:r>
              <a:rPr lang="ar-IQ" sz="2400" b="1" dirty="0"/>
              <a:t>هو الذي يُسأل عن تلك الأخطاء، على اعتبار ان كلا من الطبيب والطالب هم مجرد اعضاء في الكادر الصحي في المستشفى، وبالتالي فإن </a:t>
            </a:r>
            <a:r>
              <a:rPr lang="ar-IQ" sz="2400" b="1" dirty="0" smtClean="0"/>
              <a:t>الأخير هو </a:t>
            </a:r>
            <a:r>
              <a:rPr lang="ar-IQ" sz="2400" b="1" dirty="0"/>
              <a:t>الذي يُسأل عن </a:t>
            </a:r>
            <a:r>
              <a:rPr lang="ar-IQ" sz="2400" b="1" dirty="0" smtClean="0"/>
              <a:t>اخطائهم او </a:t>
            </a:r>
            <a:r>
              <a:rPr lang="ar-IQ" sz="2400" b="1" dirty="0"/>
              <a:t>تقصيرهم في تقديم الرعاية </a:t>
            </a:r>
            <a:r>
              <a:rPr lang="ar-IQ" sz="2400" b="1" dirty="0" smtClean="0"/>
              <a:t>الطبية للمرضى</a:t>
            </a:r>
            <a:r>
              <a:rPr lang="ar-IQ" sz="2400" b="1" dirty="0"/>
              <a:t>"</a:t>
            </a:r>
            <a:r>
              <a:rPr lang="ar-IQ" sz="2400" b="1" dirty="0" smtClean="0"/>
              <a:t> . ولكن هذا لا يعني عدم مسؤولية الطبيب التقصيرية في حال ارتكابه لخطأ شخصي تجاه المريض سواء وقع </a:t>
            </a:r>
            <a:r>
              <a:rPr lang="ar-IQ" sz="2400" b="1" dirty="0" smtClean="0"/>
              <a:t>منه ذلك الخطأ بشكل </a:t>
            </a:r>
            <a:r>
              <a:rPr lang="ar-IQ" sz="2400" b="1" dirty="0" smtClean="0"/>
              <a:t>مباشر او من خلال تقصيره في متابعة طلابه.   </a:t>
            </a:r>
          </a:p>
          <a:p>
            <a:pPr algn="just" rtl="1"/>
            <a:r>
              <a:rPr lang="ar-IQ" sz="2400" b="1" dirty="0">
                <a:solidFill>
                  <a:srgbClr val="FFFF00"/>
                </a:solidFill>
              </a:rPr>
              <a:t>س7/ يبقى ان نتساءل: هل يحق للمستشفى (في حال تعويضه للمريض عن الاضرار التي لحقت به من جراء اهمال الطالب او تقصيره)، ان يرجع على الطالب المُهمل بما دفعه من </a:t>
            </a:r>
            <a:r>
              <a:rPr lang="ar-IQ" sz="2400" b="1" dirty="0" smtClean="0">
                <a:solidFill>
                  <a:srgbClr val="FFFF00"/>
                </a:solidFill>
              </a:rPr>
              <a:t>تعويض للمريض؟</a:t>
            </a:r>
            <a:endParaRPr lang="en-GB" sz="2400" dirty="0">
              <a:solidFill>
                <a:srgbClr val="FFFF00"/>
              </a:solidFill>
            </a:endParaRPr>
          </a:p>
          <a:p>
            <a:pPr algn="just" rtl="1"/>
            <a:r>
              <a:rPr lang="ar-IQ" sz="2400" b="1" dirty="0"/>
              <a:t>ج/ نعم يحق لها مثل هذا الرجوع، على ان يتم تقاسم المسؤولية فيما بين الطالب المُهمل وبين المستشفى، صحيح ان الطالب اخطأ، ولكن ذلك لا ينفي عن إدارة المستشفى خطئها أيضا، إذ كان يتعين عليها اتخاذ جميع التدابير اللازمة لضمان </a:t>
            </a:r>
            <a:r>
              <a:rPr lang="ar-IQ" sz="2400" b="1" dirty="0" smtClean="0"/>
              <a:t>التدريب التسليم </a:t>
            </a:r>
            <a:r>
              <a:rPr lang="ar-IQ" sz="2400" b="1" dirty="0"/>
              <a:t>والإشراف </a:t>
            </a:r>
            <a:r>
              <a:rPr lang="ar-IQ" sz="2400" b="1" dirty="0" smtClean="0"/>
              <a:t>الدقيق على </a:t>
            </a:r>
            <a:r>
              <a:rPr lang="ar-IQ" sz="2400" b="1" dirty="0"/>
              <a:t>الطلاب.</a:t>
            </a:r>
            <a:endParaRPr lang="en-GB" sz="2400" dirty="0"/>
          </a:p>
          <a:p>
            <a:pPr algn="just" rtl="1"/>
            <a:endParaRPr lang="en-GB" sz="2400" dirty="0"/>
          </a:p>
        </p:txBody>
      </p:sp>
    </p:spTree>
    <p:extLst>
      <p:ext uri="{BB962C8B-B14F-4D97-AF65-F5344CB8AC3E}">
        <p14:creationId xmlns:p14="http://schemas.microsoft.com/office/powerpoint/2010/main" val="584496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381000"/>
            <a:ext cx="8305800" cy="2308324"/>
          </a:xfrm>
          <a:prstGeom prst="rect">
            <a:avLst/>
          </a:prstGeom>
        </p:spPr>
        <p:txBody>
          <a:bodyPr wrap="square">
            <a:spAutoFit/>
          </a:bodyPr>
          <a:lstStyle/>
          <a:p>
            <a:pPr algn="just" rtl="1"/>
            <a:r>
              <a:rPr lang="ar-IQ" sz="2400" b="1" dirty="0"/>
              <a:t>ومن القضايا التي تطرقت إلى المسؤولية المدنية لطلاب كليات الطب (في كندا تحديدا)، القضية التي كان قد رفعها والد احد الاطفال </a:t>
            </a:r>
            <a:r>
              <a:rPr lang="ar-IQ" sz="2400" b="1" dirty="0" smtClean="0"/>
              <a:t>الذي </a:t>
            </a:r>
            <a:r>
              <a:rPr lang="ar-IQ" sz="2400" b="1" dirty="0"/>
              <a:t>كان قد أُصيب بكسر في ساقه </a:t>
            </a:r>
            <a:r>
              <a:rPr lang="ar-IQ" sz="2400" b="1" dirty="0" smtClean="0"/>
              <a:t>قام </a:t>
            </a:r>
            <a:r>
              <a:rPr lang="ar-IQ" sz="2400" b="1" dirty="0"/>
              <a:t>على أثره </a:t>
            </a:r>
            <a:r>
              <a:rPr lang="ar-IQ" sz="2400" b="1" dirty="0" smtClean="0"/>
              <a:t>بنقله إلى المستشفى</a:t>
            </a:r>
            <a:r>
              <a:rPr lang="ar-IQ" sz="2400" b="1" dirty="0"/>
              <a:t>، </a:t>
            </a:r>
            <a:r>
              <a:rPr lang="ar-IQ" sz="2400" b="1" dirty="0" smtClean="0"/>
              <a:t>حيث تولى </a:t>
            </a:r>
            <a:r>
              <a:rPr lang="ar-IQ" sz="2400" b="1" dirty="0"/>
              <a:t>عدد من المتدربين من طلاب كلية الطب </a:t>
            </a:r>
            <a:r>
              <a:rPr lang="ar-IQ" sz="2400" b="1" dirty="0" smtClean="0"/>
              <a:t>تطبيق </a:t>
            </a:r>
            <a:r>
              <a:rPr lang="ar-IQ" sz="2400" b="1" dirty="0"/>
              <a:t>طريقة السحب عليه، الأمر الذي ألحق </a:t>
            </a:r>
            <a:r>
              <a:rPr lang="ar-IQ" sz="2400" b="1" dirty="0" smtClean="0"/>
              <a:t>بالطفل </a:t>
            </a:r>
            <a:r>
              <a:rPr lang="ar-IQ" sz="2400" b="1" dirty="0"/>
              <a:t>ضررا كبيرا. قاضى والد الطفل </a:t>
            </a:r>
            <a:r>
              <a:rPr lang="ar-IQ" sz="2400" b="1" dirty="0" smtClean="0"/>
              <a:t>الطبيب </a:t>
            </a:r>
            <a:r>
              <a:rPr lang="ar-IQ" sz="2400" b="1" dirty="0"/>
              <a:t>الجراح المختص والمسؤول عن اولئك الطلبة، والذي قصرته المحكمة بالفعل والزمته بالتعويض </a:t>
            </a:r>
            <a:r>
              <a:rPr lang="ar-IQ" sz="2400" b="1" dirty="0" smtClean="0"/>
              <a:t>لأخلاله بألتزامه بمتابعة </a:t>
            </a:r>
            <a:r>
              <a:rPr lang="ar-IQ" sz="2400" b="1" dirty="0"/>
              <a:t>طلبته والأشراف عليه.  </a:t>
            </a:r>
            <a:endParaRPr lang="en-GB" sz="2400" dirty="0"/>
          </a:p>
        </p:txBody>
      </p:sp>
    </p:spTree>
    <p:extLst>
      <p:ext uri="{BB962C8B-B14F-4D97-AF65-F5344CB8AC3E}">
        <p14:creationId xmlns:p14="http://schemas.microsoft.com/office/powerpoint/2010/main" val="719924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7282" y="228600"/>
            <a:ext cx="8915400" cy="6370975"/>
          </a:xfrm>
          <a:prstGeom prst="rect">
            <a:avLst/>
          </a:prstGeom>
        </p:spPr>
        <p:txBody>
          <a:bodyPr wrap="square">
            <a:spAutoFit/>
          </a:bodyPr>
          <a:lstStyle/>
          <a:p>
            <a:pPr algn="just" rtl="1"/>
            <a:r>
              <a:rPr lang="ar-IQ" sz="2400" b="1" dirty="0">
                <a:solidFill>
                  <a:srgbClr val="FFFF00"/>
                </a:solidFill>
              </a:rPr>
              <a:t>الخاتمة: </a:t>
            </a:r>
            <a:endParaRPr lang="en-GB" sz="2400" dirty="0">
              <a:solidFill>
                <a:srgbClr val="FFFF00"/>
              </a:solidFill>
            </a:endParaRPr>
          </a:p>
          <a:p>
            <a:pPr algn="just" rtl="1"/>
            <a:r>
              <a:rPr lang="ar-IQ" sz="2400" b="1" dirty="0"/>
              <a:t>نوجز في خاتمة الندوة أهم ما توصلنا إليه بشأن موضوعها.</a:t>
            </a:r>
            <a:endParaRPr lang="en-GB" sz="2400" dirty="0"/>
          </a:p>
          <a:p>
            <a:pPr lvl="0" algn="just" rtl="1"/>
            <a:r>
              <a:rPr lang="ar-IQ" sz="2400" b="1" dirty="0" smtClean="0">
                <a:solidFill>
                  <a:srgbClr val="FFFF00"/>
                </a:solidFill>
              </a:rPr>
              <a:t>1. </a:t>
            </a:r>
            <a:r>
              <a:rPr lang="ar-IQ" sz="2400" b="1" dirty="0" smtClean="0"/>
              <a:t>أن </a:t>
            </a:r>
            <a:r>
              <a:rPr lang="ar-IQ" sz="2400" b="1" dirty="0"/>
              <a:t>إشراك طلاب كليات الطب في تقديم الرعاية الطبية او الصحية لبعض المرضى، وذلك في إطار التعليم الذي يتلقونه، لا يعني بأي حال من الأحوال وجود عقد رعاية طبية فيما بينهم من جهة، وبين المرضى، من جهة أخرى. وبالتالي فإن المسؤولية المدنية المتصور قيامها بالنسبة لهم عن أخطائهم في أثناء مُدة التدريب الطبي، إنما هي مسؤولية تقصيرية وليست عقدية. وهي ليست مسؤولية مخففة.</a:t>
            </a:r>
            <a:endParaRPr lang="en-GB" sz="2400" dirty="0"/>
          </a:p>
          <a:p>
            <a:pPr lvl="0" algn="just" rtl="1"/>
            <a:r>
              <a:rPr lang="ar-IQ" sz="2400" b="1" dirty="0" smtClean="0">
                <a:solidFill>
                  <a:srgbClr val="FFFF00"/>
                </a:solidFill>
              </a:rPr>
              <a:t>2. </a:t>
            </a:r>
            <a:r>
              <a:rPr lang="ar-IQ" sz="2400" b="1" dirty="0" smtClean="0"/>
              <a:t>في </a:t>
            </a:r>
            <a:r>
              <a:rPr lang="ar-IQ" sz="2400" b="1" dirty="0"/>
              <a:t>حال وجود عقد رعاية طبية فيما بين الطبيب  المُشرف على الطلبة من جهة، وبين مرضاه من جهة أخرى، فإن ذلك الطبيب يُسأل على اساس المسؤولية </a:t>
            </a:r>
            <a:r>
              <a:rPr lang="ar-IQ" sz="2400" b="1" dirty="0" smtClean="0"/>
              <a:t>العقدية </a:t>
            </a:r>
            <a:r>
              <a:rPr lang="ar-IQ" sz="2400" b="1" dirty="0"/>
              <a:t>عن فعل الغير متى ما أهمل متابعة طلابه أو قصر في الاشراف عليهم على نحو ألحق الضرر بمرضاه.</a:t>
            </a:r>
            <a:endParaRPr lang="en-GB" sz="2400" dirty="0"/>
          </a:p>
          <a:p>
            <a:pPr lvl="0" algn="just" rtl="1"/>
            <a:r>
              <a:rPr lang="ar-IQ" sz="2400" b="1" dirty="0" smtClean="0">
                <a:solidFill>
                  <a:srgbClr val="FFFF00"/>
                </a:solidFill>
              </a:rPr>
              <a:t>3. </a:t>
            </a:r>
            <a:r>
              <a:rPr lang="ar-IQ" sz="2400" b="1" dirty="0" smtClean="0"/>
              <a:t>قد </a:t>
            </a:r>
            <a:r>
              <a:rPr lang="ar-IQ" sz="2400" b="1" dirty="0"/>
              <a:t>لا يُتاح للمريض في الكثير من الحالات التي يراجع فيها المستشفى، أختيار الطبيب المُعالج، وبالتالي لا يُتصور وجود عقد طبي فيما بينهما، ولكن ذلك لا يحول دون وجود عقد آخر فيما بين المريض وبين المستشفى، تتعهد بمقتضاه الأخيرة بوصفها شخصا معنويا بتوفير الرعاية الطبية اليقظة والمتخصصة للمريض من خلال الاطباء والمهنيين الصحيين وايضا طلاب الطب. فإذا ما لحق بالمريض ضرر من جراء التقصير في تقديم تلك الرعاية نهضت مسؤولية المستشفى العقدية عن خطأ الغير. </a:t>
            </a:r>
            <a:endParaRPr lang="en-GB" sz="2400" dirty="0"/>
          </a:p>
        </p:txBody>
      </p:sp>
    </p:spTree>
    <p:extLst>
      <p:ext uri="{BB962C8B-B14F-4D97-AF65-F5344CB8AC3E}">
        <p14:creationId xmlns:p14="http://schemas.microsoft.com/office/powerpoint/2010/main" val="14900180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1325</TotalTime>
  <Words>1508</Words>
  <Application>Microsoft Office PowerPoint</Application>
  <PresentationFormat>On-screen Show (4:3)</PresentationFormat>
  <Paragraphs>46</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Apex</vt:lpstr>
      <vt:lpstr>المسؤولية المدنية لطلاب كليات الطب</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المسؤولية المدنية لطلاب كليات الطب</dc:title>
  <dc:creator>Spider House</dc:creator>
  <cp:lastModifiedBy>Spider House</cp:lastModifiedBy>
  <cp:revision>44</cp:revision>
  <dcterms:created xsi:type="dcterms:W3CDTF">2006-08-16T00:00:00Z</dcterms:created>
  <dcterms:modified xsi:type="dcterms:W3CDTF">2024-02-16T04:47:09Z</dcterms:modified>
</cp:coreProperties>
</file>