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63" r:id="rId5"/>
    <p:sldId id="259" r:id="rId6"/>
    <p:sldId id="260" r:id="rId7"/>
    <p:sldId id="264" r:id="rId8"/>
    <p:sldId id="261" r:id="rId9"/>
    <p:sldId id="262"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08/08/1445</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08/08/1445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08/08/1445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08/08/1445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08/08/1445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08/08/1445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08/08/1445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08/08/1445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08/08/1445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08/08/1445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08/08/1445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08/08/1445</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انواع العنف ضد </a:t>
            </a:r>
            <a:r>
              <a:rPr lang="ar-IQ" dirty="0" err="1" smtClean="0"/>
              <a:t>المرأة ...</a:t>
            </a:r>
            <a:r>
              <a:rPr lang="ar-IQ" dirty="0" smtClean="0"/>
              <a:t/>
            </a:r>
            <a:br>
              <a:rPr lang="ar-IQ" dirty="0" smtClean="0"/>
            </a:br>
            <a:r>
              <a:rPr lang="ar-IQ" dirty="0" smtClean="0"/>
              <a:t>                      المشاكل والحلول</a:t>
            </a:r>
            <a:endParaRPr lang="ar-IQ" dirty="0"/>
          </a:p>
        </p:txBody>
      </p:sp>
      <p:sp>
        <p:nvSpPr>
          <p:cNvPr id="3" name="عنوان فرعي 2"/>
          <p:cNvSpPr>
            <a:spLocks noGrp="1"/>
          </p:cNvSpPr>
          <p:nvPr>
            <p:ph type="subTitle" idx="1"/>
          </p:nvPr>
        </p:nvSpPr>
        <p:spPr>
          <a:xfrm rot="10800000" flipV="1">
            <a:off x="540544" y="4002880"/>
            <a:ext cx="8062912" cy="1802384"/>
          </a:xfrm>
        </p:spPr>
        <p:txBody>
          <a:bodyPr>
            <a:normAutofit fontScale="55000" lnSpcReduction="20000"/>
          </a:bodyPr>
          <a:lstStyle/>
          <a:p>
            <a:r>
              <a:rPr lang="ar-IQ" dirty="0" smtClean="0">
                <a:solidFill>
                  <a:schemeClr val="tx1"/>
                </a:solidFill>
              </a:rPr>
              <a:t>                    </a:t>
            </a:r>
          </a:p>
          <a:p>
            <a:endParaRPr lang="ar-IQ" dirty="0" smtClean="0">
              <a:solidFill>
                <a:schemeClr val="tx1"/>
              </a:solidFill>
            </a:endParaRPr>
          </a:p>
          <a:p>
            <a:endParaRPr lang="ar-IQ" dirty="0" smtClean="0">
              <a:solidFill>
                <a:schemeClr val="tx1"/>
              </a:solidFill>
            </a:endParaRPr>
          </a:p>
          <a:p>
            <a:endParaRPr lang="ar-IQ" dirty="0" smtClean="0">
              <a:solidFill>
                <a:schemeClr val="tx1"/>
              </a:solidFill>
            </a:endParaRPr>
          </a:p>
          <a:p>
            <a:r>
              <a:rPr lang="ar-IQ" sz="3600" dirty="0" smtClean="0">
                <a:solidFill>
                  <a:schemeClr val="tx1"/>
                </a:solidFill>
              </a:rPr>
              <a:t>                                                                                   </a:t>
            </a:r>
            <a:r>
              <a:rPr lang="ar-IQ" sz="3600" dirty="0" smtClean="0">
                <a:solidFill>
                  <a:schemeClr val="bg1"/>
                </a:solidFill>
              </a:rPr>
              <a:t>م.م.خالدة ابراهيم </a:t>
            </a:r>
            <a:r>
              <a:rPr lang="ar-IQ" sz="3600" dirty="0" err="1" smtClean="0">
                <a:solidFill>
                  <a:schemeClr val="bg1"/>
                </a:solidFill>
              </a:rPr>
              <a:t>حسون</a:t>
            </a:r>
            <a:endParaRPr lang="ar-IQ" sz="3600" dirty="0" smtClean="0">
              <a:solidFill>
                <a:schemeClr val="bg1"/>
              </a:solidFill>
            </a:endParaRPr>
          </a:p>
          <a:p>
            <a:r>
              <a:rPr lang="ar-IQ" sz="3600" dirty="0" smtClean="0">
                <a:solidFill>
                  <a:schemeClr val="bg1"/>
                </a:solidFill>
              </a:rPr>
              <a:t>                                                                                           قسم الفقريات</a:t>
            </a:r>
            <a:endParaRPr lang="ar-IQ" sz="3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0" y="1253505"/>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tab pos="457200" algn="l"/>
              </a:tabLst>
            </a:pPr>
            <a:r>
              <a:rPr lang="ar-IQ" sz="2800" b="1" dirty="0" smtClean="0">
                <a:solidFill>
                  <a:srgbClr val="FF0000"/>
                </a:solidFill>
                <a:latin typeface="Calibri" pitchFamily="34" charset="0"/>
                <a:ea typeface="Times New Roman" pitchFamily="18" charset="0"/>
                <a:cs typeface="Arial" pitchFamily="34" charset="0"/>
              </a:rPr>
              <a:t>الاسباب </a:t>
            </a:r>
            <a:r>
              <a:rPr lang="ar-IQ" sz="2800" b="1" dirty="0" err="1" smtClean="0">
                <a:solidFill>
                  <a:srgbClr val="FF0000"/>
                </a:solidFill>
                <a:latin typeface="Calibri" pitchFamily="34" charset="0"/>
                <a:ea typeface="Times New Roman" pitchFamily="18" charset="0"/>
                <a:cs typeface="Arial" pitchFamily="34" charset="0"/>
              </a:rPr>
              <a:t>الشخصية :</a:t>
            </a:r>
            <a:r>
              <a:rPr kumimoji="0" lang="ar-SA" sz="2800" b="1" i="0" u="none" strike="noStrike" cap="none" normalizeH="0" baseline="0" dirty="0" smtClean="0">
                <a:ln>
                  <a:noFill/>
                </a:ln>
                <a:effectLst/>
                <a:latin typeface="Calibri" pitchFamily="34" charset="0"/>
                <a:ea typeface="Times New Roman" pitchFamily="18" charset="0"/>
                <a:cs typeface="Arial" pitchFamily="34" charset="0"/>
              </a:rPr>
              <a:t>تُ</a:t>
            </a:r>
            <a:r>
              <a:rPr kumimoji="0" lang="ar-SA" sz="28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ضطر كثير من النساء إلى السكوت عن العنف الممارس ضدهنَّ بدافع الخوف من الرجل أولاً، في حين يكون سكوتها بالدرجة الثانية لأسباب مرتبطة بشكل مباشر بما سبق ذكره من أسباب، كعدم وجود حاضنة اجتماعية لها، وعدم وجود قوانين تحميها، أو مكان تلجأ إليه، فضلاً عن الضغط العائلي الذي يُمارس ضدها لتُجبَر على السكوت</a:t>
            </a:r>
            <a:r>
              <a:rPr kumimoji="0" lang="en-US" sz="28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a:t>
            </a:r>
            <a:endParaRPr kumimoji="0" lang="ar-SA" sz="2800" b="1" i="0" u="none" strike="noStrike" cap="none" normalizeH="0" baseline="0" dirty="0" smtClean="0">
              <a:ln>
                <a:noFill/>
              </a:ln>
              <a:solidFill>
                <a:srgbClr val="212529"/>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ar-SA" sz="2800" b="1"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أسباب تتعلق بالفهم الخاطئ للدين</a:t>
            </a:r>
            <a:r>
              <a:rPr kumimoji="0" lang="en-US" sz="2800" b="1"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t>
            </a:r>
            <a:r>
              <a:rPr kumimoji="0" lang="ar-SA" sz="2800" b="1"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حيث يستطيع رجال الدين عبر كلامهم، التأثير في الرجال على نحو كبير، وقد يعزز كلامهم الحقد تجاه الزوجات، أو يدفع الآباء إلى تضيق الخناق على بناتهم</a:t>
            </a:r>
            <a:r>
              <a:rPr kumimoji="0" lang="en-US" sz="2800" b="1"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764704"/>
            <a:ext cx="8280920" cy="5693866"/>
          </a:xfrm>
          <a:prstGeom prst="rect">
            <a:avLst/>
          </a:prstGeom>
        </p:spPr>
        <p:txBody>
          <a:bodyPr wrap="square">
            <a:spAutoFit/>
          </a:bodyPr>
          <a:lstStyle/>
          <a:p>
            <a:r>
              <a:rPr lang="ar-IQ" sz="2800" b="1" dirty="0" smtClean="0">
                <a:solidFill>
                  <a:srgbClr val="FF0000"/>
                </a:solidFill>
              </a:rPr>
              <a:t>الاسباب النفسية:</a:t>
            </a:r>
            <a:r>
              <a:rPr lang="ar-SA" sz="2800" b="1" dirty="0" smtClean="0"/>
              <a:t>ترجع الأسباب النفسية من الأساس إلى التنشئة الاجتماعية منذ الطفولة، فكثيرٌ من الدراسات تؤكد أنَّ أغلب المجرمين العنيفين تعرضوا في طفولتهم لسوء التربية، والعقاب الجسدي الشديد، وقلة الاهتمام، وغياب </a:t>
            </a:r>
            <a:r>
              <a:rPr lang="ar-SA" sz="2800" b="1" dirty="0" err="1" smtClean="0"/>
              <a:t>الرعاية.</a:t>
            </a:r>
            <a:r>
              <a:rPr lang="ar-SA" sz="2800" b="1" dirty="0" smtClean="0"/>
              <a:t> </a:t>
            </a:r>
            <a:r>
              <a:rPr lang="ar-SA" sz="2800" b="1" dirty="0" err="1" smtClean="0"/>
              <a:t>فالعنف </a:t>
            </a:r>
            <a:r>
              <a:rPr lang="ar-SA" sz="2800" b="1" dirty="0" smtClean="0"/>
              <a:t>-كما يقول علماء النفس- هو نتاج الغضب الذي يحدث ب</a:t>
            </a:r>
            <a:r>
              <a:rPr lang="ar-IQ" sz="2800" b="1" dirty="0" smtClean="0"/>
              <a:t>اليأس </a:t>
            </a:r>
            <a:r>
              <a:rPr lang="ar-IQ" sz="2800" b="1" smtClean="0"/>
              <a:t>والاحباط</a:t>
            </a:r>
            <a:r>
              <a:rPr lang="en-US" sz="2800" b="1" dirty="0" smtClean="0"/>
              <a:t> </a:t>
            </a:r>
            <a:r>
              <a:rPr lang="ar-SA" sz="2800" b="1" dirty="0" smtClean="0"/>
              <a:t>والخذلان الذي يواجهه الإنسان في </a:t>
            </a:r>
            <a:r>
              <a:rPr lang="ar-SA" sz="2800" b="1" dirty="0" err="1" smtClean="0"/>
              <a:t>حياته.</a:t>
            </a:r>
            <a:r>
              <a:rPr lang="ar-SA" sz="2800" b="1" dirty="0" smtClean="0"/>
              <a:t> ليس هذا وحسب، فالشعور بالعجز والقهر، والانتقاص من قيمة الرجل في مكان عمله، فضلاً عن اضطراره إلى السكوت وتلقِّي الإهانة بصمت؛ جميعها عوامل أخرى تؤدي إلى ردود أفعال عنيفة، يوجهها الزوج نحو زوجته كطريقة لتفريغ ما يشعر </a:t>
            </a:r>
            <a:r>
              <a:rPr lang="ar-SA" sz="2800" b="1" dirty="0" err="1" smtClean="0"/>
              <a:t>به</a:t>
            </a:r>
            <a:r>
              <a:rPr lang="ar-SA" sz="2800" b="1" dirty="0" smtClean="0"/>
              <a:t> من </a:t>
            </a:r>
            <a:r>
              <a:rPr lang="ar-SA" sz="2800" b="1" dirty="0" err="1" smtClean="0"/>
              <a:t>ألم.</a:t>
            </a:r>
            <a:r>
              <a:rPr lang="ar-SA" sz="2800" b="1" dirty="0" smtClean="0"/>
              <a:t> تلعب أيضاً الأمراض النفسية</a:t>
            </a:r>
            <a:r>
              <a:rPr lang="en-US" sz="2800" b="1" dirty="0" smtClean="0"/>
              <a:t>, </a:t>
            </a:r>
            <a:r>
              <a:rPr lang="ar-SA" sz="2800" b="1" dirty="0" smtClean="0"/>
              <a:t>عند الرج</a:t>
            </a:r>
            <a:r>
              <a:rPr lang="ar-IQ" sz="2800" b="1" dirty="0" smtClean="0"/>
              <a:t>ل مثل اضطرابات الشخصية الحدية</a:t>
            </a:r>
            <a:r>
              <a:rPr lang="ar-SA" sz="2800" b="1" dirty="0" smtClean="0"/>
              <a:t>، دوراً في العنف الذي يُمارسه، وقد أثبتت الدراسات أنَّ نسبة عالية من الرجال الذين يعنفون زوجاتهم،</a:t>
            </a:r>
            <a:r>
              <a:rPr lang="ar-SA" sz="2800" dirty="0" smtClean="0"/>
              <a:t> </a:t>
            </a:r>
            <a:r>
              <a:rPr lang="ar-SA" sz="2800" b="1" dirty="0" smtClean="0"/>
              <a:t>يعانون من اضطرابات شخصية مُعادية للمجتمع</a:t>
            </a:r>
            <a:r>
              <a:rPr lang="ar-IQ" sz="2800" b="1" dirty="0" err="1" smtClean="0"/>
              <a:t>.</a:t>
            </a:r>
            <a:endParaRPr lang="ar-IQ"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7136" y="764704"/>
            <a:ext cx="4464496" cy="6001643"/>
          </a:xfrm>
          <a:prstGeom prst="rect">
            <a:avLst/>
          </a:prstGeom>
        </p:spPr>
        <p:txBody>
          <a:bodyPr wrap="square">
            <a:spAutoFit/>
          </a:bodyPr>
          <a:lstStyle/>
          <a:p>
            <a:r>
              <a:rPr lang="ar-IQ" sz="2400" b="1" dirty="0">
                <a:solidFill>
                  <a:srgbClr val="FF0000"/>
                </a:solidFill>
              </a:rPr>
              <a:t>آثار العنف في المرأة:</a:t>
            </a:r>
          </a:p>
          <a:p>
            <a:r>
              <a:rPr lang="ar-IQ" sz="2400" b="1" dirty="0" smtClean="0"/>
              <a:t>•</a:t>
            </a:r>
            <a:r>
              <a:rPr lang="ar-IQ" sz="2400" b="1" dirty="0" smtClean="0">
                <a:solidFill>
                  <a:srgbClr val="FF0000"/>
                </a:solidFill>
              </a:rPr>
              <a:t>الآثار </a:t>
            </a:r>
            <a:r>
              <a:rPr lang="ar-IQ" sz="2400" b="1" dirty="0">
                <a:solidFill>
                  <a:srgbClr val="FF0000"/>
                </a:solidFill>
              </a:rPr>
              <a:t>الصحية</a:t>
            </a:r>
            <a:r>
              <a:rPr lang="ar-IQ" sz="2400" b="1" dirty="0"/>
              <a:t>: تُصاب المرأة بالصداع نتيجة تعرضها للتعنيف، فضلاً عن اضطرابات الجهاز الهضمي، وآلام البطن والظهر، وغيرها. علاوة على الإصابات التي قد تتعرض لها، كالحروق والجروح والكسور.</a:t>
            </a:r>
          </a:p>
          <a:p>
            <a:r>
              <a:rPr lang="ar-IQ" sz="2400" b="1" dirty="0" smtClean="0">
                <a:solidFill>
                  <a:srgbClr val="FF0000"/>
                </a:solidFill>
              </a:rPr>
              <a:t>•الآثار </a:t>
            </a:r>
            <a:r>
              <a:rPr lang="ar-IQ" sz="2400" b="1" dirty="0">
                <a:solidFill>
                  <a:srgbClr val="FF0000"/>
                </a:solidFill>
              </a:rPr>
              <a:t>النفسية:</a:t>
            </a:r>
            <a:r>
              <a:rPr lang="ar-IQ" sz="2400" b="1" dirty="0"/>
              <a:t> تطرقنا سابقاً لبعضها، كالاكتئاب، ومشكلات النوم، وصعوبات تقبُّل الطعام. وفي الحالات الشديدة، قد تُقدم المرأة على الانتحار لإنهاء عذابها.</a:t>
            </a:r>
          </a:p>
          <a:p>
            <a:r>
              <a:rPr lang="ar-IQ" sz="2400" b="1" dirty="0" smtClean="0">
                <a:solidFill>
                  <a:srgbClr val="FF0000"/>
                </a:solidFill>
              </a:rPr>
              <a:t>•الآثار </a:t>
            </a:r>
            <a:r>
              <a:rPr lang="ar-IQ" sz="2400" b="1" dirty="0">
                <a:solidFill>
                  <a:srgbClr val="FF0000"/>
                </a:solidFill>
              </a:rPr>
              <a:t>الاجتماعية</a:t>
            </a:r>
            <a:r>
              <a:rPr lang="ar-IQ" sz="2400" b="1" dirty="0"/>
              <a:t>: قد تصل المرأة بسبب العنف الذي تتعرض له، إلى العزلة التي تُبعدها عن الأنشطة وعن المشاركة فيها، وتجعلها غير قادرة على العمل، فتفقد فرصتها في تحصيل الاستقلال المادي.</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827" r="50000"/>
          <a:stretch/>
        </p:blipFill>
        <p:spPr bwMode="auto">
          <a:xfrm>
            <a:off x="467544" y="980728"/>
            <a:ext cx="331236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0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08719"/>
            <a:ext cx="5184576" cy="6063198"/>
          </a:xfrm>
          <a:prstGeom prst="rect">
            <a:avLst/>
          </a:prstGeom>
        </p:spPr>
        <p:txBody>
          <a:bodyPr wrap="square">
            <a:spAutoFit/>
          </a:bodyPr>
          <a:lstStyle/>
          <a:p>
            <a:r>
              <a:rPr lang="ar-IQ" sz="2800" b="1" dirty="0" smtClean="0">
                <a:solidFill>
                  <a:srgbClr val="FF0000"/>
                </a:solidFill>
              </a:rPr>
              <a:t>مكانة المرأة في الاسلام </a:t>
            </a:r>
            <a:r>
              <a:rPr lang="ar-IQ" dirty="0" smtClean="0"/>
              <a:t>:</a:t>
            </a:r>
            <a:r>
              <a:rPr lang="ks-Arab" sz="2400" b="1" dirty="0" smtClean="0"/>
              <a:t>واحدة  </a:t>
            </a:r>
            <a:r>
              <a:rPr lang="ks-Arab" sz="2400" b="1" dirty="0"/>
              <a:t>من الآيات القرآنية الرئيسة الّتي تُناقش العلاقة المثالية بين الزوج والزوجة هي الأية التالية: "وَمِنۡ ءَايَـٰتِهِۦۤ أن خَلَقَ لَكُم مِّنۡ أَنفُسِكُمۡ أَزۡوَٲجً۬ا لِّتَسۡكُنُوٓاْ إِلَيۡهَا وَجَعَلَ بَيۡنَڪُم مَّوَدَّةً۬ وَرَحۡمَةً‌ۚ إِنَّ فِى ذَٲلِكَ لَأَيَـٰتٍ۬ لِّقَوۡمٍ۬ </a:t>
            </a:r>
            <a:r>
              <a:rPr lang="ks-Arab" sz="2400" b="1" dirty="0" smtClean="0"/>
              <a:t>يَتَفَكَّرُونَ]. </a:t>
            </a:r>
            <a:r>
              <a:rPr lang="ks-Arab" sz="2400" b="1" dirty="0"/>
              <a:t>وفي أية أخرى، يأمر الله الرجال فيقول: </a:t>
            </a:r>
            <a:r>
              <a:rPr lang="ar-IQ" sz="2400" b="1" dirty="0" smtClean="0"/>
              <a:t>«</a:t>
            </a:r>
            <a:r>
              <a:rPr lang="ks-Arab" sz="2400" b="1" dirty="0" smtClean="0"/>
              <a:t>وَعاشِروهُنَّ بِالمَعروفِ</a:t>
            </a:r>
            <a:r>
              <a:rPr lang="ar-IQ" sz="2400" b="1" dirty="0"/>
              <a:t>» </a:t>
            </a:r>
            <a:endParaRPr lang="ar-IQ" sz="2400" b="1" dirty="0" smtClean="0"/>
          </a:p>
          <a:p>
            <a:r>
              <a:rPr lang="ar-IQ" sz="2400" b="1" dirty="0" smtClean="0"/>
              <a:t>اما عن الرحمة المهداة للناس اجمعين رسول الله صلى الله عليه وسلم فلم يضرب  </a:t>
            </a:r>
            <a:r>
              <a:rPr lang="ar-IQ" sz="2400" b="1" dirty="0"/>
              <a:t>شيئًا بيده قط لا امرأة ولا خادمًا ..." وورد عنه أيضًا أنه قال: "ما أكرم النساء إلا كريم، ولا أهانهن إلا لئيم." </a:t>
            </a:r>
            <a:r>
              <a:rPr lang="ar-IQ" sz="2400" b="1" dirty="0" smtClean="0"/>
              <a:t>وفي قصة </a:t>
            </a:r>
            <a:r>
              <a:rPr lang="ar-IQ" sz="2400" b="1" dirty="0"/>
              <a:t>صحابي الرسول الّذي سأله: "ما حق الزوجة على زوجها؟" فردّ عليه قائلًا: "لهن عليكم </a:t>
            </a:r>
            <a:r>
              <a:rPr lang="ar-IQ" sz="2400" b="1" dirty="0" smtClean="0"/>
              <a:t>رزقهن وكسوتهن بالمعروف، ولا تضربوهن ضربًا مبرحًا، ولا تلعنوهن.".</a:t>
            </a:r>
            <a:endParaRPr lang="ar-IQ" sz="2400" b="1" dirty="0"/>
          </a:p>
          <a:p>
            <a:endParaRPr lang="ks-Arab"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620688"/>
            <a:ext cx="334786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5088" y="260648"/>
            <a:ext cx="8208912" cy="6801862"/>
          </a:xfrm>
          <a:prstGeom prst="rect">
            <a:avLst/>
          </a:prstGeom>
        </p:spPr>
        <p:txBody>
          <a:bodyPr wrap="square">
            <a:spAutoFit/>
          </a:bodyPr>
          <a:lstStyle/>
          <a:p>
            <a:r>
              <a:rPr lang="ar-IQ" sz="2800" b="1" dirty="0">
                <a:solidFill>
                  <a:srgbClr val="FF0000"/>
                </a:solidFill>
              </a:rPr>
              <a:t>حلول العنف ضد المرأة:</a:t>
            </a:r>
          </a:p>
          <a:p>
            <a:r>
              <a:rPr lang="ar-IQ" sz="2400" b="1" dirty="0"/>
              <a:t>ذكرنا سابقاً ونؤكد الآن، إنَّ آثار العنف ضد المرأة ليست مقتصرةً على المرأة، بل تتعداها لتصل إلى المجتمع بأكمله، وتؤثر سلباً في مختلف جوانبه؛ لذلك لا بدَّ من التفكير الجدِّي في وضع حلول للتصدي لهذا العنف والحد منه؛ حيث نستعرض فيما يلي بعضاً من الحلول المقترحة:</a:t>
            </a:r>
          </a:p>
          <a:p>
            <a:r>
              <a:rPr lang="ar-IQ" sz="2400" b="1" dirty="0" smtClean="0">
                <a:solidFill>
                  <a:srgbClr val="FF0000"/>
                </a:solidFill>
              </a:rPr>
              <a:t>•التربية </a:t>
            </a:r>
            <a:r>
              <a:rPr lang="ar-IQ" sz="2400" b="1" dirty="0">
                <a:solidFill>
                  <a:srgbClr val="FF0000"/>
                </a:solidFill>
              </a:rPr>
              <a:t>المنزلية: </a:t>
            </a:r>
            <a:r>
              <a:rPr lang="ar-IQ" sz="2400" b="1" dirty="0"/>
              <a:t>لمَّا كانت تربية الطفل ونشأته من العوامل والأسباب المهمة في جعله عنيفاً، كان من المهم جداً الاهتمام بهذه التنشئة، واتباع الطرائق الحديثة في التربية، والابتعاد عن الأفكار الجاهزة، والتقليد الأعمى، والأعراف التي تتعارض مع المنطق.</a:t>
            </a:r>
          </a:p>
          <a:p>
            <a:r>
              <a:rPr lang="ar-IQ" sz="2400" b="1" dirty="0" smtClean="0">
                <a:solidFill>
                  <a:srgbClr val="FF0000"/>
                </a:solidFill>
              </a:rPr>
              <a:t>•المناهج </a:t>
            </a:r>
            <a:r>
              <a:rPr lang="ar-IQ" sz="2400" b="1" dirty="0">
                <a:solidFill>
                  <a:srgbClr val="FF0000"/>
                </a:solidFill>
              </a:rPr>
              <a:t>الدراسية: </a:t>
            </a:r>
            <a:r>
              <a:rPr lang="ar-IQ" sz="2400" b="1" dirty="0"/>
              <a:t>لإكمال دور التربية المنزلية، واقتلاع المشكلة من الجذور، فإنَّ من الضروري وضع مناهج دراسية، تتضمن برامج تُعرِّف بالعنف وأخطاره وآثاره السلبية في المجتمع.</a:t>
            </a:r>
          </a:p>
          <a:p>
            <a:r>
              <a:rPr lang="ar-IQ" sz="2400" b="1" dirty="0" smtClean="0">
                <a:solidFill>
                  <a:srgbClr val="FF0000"/>
                </a:solidFill>
              </a:rPr>
              <a:t>•العمل </a:t>
            </a:r>
            <a:r>
              <a:rPr lang="ar-IQ" sz="2400" b="1" dirty="0">
                <a:solidFill>
                  <a:srgbClr val="FF0000"/>
                </a:solidFill>
              </a:rPr>
              <a:t>على تغيير الثقافة السائدة في المجتمع، ونشر التوعية الاجتماعية:</a:t>
            </a:r>
            <a:r>
              <a:rPr lang="ar-IQ" sz="2400" b="1" dirty="0"/>
              <a:t> لا يحدث هذا بين ليلة وضحاها، بل تحقيقه يحتاج إلى كثيرٍ من الجهد والعمل، بالترادف مع تحقيق الخطوتين السابقتين. ويجب أيضاً وضع خطط تنموية واجتماعية، ثم إنَّ على الدولة، والمؤسسات والمنظمات الأهلية والمدنية في المجتمع، ورجال الدين، ووسائل الإعلام، توحيد الجهود في سبيل تحقيق ذلك، نظراً إلى تأثيرها الكبير والواسع في المجتمعات وفي الناس</a:t>
            </a:r>
            <a:r>
              <a:rPr lang="ar-IQ" sz="2400" b="1" dirty="0" smtClean="0"/>
              <a:t>.</a:t>
            </a:r>
            <a:endParaRPr lang="ar-IQ" sz="2400" b="1" dirty="0"/>
          </a:p>
        </p:txBody>
      </p:sp>
    </p:spTree>
    <p:extLst>
      <p:ext uri="{BB962C8B-B14F-4D97-AF65-F5344CB8AC3E}">
        <p14:creationId xmlns:p14="http://schemas.microsoft.com/office/powerpoint/2010/main" val="1621240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764704"/>
            <a:ext cx="7992888" cy="6001643"/>
          </a:xfrm>
          <a:prstGeom prst="rect">
            <a:avLst/>
          </a:prstGeom>
        </p:spPr>
        <p:txBody>
          <a:bodyPr wrap="square">
            <a:spAutoFit/>
          </a:bodyPr>
          <a:lstStyle/>
          <a:p>
            <a:r>
              <a:rPr lang="ar-IQ" sz="2400" dirty="0" smtClean="0"/>
              <a:t>•</a:t>
            </a:r>
            <a:r>
              <a:rPr lang="ar-IQ" sz="2400" dirty="0" smtClean="0">
                <a:solidFill>
                  <a:srgbClr val="FF0000"/>
                </a:solidFill>
              </a:rPr>
              <a:t>وضع </a:t>
            </a:r>
            <a:r>
              <a:rPr lang="ar-IQ" sz="2400" dirty="0">
                <a:solidFill>
                  <a:srgbClr val="FF0000"/>
                </a:solidFill>
              </a:rPr>
              <a:t>قوانين حامية للمرأة، وتفعيل عملها: </a:t>
            </a:r>
            <a:r>
              <a:rPr lang="ar-IQ" sz="2400" b="1" dirty="0"/>
              <a:t>ليس من المهم وضع القوانين فحسب، بل يجب أيضاً تنفيذها، وتعزيز دورها، حتى يمتنع </a:t>
            </a:r>
            <a:r>
              <a:rPr lang="ar-IQ" sz="2400" b="1" dirty="0" err="1"/>
              <a:t>المُعنِّف</a:t>
            </a:r>
            <a:r>
              <a:rPr lang="ar-IQ" sz="2400" b="1" dirty="0"/>
              <a:t> عن فعلته خوفاً من العقاب. وفي حال كانت هذه القوانين موجودة بالفعل، يجب إجراء تعديلات عليها.</a:t>
            </a:r>
          </a:p>
          <a:p>
            <a:r>
              <a:rPr lang="ar-IQ" sz="2400" b="1" dirty="0" smtClean="0"/>
              <a:t>•توعية </a:t>
            </a:r>
            <a:r>
              <a:rPr lang="ar-IQ" sz="2400" b="1" dirty="0"/>
              <a:t>المرأة دائماً: جهل المرأة بحقوقها، وغياب التوعية اللازمة لها، من الأسباب الرئيسة لقبولها العنف؛ لذلك يجب بذل جهود حثيثة لنشر الوعي بين النساء، وتهيئة الظروف المناسبة لأخذ حقوقهنَّ، وليس معرفتها فحسب. وإضافة إلى إصدار القوانين، يجب إلزام المرأة بالتعلم كطريقة لرفع سويتها الفكرية، وبما يساعدها لاحقاً على الاستقلال المادي.</a:t>
            </a:r>
          </a:p>
          <a:p>
            <a:r>
              <a:rPr lang="ar-IQ" sz="2400" b="1" dirty="0" smtClean="0">
                <a:solidFill>
                  <a:srgbClr val="FF0000"/>
                </a:solidFill>
              </a:rPr>
              <a:t>•إقامة </a:t>
            </a:r>
            <a:r>
              <a:rPr lang="ar-IQ" sz="2400" b="1" dirty="0">
                <a:solidFill>
                  <a:srgbClr val="FF0000"/>
                </a:solidFill>
              </a:rPr>
              <a:t>مشاريع للنساء:</a:t>
            </a:r>
            <a:r>
              <a:rPr lang="ar-IQ" sz="2400" b="1" dirty="0"/>
              <a:t> لا يعني عدم حصول النساء على التعليم أن يجلسن من دون عمل، بل على الدولة أن تنشئ مشاريع خاصة للنساء، كمشاغل الخياطة مثلاً، وذلك لمساعدتهنَّ على التخلص من التبعية المالية للرجل.</a:t>
            </a:r>
          </a:p>
          <a:p>
            <a:r>
              <a:rPr lang="ar-IQ" sz="2400" b="1" dirty="0" smtClean="0"/>
              <a:t>•الرقابة </a:t>
            </a:r>
            <a:r>
              <a:rPr lang="ar-IQ" sz="2400" b="1" dirty="0"/>
              <a:t>الشديدة على وسائل الإعلام: تلعب هذه الوسائل دوراً كبيراً في نشر مفاهيم خاطئة، وتعزيز أفكار سلبية ضد المرأة؛ لذلك على الدولة أن تكون حازمة في رقابتها، فلا تسمح بعرض أي شيء مهين للمرأة، أو محرض على العنف ضدها</a:t>
            </a:r>
            <a:r>
              <a:rPr lang="ar-IQ" sz="2400" b="1" dirty="0" smtClean="0"/>
              <a:t>.</a:t>
            </a:r>
            <a:endParaRPr lang="ar-IQ" sz="2400" b="1" dirty="0"/>
          </a:p>
        </p:txBody>
      </p:sp>
    </p:spTree>
    <p:extLst>
      <p:ext uri="{BB962C8B-B14F-4D97-AF65-F5344CB8AC3E}">
        <p14:creationId xmlns:p14="http://schemas.microsoft.com/office/powerpoint/2010/main" val="4217913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1250"/>
            <a:ext cx="6696743" cy="547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Wave 3"/>
          <p:cNvSpPr/>
          <p:nvPr/>
        </p:nvSpPr>
        <p:spPr>
          <a:xfrm>
            <a:off x="1900164" y="5554194"/>
            <a:ext cx="2282552" cy="120243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dirty="0" smtClean="0"/>
              <a:t>وشكرا </a:t>
            </a:r>
            <a:r>
              <a:rPr lang="ar-IQ" sz="2800" dirty="0" err="1" smtClean="0"/>
              <a:t>لاصغائكم</a:t>
            </a:r>
            <a:endParaRPr lang="ar-IQ" sz="2800" dirty="0"/>
          </a:p>
        </p:txBody>
      </p:sp>
    </p:spTree>
    <p:extLst>
      <p:ext uri="{BB962C8B-B14F-4D97-AF65-F5344CB8AC3E}">
        <p14:creationId xmlns:p14="http://schemas.microsoft.com/office/powerpoint/2010/main" val="126849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rot="10800000" flipV="1">
            <a:off x="323528" y="787194"/>
            <a:ext cx="882047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يُمكننا تعريف </a:t>
            </a:r>
            <a:r>
              <a:rPr kumimoji="0" lang="ar-SA"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العنف ضد المرأة </a:t>
            </a:r>
            <a:r>
              <a:rPr kumimoji="0" lang="ar-SA" sz="28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بأنَّه السلوك الذي يقوم على أساس التعصب للجنس؛ إذ إنَّه يُمارَس ضد المرأة، فيلحق الأذى النفسي والجسدي والجنسي </a:t>
            </a:r>
            <a:r>
              <a:rPr kumimoji="0" lang="ar-SA" sz="2800" b="1" i="0" u="none" strike="noStrike" cap="none" normalizeH="0" baseline="0" dirty="0" err="1" smtClean="0">
                <a:ln>
                  <a:noFill/>
                </a:ln>
                <a:solidFill>
                  <a:srgbClr val="212529"/>
                </a:solidFill>
                <a:effectLst/>
                <a:latin typeface="Calibri" pitchFamily="34" charset="0"/>
                <a:ea typeface="Times New Roman" pitchFamily="18" charset="0"/>
                <a:cs typeface="Arial" pitchFamily="34" charset="0"/>
              </a:rPr>
              <a:t>بها.</a:t>
            </a:r>
            <a:r>
              <a:rPr kumimoji="0" lang="ar-SA" sz="28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ثم إنَّ حرمان المرأة من حقوقها، والتحكم فيها، وتهديدها بأي طريقة كانت،؛ هو انتهاكٌ صريحٌ، يعيق حريتها، ويشكِّل عائقاً يقف في وجه حصولها على حقوقها المشروعة والبديهية، فضلاً عن أنَّ آثاره السلبية لا تقف عند المرأة فحسب، بل تنعكس بشكل سيئ وسلبي على المجتمع بأكمله بدءاً من الأسرة</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والعنف ضد المرأة ظاهرة عامة لا علاقة لها بمجتمع محدد أو ثقافة ما، ولا </a:t>
            </a:r>
            <a:r>
              <a:rPr lang="en-US" sz="2800" b="1" dirty="0" smtClean="0">
                <a:solidFill>
                  <a:srgbClr val="212529"/>
                </a:solidFill>
                <a:latin typeface="Calibri" pitchFamily="34" charset="0"/>
                <a:ea typeface="Times New Roman" pitchFamily="18" charset="0"/>
                <a:cs typeface="Arial" pitchFamily="34" charset="0"/>
              </a:rPr>
              <a:t>.</a:t>
            </a:r>
            <a:r>
              <a:rPr kumimoji="0" lang="ar-SA" sz="28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يرتبط بطبقة اجتماعية بعينها</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من المهم التعرف على أشكال هذا العنف؛ إذ إنَّه لا يأخذ شكلاً واحداً، ولا يظهر بأسلوبٍ وسلوكٍ واحد، بل له عدة أشكال يمكن تلخيصها بالآتي</a:t>
            </a:r>
            <a:r>
              <a:rPr kumimoji="0" lang="en-US" sz="2800" b="0"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353563"/>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2400"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a:t>
            </a:r>
          </a:p>
          <a:p>
            <a:pPr marL="0" marR="0" lvl="0" indent="0" defTabSz="914400" rtl="0" eaLnBrk="1" fontAlgn="base" latinLnBrk="0" hangingPunct="1">
              <a:lnSpc>
                <a:spcPct val="100000"/>
              </a:lnSpc>
              <a:spcBef>
                <a:spcPct val="0"/>
              </a:spcBef>
              <a:spcAft>
                <a:spcPct val="0"/>
              </a:spcAft>
              <a:buClrTx/>
              <a:buSzTx/>
              <a:tabLst>
                <a:tab pos="457200" algn="l"/>
              </a:tabLst>
            </a:pPr>
            <a:r>
              <a:rPr kumimoji="0" lang="ar-IQ"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العنف</a:t>
            </a:r>
            <a:r>
              <a:rPr kumimoji="0" lang="ar-IQ" sz="2800" b="1" i="0" u="none" strike="noStrike" cap="none" normalizeH="0" dirty="0" smtClean="0">
                <a:ln>
                  <a:noFill/>
                </a:ln>
                <a:solidFill>
                  <a:srgbClr val="FF0000"/>
                </a:solidFill>
                <a:effectLst/>
                <a:latin typeface="Calibri" pitchFamily="34" charset="0"/>
                <a:ea typeface="Times New Roman" pitchFamily="18" charset="0"/>
                <a:cs typeface="Arial" pitchFamily="34" charset="0"/>
              </a:rPr>
              <a:t> </a:t>
            </a:r>
            <a:r>
              <a:rPr kumimoji="0" lang="ar-IQ" sz="2800" b="1" i="0" u="none" strike="noStrike" cap="none" normalizeH="0" dirty="0" err="1" smtClean="0">
                <a:ln>
                  <a:noFill/>
                </a:ln>
                <a:solidFill>
                  <a:srgbClr val="FF0000"/>
                </a:solidFill>
                <a:effectLst/>
                <a:latin typeface="Calibri" pitchFamily="34" charset="0"/>
                <a:ea typeface="Times New Roman" pitchFamily="18" charset="0"/>
                <a:cs typeface="Arial" pitchFamily="34" charset="0"/>
              </a:rPr>
              <a:t>الجسدي :</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هو أكثر الأشكال وضوحاً، ويشمل أي استخدام للقوة الجسدية ضد المرأة،</a:t>
            </a:r>
            <a:r>
              <a:rPr kumimoji="0" lang="en-US"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a:t>
            </a:r>
          </a:p>
          <a:p>
            <a:pPr rtl="0" fontAlgn="base">
              <a:spcBef>
                <a:spcPct val="0"/>
              </a:spcBef>
              <a:spcAft>
                <a:spcPct val="0"/>
              </a:spcAft>
              <a:tabLst>
                <a:tab pos="457200" algn="l"/>
              </a:tabLst>
            </a:pPr>
            <a:r>
              <a:rPr lang="en-US" sz="2400" b="1" dirty="0" smtClean="0">
                <a:solidFill>
                  <a:srgbClr val="212529"/>
                </a:solidFill>
                <a:latin typeface="Calibri" pitchFamily="34" charset="0"/>
                <a:ea typeface="Times New Roman" pitchFamily="18" charset="0"/>
                <a:cs typeface="Arial" pitchFamily="34" charset="0"/>
              </a:rPr>
              <a:t>.</a:t>
            </a:r>
            <a:r>
              <a:rPr lang="ar-SA" sz="2400" b="1" dirty="0" smtClean="0">
                <a:solidFill>
                  <a:srgbClr val="212529"/>
                </a:solidFill>
                <a:latin typeface="Calibri" pitchFamily="34" charset="0"/>
                <a:ea typeface="Times New Roman" pitchFamily="18" charset="0"/>
                <a:cs typeface="Arial" pitchFamily="34" charset="0"/>
              </a:rPr>
              <a:t>كالركل، والصفع، والضرب بأدوات تُسبب الأذى للجسد</a:t>
            </a:r>
            <a:endParaRPr lang="en-US" sz="2400" b="1" dirty="0" smtClean="0">
              <a:latin typeface="Arial" pitchFamily="34" charset="0"/>
              <a:cs typeface="Arial" pitchFamily="34" charset="0"/>
            </a:endParaRPr>
          </a:p>
          <a:p>
            <a:pPr marL="0" marR="0" lvl="0" indent="0" defTabSz="914400" eaLnBrk="0" fontAlgn="base" latinLnBrk="0" hangingPunct="0">
              <a:lnSpc>
                <a:spcPct val="100000"/>
              </a:lnSpc>
              <a:spcBef>
                <a:spcPct val="0"/>
              </a:spcBef>
              <a:spcAft>
                <a:spcPct val="0"/>
              </a:spcAft>
              <a:buClrTx/>
              <a:buSzTx/>
              <a:tabLst>
                <a:tab pos="457200" algn="l"/>
              </a:tabLst>
            </a:pPr>
            <a:r>
              <a:rPr kumimoji="0" lang="ar-IQ"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العنف</a:t>
            </a:r>
            <a:r>
              <a:rPr kumimoji="0" lang="ar-IQ" sz="2800" b="1" i="0" u="none" strike="noStrike" cap="none" normalizeH="0" dirty="0" smtClean="0">
                <a:ln>
                  <a:noFill/>
                </a:ln>
                <a:solidFill>
                  <a:srgbClr val="FF0000"/>
                </a:solidFill>
                <a:effectLst/>
                <a:latin typeface="Calibri" pitchFamily="34" charset="0"/>
                <a:ea typeface="Times New Roman" pitchFamily="18" charset="0"/>
                <a:cs typeface="Arial" pitchFamily="34" charset="0"/>
              </a:rPr>
              <a:t> </a:t>
            </a:r>
            <a:r>
              <a:rPr kumimoji="0" lang="ar-IQ" sz="2800" b="1" i="0" u="none" strike="noStrike" cap="none" normalizeH="0" dirty="0" err="1" smtClean="0">
                <a:ln>
                  <a:noFill/>
                </a:ln>
                <a:solidFill>
                  <a:srgbClr val="FF0000"/>
                </a:solidFill>
                <a:effectLst/>
                <a:latin typeface="Calibri" pitchFamily="34" charset="0"/>
                <a:ea typeface="Times New Roman" pitchFamily="18" charset="0"/>
                <a:cs typeface="Arial" pitchFamily="34" charset="0"/>
              </a:rPr>
              <a:t>النفسي :</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يرتبط هذا العنف بسابقه، فالمرأة التي تتعرض لعنف جسدي، ستترك كل ضربة أو لكمة أثراً نفسياً كبيراً في نفسها وروحها، وسيؤثر ما يحدث في كل نواحي حياتها</a:t>
            </a:r>
            <a:r>
              <a:rPr kumimoji="0" lang="en-US"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a:t>
            </a:r>
            <a:r>
              <a:rPr kumimoji="0" lang="ar-IQ"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ويضعف</a:t>
            </a:r>
            <a:r>
              <a:rPr kumimoji="0" lang="ar-IQ" sz="2400" b="1" i="0" u="none" strike="noStrike" cap="none" normalizeH="0" dirty="0" smtClean="0">
                <a:ln>
                  <a:noFill/>
                </a:ln>
                <a:solidFill>
                  <a:srgbClr val="212529"/>
                </a:solidFill>
                <a:effectLst/>
                <a:latin typeface="Calibri" pitchFamily="34" charset="0"/>
                <a:ea typeface="Times New Roman" pitchFamily="18" charset="0"/>
                <a:cs typeface="Arial" pitchFamily="34" charset="0"/>
              </a:rPr>
              <a:t> ثقتها بنفسها ويؤثر في</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شخصيتها، فيقلِّل من إمكانياتها</a:t>
            </a:r>
            <a:r>
              <a:rPr kumimoji="0" lang="en-US"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a:t>
            </a:r>
            <a:r>
              <a:rPr kumimoji="0" lang="ar-SA" sz="2400" b="1" i="0" u="none" strike="noStrike" cap="none" normalizeH="0" baseline="0" dirty="0" smtClean="0">
                <a:ln>
                  <a:noFill/>
                </a:ln>
                <a:effectLst/>
                <a:latin typeface="Calibri" pitchFamily="34" charset="0"/>
                <a:ea typeface="Times New Roman" pitchFamily="18" charset="0"/>
                <a:cs typeface="Arial" pitchFamily="34" charset="0"/>
              </a:rPr>
              <a:t>،</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ويُسبب لها اكتئاباً وخوفاً </a:t>
            </a:r>
            <a:r>
              <a:rPr kumimoji="0" lang="ar-IQ" sz="2400" b="1" i="0" u="none" strike="noStrike" cap="none" normalizeH="0" baseline="0" dirty="0" err="1" smtClean="0">
                <a:ln>
                  <a:noFill/>
                </a:ln>
                <a:solidFill>
                  <a:srgbClr val="212529"/>
                </a:solidFill>
                <a:effectLst/>
                <a:latin typeface="Calibri" pitchFamily="34" charset="0"/>
                <a:ea typeface="Times New Roman" pitchFamily="18" charset="0"/>
                <a:cs typeface="Arial" pitchFamily="34" charset="0"/>
              </a:rPr>
              <a:t>وقلقا ,</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علاوة على الأثر الذي سيتركه في مستوى تقديرها لذاتها، وعجزها عن السيطرة على</a:t>
            </a:r>
            <a:r>
              <a:rPr lang="en-US" sz="2400" b="1" dirty="0" smtClean="0">
                <a:solidFill>
                  <a:srgbClr val="212529"/>
                </a:solidFill>
                <a:latin typeface="Calibri" pitchFamily="34" charset="0"/>
                <a:ea typeface="Times New Roman" pitchFamily="18" charset="0"/>
                <a:cs typeface="Arial" pitchFamily="34" charset="0"/>
              </a:rPr>
              <a:t> </a:t>
            </a:r>
            <a:r>
              <a:rPr lang="ar-IQ" sz="2400" b="1" dirty="0" smtClean="0">
                <a:solidFill>
                  <a:srgbClr val="212529"/>
                </a:solidFill>
                <a:latin typeface="Calibri" pitchFamily="34" charset="0"/>
                <a:ea typeface="Times New Roman" pitchFamily="18" charset="0"/>
                <a:cs typeface="Arial" pitchFamily="34" charset="0"/>
              </a:rPr>
              <a:t>ا</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لأمور من حولها</a:t>
            </a:r>
            <a:r>
              <a:rPr lang="ar-IQ" sz="2400" b="1" dirty="0" err="1" smtClean="0">
                <a:solidFill>
                  <a:srgbClr val="212529"/>
                </a:solidFill>
                <a:latin typeface="Calibri" pitchFamily="34" charset="0"/>
                <a:ea typeface="Times New Roman" pitchFamily="18" charset="0"/>
                <a:cs typeface="Arial" pitchFamily="34" charset="0"/>
              </a:rPr>
              <a:t>.</a:t>
            </a:r>
            <a:endParaRPr lang="ar-IQ" sz="2400" b="1" dirty="0" smtClean="0">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457200" algn="l"/>
              </a:tabLst>
            </a:pPr>
            <a:r>
              <a:rPr lang="ar-IQ" sz="2800" b="1" dirty="0" smtClean="0">
                <a:solidFill>
                  <a:srgbClr val="FF0000"/>
                </a:solidFill>
                <a:latin typeface="Calibri" pitchFamily="34" charset="0"/>
                <a:ea typeface="Times New Roman" pitchFamily="18" charset="0"/>
                <a:cs typeface="Arial" pitchFamily="34" charset="0"/>
              </a:rPr>
              <a:t>العنف </a:t>
            </a:r>
            <a:r>
              <a:rPr lang="ar-IQ" sz="2800" b="1" dirty="0" err="1" smtClean="0">
                <a:solidFill>
                  <a:srgbClr val="FF0000"/>
                </a:solidFill>
                <a:latin typeface="Calibri" pitchFamily="34" charset="0"/>
                <a:ea typeface="Times New Roman" pitchFamily="18" charset="0"/>
                <a:cs typeface="Arial" pitchFamily="34" charset="0"/>
              </a:rPr>
              <a:t>اللفظي :</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ومن أمثلة هذا النوع من العنف: الصراخ عليها في الأماكن </a:t>
            </a:r>
            <a:r>
              <a:rPr kumimoji="0" lang="ar-SA" sz="2400" b="1" i="0" u="none" strike="noStrike" cap="none" normalizeH="0" baseline="0" dirty="0" err="1" smtClean="0">
                <a:ln>
                  <a:noFill/>
                </a:ln>
                <a:solidFill>
                  <a:srgbClr val="212529"/>
                </a:solidFill>
                <a:effectLst/>
                <a:latin typeface="Calibri" pitchFamily="34" charset="0"/>
                <a:ea typeface="Times New Roman" pitchFamily="18" charset="0"/>
                <a:cs typeface="Arial" pitchFamily="34" charset="0"/>
              </a:rPr>
              <a:t>العامة،</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a:t>
            </a:r>
            <a:r>
              <a:rPr kumimoji="0" lang="en-US"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واستخدام عبارات وألفاظ تُقلِّل من شأنها وتُحقِّرها أمام الناس</a:t>
            </a:r>
            <a:r>
              <a:rPr kumimoji="0" lang="en-US"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a:t>
            </a:r>
            <a:endParaRPr kumimoji="0" lang="ar-SA" sz="2400" b="1" i="0" u="none" strike="noStrike" cap="none" normalizeH="0" baseline="0" dirty="0" smtClean="0">
              <a:ln>
                <a:noFill/>
              </a:ln>
              <a:solidFill>
                <a:srgbClr val="212529"/>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tabLst>
                <a:tab pos="457200" algn="l"/>
              </a:tabLst>
            </a:pPr>
            <a:r>
              <a:rPr kumimoji="0" lang="en-US" sz="2400" b="1"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t>
            </a:r>
            <a:r>
              <a:rPr lang="ar-SA" sz="2400" b="1" dirty="0" smtClean="0">
                <a:solidFill>
                  <a:srgbClr val="212529"/>
                </a:solidFill>
                <a:latin typeface="Arial" pitchFamily="34" charset="0"/>
                <a:ea typeface="Times New Roman" pitchFamily="18" charset="0"/>
                <a:cs typeface="Arial" pitchFamily="34" charset="0"/>
              </a:rPr>
              <a:t> </a:t>
            </a:r>
            <a:r>
              <a:rPr lang="ar-SA" sz="2800" b="1" dirty="0" smtClean="0">
                <a:solidFill>
                  <a:srgbClr val="FF0000"/>
                </a:solidFill>
                <a:latin typeface="Arial" pitchFamily="34" charset="0"/>
                <a:ea typeface="Times New Roman" pitchFamily="18" charset="0"/>
                <a:cs typeface="Arial" pitchFamily="34" charset="0"/>
              </a:rPr>
              <a:t>العنف الاقتصادي</a:t>
            </a:r>
            <a:r>
              <a:rPr lang="ar-IQ" sz="2800" b="1" dirty="0" err="1" smtClean="0">
                <a:solidFill>
                  <a:srgbClr val="FF0000"/>
                </a:solidFill>
                <a:latin typeface="Arial" pitchFamily="34" charset="0"/>
                <a:ea typeface="Times New Roman" pitchFamily="18" charset="0"/>
                <a:cs typeface="Arial" pitchFamily="34" charset="0"/>
              </a:rPr>
              <a:t>:</a:t>
            </a:r>
            <a:r>
              <a:rPr lang="ar-SA" sz="2800" b="1" dirty="0" smtClean="0">
                <a:solidFill>
                  <a:srgbClr val="FF0000"/>
                </a:solidFill>
                <a:latin typeface="Arial" pitchFamily="34" charset="0"/>
                <a:ea typeface="Times New Roman" pitchFamily="18" charset="0"/>
                <a:cs typeface="Arial" pitchFamily="34" charset="0"/>
              </a:rPr>
              <a:t> </a:t>
            </a:r>
            <a:r>
              <a:rPr kumimoji="0" lang="ar-SA" sz="2400" b="1"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يعود السبب في هذا العنف إلى عدم قدرة المرأة على الحصول على المال، بسبب تبعيتها المالية لزوجها، فهي غير قادرةٍ نتيجةً لذلك على اتخاذ أي قرار مالي، ولا حتى على الإدلاء برأيها فيما يتعلق بالأمور المالية، وذلك على اعتبار أنَّ الرجل هو من </a:t>
            </a:r>
            <a:r>
              <a:rPr lang="en-US" sz="2400" b="1" dirty="0" smtClean="0">
                <a:solidFill>
                  <a:srgbClr val="212529"/>
                </a:solidFill>
                <a:latin typeface="Arial" pitchFamily="34" charset="0"/>
                <a:ea typeface="Times New Roman" pitchFamily="18" charset="0"/>
                <a:cs typeface="Arial" pitchFamily="34" charset="0"/>
              </a:rPr>
              <a:t>.</a:t>
            </a:r>
            <a:r>
              <a:rPr kumimoji="0" lang="ar-SA" sz="2400" b="1"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يقوم بتحصيله</a:t>
            </a:r>
            <a:r>
              <a:rPr kumimoji="0" lang="en-US" sz="2400" b="1" i="0" u="none" strike="noStrike" cap="none" normalizeH="0" baseline="0" dirty="0" smtClean="0">
                <a:ln>
                  <a:noFill/>
                </a:ln>
                <a:solidFill>
                  <a:schemeClr val="tx1"/>
                </a:solidFill>
                <a:effectLst/>
                <a:latin typeface="Arial" pitchFamily="34" charset="0"/>
                <a:cs typeface="Arial" pitchFamily="34" charset="0"/>
              </a:rPr>
              <a:t>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ظاهرة العنف ضد المرأة، من هو المتسب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46084" name="AutoShape 4" descr="ظاهرة العنف ضد المرأة، من هو المتسب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46086" name="AutoShape 6" descr="ظاهرة العنف ضد المرأة، من هو المتسب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46088" name="AutoShape 8" descr="ظاهرة العنف ضد المرأة، من هو المتسب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46090" name="Picture 10" descr="https://annabaa.org/aarticles/fileM/29/5538fd23c9dc0.jpg"/>
          <p:cNvPicPr>
            <a:picLocks noChangeAspect="1" noChangeArrowheads="1"/>
          </p:cNvPicPr>
          <p:nvPr/>
        </p:nvPicPr>
        <p:blipFill>
          <a:blip r:embed="rId2" cstate="print"/>
          <a:srcRect/>
          <a:stretch>
            <a:fillRect/>
          </a:stretch>
        </p:blipFill>
        <p:spPr bwMode="auto">
          <a:xfrm>
            <a:off x="1187624" y="1124744"/>
            <a:ext cx="7000875" cy="46805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العنف ضد المرأة: أسبابه، وأشكاله، وآثاره، وأهم حلوله"/>
          <p:cNvPicPr>
            <a:picLocks noChangeAspect="1" noChangeArrowheads="1"/>
          </p:cNvPicPr>
          <p:nvPr/>
        </p:nvPicPr>
        <p:blipFill>
          <a:blip r:embed="rId2" cstate="print"/>
          <a:srcRect/>
          <a:stretch>
            <a:fillRect/>
          </a:stretch>
        </p:blipFill>
        <p:spPr bwMode="auto">
          <a:xfrm>
            <a:off x="323528" y="836712"/>
            <a:ext cx="7951837" cy="5112568"/>
          </a:xfrm>
          <a:prstGeom prst="rect">
            <a:avLst/>
          </a:prstGeom>
          <a:noFill/>
        </p:spPr>
      </p:pic>
      <p:sp>
        <p:nvSpPr>
          <p:cNvPr id="4" name="سهم للأسفل 3"/>
          <p:cNvSpPr/>
          <p:nvPr/>
        </p:nvSpPr>
        <p:spPr>
          <a:xfrm>
            <a:off x="6228184" y="836712"/>
            <a:ext cx="2520280"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solidFill>
                  <a:srgbClr val="FF0000"/>
                </a:solidFill>
              </a:rPr>
              <a:t>اسباب العنف ضد المرأة</a:t>
            </a:r>
            <a:endParaRPr lang="ar-IQ" sz="24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600326"/>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tab pos="457200" algn="l"/>
              </a:tabLst>
            </a:pPr>
            <a:r>
              <a:rPr lang="ar-IQ" sz="2800" b="1" dirty="0" smtClean="0">
                <a:solidFill>
                  <a:srgbClr val="FF0000"/>
                </a:solidFill>
                <a:latin typeface="Calibri" pitchFamily="34" charset="0"/>
                <a:ea typeface="Times New Roman" pitchFamily="18" charset="0"/>
                <a:cs typeface="Arial" pitchFamily="34" charset="0"/>
              </a:rPr>
              <a:t>الاسباب الاجتماعية:</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المشكلة بالأساس في تركيبة المجتمع، ومجموعة المعتقدات والعقائد التي اتفق عليها غالبية أفراده، والتي تحولت إلى معايير اجتماعية سائدة </a:t>
            </a:r>
            <a:r>
              <a:rPr kumimoji="0" lang="ar-SA" sz="2400" b="1" i="0" u="none" strike="noStrike" cap="none" normalizeH="0" baseline="0" dirty="0" err="1" smtClean="0">
                <a:ln>
                  <a:noFill/>
                </a:ln>
                <a:solidFill>
                  <a:srgbClr val="212529"/>
                </a:solidFill>
                <a:effectLst/>
                <a:latin typeface="Calibri" pitchFamily="34" charset="0"/>
                <a:ea typeface="Times New Roman" pitchFamily="18" charset="0"/>
                <a:cs typeface="Arial" pitchFamily="34" charset="0"/>
              </a:rPr>
              <a:t>ومنتشرة.</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والمشكلة الأكبر، أنَّ هذه المعايير سلبية ومؤذية وغير منطقية، فالسلطة </a:t>
            </a:r>
            <a:r>
              <a:rPr kumimoji="0" lang="ar-SA" sz="2400" b="1" i="0" u="none" strike="noStrike" cap="none" normalizeH="0" baseline="0" dirty="0" err="1" smtClean="0">
                <a:ln>
                  <a:noFill/>
                </a:ln>
                <a:solidFill>
                  <a:srgbClr val="212529"/>
                </a:solidFill>
                <a:effectLst/>
                <a:latin typeface="Calibri" pitchFamily="34" charset="0"/>
                <a:ea typeface="Times New Roman" pitchFamily="18" charset="0"/>
                <a:cs typeface="Arial" pitchFamily="34" charset="0"/>
              </a:rPr>
              <a:t>الذكورية</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وأفضلية الرجل على المرأة، وحق الرجل بالتحكم في تصرفات النساء، واختيار العنف ضدها كوسيلة</a:t>
            </a:r>
            <a:endParaRPr kumimoji="0" lang="ar-IQ"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endParaRPr>
          </a:p>
          <a:p>
            <a:pPr lvl="0" rtl="0" fontAlgn="base">
              <a:spcBef>
                <a:spcPct val="0"/>
              </a:spcBef>
              <a:spcAft>
                <a:spcPct val="0"/>
              </a:spcAft>
              <a:tabLst>
                <a:tab pos="457200" algn="l"/>
              </a:tabLst>
            </a:pPr>
            <a:r>
              <a:rPr lang="en-US" sz="2400" b="1" dirty="0" smtClean="0">
                <a:solidFill>
                  <a:srgbClr val="212529"/>
                </a:solidFill>
                <a:latin typeface="Calibri" pitchFamily="34" charset="0"/>
                <a:ea typeface="Times New Roman" pitchFamily="18" charset="0"/>
                <a:cs typeface="Arial" pitchFamily="34" charset="0"/>
              </a:rPr>
              <a:t>.</a:t>
            </a:r>
            <a:r>
              <a:rPr lang="ar-SA" sz="2400" b="1" dirty="0" smtClean="0">
                <a:solidFill>
                  <a:srgbClr val="212529"/>
                </a:solidFill>
                <a:latin typeface="Calibri" pitchFamily="34" charset="0"/>
                <a:ea typeface="Times New Roman" pitchFamily="18" charset="0"/>
                <a:cs typeface="Arial" pitchFamily="34" charset="0"/>
              </a:rPr>
              <a:t>جميعها من المعايير السائدة في كثيرٍ من المجتمعات</a:t>
            </a:r>
            <a:r>
              <a:rPr kumimoji="0" lang="en-US"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a:t>
            </a:r>
            <a:r>
              <a:rPr kumimoji="0" lang="ar-IQ"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لحل الخلافات </a:t>
            </a:r>
            <a:r>
              <a:rPr kumimoji="0" lang="en-US"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a:t>
            </a:r>
            <a:endParaRPr kumimoji="0" lang="ar-IQ"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457200" algn="l"/>
              </a:tabLst>
            </a:pPr>
            <a:r>
              <a:rPr kumimoji="0" lang="en-US"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a:r>
            <a:br>
              <a:rPr kumimoji="0" lang="en-US"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b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بناءً على ذلك، فإنَّ للأعراف الاجتماعية دورها الواضح في تعزيز العنف ضد المرأة، وتحويله إلى سلوك عام لا خجل </a:t>
            </a:r>
            <a:r>
              <a:rPr kumimoji="0" lang="ar-SA" sz="2400" b="1" i="0" u="none" strike="noStrike" cap="none" normalizeH="0" baseline="0" dirty="0" err="1" smtClean="0">
                <a:ln>
                  <a:noFill/>
                </a:ln>
                <a:solidFill>
                  <a:srgbClr val="212529"/>
                </a:solidFill>
                <a:effectLst/>
                <a:latin typeface="Calibri" pitchFamily="34" charset="0"/>
                <a:ea typeface="Times New Roman" pitchFamily="18" charset="0"/>
                <a:cs typeface="Arial" pitchFamily="34" charset="0"/>
              </a:rPr>
              <a:t>منه.</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وطبعاً، هذا ما أكدته كثيرٌ من الدراسات </a:t>
            </a:r>
            <a:r>
              <a:rPr kumimoji="0" lang="ar-SA" sz="2400" b="1" i="0" u="none" strike="noStrike" cap="none" normalizeH="0" baseline="0" dirty="0" err="1" smtClean="0">
                <a:ln>
                  <a:noFill/>
                </a:ln>
                <a:solidFill>
                  <a:srgbClr val="212529"/>
                </a:solidFill>
                <a:effectLst/>
                <a:latin typeface="Calibri" pitchFamily="34" charset="0"/>
                <a:ea typeface="Times New Roman" pitchFamily="18" charset="0"/>
                <a:cs typeface="Arial" pitchFamily="34" charset="0"/>
              </a:rPr>
              <a:t>الأنثروبولوجية.</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لكنَّ الشيء المحزن فعلاً، أنَّ تأثير هذه الأعراف لا يتوقف على عقول الرجال، بل يتعداه ليصل إلى عقول النساء، وخاصة الزوجات اللواتي أصبحن يعتقدن أنَّ تعرضهنَّ للضرب، وللعقاب الجسدي، والتعنيف اللفظي، أمرٌ طبيعي وضمن سياق سير الأمور، غير أنَّه في الحقيقة، لا يمكن تعميم هذا القبول على كل المجتمعات بالتساوي؛ إذ إنَّ لكل مجتمع قيمه المختلفة وعاداته وتقاليده، ودرجة معيَّنة من التطور الاجتماعي </a:t>
            </a:r>
            <a:r>
              <a:rPr kumimoji="0" lang="ar-SA" sz="2400" b="1" i="0" u="none" strike="noStrike" cap="none" normalizeH="0" baseline="0" dirty="0" err="1" smtClean="0">
                <a:ln>
                  <a:noFill/>
                </a:ln>
                <a:solidFill>
                  <a:srgbClr val="212529"/>
                </a:solidFill>
                <a:effectLst/>
                <a:latin typeface="Calibri" pitchFamily="34" charset="0"/>
                <a:ea typeface="Times New Roman" pitchFamily="18" charset="0"/>
                <a:cs typeface="Arial" pitchFamily="34" charset="0"/>
              </a:rPr>
              <a:t>والفكري،</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a:t>
            </a:r>
            <a:r>
              <a:rPr kumimoji="0" lang="en-US"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والتي تلعب جميعها دوراً في </a:t>
            </a:r>
            <a:r>
              <a:rPr kumimoji="0" lang="ar-SA" sz="2400" b="1" i="0" u="none" strike="noStrike" cap="none" normalizeH="0" baseline="0" dirty="0" err="1" smtClean="0">
                <a:ln>
                  <a:noFill/>
                </a:ln>
                <a:solidFill>
                  <a:srgbClr val="212529"/>
                </a:solidFill>
                <a:effectLst/>
                <a:latin typeface="Calibri" pitchFamily="34" charset="0"/>
                <a:ea typeface="Times New Roman" pitchFamily="18" charset="0"/>
                <a:cs typeface="Arial" pitchFamily="34" charset="0"/>
              </a:rPr>
              <a:t>السلوكات</a:t>
            </a:r>
            <a:r>
              <a:rPr kumimoji="0" lang="ar-SA"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 العامة المُتفق عليها</a:t>
            </a:r>
            <a:r>
              <a:rPr kumimoji="0" lang="en-US" sz="2400" b="1" i="0" u="none" strike="noStrike" cap="none" normalizeH="0" baseline="0" dirty="0" smtClean="0">
                <a:ln>
                  <a:noFill/>
                </a:ln>
                <a:solidFill>
                  <a:srgbClr val="212529"/>
                </a:solidFill>
                <a:effectLst/>
                <a:latin typeface="Calibri"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العنف الأسري على طاولة الحوار الوطني.. الإحصائيات وآليات المواجهة - المرصد"/>
          <p:cNvPicPr>
            <a:picLocks noChangeAspect="1" noChangeArrowheads="1"/>
          </p:cNvPicPr>
          <p:nvPr/>
        </p:nvPicPr>
        <p:blipFill>
          <a:blip r:embed="rId2" cstate="print"/>
          <a:srcRect/>
          <a:stretch>
            <a:fillRect/>
          </a:stretch>
        </p:blipFill>
        <p:spPr bwMode="auto">
          <a:xfrm>
            <a:off x="539552" y="214688"/>
            <a:ext cx="8280920" cy="616664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764704"/>
            <a:ext cx="8496944" cy="6001643"/>
          </a:xfrm>
          <a:prstGeom prst="rect">
            <a:avLst/>
          </a:prstGeom>
        </p:spPr>
        <p:txBody>
          <a:bodyPr wrap="square">
            <a:spAutoFit/>
          </a:bodyPr>
          <a:lstStyle/>
          <a:p>
            <a:r>
              <a:rPr lang="ar-IQ" sz="2800" b="1" dirty="0" smtClean="0">
                <a:solidFill>
                  <a:srgbClr val="FF0000"/>
                </a:solidFill>
              </a:rPr>
              <a:t>الاسباب السياسية والقانونية:</a:t>
            </a:r>
            <a:r>
              <a:rPr lang="ar-IQ" sz="2000" b="1" dirty="0" smtClean="0"/>
              <a:t>ل</a:t>
            </a:r>
            <a:r>
              <a:rPr lang="ar-SA" sz="2000" b="1" dirty="0" smtClean="0"/>
              <a:t>نتخيل معاً عدم وجود عقوبات رادعة للسرقة مثلاً في دولة ما؛ النتيجة الطبيعية لهذا، ستكون انتشار السرقة بشكل كبير، لأنَّ الدولة هذه هيأت بذلك البيئة الحاضنة للسرقة، فلن يخاف السارق من ارتكاب فعلته، ما دام قد علم أنَّه لن </a:t>
            </a:r>
            <a:r>
              <a:rPr lang="ar-SA" sz="2000" b="1" dirty="0" err="1" smtClean="0"/>
              <a:t>يُحاسب.</a:t>
            </a:r>
            <a:r>
              <a:rPr lang="ar-SA" sz="2000" b="1" dirty="0" smtClean="0"/>
              <a:t> حقيقةً، هذا ما يحدث في كثير من دول العالم، والتي لا تتعامل بجدية مع قضية مثل قضية العنف ضد المرأة، فلا تُصدر قوانين رادعة، ولا تضع عقوبات صارمة، لمن يقوم بهذا </a:t>
            </a:r>
            <a:r>
              <a:rPr lang="ar-SA" sz="2000" b="1" dirty="0" err="1" smtClean="0"/>
              <a:t>الفعل.</a:t>
            </a:r>
            <a:r>
              <a:rPr lang="ar-SA" sz="2000" b="1" dirty="0" smtClean="0"/>
              <a:t> وفي حال وجود مثل هذه القوانين، لا نجد تطبيقاً فاعلاً لها، يستطيع أن يقف بوجه العنف ضد المرأة </a:t>
            </a:r>
            <a:r>
              <a:rPr lang="ar-SA" sz="2000" b="1" dirty="0" err="1" smtClean="0"/>
              <a:t>ويمنعه.</a:t>
            </a:r>
            <a:r>
              <a:rPr lang="ar-SA" sz="2000" b="1" dirty="0" smtClean="0"/>
              <a:t> فالدولة التي لا تأخذ موقفاً واضحاً ضد هذا العنف، من خلال قوانينها وممارساتها، تظهر وكأنَّها متسامحة ومبررة لما يحدث، في حين أنَّه يجب على أُطرها التشريعية وسياستها أن تكون واضحة</a:t>
            </a:r>
            <a:r>
              <a:rPr lang="en-US" sz="2000" b="1" dirty="0" smtClean="0"/>
              <a:t>.</a:t>
            </a:r>
            <a:br>
              <a:rPr lang="en-US" sz="2000" b="1" dirty="0" smtClean="0"/>
            </a:br>
            <a:r>
              <a:rPr lang="ar-SA" sz="2400" b="1" dirty="0" smtClean="0"/>
              <a:t>من عيوب السياسات أيضاً، التركيز على تجريم الفاعل فحسب، في حين أنَّ عليها محاولة حل المشكلة من الأصل، والاستفادة من القانون المدني، والدستوري، والجنائي، والإداري من أجل </a:t>
            </a:r>
            <a:r>
              <a:rPr lang="ar-SA" sz="2400" b="1" dirty="0" err="1" smtClean="0"/>
              <a:t>ذلك.</a:t>
            </a:r>
            <a:r>
              <a:rPr lang="ar-SA" sz="2400" b="1" dirty="0" smtClean="0"/>
              <a:t> ثم إنَّ على الدول والحكومات ألَّا تَغفل في سياستها عن وضع برامج </a:t>
            </a:r>
            <a:r>
              <a:rPr lang="ar-SA" sz="2400" b="1" dirty="0" err="1" smtClean="0"/>
              <a:t>توعوية</a:t>
            </a:r>
            <a:r>
              <a:rPr lang="ar-SA" sz="2400" b="1" dirty="0" smtClean="0"/>
              <a:t>، وإنشاء مؤسسات متخصصة لنشر الوعي وحماية المرأة من التعنيف، وأهم من ذلك كله، أن تُقدِّم ملاجئ آمنة للنساء المعنَّفات، في حال قرَّرن وضع حد للعنف الذي يتعرضن له؛ إذ يمكن أن نلاحظ كيف تَقلُّ نسبة العنف في الدول المتقدمة، وذلك بسبب الدور الكبير والرادع الذي تمارسه القوانين الصارمة والعقوبات الشديدة ضد المُعنِّفين، والإجراءات الجدية التي تتخذها هذه الدول لحماية المعنَّفات</a:t>
            </a:r>
            <a:r>
              <a:rPr lang="ar-IQ" sz="2400" b="1" dirty="0" err="1" smtClean="0"/>
              <a:t>.</a:t>
            </a:r>
            <a:endParaRPr lang="ar-IQ"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descr="ظاهرة العنف ضد المرأة، من هو المتسب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3" name="مستطيل 2"/>
          <p:cNvSpPr/>
          <p:nvPr/>
        </p:nvSpPr>
        <p:spPr>
          <a:xfrm>
            <a:off x="539552" y="764704"/>
            <a:ext cx="8352928" cy="5324535"/>
          </a:xfrm>
          <a:prstGeom prst="rect">
            <a:avLst/>
          </a:prstGeom>
        </p:spPr>
        <p:txBody>
          <a:bodyPr wrap="square">
            <a:spAutoFit/>
          </a:bodyPr>
          <a:lstStyle/>
          <a:p>
            <a:r>
              <a:rPr lang="ar-IQ" sz="2800" b="1" dirty="0" smtClean="0">
                <a:solidFill>
                  <a:srgbClr val="FF0000"/>
                </a:solidFill>
              </a:rPr>
              <a:t>الاسباب الاقتصادية</a:t>
            </a:r>
            <a:r>
              <a:rPr lang="en-US" sz="2800" b="1" dirty="0" smtClean="0">
                <a:solidFill>
                  <a:srgbClr val="FF0000"/>
                </a:solidFill>
              </a:rPr>
              <a:t>:</a:t>
            </a:r>
            <a:r>
              <a:rPr lang="en-US" dirty="0" smtClean="0"/>
              <a:t> </a:t>
            </a:r>
            <a:r>
              <a:rPr lang="ar-SA" sz="2400" b="1" dirty="0" smtClean="0"/>
              <a:t>تحتل الأسباب الاقتصادية نسبة 45 </a:t>
            </a:r>
            <a:r>
              <a:rPr lang="ar-SA" sz="2400" b="1" dirty="0" err="1" smtClean="0"/>
              <a:t>بالمئة</a:t>
            </a:r>
            <a:r>
              <a:rPr lang="ar-SA" sz="2400" b="1" dirty="0" smtClean="0"/>
              <a:t> من مسوغات العنف ضد المرأة، وتظهر هذه الأسباب بأشكال مختلفة؛ فانتشار الفقر في المجتمعات بشكل كبير، يُعدُّ واحداً من هذه الأسباب، ويزيد من خطر تعرُّض النساء للعنف، وقد أكدت الدراسات ذلك، حين أشارت إلى أنَّ النساء اللواتي يعشن في مجتمعات فقيرة، وضمن ظروف اقتصادية ضيقة، معرضاتٌ للعنف أكثر من النساء اللواتي يعشن في أوضاع أفضل وأغنى، وذلك لأنَّ النساء في تلك الظروف يتعرضن للاستغلال بشكل أكبر، ويُجبرن على الزواج المبكر، والذي تَعدُّه المنظمات الدولية منافياً لكل القوانين </a:t>
            </a:r>
            <a:r>
              <a:rPr lang="ar-SA" sz="2400" b="1" dirty="0" err="1" smtClean="0"/>
              <a:t>والأعراف.</a:t>
            </a:r>
            <a:r>
              <a:rPr lang="ar-SA" sz="2400" b="1" dirty="0" smtClean="0"/>
              <a:t> ثم إنَّ البطالة أيضاً تُعدُّ من الأسباب الاقتصادية المرتبطة بالعنف بشكل مباشر، والتي يظهر أثرها عبر العنف الأسري وتزويج </a:t>
            </a:r>
            <a:r>
              <a:rPr lang="ar-SA" sz="2400" b="1" dirty="0" err="1" smtClean="0"/>
              <a:t>القاصرات.</a:t>
            </a:r>
            <a:r>
              <a:rPr lang="ar-SA" sz="2400" b="1" dirty="0" smtClean="0"/>
              <a:t> وإضافةً إلى هذا كله، يلعب الوضع الاقتصادي دوراً كبيراً في تقبُّل النساء للعنف، ففي حالة الزوجات، تجد كثيرات منهنَّ مجبرات على البقاء وقبول العنف، لأنَّهنَّ غير قادرات على إنهاء علاقتهنَّ الزوجية رغم تعنيفهنَّ، بسبب حاجتهنَّ إلى السكن والطعام </a:t>
            </a:r>
            <a:r>
              <a:rPr lang="ar-SA" sz="2400" b="1" dirty="0" err="1" smtClean="0"/>
              <a:t>والمال.</a:t>
            </a:r>
            <a:r>
              <a:rPr lang="ar-SA" sz="2400" b="1" dirty="0" smtClean="0"/>
              <a:t> والجدير بالذكر، أنَّ المرأة في ظل هذه الظروف لن تتمكن من إكمال تعليمها، وهذا ما سيعوق رغبتها في الحصول على عمل لتستقل مادياً</a:t>
            </a:r>
            <a:r>
              <a:rPr lang="en-US" sz="2400" b="1" dirty="0" smtClean="0"/>
              <a:t>.</a:t>
            </a:r>
            <a:endParaRPr lang="ar-IQ" sz="24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342</TotalTime>
  <Words>1119</Words>
  <Application>Microsoft Office PowerPoint</Application>
  <PresentationFormat>On-screen Show (4:3)</PresentationFormat>
  <Paragraphs>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تدفق</vt:lpstr>
      <vt:lpstr>انواع العنف ضد المرأة ...                       المشاكل والحلول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انواع العنف ضد المرأة ...                       المشاكل والحلول</dc:title>
  <dc:creator>Ienas</dc:creator>
  <cp:lastModifiedBy>Maher</cp:lastModifiedBy>
  <cp:revision>28</cp:revision>
  <dcterms:created xsi:type="dcterms:W3CDTF">2024-02-14T06:30:24Z</dcterms:created>
  <dcterms:modified xsi:type="dcterms:W3CDTF">2024-02-17T13:34:05Z</dcterms:modified>
</cp:coreProperties>
</file>