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427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197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008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47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422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15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54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718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05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455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44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E38F-A0B6-453B-A409-4D04B0D3508B}" type="datetimeFigureOut">
              <a:rPr lang="ar-IQ" smtClean="0"/>
              <a:t>11/08/1445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9A93-DF4F-4001-BBB9-82EC616D44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54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4340"/>
            <a:ext cx="9622978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084168" y="170080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945319" y="2967335"/>
            <a:ext cx="5253362" cy="1323439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شكرا </a:t>
            </a:r>
            <a:r>
              <a:rPr lang="ar-IQ" sz="8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لإصغاءكم</a:t>
            </a:r>
            <a:endParaRPr lang="ar-IQ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908720"/>
            <a:ext cx="9036496" cy="498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b="1" dirty="0" smtClean="0">
                <a:solidFill>
                  <a:srgbClr val="FF0000"/>
                </a:solidFill>
                <a:ea typeface="Calibri"/>
              </a:rPr>
              <a:t>   </a:t>
            </a:r>
            <a:r>
              <a:rPr lang="ar-SA" sz="3600" b="1" dirty="0" smtClean="0">
                <a:solidFill>
                  <a:srgbClr val="FF0000"/>
                </a:solidFill>
                <a:ea typeface="Calibri"/>
              </a:rPr>
              <a:t>المسابقات </a:t>
            </a:r>
            <a:r>
              <a:rPr lang="ar-SA" sz="3600" b="1" dirty="0">
                <a:solidFill>
                  <a:srgbClr val="FF0000"/>
                </a:solidFill>
                <a:ea typeface="Calibri"/>
              </a:rPr>
              <a:t>المركبة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Arial"/>
              </a:rPr>
              <a:t>)</a:t>
            </a:r>
            <a:r>
              <a:rPr lang="ar-SA" sz="3600" b="1" dirty="0">
                <a:solidFill>
                  <a:srgbClr val="FF0000"/>
                </a:solidFill>
                <a:ea typeface="Calibri"/>
              </a:rPr>
              <a:t>العشاري للطلاب </a:t>
            </a:r>
            <a:r>
              <a:rPr lang="ar-IQ" sz="3600" b="1" dirty="0" smtClean="0">
                <a:solidFill>
                  <a:srgbClr val="FF0000"/>
                </a:solidFill>
                <a:ea typeface="Calibri"/>
              </a:rPr>
              <a:t>)</a:t>
            </a:r>
            <a:r>
              <a:rPr lang="ar-SA" sz="3600" b="1" dirty="0" smtClean="0">
                <a:solidFill>
                  <a:srgbClr val="FF0000"/>
                </a:solidFill>
                <a:ea typeface="Calibri"/>
              </a:rPr>
              <a:t>و</a:t>
            </a:r>
            <a:r>
              <a:rPr lang="ar-IQ" sz="3600" b="1" dirty="0" smtClean="0">
                <a:solidFill>
                  <a:srgbClr val="FF0000"/>
                </a:solidFill>
                <a:ea typeface="Calibri"/>
              </a:rPr>
              <a:t>(</a:t>
            </a:r>
            <a:r>
              <a:rPr lang="ar-SA" sz="3600" b="1" dirty="0" smtClean="0">
                <a:solidFill>
                  <a:srgbClr val="FF0000"/>
                </a:solidFill>
                <a:ea typeface="Calibri"/>
              </a:rPr>
              <a:t>السباعي </a:t>
            </a:r>
            <a:r>
              <a:rPr lang="ar-SA" sz="3600" b="1" dirty="0">
                <a:solidFill>
                  <a:srgbClr val="FF0000"/>
                </a:solidFill>
                <a:ea typeface="Calibri"/>
              </a:rPr>
              <a:t>للطالبات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Arial"/>
              </a:rPr>
              <a:t>( – </a:t>
            </a:r>
            <a:r>
              <a:rPr lang="ar-SA" sz="3600" b="1" dirty="0">
                <a:solidFill>
                  <a:srgbClr val="FF0000"/>
                </a:solidFill>
                <a:ea typeface="Calibri"/>
              </a:rPr>
              <a:t>يتكون العشاري للطلاب </a:t>
            </a:r>
            <a:r>
              <a:rPr lang="en-US" sz="3600" b="1" dirty="0" smtClean="0">
                <a:solidFill>
                  <a:srgbClr val="FF0000"/>
                </a:solidFill>
                <a:ea typeface="Calibri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ea typeface="Calibri"/>
                <a:cs typeface="Arial"/>
              </a:rPr>
              <a:t>10 )</a:t>
            </a:r>
            <a:r>
              <a:rPr lang="ar-SA" sz="3600" b="1" dirty="0" smtClean="0">
                <a:solidFill>
                  <a:srgbClr val="FF0000"/>
                </a:solidFill>
                <a:ea typeface="Calibri"/>
              </a:rPr>
              <a:t>مسابقات</a:t>
            </a:r>
            <a:endParaRPr lang="en-US" sz="3600" b="1" dirty="0" smtClean="0">
              <a:solidFill>
                <a:srgbClr val="FF0000"/>
              </a:solidFill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 smtClean="0">
                <a:ea typeface="Calibri"/>
              </a:rPr>
              <a:t> </a:t>
            </a:r>
            <a:r>
              <a:rPr lang="en-US" sz="3600" b="1" dirty="0">
                <a:ea typeface="Calibri"/>
              </a:rPr>
              <a:t>-</a:t>
            </a:r>
            <a:r>
              <a:rPr lang="ar-SA" sz="3600" b="1" dirty="0" smtClean="0">
                <a:ea typeface="Calibri"/>
              </a:rPr>
              <a:t>السباعي </a:t>
            </a:r>
            <a:r>
              <a:rPr lang="ar-SA" sz="3600" b="1" dirty="0">
                <a:ea typeface="Calibri"/>
              </a:rPr>
              <a:t>للطالبات </a:t>
            </a:r>
            <a:r>
              <a:rPr lang="en-US" sz="3600" b="1" dirty="0" smtClean="0">
                <a:ea typeface="Calibri"/>
              </a:rPr>
              <a:t>(7)</a:t>
            </a:r>
            <a:r>
              <a:rPr lang="ar-SA" sz="3600" b="1" dirty="0" smtClean="0">
                <a:ea typeface="Calibri"/>
              </a:rPr>
              <a:t>مسابقات </a:t>
            </a:r>
            <a:endParaRPr lang="en-US" sz="3600" b="1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a typeface="Calibri"/>
              </a:rPr>
              <a:t>-</a:t>
            </a:r>
            <a:r>
              <a:rPr lang="ar-SA" sz="3600" b="1" dirty="0" smtClean="0">
                <a:ea typeface="Calibri"/>
              </a:rPr>
              <a:t> </a:t>
            </a:r>
            <a:r>
              <a:rPr lang="ar-SA" sz="3600" b="1" dirty="0">
                <a:ea typeface="Calibri"/>
              </a:rPr>
              <a:t>يتم </a:t>
            </a:r>
            <a:r>
              <a:rPr lang="ar-SA" sz="3600" b="1" dirty="0" smtClean="0">
                <a:ea typeface="Calibri"/>
              </a:rPr>
              <a:t>اج</a:t>
            </a:r>
            <a:r>
              <a:rPr lang="ar-IQ" sz="3600" b="1" dirty="0" smtClean="0">
                <a:ea typeface="Calibri"/>
              </a:rPr>
              <a:t>ر</a:t>
            </a:r>
            <a:r>
              <a:rPr lang="ar-SA" sz="3600" b="1" dirty="0" err="1" smtClean="0">
                <a:ea typeface="Calibri"/>
              </a:rPr>
              <a:t>اء</a:t>
            </a:r>
            <a:r>
              <a:rPr lang="ar-SA" sz="3600" b="1" dirty="0" smtClean="0">
                <a:ea typeface="Calibri"/>
              </a:rPr>
              <a:t> </a:t>
            </a:r>
            <a:r>
              <a:rPr lang="ar-SA" sz="3600" b="1" dirty="0">
                <a:ea typeface="Calibri"/>
              </a:rPr>
              <a:t>المسابقات المركبة على مدى يومين</a:t>
            </a:r>
            <a:endParaRPr lang="en-US" sz="36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ea typeface="Calibri"/>
              </a:rPr>
              <a:t>متتاليين ، ويتم تقسيم اليوم الواحد على فترتان صباحية ومسائية ، ولا يمكن تغير تسلسل </a:t>
            </a:r>
            <a:r>
              <a:rPr lang="ar-SA" sz="3600" b="1" dirty="0" smtClean="0">
                <a:ea typeface="Calibri"/>
              </a:rPr>
              <a:t>هذه</a:t>
            </a:r>
            <a:r>
              <a:rPr lang="ar-IQ" sz="3600" dirty="0" smtClean="0">
                <a:ea typeface="Calibri"/>
                <a:cs typeface="Arial"/>
              </a:rPr>
              <a:t> </a:t>
            </a:r>
            <a:r>
              <a:rPr lang="ar-SA" sz="3600" b="1" dirty="0" smtClean="0">
                <a:ea typeface="Calibri"/>
              </a:rPr>
              <a:t>الفعاليات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او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نقلها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من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يوم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الى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اخر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 smtClean="0">
                <a:ea typeface="Calibri"/>
              </a:rPr>
              <a:t>مطلقا</a:t>
            </a:r>
            <a:r>
              <a:rPr lang="ar-SA" sz="3600" b="1" dirty="0" smtClean="0">
                <a:effectLst/>
                <a:ea typeface="Calibri"/>
                <a:cs typeface="Calibri"/>
              </a:rPr>
              <a:t> </a:t>
            </a:r>
            <a:r>
              <a:rPr lang="ar-SA" sz="3600" b="1" dirty="0">
                <a:ea typeface="Calibri"/>
              </a:rPr>
              <a:t>،</a:t>
            </a:r>
            <a:r>
              <a:rPr lang="ar-SA" b="1" dirty="0" smtClean="0">
                <a:effectLst/>
                <a:ea typeface="Calibri"/>
                <a:cs typeface="Calibri"/>
              </a:rPr>
              <a:t> </a:t>
            </a:r>
            <a:endParaRPr lang="ar-IQ" b="1" dirty="0" smtClean="0"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7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4832964" y="836712"/>
            <a:ext cx="3740191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3200" dirty="0" smtClean="0"/>
              <a:t>كما موضح في الجول الاتي</a:t>
            </a:r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527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332657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. </a:t>
            </a:r>
            <a:r>
              <a:rPr lang="ar-IQ" sz="2800" b="1" dirty="0"/>
              <a:t>في فعالية </a:t>
            </a:r>
            <a:r>
              <a:rPr lang="ar-IQ" sz="2800" b="1" dirty="0">
                <a:solidFill>
                  <a:srgbClr val="FF0000"/>
                </a:solidFill>
              </a:rPr>
              <a:t>الوثب الطويل </a:t>
            </a:r>
            <a:r>
              <a:rPr lang="ar-IQ" sz="2800" b="1" dirty="0"/>
              <a:t>وفعاليات الرمي </a:t>
            </a:r>
            <a:r>
              <a:rPr lang="ar-IQ" sz="2800" b="1" dirty="0" smtClean="0">
                <a:solidFill>
                  <a:srgbClr val="FF0000"/>
                </a:solidFill>
              </a:rPr>
              <a:t>( </a:t>
            </a:r>
            <a:r>
              <a:rPr lang="ar-IQ" sz="2800" b="1" dirty="0">
                <a:solidFill>
                  <a:srgbClr val="FF0000"/>
                </a:solidFill>
              </a:rPr>
              <a:t>قرص ، رمح ، ثقل </a:t>
            </a:r>
            <a:r>
              <a:rPr lang="ar-IQ" sz="2800" b="1" dirty="0" smtClean="0">
                <a:solidFill>
                  <a:srgbClr val="FF0000"/>
                </a:solidFill>
              </a:rPr>
              <a:t>) </a:t>
            </a:r>
            <a:r>
              <a:rPr lang="ar-IQ" sz="2800" b="1" dirty="0"/>
              <a:t>يعطى </a:t>
            </a:r>
            <a:r>
              <a:rPr lang="ar-IQ" sz="2800" b="1" dirty="0" smtClean="0"/>
              <a:t>لكل </a:t>
            </a:r>
            <a:r>
              <a:rPr lang="ar-IQ" sz="2800" b="1" dirty="0"/>
              <a:t>متسابق </a:t>
            </a:r>
            <a:r>
              <a:rPr lang="ar-IQ" sz="2800" b="1" dirty="0" smtClean="0"/>
              <a:t> </a:t>
            </a:r>
            <a:r>
              <a:rPr lang="ar-IQ" sz="2800" b="1" dirty="0"/>
              <a:t>3 </a:t>
            </a:r>
            <a:r>
              <a:rPr lang="ar-IQ" sz="2800" b="1" dirty="0" smtClean="0"/>
              <a:t> </a:t>
            </a:r>
            <a:r>
              <a:rPr lang="ar-IQ" sz="2800" b="1" dirty="0"/>
              <a:t>محاولات فقط </a:t>
            </a:r>
            <a:r>
              <a:rPr lang="ar-IQ" sz="2800" b="1" dirty="0" err="1" smtClean="0"/>
              <a:t>بدلامن</a:t>
            </a:r>
            <a:r>
              <a:rPr lang="ar-IQ" sz="2800" b="1" dirty="0" smtClean="0"/>
              <a:t> 6 محاولات.</a:t>
            </a:r>
          </a:p>
          <a:p>
            <a:endParaRPr lang="ar-IQ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ar-IQ" sz="2800" b="1" dirty="0" smtClean="0"/>
              <a:t> </a:t>
            </a:r>
            <a:r>
              <a:rPr lang="ar-IQ" sz="2800" b="1" dirty="0"/>
              <a:t>في مسابقات </a:t>
            </a:r>
            <a:r>
              <a:rPr lang="ar-IQ" sz="2800" b="1" dirty="0" err="1" smtClean="0"/>
              <a:t>الاركاض</a:t>
            </a:r>
            <a:r>
              <a:rPr lang="ar-IQ" sz="2800" b="1" dirty="0" smtClean="0"/>
              <a:t> </a:t>
            </a:r>
            <a:r>
              <a:rPr lang="ar-IQ" sz="2800" b="1" dirty="0"/>
              <a:t>، </a:t>
            </a:r>
            <a:r>
              <a:rPr lang="ar-IQ" sz="2800" b="1" dirty="0">
                <a:solidFill>
                  <a:srgbClr val="FF0000"/>
                </a:solidFill>
              </a:rPr>
              <a:t>يسمح ببداية خاطئة واحدة </a:t>
            </a:r>
            <a:r>
              <a:rPr lang="ar-IQ" sz="2800" b="1" dirty="0"/>
              <a:t>فقط ولجميع المتسابقين بدون </a:t>
            </a:r>
            <a:r>
              <a:rPr lang="ar-IQ" sz="2800" b="1" dirty="0" smtClean="0"/>
              <a:t>استبعاد المتسابق </a:t>
            </a:r>
            <a:r>
              <a:rPr lang="ar-IQ" sz="2800" b="1" dirty="0" err="1" smtClean="0"/>
              <a:t>المسبب،وعندها</a:t>
            </a:r>
            <a:r>
              <a:rPr lang="ar-IQ" sz="2800" b="1" dirty="0" smtClean="0"/>
              <a:t> </a:t>
            </a:r>
            <a:r>
              <a:rPr lang="ar-IQ" sz="2800" b="1" dirty="0"/>
              <a:t>يتم اعطاء البطاقة </a:t>
            </a:r>
            <a:r>
              <a:rPr lang="ar-IQ" sz="2800" b="1" dirty="0" smtClean="0"/>
              <a:t>الصفراء </a:t>
            </a:r>
            <a:r>
              <a:rPr lang="ar-IQ" sz="2800" b="1" dirty="0"/>
              <a:t>الى المتسابق </a:t>
            </a:r>
            <a:r>
              <a:rPr lang="ar-IQ" sz="2800" b="1" dirty="0" err="1" smtClean="0"/>
              <a:t>المخطىء</a:t>
            </a:r>
            <a:r>
              <a:rPr lang="ar-IQ" sz="2800" b="1" dirty="0" smtClean="0"/>
              <a:t> </a:t>
            </a:r>
            <a:r>
              <a:rPr lang="ar-IQ" sz="2800" b="1" dirty="0"/>
              <a:t>وجميع المتسابقين ، ثم بعدها اذا </a:t>
            </a:r>
            <a:r>
              <a:rPr lang="ar-IQ" sz="2800" b="1" dirty="0" smtClean="0"/>
              <a:t>حدثت </a:t>
            </a:r>
            <a:r>
              <a:rPr lang="ar-IQ" sz="2800" b="1" dirty="0"/>
              <a:t>بداية </a:t>
            </a:r>
            <a:r>
              <a:rPr lang="ar-IQ" sz="2800" b="1" dirty="0" smtClean="0"/>
              <a:t>خاطئة من </a:t>
            </a:r>
            <a:r>
              <a:rPr lang="ar-IQ" sz="2800" b="1" dirty="0"/>
              <a:t>اي متسابق يستبعد من هذه المسابقة فقط ، لكن يستمر في المشاركة بالفعاليات الاخرى </a:t>
            </a:r>
            <a:r>
              <a:rPr lang="ar-IQ" sz="2800" b="1" dirty="0" smtClean="0"/>
              <a:t>.</a:t>
            </a:r>
          </a:p>
          <a:p>
            <a:endParaRPr lang="ar-IQ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ar-IQ" sz="2800" b="1" dirty="0" smtClean="0"/>
              <a:t> </a:t>
            </a:r>
            <a:r>
              <a:rPr lang="ar-IQ" sz="2800" b="1" dirty="0"/>
              <a:t>تكون الزيادة في ارتفاعات العارضة </a:t>
            </a:r>
            <a:r>
              <a:rPr lang="ar-IQ" sz="2800" b="1" dirty="0" err="1" smtClean="0"/>
              <a:t>بفعاليةالقفزالعالي</a:t>
            </a:r>
            <a:r>
              <a:rPr lang="ar-IQ" sz="2800" b="1" dirty="0" smtClean="0"/>
              <a:t>  3سم </a:t>
            </a:r>
            <a:endParaRPr lang="ar-IQ" sz="2800" b="1" dirty="0"/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669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i="0" u="none" strike="noStrike" baseline="0" dirty="0" smtClean="0">
                <a:solidFill>
                  <a:srgbClr val="FF0000"/>
                </a:solidFill>
                <a:latin typeface="PTBoldHeading"/>
              </a:rPr>
              <a:t>الية التنقيط واستمارة التسجيل </a:t>
            </a:r>
            <a:r>
              <a:rPr lang="ar-IQ" b="1" i="0" u="none" strike="noStrike" baseline="0" dirty="0" err="1" smtClean="0">
                <a:solidFill>
                  <a:srgbClr val="FF0000"/>
                </a:solidFill>
                <a:latin typeface="PTBoldHeading"/>
              </a:rPr>
              <a:t>للالعاب</a:t>
            </a:r>
            <a:r>
              <a:rPr lang="ar-IQ" b="1" i="0" u="none" strike="noStrike" baseline="0" dirty="0" smtClean="0">
                <a:solidFill>
                  <a:srgbClr val="FF0000"/>
                </a:solidFill>
                <a:latin typeface="PTBoldHeading"/>
              </a:rPr>
              <a:t> المركبة</a:t>
            </a: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19675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 smtClean="0"/>
              <a:t>يعطى لكل </a:t>
            </a:r>
            <a:r>
              <a:rPr lang="ar-IQ" sz="3200" b="1" dirty="0"/>
              <a:t>متسابقة عدد من النقاط يعادل الانجاز الذي حققته في</a:t>
            </a:r>
          </a:p>
          <a:p>
            <a:r>
              <a:rPr lang="ar-IQ" sz="3200" b="1" dirty="0"/>
              <a:t>كل مسابقة من المسابقات السبعة ، وذلك بالاعتماد على جدول احتساب النقاط للمسابقات المركبة المعتمد من</a:t>
            </a:r>
          </a:p>
          <a:p>
            <a:r>
              <a:rPr lang="ar-IQ" sz="3200" b="1" dirty="0"/>
              <a:t>الاتحاد العالمي </a:t>
            </a:r>
            <a:r>
              <a:rPr lang="ar-IQ" sz="3200" b="1" dirty="0" err="1"/>
              <a:t>لالعاب</a:t>
            </a:r>
            <a:r>
              <a:rPr lang="ar-IQ" sz="3200" b="1" dirty="0"/>
              <a:t> القوى </a:t>
            </a:r>
            <a:r>
              <a:rPr lang="ar-IQ" sz="3200" b="1" dirty="0" smtClean="0"/>
              <a:t> </a:t>
            </a:r>
            <a:r>
              <a:rPr lang="ar-IQ" sz="3200" b="1" dirty="0"/>
              <a:t>، وان مجموع النقاط ل </a:t>
            </a:r>
            <a:r>
              <a:rPr lang="ar-IQ" sz="3200" b="1" dirty="0" smtClean="0"/>
              <a:t> </a:t>
            </a:r>
            <a:r>
              <a:rPr lang="ar-IQ" sz="3200" b="1" dirty="0"/>
              <a:t>7 </a:t>
            </a:r>
            <a:r>
              <a:rPr lang="ar-IQ" sz="3200" b="1" dirty="0" smtClean="0"/>
              <a:t>مسابقات </a:t>
            </a:r>
            <a:r>
              <a:rPr lang="ar-IQ" sz="3200" b="1" dirty="0"/>
              <a:t>يمثل النتيجة النهائية للمتسابقة في الالعاب المركبة ، كما هو موضح في الجدول ادناه :</a:t>
            </a:r>
          </a:p>
          <a:p>
            <a:endParaRPr lang="ar-IQ" sz="2400" b="1" dirty="0" smtClean="0"/>
          </a:p>
          <a:p>
            <a:r>
              <a:rPr lang="ar-IQ" sz="2400" b="1" dirty="0" smtClean="0"/>
              <a:t>                   </a:t>
            </a:r>
          </a:p>
          <a:p>
            <a:endParaRPr lang="ar-IQ" sz="2400" b="1" dirty="0"/>
          </a:p>
          <a:p>
            <a:r>
              <a:rPr lang="ar-IQ" sz="2400" b="1" dirty="0" smtClean="0"/>
              <a:t>                     الجدول يوضح </a:t>
            </a:r>
            <a:r>
              <a:rPr lang="ar-IQ" sz="2400" b="1" dirty="0"/>
              <a:t>استمارة التنقيط لمسابقة السباعي </a:t>
            </a:r>
            <a:endParaRPr lang="ar-IQ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5832648"/>
          </a:xfrm>
        </p:spPr>
        <p:txBody>
          <a:bodyPr>
            <a:normAutofit/>
          </a:bodyPr>
          <a:lstStyle/>
          <a:p>
            <a:pPr lvl="0"/>
            <a:r>
              <a:rPr lang="ar-IQ" dirty="0" smtClean="0"/>
              <a:t>-</a:t>
            </a:r>
            <a:r>
              <a:rPr lang="ar-SA" dirty="0" smtClean="0">
                <a:solidFill>
                  <a:srgbClr val="FF0000"/>
                </a:solidFill>
              </a:rPr>
              <a:t>كل متسابق</a:t>
            </a:r>
            <a:r>
              <a:rPr lang="ar-IQ" dirty="0" smtClean="0">
                <a:solidFill>
                  <a:srgbClr val="FF0000"/>
                </a:solidFill>
              </a:rPr>
              <a:t>ة</a:t>
            </a:r>
            <a:r>
              <a:rPr lang="ar-SA" dirty="0" smtClean="0">
                <a:solidFill>
                  <a:srgbClr val="FF0000"/>
                </a:solidFill>
              </a:rPr>
              <a:t> لا </a:t>
            </a:r>
            <a:r>
              <a:rPr lang="ar-IQ" dirty="0" smtClean="0">
                <a:solidFill>
                  <a:srgbClr val="FF0000"/>
                </a:solidFill>
              </a:rPr>
              <a:t>ت</a:t>
            </a:r>
            <a:r>
              <a:rPr lang="ar-SA" dirty="0" smtClean="0">
                <a:solidFill>
                  <a:srgbClr val="FF0000"/>
                </a:solidFill>
              </a:rPr>
              <a:t>شارك في إحدى المسابقات، لا يسمح له</a:t>
            </a:r>
            <a:r>
              <a:rPr lang="ar-IQ" dirty="0">
                <a:solidFill>
                  <a:srgbClr val="FF0000"/>
                </a:solidFill>
              </a:rPr>
              <a:t>ا</a:t>
            </a:r>
            <a:r>
              <a:rPr lang="ar-SA" dirty="0" smtClean="0">
                <a:solidFill>
                  <a:srgbClr val="FF0000"/>
                </a:solidFill>
              </a:rPr>
              <a:t> باستكمال المنافسة، ولا </a:t>
            </a:r>
            <a:r>
              <a:rPr lang="ar-IQ" dirty="0">
                <a:solidFill>
                  <a:srgbClr val="FF0000"/>
                </a:solidFill>
              </a:rPr>
              <a:t>ت</a:t>
            </a:r>
            <a:r>
              <a:rPr lang="ar-SA" dirty="0" smtClean="0">
                <a:solidFill>
                  <a:srgbClr val="FF0000"/>
                </a:solidFill>
              </a:rPr>
              <a:t>صنف في الترتيب النهائي.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ar-IQ" dirty="0" smtClean="0"/>
              <a:t>- </a:t>
            </a:r>
            <a:r>
              <a:rPr lang="ar-SA" dirty="0" smtClean="0"/>
              <a:t>تعلن النقاط للمتسابقات بعد كل مسابقة، وكذلك مجموع النقاط التي تم الحصول عليها.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-</a:t>
            </a:r>
            <a:r>
              <a:rPr lang="ar-SA" dirty="0" smtClean="0">
                <a:solidFill>
                  <a:srgbClr val="FF0000"/>
                </a:solidFill>
              </a:rPr>
              <a:t>الفائزة</a:t>
            </a:r>
            <a:r>
              <a:rPr lang="ar-SA" dirty="0" smtClean="0"/>
              <a:t> هي التي تكون قد جمعت أكبر عدد من النقاط في جميع المسابقات السباعي.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88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5112568"/>
          </a:xfrm>
        </p:spPr>
        <p:txBody>
          <a:bodyPr>
            <a:normAutofit fontScale="90000"/>
          </a:bodyPr>
          <a:lstStyle/>
          <a:p>
            <a:r>
              <a:rPr lang="ar-IQ" sz="1800" b="1" dirty="0"/>
              <a:t/>
            </a:r>
            <a:br>
              <a:rPr lang="ar-IQ" sz="1800" b="1" dirty="0"/>
            </a:br>
            <a:r>
              <a:rPr lang="ar-IQ" b="1" dirty="0" smtClean="0"/>
              <a:t>  </a:t>
            </a:r>
            <a:r>
              <a:rPr lang="ar-IQ" dirty="0" smtClean="0"/>
              <a:t>-</a:t>
            </a:r>
            <a:r>
              <a:rPr lang="ar-IQ" b="1" dirty="0" smtClean="0"/>
              <a:t>  يجب </a:t>
            </a:r>
            <a:r>
              <a:rPr lang="ar-IQ" b="1" dirty="0"/>
              <a:t>ان تكون هناك فترة </a:t>
            </a:r>
            <a:r>
              <a:rPr lang="ar-IQ" b="1" dirty="0">
                <a:solidFill>
                  <a:srgbClr val="FF0000"/>
                </a:solidFill>
              </a:rPr>
              <a:t>فاصلة لا تقل عن </a:t>
            </a:r>
            <a:r>
              <a:rPr lang="ar-IQ" b="1" dirty="0" smtClean="0">
                <a:solidFill>
                  <a:srgbClr val="FF0000"/>
                </a:solidFill>
              </a:rPr>
              <a:t>30 </a:t>
            </a:r>
            <a:r>
              <a:rPr lang="ar-IQ" b="1" dirty="0" smtClean="0"/>
              <a:t>دقيقة </a:t>
            </a:r>
            <a:r>
              <a:rPr lang="ar-IQ" b="1" dirty="0"/>
              <a:t>بين نهاية مسابقة وبداية مسابقة جديدة</a:t>
            </a:r>
            <a:r>
              <a:rPr lang="ar-IQ" b="1" dirty="0" smtClean="0"/>
              <a:t>.</a:t>
            </a:r>
            <a:br>
              <a:rPr lang="ar-IQ" b="1" dirty="0" smtClean="0"/>
            </a:br>
            <a:r>
              <a:rPr lang="ar-IQ" b="1" dirty="0"/>
              <a:t/>
            </a:r>
            <a:br>
              <a:rPr lang="ar-IQ" b="1" dirty="0"/>
            </a:br>
            <a:r>
              <a:rPr lang="ar-IQ" b="1" dirty="0" smtClean="0"/>
              <a:t> - يجب </a:t>
            </a:r>
            <a:r>
              <a:rPr lang="ar-IQ" b="1" dirty="0"/>
              <a:t>ان لا تقل الفترة بين نهاية مسابقات اليوم الاول وبداية اول مسابقة في اليوم الثاني عن 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10ساعات </a:t>
            </a: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sz="2400" b="1" dirty="0"/>
              <a:t/>
            </a:r>
            <a:br>
              <a:rPr lang="ar-IQ" sz="2400" b="1" dirty="0"/>
            </a:b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6661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314602"/>
          </a:xfrm>
        </p:spPr>
        <p:txBody>
          <a:bodyPr>
            <a:normAutofit/>
          </a:bodyPr>
          <a:lstStyle/>
          <a:p>
            <a:r>
              <a:rPr lang="ar-IQ" sz="3600" dirty="0" smtClean="0"/>
              <a:t>- </a:t>
            </a:r>
            <a:r>
              <a:rPr lang="ar-IQ" sz="3600" b="1" dirty="0" smtClean="0"/>
              <a:t>تستبعد المتسابقة في الفعاليات المركبة من المسابقة ولا تحصل على ترتيب </a:t>
            </a:r>
            <a:r>
              <a:rPr lang="ar-IQ" sz="3600" b="1" dirty="0" smtClean="0">
                <a:solidFill>
                  <a:srgbClr val="FF0000"/>
                </a:solidFill>
              </a:rPr>
              <a:t>في حال عدم حضور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المتسابقة للمشاركة في أي فعالية واحدة فقط من الفعاليات.</a:t>
            </a:r>
            <a:br>
              <a:rPr lang="ar-IQ" sz="3600" b="1" dirty="0" smtClean="0"/>
            </a:b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-اذا تساوت متسابقتين او اكثر بمجموع النقاط النهائي  اي حدث تعادل او العقدة فيعطى كل من المتسابقتين </a:t>
            </a:r>
            <a:r>
              <a:rPr lang="ar-IQ" sz="3600" b="1" dirty="0" smtClean="0">
                <a:solidFill>
                  <a:srgbClr val="FF0000"/>
                </a:solidFill>
              </a:rPr>
              <a:t>المتعادلتين نفس الترتيب النهائي.</a:t>
            </a:r>
            <a:br>
              <a:rPr lang="ar-IQ" sz="3600" b="1" dirty="0" smtClean="0">
                <a:solidFill>
                  <a:srgbClr val="FF0000"/>
                </a:solidFill>
              </a:rPr>
            </a:br>
            <a:endParaRPr lang="ar-IQ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213032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257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الية التنقيط واستمارة التسجيل للالعاب المركبة </vt:lpstr>
      <vt:lpstr>-كل متسابقة لا تشارك في إحدى المسابقات، لا يسمح لها باستكمال المنافسة، ولا تصنف في الترتيب النهائي. - تعلن النقاط للمتسابقات بعد كل مسابقة، وكذلك مجموع النقاط التي تم الحصول عليها. -الفائزة هي التي تكون قد جمعت أكبر عدد من النقاط في جميع المسابقات السباعي. </vt:lpstr>
      <vt:lpstr>   -  يجب ان تكون هناك فترة فاصلة لا تقل عن 30 دقيقة بين نهاية مسابقة وبداية مسابقة جديدة.   - يجب ان لا تقل الفترة بين نهاية مسابقات اليوم الاول وبداية اول مسابقة في اليوم الثاني عن  10ساعات    </vt:lpstr>
      <vt:lpstr>- تستبعد المتسابقة في الفعاليات المركبة من المسابقة ولا تحصل على ترتيب في حال عدم حضور المتسابقة للمشاركة في أي فعالية واحدة فقط من الفعاليات.  -اذا تساوت متسابقتين او اكثر بمجموع النقاط النهائي  اي حدث تعادل او العقدة فيعطى كل من المتسابقتين المتعادلتين نفس الترتيب النهائي. </vt:lpstr>
      <vt:lpstr>PowerPoint Presentation</vt:lpstr>
      <vt:lpstr>   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16</cp:revision>
  <dcterms:created xsi:type="dcterms:W3CDTF">2024-02-17T19:28:01Z</dcterms:created>
  <dcterms:modified xsi:type="dcterms:W3CDTF">2024-02-20T10:51:22Z</dcterms:modified>
</cp:coreProperties>
</file>