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710D-63D9-4D7E-9A4A-82053F0B4488}" type="doc">
      <dgm:prSet loTypeId="urn:microsoft.com/office/officeart/2009/layout/CircleArrowProcess" loCatId="process" qsTypeId="urn:microsoft.com/office/officeart/2009/2/quickstyle/3d8" qsCatId="3D" csTypeId="urn:microsoft.com/office/officeart/2005/8/colors/colorful5" csCatId="colorful" phldr="1"/>
      <dgm:spPr/>
      <dgm:t>
        <a:bodyPr/>
        <a:lstStyle/>
        <a:p>
          <a:endParaRPr lang="en-US"/>
        </a:p>
      </dgm:t>
    </dgm:pt>
    <dgm:pt modelId="{13663553-82E5-49B7-95AA-43BA77A6E613}">
      <dgm:prSet phldrT="[نص]"/>
      <dgm:spPr>
        <a:xfrm>
          <a:off x="3809610" y="786612"/>
          <a:ext cx="1210532" cy="605121"/>
        </a:xfrm>
        <a:prstGeom prst="rect">
          <a:avLst/>
        </a:prstGeom>
        <a:noFill/>
        <a:ln>
          <a:noFill/>
        </a:ln>
        <a:effectLst/>
      </dgm:spPr>
      <dgm:t>
        <a:bodyPr/>
        <a:lstStyle/>
        <a:p>
          <a:r>
            <a:rPr lang="ar-IQ">
              <a:solidFill>
                <a:sysClr val="windowText" lastClr="000000">
                  <a:hueOff val="0"/>
                  <a:satOff val="0"/>
                  <a:lumOff val="0"/>
                  <a:alphaOff val="0"/>
                </a:sysClr>
              </a:solidFill>
              <a:latin typeface="Calibri"/>
              <a:ea typeface="+mn-ea"/>
              <a:cs typeface="Arial"/>
            </a:rPr>
            <a:t>الارتباط</a:t>
          </a:r>
          <a:endParaRPr lang="en-US">
            <a:solidFill>
              <a:sysClr val="windowText" lastClr="000000">
                <a:hueOff val="0"/>
                <a:satOff val="0"/>
                <a:lumOff val="0"/>
                <a:alphaOff val="0"/>
              </a:sysClr>
            </a:solidFill>
            <a:latin typeface="Calibri"/>
            <a:ea typeface="+mn-ea"/>
            <a:cs typeface="+mn-cs"/>
          </a:endParaRPr>
        </a:p>
      </dgm:t>
    </dgm:pt>
    <dgm:pt modelId="{3C70FC09-60EE-476F-B36F-D226B6D66BEA}" type="parTrans" cxnId="{4D871916-FC26-4BCA-95DB-48715F9351B2}">
      <dgm:prSet/>
      <dgm:spPr/>
      <dgm:t>
        <a:bodyPr/>
        <a:lstStyle/>
        <a:p>
          <a:endParaRPr lang="en-US"/>
        </a:p>
      </dgm:t>
    </dgm:pt>
    <dgm:pt modelId="{BDFA00AD-F46D-41BE-A3A5-E1F11152E847}" type="sibTrans" cxnId="{4D871916-FC26-4BCA-95DB-48715F9351B2}">
      <dgm:prSet/>
      <dgm:spPr/>
      <dgm:t>
        <a:bodyPr/>
        <a:lstStyle/>
        <a:p>
          <a:endParaRPr lang="en-US"/>
        </a:p>
      </dgm:t>
    </dgm:pt>
    <dgm:pt modelId="{DB3402C2-0D43-4D81-8DA8-5DECC6CFCB46}">
      <dgm:prSet phldrT="[نص]"/>
      <dgm:spPr>
        <a:xfrm>
          <a:off x="3207003" y="2045735"/>
          <a:ext cx="1210532" cy="605121"/>
        </a:xfrm>
        <a:prstGeom prst="rect">
          <a:avLst/>
        </a:prstGeom>
        <a:noFill/>
        <a:ln>
          <a:noFill/>
        </a:ln>
        <a:effectLst/>
      </dgm:spPr>
      <dgm:t>
        <a:bodyPr/>
        <a:lstStyle/>
        <a:p>
          <a:r>
            <a:rPr lang="ar-IQ">
              <a:solidFill>
                <a:sysClr val="windowText" lastClr="000000">
                  <a:hueOff val="0"/>
                  <a:satOff val="0"/>
                  <a:lumOff val="0"/>
                  <a:alphaOff val="0"/>
                </a:sysClr>
              </a:solidFill>
              <a:latin typeface="Calibri"/>
              <a:ea typeface="+mn-ea"/>
              <a:cs typeface="Arial"/>
            </a:rPr>
            <a:t>الابتكار</a:t>
          </a:r>
          <a:endParaRPr lang="en-US">
            <a:solidFill>
              <a:sysClr val="windowText" lastClr="000000">
                <a:hueOff val="0"/>
                <a:satOff val="0"/>
                <a:lumOff val="0"/>
                <a:alphaOff val="0"/>
              </a:sysClr>
            </a:solidFill>
            <a:latin typeface="Calibri"/>
            <a:ea typeface="+mn-ea"/>
            <a:cs typeface="+mn-cs"/>
          </a:endParaRPr>
        </a:p>
      </dgm:t>
    </dgm:pt>
    <dgm:pt modelId="{AC09C057-9813-4916-AEE6-3B84930BA564}" type="parTrans" cxnId="{5B11FC77-850E-4B1F-9130-99031E39C4A0}">
      <dgm:prSet/>
      <dgm:spPr/>
      <dgm:t>
        <a:bodyPr/>
        <a:lstStyle/>
        <a:p>
          <a:endParaRPr lang="en-US"/>
        </a:p>
      </dgm:t>
    </dgm:pt>
    <dgm:pt modelId="{227107BF-94F6-4629-AEAA-63CC7C29A4EB}" type="sibTrans" cxnId="{5B11FC77-850E-4B1F-9130-99031E39C4A0}">
      <dgm:prSet/>
      <dgm:spPr/>
      <dgm:t>
        <a:bodyPr/>
        <a:lstStyle/>
        <a:p>
          <a:endParaRPr lang="en-US"/>
        </a:p>
      </dgm:t>
    </dgm:pt>
    <dgm:pt modelId="{BA250277-4E5A-4010-8D8C-F5C325BDF59B}">
      <dgm:prSet phldrT="[نص]"/>
      <dgm:spPr>
        <a:xfrm>
          <a:off x="3812473" y="3306668"/>
          <a:ext cx="1210532" cy="605121"/>
        </a:xfrm>
        <a:prstGeom prst="rect">
          <a:avLst/>
        </a:prstGeom>
        <a:noFill/>
        <a:ln>
          <a:noFill/>
        </a:ln>
        <a:effectLst/>
      </dgm:spPr>
      <dgm:t>
        <a:bodyPr/>
        <a:lstStyle/>
        <a:p>
          <a:r>
            <a:rPr lang="ar-IQ">
              <a:solidFill>
                <a:sysClr val="windowText" lastClr="000000">
                  <a:hueOff val="0"/>
                  <a:satOff val="0"/>
                  <a:lumOff val="0"/>
                  <a:alphaOff val="0"/>
                </a:sysClr>
              </a:solidFill>
              <a:latin typeface="Calibri"/>
              <a:ea typeface="+mn-ea"/>
              <a:cs typeface="Arial"/>
            </a:rPr>
            <a:t>التغيير</a:t>
          </a:r>
          <a:endParaRPr lang="en-US">
            <a:solidFill>
              <a:sysClr val="windowText" lastClr="000000">
                <a:hueOff val="0"/>
                <a:satOff val="0"/>
                <a:lumOff val="0"/>
                <a:alphaOff val="0"/>
              </a:sysClr>
            </a:solidFill>
            <a:latin typeface="Calibri"/>
            <a:ea typeface="+mn-ea"/>
            <a:cs typeface="+mn-cs"/>
          </a:endParaRPr>
        </a:p>
      </dgm:t>
    </dgm:pt>
    <dgm:pt modelId="{6824DB7D-0633-4CC4-A193-9E3037E149DD}" type="parTrans" cxnId="{C1DE14C4-FC17-498B-9A0D-836021080013}">
      <dgm:prSet/>
      <dgm:spPr/>
      <dgm:t>
        <a:bodyPr/>
        <a:lstStyle/>
        <a:p>
          <a:endParaRPr lang="en-US"/>
        </a:p>
      </dgm:t>
    </dgm:pt>
    <dgm:pt modelId="{FE693AB5-A2BB-478F-B72D-527B9BFB0C21}" type="sibTrans" cxnId="{C1DE14C4-FC17-498B-9A0D-836021080013}">
      <dgm:prSet/>
      <dgm:spPr/>
      <dgm:t>
        <a:bodyPr/>
        <a:lstStyle/>
        <a:p>
          <a:endParaRPr lang="en-US"/>
        </a:p>
      </dgm:t>
    </dgm:pt>
    <dgm:pt modelId="{67EA5303-6A00-4A02-8569-D316932293B0}" type="pres">
      <dgm:prSet presAssocID="{655C710D-63D9-4D7E-9A4A-82053F0B4488}" presName="Name0" presStyleCnt="0">
        <dgm:presLayoutVars>
          <dgm:chMax val="7"/>
          <dgm:chPref val="7"/>
          <dgm:dir/>
          <dgm:animLvl val="lvl"/>
        </dgm:presLayoutVars>
      </dgm:prSet>
      <dgm:spPr/>
      <dgm:t>
        <a:bodyPr/>
        <a:lstStyle/>
        <a:p>
          <a:endParaRPr lang="en-US"/>
        </a:p>
      </dgm:t>
    </dgm:pt>
    <dgm:pt modelId="{0AF546A5-B55A-486F-A8A1-F5727314F1EE}" type="pres">
      <dgm:prSet presAssocID="{13663553-82E5-49B7-95AA-43BA77A6E613}" presName="Accent1" presStyleCnt="0"/>
      <dgm:spPr/>
    </dgm:pt>
    <dgm:pt modelId="{2B0F9010-C300-4E43-B755-E97579CEB7E9}" type="pres">
      <dgm:prSet presAssocID="{13663553-82E5-49B7-95AA-43BA77A6E613}" presName="Accent" presStyleLbl="node1" presStyleIdx="0" presStyleCnt="3"/>
      <dgm:spPr>
        <a:xfrm>
          <a:off x="3328097" y="0"/>
          <a:ext cx="2178467" cy="2178798"/>
        </a:xfrm>
        <a:prstGeom prst="circularArrow">
          <a:avLst>
            <a:gd name="adj1" fmla="val 10980"/>
            <a:gd name="adj2" fmla="val 1142322"/>
            <a:gd name="adj3" fmla="val 4500000"/>
            <a:gd name="adj4" fmla="val 10800000"/>
            <a:gd name="adj5" fmla="val 125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endParaRPr lang="en-US"/>
        </a:p>
      </dgm:t>
    </dgm:pt>
    <dgm:pt modelId="{EE37C70E-BB3D-40C3-BE6C-162D512FF818}" type="pres">
      <dgm:prSet presAssocID="{13663553-82E5-49B7-95AA-43BA77A6E613}" presName="Parent1" presStyleLbl="revTx" presStyleIdx="0" presStyleCnt="3">
        <dgm:presLayoutVars>
          <dgm:chMax val="1"/>
          <dgm:chPref val="1"/>
          <dgm:bulletEnabled val="1"/>
        </dgm:presLayoutVars>
      </dgm:prSet>
      <dgm:spPr/>
      <dgm:t>
        <a:bodyPr/>
        <a:lstStyle/>
        <a:p>
          <a:endParaRPr lang="en-US"/>
        </a:p>
      </dgm:t>
    </dgm:pt>
    <dgm:pt modelId="{B645C073-5778-4DA4-8976-1DF5C2E4D978}" type="pres">
      <dgm:prSet presAssocID="{DB3402C2-0D43-4D81-8DA8-5DECC6CFCB46}" presName="Accent2" presStyleCnt="0"/>
      <dgm:spPr/>
    </dgm:pt>
    <dgm:pt modelId="{892180FC-2D8E-4FC5-9BC1-B2058400A45F}" type="pres">
      <dgm:prSet presAssocID="{DB3402C2-0D43-4D81-8DA8-5DECC6CFCB46}" presName="Accent" presStyleLbl="node1" presStyleIdx="1" presStyleCnt="3"/>
      <dgm:spPr>
        <a:xfrm>
          <a:off x="2723035" y="1251881"/>
          <a:ext cx="2178467" cy="2178798"/>
        </a:xfrm>
        <a:prstGeom prst="leftCircularArrow">
          <a:avLst>
            <a:gd name="adj1" fmla="val 10980"/>
            <a:gd name="adj2" fmla="val 1142322"/>
            <a:gd name="adj3" fmla="val 6300000"/>
            <a:gd name="adj4" fmla="val 18900000"/>
            <a:gd name="adj5" fmla="val 12500"/>
          </a:avLst>
        </a:prstGeom>
        <a:solidFill>
          <a:srgbClr val="4BACC6">
            <a:hueOff val="-4966938"/>
            <a:satOff val="19906"/>
            <a:lumOff val="4314"/>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endParaRPr lang="en-US"/>
        </a:p>
      </dgm:t>
    </dgm:pt>
    <dgm:pt modelId="{E77B8D65-3FB1-4992-86B9-9A0A5E4AE9BB}" type="pres">
      <dgm:prSet presAssocID="{DB3402C2-0D43-4D81-8DA8-5DECC6CFCB46}" presName="Parent2" presStyleLbl="revTx" presStyleIdx="1" presStyleCnt="3">
        <dgm:presLayoutVars>
          <dgm:chMax val="1"/>
          <dgm:chPref val="1"/>
          <dgm:bulletEnabled val="1"/>
        </dgm:presLayoutVars>
      </dgm:prSet>
      <dgm:spPr/>
      <dgm:t>
        <a:bodyPr/>
        <a:lstStyle/>
        <a:p>
          <a:endParaRPr lang="en-US"/>
        </a:p>
      </dgm:t>
    </dgm:pt>
    <dgm:pt modelId="{BE61BE17-A110-4BAB-B700-31CEE5F1632C}" type="pres">
      <dgm:prSet presAssocID="{BA250277-4E5A-4010-8D8C-F5C325BDF59B}" presName="Accent3" presStyleCnt="0"/>
      <dgm:spPr/>
    </dgm:pt>
    <dgm:pt modelId="{137EF4FA-B2D8-424D-B30C-C27BD075D253}" type="pres">
      <dgm:prSet presAssocID="{BA250277-4E5A-4010-8D8C-F5C325BDF59B}" presName="Accent" presStyleLbl="node1" presStyleIdx="2" presStyleCnt="3"/>
      <dgm:spPr>
        <a:xfrm>
          <a:off x="3483146" y="2653572"/>
          <a:ext cx="1871640" cy="1872390"/>
        </a:xfrm>
        <a:prstGeom prst="blockArc">
          <a:avLst>
            <a:gd name="adj1" fmla="val 13500000"/>
            <a:gd name="adj2" fmla="val 10800000"/>
            <a:gd name="adj3" fmla="val 12740"/>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endParaRPr lang="en-US"/>
        </a:p>
      </dgm:t>
    </dgm:pt>
    <dgm:pt modelId="{730AB6A2-C370-46B1-8ACF-C428024D8DFE}" type="pres">
      <dgm:prSet presAssocID="{BA250277-4E5A-4010-8D8C-F5C325BDF59B}" presName="Parent3" presStyleLbl="revTx" presStyleIdx="2" presStyleCnt="3">
        <dgm:presLayoutVars>
          <dgm:chMax val="1"/>
          <dgm:chPref val="1"/>
          <dgm:bulletEnabled val="1"/>
        </dgm:presLayoutVars>
      </dgm:prSet>
      <dgm:spPr/>
      <dgm:t>
        <a:bodyPr/>
        <a:lstStyle/>
        <a:p>
          <a:endParaRPr lang="en-US"/>
        </a:p>
      </dgm:t>
    </dgm:pt>
  </dgm:ptLst>
  <dgm:cxnLst>
    <dgm:cxn modelId="{5B11FC77-850E-4B1F-9130-99031E39C4A0}" srcId="{655C710D-63D9-4D7E-9A4A-82053F0B4488}" destId="{DB3402C2-0D43-4D81-8DA8-5DECC6CFCB46}" srcOrd="1" destOrd="0" parTransId="{AC09C057-9813-4916-AEE6-3B84930BA564}" sibTransId="{227107BF-94F6-4629-AEAA-63CC7C29A4EB}"/>
    <dgm:cxn modelId="{9DFA3BDC-C8F1-498E-8D0A-334F968A2FFD}" type="presOf" srcId="{13663553-82E5-49B7-95AA-43BA77A6E613}" destId="{EE37C70E-BB3D-40C3-BE6C-162D512FF818}" srcOrd="0" destOrd="0" presId="urn:microsoft.com/office/officeart/2009/layout/CircleArrowProcess"/>
    <dgm:cxn modelId="{FD7A12E6-5719-43D3-B4C5-D6DCDC4CEC9B}" type="presOf" srcId="{BA250277-4E5A-4010-8D8C-F5C325BDF59B}" destId="{730AB6A2-C370-46B1-8ACF-C428024D8DFE}" srcOrd="0" destOrd="0" presId="urn:microsoft.com/office/officeart/2009/layout/CircleArrowProcess"/>
    <dgm:cxn modelId="{AACDD7E0-DDA8-418B-A34F-62FD225AAF0B}" type="presOf" srcId="{DB3402C2-0D43-4D81-8DA8-5DECC6CFCB46}" destId="{E77B8D65-3FB1-4992-86B9-9A0A5E4AE9BB}" srcOrd="0" destOrd="0" presId="urn:microsoft.com/office/officeart/2009/layout/CircleArrowProcess"/>
    <dgm:cxn modelId="{C1DE14C4-FC17-498B-9A0D-836021080013}" srcId="{655C710D-63D9-4D7E-9A4A-82053F0B4488}" destId="{BA250277-4E5A-4010-8D8C-F5C325BDF59B}" srcOrd="2" destOrd="0" parTransId="{6824DB7D-0633-4CC4-A193-9E3037E149DD}" sibTransId="{FE693AB5-A2BB-478F-B72D-527B9BFB0C21}"/>
    <dgm:cxn modelId="{4D871916-FC26-4BCA-95DB-48715F9351B2}" srcId="{655C710D-63D9-4D7E-9A4A-82053F0B4488}" destId="{13663553-82E5-49B7-95AA-43BA77A6E613}" srcOrd="0" destOrd="0" parTransId="{3C70FC09-60EE-476F-B36F-D226B6D66BEA}" sibTransId="{BDFA00AD-F46D-41BE-A3A5-E1F11152E847}"/>
    <dgm:cxn modelId="{341A1F91-AE39-4688-A3E0-12FD7F9E43BE}" type="presOf" srcId="{655C710D-63D9-4D7E-9A4A-82053F0B4488}" destId="{67EA5303-6A00-4A02-8569-D316932293B0}" srcOrd="0" destOrd="0" presId="urn:microsoft.com/office/officeart/2009/layout/CircleArrowProcess"/>
    <dgm:cxn modelId="{FA2ABCD5-DB2C-4C07-B9FA-F98A22A0816F}" type="presParOf" srcId="{67EA5303-6A00-4A02-8569-D316932293B0}" destId="{0AF546A5-B55A-486F-A8A1-F5727314F1EE}" srcOrd="0" destOrd="0" presId="urn:microsoft.com/office/officeart/2009/layout/CircleArrowProcess"/>
    <dgm:cxn modelId="{9DED6AB1-EF3E-45AB-8D79-09E61491E819}" type="presParOf" srcId="{0AF546A5-B55A-486F-A8A1-F5727314F1EE}" destId="{2B0F9010-C300-4E43-B755-E97579CEB7E9}" srcOrd="0" destOrd="0" presId="urn:microsoft.com/office/officeart/2009/layout/CircleArrowProcess"/>
    <dgm:cxn modelId="{1BF0E788-8628-4F2F-B569-EC9E977F9F70}" type="presParOf" srcId="{67EA5303-6A00-4A02-8569-D316932293B0}" destId="{EE37C70E-BB3D-40C3-BE6C-162D512FF818}" srcOrd="1" destOrd="0" presId="urn:microsoft.com/office/officeart/2009/layout/CircleArrowProcess"/>
    <dgm:cxn modelId="{E963D5D7-B769-4335-8D07-B1BF2CAB4500}" type="presParOf" srcId="{67EA5303-6A00-4A02-8569-D316932293B0}" destId="{B645C073-5778-4DA4-8976-1DF5C2E4D978}" srcOrd="2" destOrd="0" presId="urn:microsoft.com/office/officeart/2009/layout/CircleArrowProcess"/>
    <dgm:cxn modelId="{78983710-6B16-4DD1-AF95-35888F76E6F7}" type="presParOf" srcId="{B645C073-5778-4DA4-8976-1DF5C2E4D978}" destId="{892180FC-2D8E-4FC5-9BC1-B2058400A45F}" srcOrd="0" destOrd="0" presId="urn:microsoft.com/office/officeart/2009/layout/CircleArrowProcess"/>
    <dgm:cxn modelId="{E3110C5E-7F07-406A-B947-CE2C3DC4A3DC}" type="presParOf" srcId="{67EA5303-6A00-4A02-8569-D316932293B0}" destId="{E77B8D65-3FB1-4992-86B9-9A0A5E4AE9BB}" srcOrd="3" destOrd="0" presId="urn:microsoft.com/office/officeart/2009/layout/CircleArrowProcess"/>
    <dgm:cxn modelId="{041F0666-17F6-4D55-B9B9-2B4B03F163CF}" type="presParOf" srcId="{67EA5303-6A00-4A02-8569-D316932293B0}" destId="{BE61BE17-A110-4BAB-B700-31CEE5F1632C}" srcOrd="4" destOrd="0" presId="urn:microsoft.com/office/officeart/2009/layout/CircleArrowProcess"/>
    <dgm:cxn modelId="{CA4362C8-A495-4430-B039-5639810D79B5}" type="presParOf" srcId="{BE61BE17-A110-4BAB-B700-31CEE5F1632C}" destId="{137EF4FA-B2D8-424D-B30C-C27BD075D253}" srcOrd="0" destOrd="0" presId="urn:microsoft.com/office/officeart/2009/layout/CircleArrowProcess"/>
    <dgm:cxn modelId="{D1A5624D-4157-49AA-B1F5-A36A30362D8F}" type="presParOf" srcId="{67EA5303-6A00-4A02-8569-D316932293B0}" destId="{730AB6A2-C370-46B1-8ACF-C428024D8DF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F9010-C300-4E43-B755-E97579CEB7E9}">
      <dsp:nvSpPr>
        <dsp:cNvPr id="0" name=""/>
        <dsp:cNvSpPr/>
      </dsp:nvSpPr>
      <dsp:spPr>
        <a:xfrm>
          <a:off x="3275116" y="0"/>
          <a:ext cx="2325175" cy="2325529"/>
        </a:xfrm>
        <a:prstGeom prst="circularArrow">
          <a:avLst>
            <a:gd name="adj1" fmla="val 10980"/>
            <a:gd name="adj2" fmla="val 1142322"/>
            <a:gd name="adj3" fmla="val 4500000"/>
            <a:gd name="adj4" fmla="val 10800000"/>
            <a:gd name="adj5" fmla="val 125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EE37C70E-BB3D-40C3-BE6C-162D512FF818}">
      <dsp:nvSpPr>
        <dsp:cNvPr id="0" name=""/>
        <dsp:cNvSpPr/>
      </dsp:nvSpPr>
      <dsp:spPr>
        <a:xfrm>
          <a:off x="3789057" y="839586"/>
          <a:ext cx="1292055" cy="64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IQ" sz="3800" kern="1200">
              <a:solidFill>
                <a:sysClr val="windowText" lastClr="000000">
                  <a:hueOff val="0"/>
                  <a:satOff val="0"/>
                  <a:lumOff val="0"/>
                  <a:alphaOff val="0"/>
                </a:sysClr>
              </a:solidFill>
              <a:latin typeface="Calibri"/>
              <a:ea typeface="+mn-ea"/>
              <a:cs typeface="Arial"/>
            </a:rPr>
            <a:t>الارتباط</a:t>
          </a:r>
          <a:endParaRPr lang="en-US" sz="3800" kern="1200">
            <a:solidFill>
              <a:sysClr val="windowText" lastClr="000000">
                <a:hueOff val="0"/>
                <a:satOff val="0"/>
                <a:lumOff val="0"/>
                <a:alphaOff val="0"/>
              </a:sysClr>
            </a:solidFill>
            <a:latin typeface="Calibri"/>
            <a:ea typeface="+mn-ea"/>
            <a:cs typeface="+mn-cs"/>
          </a:endParaRPr>
        </a:p>
      </dsp:txBody>
      <dsp:txXfrm>
        <a:off x="3789057" y="839586"/>
        <a:ext cx="1292055" cy="645873"/>
      </dsp:txXfrm>
    </dsp:sp>
    <dsp:sp modelId="{892180FC-2D8E-4FC5-9BC1-B2058400A45F}">
      <dsp:nvSpPr>
        <dsp:cNvPr id="0" name=""/>
        <dsp:cNvSpPr/>
      </dsp:nvSpPr>
      <dsp:spPr>
        <a:xfrm>
          <a:off x="2629307" y="1336189"/>
          <a:ext cx="2325175" cy="2325529"/>
        </a:xfrm>
        <a:prstGeom prst="leftCircularArrow">
          <a:avLst>
            <a:gd name="adj1" fmla="val 10980"/>
            <a:gd name="adj2" fmla="val 1142322"/>
            <a:gd name="adj3" fmla="val 6300000"/>
            <a:gd name="adj4" fmla="val 18900000"/>
            <a:gd name="adj5" fmla="val 12500"/>
          </a:avLst>
        </a:prstGeom>
        <a:solidFill>
          <a:srgbClr val="4BACC6">
            <a:hueOff val="-4966938"/>
            <a:satOff val="19906"/>
            <a:lumOff val="4314"/>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E77B8D65-3FB1-4992-86B9-9A0A5E4AE9BB}">
      <dsp:nvSpPr>
        <dsp:cNvPr id="0" name=""/>
        <dsp:cNvSpPr/>
      </dsp:nvSpPr>
      <dsp:spPr>
        <a:xfrm>
          <a:off x="3145867" y="2183504"/>
          <a:ext cx="1292055" cy="64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IQ" sz="3800" kern="1200">
              <a:solidFill>
                <a:sysClr val="windowText" lastClr="000000">
                  <a:hueOff val="0"/>
                  <a:satOff val="0"/>
                  <a:lumOff val="0"/>
                  <a:alphaOff val="0"/>
                </a:sysClr>
              </a:solidFill>
              <a:latin typeface="Calibri"/>
              <a:ea typeface="+mn-ea"/>
              <a:cs typeface="Arial"/>
            </a:rPr>
            <a:t>الابتكار</a:t>
          </a:r>
          <a:endParaRPr lang="en-US" sz="3800" kern="1200">
            <a:solidFill>
              <a:sysClr val="windowText" lastClr="000000">
                <a:hueOff val="0"/>
                <a:satOff val="0"/>
                <a:lumOff val="0"/>
                <a:alphaOff val="0"/>
              </a:sysClr>
            </a:solidFill>
            <a:latin typeface="Calibri"/>
            <a:ea typeface="+mn-ea"/>
            <a:cs typeface="+mn-cs"/>
          </a:endParaRPr>
        </a:p>
      </dsp:txBody>
      <dsp:txXfrm>
        <a:off x="3145867" y="2183504"/>
        <a:ext cx="1292055" cy="645873"/>
      </dsp:txXfrm>
    </dsp:sp>
    <dsp:sp modelId="{137EF4FA-B2D8-424D-B30C-C27BD075D253}">
      <dsp:nvSpPr>
        <dsp:cNvPr id="0" name=""/>
        <dsp:cNvSpPr/>
      </dsp:nvSpPr>
      <dsp:spPr>
        <a:xfrm>
          <a:off x="3440608" y="2832276"/>
          <a:ext cx="1997685" cy="1998486"/>
        </a:xfrm>
        <a:prstGeom prst="blockArc">
          <a:avLst>
            <a:gd name="adj1" fmla="val 13500000"/>
            <a:gd name="adj2" fmla="val 10800000"/>
            <a:gd name="adj3" fmla="val 12740"/>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730AB6A2-C370-46B1-8ACF-C428024D8DFE}">
      <dsp:nvSpPr>
        <dsp:cNvPr id="0" name=""/>
        <dsp:cNvSpPr/>
      </dsp:nvSpPr>
      <dsp:spPr>
        <a:xfrm>
          <a:off x="3792113" y="3529355"/>
          <a:ext cx="1292055" cy="64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IQ" sz="3800" kern="1200">
              <a:solidFill>
                <a:sysClr val="windowText" lastClr="000000">
                  <a:hueOff val="0"/>
                  <a:satOff val="0"/>
                  <a:lumOff val="0"/>
                  <a:alphaOff val="0"/>
                </a:sysClr>
              </a:solidFill>
              <a:latin typeface="Calibri"/>
              <a:ea typeface="+mn-ea"/>
              <a:cs typeface="Arial"/>
            </a:rPr>
            <a:t>التغيير</a:t>
          </a:r>
          <a:endParaRPr lang="en-US" sz="3800" kern="1200">
            <a:solidFill>
              <a:sysClr val="windowText" lastClr="000000">
                <a:hueOff val="0"/>
                <a:satOff val="0"/>
                <a:lumOff val="0"/>
                <a:alphaOff val="0"/>
              </a:sysClr>
            </a:solidFill>
            <a:latin typeface="Calibri"/>
            <a:ea typeface="+mn-ea"/>
            <a:cs typeface="+mn-cs"/>
          </a:endParaRPr>
        </a:p>
      </dsp:txBody>
      <dsp:txXfrm>
        <a:off x="3792113" y="3529355"/>
        <a:ext cx="1292055" cy="6458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254958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6006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81249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325358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201263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95BAA03-F597-44E1-B44D-357AE91C33FF}" type="datetimeFigureOut">
              <a:rPr lang="en-US" smtClean="0"/>
              <a:t>2/17/2024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368052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95BAA03-F597-44E1-B44D-357AE91C33FF}" type="datetimeFigureOut">
              <a:rPr lang="en-US" smtClean="0"/>
              <a:t>2/17/2024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2570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95BAA03-F597-44E1-B44D-357AE91C33FF}" type="datetimeFigureOut">
              <a:rPr lang="en-US" smtClean="0"/>
              <a:t>2/17/2024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119732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95BAA03-F597-44E1-B44D-357AE91C33FF}" type="datetimeFigureOut">
              <a:rPr lang="en-US" smtClean="0"/>
              <a:t>2/17/2024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11223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95BAA03-F597-44E1-B44D-357AE91C33FF}" type="datetimeFigureOut">
              <a:rPr lang="en-US" smtClean="0"/>
              <a:t>2/17/2024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7368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95BAA03-F597-44E1-B44D-357AE91C33FF}" type="datetimeFigureOut">
              <a:rPr lang="en-US" smtClean="0"/>
              <a:t>2/17/2024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C51F421-0831-4EFB-9097-1D149A13A079}" type="slidenum">
              <a:rPr lang="en-US" smtClean="0"/>
              <a:t>‹#›</a:t>
            </a:fld>
            <a:endParaRPr lang="en-US"/>
          </a:p>
        </p:txBody>
      </p:sp>
    </p:spTree>
    <p:extLst>
      <p:ext uri="{BB962C8B-B14F-4D97-AF65-F5344CB8AC3E}">
        <p14:creationId xmlns:p14="http://schemas.microsoft.com/office/powerpoint/2010/main" val="386100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AA03-F597-44E1-B44D-357AE91C33FF}" type="datetimeFigureOut">
              <a:rPr lang="en-US" smtClean="0"/>
              <a:t>2/17/2024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F421-0831-4EFB-9097-1D149A13A079}" type="slidenum">
              <a:rPr lang="en-US" smtClean="0"/>
              <a:t>‹#›</a:t>
            </a:fld>
            <a:endParaRPr lang="en-US"/>
          </a:p>
        </p:txBody>
      </p:sp>
    </p:spTree>
    <p:extLst>
      <p:ext uri="{BB962C8B-B14F-4D97-AF65-F5344CB8AC3E}">
        <p14:creationId xmlns:p14="http://schemas.microsoft.com/office/powerpoint/2010/main" val="84754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1"/>
            <a:ext cx="7772400" cy="2209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نحو سوق عمل </a:t>
            </a: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رقمي </a:t>
            </a:r>
            <a:r>
              <a:rPr lang="ar-IQ"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في العراق لدعم اهداف التنمية المستدامة</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عنوان فرعي 2"/>
          <p:cNvSpPr>
            <a:spLocks noGrp="1"/>
          </p:cNvSpPr>
          <p:nvPr>
            <p:ph type="subTitle" idx="1"/>
          </p:nvPr>
        </p:nvSpPr>
        <p:spPr>
          <a:xfrm>
            <a:off x="685800" y="3048000"/>
            <a:ext cx="7086600" cy="3124200"/>
          </a:xfrm>
        </p:spPr>
        <p:txBody>
          <a:bodyPr/>
          <a:lstStyle/>
          <a:p>
            <a:r>
              <a:rPr lang="ar-IQ" b="1" dirty="0" err="1" smtClean="0">
                <a:latin typeface="Arial" panose="020B0604020202020204" pitchFamily="34" charset="0"/>
                <a:cs typeface="Arial" panose="020B0604020202020204" pitchFamily="34" charset="0"/>
              </a:rPr>
              <a:t>أ.م.د</a:t>
            </a:r>
            <a:r>
              <a:rPr lang="ar-IQ" b="1" dirty="0" smtClean="0">
                <a:latin typeface="Arial" panose="020B0604020202020204" pitchFamily="34" charset="0"/>
                <a:cs typeface="Arial" panose="020B0604020202020204" pitchFamily="34" charset="0"/>
              </a:rPr>
              <a:t>. ندى سلمان حبيب</a:t>
            </a:r>
            <a:endParaRPr lang="en-US"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733800"/>
            <a:ext cx="47244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05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style>
          <a:lnRef idx="0">
            <a:schemeClr val="accent6"/>
          </a:lnRef>
          <a:fillRef idx="3">
            <a:schemeClr val="accent6"/>
          </a:fillRef>
          <a:effectRef idx="3">
            <a:schemeClr val="accent6"/>
          </a:effectRef>
          <a:fontRef idx="minor">
            <a:schemeClr val="lt1"/>
          </a:fontRef>
        </p:style>
        <p:txBody>
          <a:bodyPr>
            <a:normAutofit/>
          </a:bodyPr>
          <a:lstStyle/>
          <a:p>
            <a:pPr algn="r" rtl="1"/>
            <a:r>
              <a:rPr lang="ar-IQ" sz="2800" b="1" dirty="0"/>
              <a:t>الاتجاه الاول : آليات اسواق العمل النشطة</a:t>
            </a:r>
            <a:endParaRPr lang="en-US" sz="2800" b="1" dirty="0"/>
          </a:p>
        </p:txBody>
      </p:sp>
      <p:sp>
        <p:nvSpPr>
          <p:cNvPr id="3" name="عنصر نائب للمحتوى 2"/>
          <p:cNvSpPr>
            <a:spLocks noGrp="1"/>
          </p:cNvSpPr>
          <p:nvPr>
            <p:ph idx="1"/>
          </p:nvPr>
        </p:nvSpPr>
        <p:spPr>
          <a:xfrm>
            <a:off x="457200" y="1295400"/>
            <a:ext cx="8229600" cy="4830763"/>
          </a:xfrm>
        </p:spPr>
        <p:txBody>
          <a:bodyPr>
            <a:noAutofit/>
          </a:bodyPr>
          <a:lstStyle/>
          <a:p>
            <a:pPr marL="0" indent="0" algn="r" rtl="1">
              <a:buNone/>
            </a:pPr>
            <a:r>
              <a:rPr lang="ar-IQ" sz="2400" dirty="0"/>
              <a:t>وهي تلك الاليات التي تهتم بإدماج الباحثين عن العمل في سوق العمل وتشكل عنصرا اساسياً في الحد من البطالة والفقر من خلال :</a:t>
            </a:r>
          </a:p>
          <a:p>
            <a:pPr marL="0" indent="0" algn="r" rtl="1">
              <a:buNone/>
            </a:pPr>
            <a:r>
              <a:rPr lang="en-US" sz="2400" dirty="0" smtClean="0"/>
              <a:t>o</a:t>
            </a:r>
            <a:r>
              <a:rPr lang="ar-IQ" sz="2400" dirty="0" smtClean="0"/>
              <a:t>تحسين </a:t>
            </a:r>
            <a:r>
              <a:rPr lang="ar-IQ" sz="2400" dirty="0"/>
              <a:t>فرص العمل من خلال التدابير التقليدية المتمثلة بالتدريب .</a:t>
            </a:r>
          </a:p>
          <a:p>
            <a:pPr marL="0" indent="0" algn="r" rtl="1">
              <a:buNone/>
            </a:pPr>
            <a:r>
              <a:rPr lang="en-US" sz="2400" dirty="0" smtClean="0"/>
              <a:t>o</a:t>
            </a:r>
            <a:r>
              <a:rPr lang="ar-IQ" sz="2400" dirty="0" smtClean="0"/>
              <a:t>تبني </a:t>
            </a:r>
            <a:r>
              <a:rPr lang="ar-IQ" sz="2400" dirty="0"/>
              <a:t>برامج داعمة لتشجيع تبني المشاريع الصغيرة والمتناهية الصغر للحد من </a:t>
            </a:r>
            <a:r>
              <a:rPr lang="ar-IQ" sz="2400" dirty="0" smtClean="0"/>
              <a:t>الفقر.</a:t>
            </a:r>
            <a:endParaRPr lang="ar-IQ" sz="2400" dirty="0"/>
          </a:p>
          <a:p>
            <a:pPr marL="0" indent="0" algn="r" rtl="1">
              <a:buNone/>
            </a:pPr>
            <a:r>
              <a:rPr lang="en-US" sz="2400" dirty="0" smtClean="0"/>
              <a:t>o</a:t>
            </a:r>
            <a:r>
              <a:rPr lang="ar-IQ" sz="2400" dirty="0" smtClean="0"/>
              <a:t>توفير </a:t>
            </a:r>
            <a:r>
              <a:rPr lang="ar-IQ" sz="2400" dirty="0"/>
              <a:t>اعانات لدعم العاطلين عن العمل والباحثين عن العمل .</a:t>
            </a:r>
          </a:p>
          <a:p>
            <a:pPr marL="0" indent="0" algn="r" rtl="1">
              <a:buNone/>
            </a:pPr>
            <a:r>
              <a:rPr lang="en-US" sz="2400" dirty="0" smtClean="0"/>
              <a:t>o</a:t>
            </a:r>
            <a:r>
              <a:rPr lang="ar-IQ" sz="2400" dirty="0" smtClean="0"/>
              <a:t>الاهتمام </a:t>
            </a:r>
            <a:r>
              <a:rPr lang="ar-IQ" sz="2400" dirty="0"/>
              <a:t>بالفئات الهشة في المجتمع من اجل دمجهم في سوق العمل والتكييف مع السياسة المالية والنقدية والتنسيق في مجال منح القروض المالية للعاطلين عن </a:t>
            </a:r>
            <a:r>
              <a:rPr lang="ar-IQ" sz="2400" dirty="0" smtClean="0"/>
              <a:t>العمل.</a:t>
            </a:r>
            <a:endParaRPr lang="ar-IQ" sz="2400" dirty="0"/>
          </a:p>
          <a:p>
            <a:pPr marL="0" indent="0" algn="r" rtl="1">
              <a:buNone/>
            </a:pPr>
            <a:r>
              <a:rPr lang="en-US" sz="2400" dirty="0" smtClean="0"/>
              <a:t>o</a:t>
            </a:r>
            <a:r>
              <a:rPr lang="ar-IQ" sz="2400" dirty="0" smtClean="0"/>
              <a:t>تحقيق </a:t>
            </a:r>
            <a:r>
              <a:rPr lang="ar-IQ" sz="2400" dirty="0"/>
              <a:t>الامن المصاحب للتغيير في اسواق العمل كالخصخصة .</a:t>
            </a:r>
          </a:p>
          <a:p>
            <a:pPr marL="0" indent="0" algn="r" rtl="1">
              <a:buNone/>
            </a:pPr>
            <a:r>
              <a:rPr lang="en-US" sz="2400" dirty="0" smtClean="0"/>
              <a:t>o</a:t>
            </a:r>
            <a:r>
              <a:rPr lang="ar-IQ" sz="2400" dirty="0" smtClean="0"/>
              <a:t>الارتقاء </a:t>
            </a:r>
            <a:r>
              <a:rPr lang="ar-IQ" sz="2400" dirty="0"/>
              <a:t>بنوعية الوظائف لتعزيز العمل اللائق .</a:t>
            </a:r>
          </a:p>
          <a:p>
            <a:pPr marL="0" indent="0" algn="r" rtl="1">
              <a:buNone/>
            </a:pPr>
            <a:r>
              <a:rPr lang="en-US" sz="2400" dirty="0" smtClean="0"/>
              <a:t>o</a:t>
            </a:r>
            <a:r>
              <a:rPr lang="ar-IQ" sz="2400" dirty="0" smtClean="0"/>
              <a:t>تحقيق </a:t>
            </a:r>
            <a:r>
              <a:rPr lang="ar-IQ" sz="2400" dirty="0"/>
              <a:t>المساواة بين الجنسين في اسواق العمل .</a:t>
            </a:r>
          </a:p>
        </p:txBody>
      </p:sp>
    </p:spTree>
    <p:extLst>
      <p:ext uri="{BB962C8B-B14F-4D97-AF65-F5344CB8AC3E}">
        <p14:creationId xmlns:p14="http://schemas.microsoft.com/office/powerpoint/2010/main" val="423771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normAutofit/>
          </a:bodyPr>
          <a:lstStyle/>
          <a:p>
            <a:pPr algn="r" rtl="1"/>
            <a:r>
              <a:rPr lang="ar-IQ" sz="2800" b="1" dirty="0"/>
              <a:t>الاتجاه الثاني : آليات اسواق العمل غير النشطة</a:t>
            </a:r>
            <a:endParaRPr lang="en-US" sz="2800" b="1" dirty="0"/>
          </a:p>
        </p:txBody>
      </p:sp>
      <p:sp>
        <p:nvSpPr>
          <p:cNvPr id="3" name="عنصر نائب للمحتوى 2"/>
          <p:cNvSpPr>
            <a:spLocks noGrp="1"/>
          </p:cNvSpPr>
          <p:nvPr>
            <p:ph idx="1"/>
          </p:nvPr>
        </p:nvSpPr>
        <p:spPr>
          <a:xfrm>
            <a:off x="457200" y="1295400"/>
            <a:ext cx="8229600" cy="4830763"/>
          </a:xfrm>
        </p:spPr>
        <p:txBody>
          <a:bodyPr>
            <a:normAutofit/>
          </a:bodyPr>
          <a:lstStyle/>
          <a:p>
            <a:pPr marL="0" indent="0" algn="r" rtl="1">
              <a:buNone/>
            </a:pPr>
            <a:r>
              <a:rPr lang="ar-IQ" sz="2400" dirty="0"/>
              <a:t>ان آليات هذا النوع من الاسواق تعد الخيار الاخير الذي يتم اللجوء اليه عندما يمر الاقتصاد بفترات حرجة سعياً لاستدراك الظروف السلبية وتقديم حلولاً ايجابية نشطة ومن بينها :</a:t>
            </a:r>
          </a:p>
          <a:p>
            <a:pPr marL="0" indent="0" algn="r" rtl="1">
              <a:buNone/>
            </a:pPr>
            <a:r>
              <a:rPr lang="en-US" sz="2400" dirty="0" smtClean="0"/>
              <a:t>o</a:t>
            </a:r>
            <a:r>
              <a:rPr lang="ar-IQ" sz="2400" dirty="0" smtClean="0"/>
              <a:t>منح </a:t>
            </a:r>
            <a:r>
              <a:rPr lang="ar-IQ" sz="2400" dirty="0"/>
              <a:t>الاعا نات المادية للعاطلين .</a:t>
            </a:r>
          </a:p>
          <a:p>
            <a:pPr marL="0" indent="0" algn="r" rtl="1">
              <a:buNone/>
            </a:pPr>
            <a:r>
              <a:rPr lang="en-US" sz="2400" smtClean="0"/>
              <a:t>o</a:t>
            </a:r>
            <a:r>
              <a:rPr lang="ar-IQ" sz="2400" smtClean="0"/>
              <a:t>تجاوز </a:t>
            </a:r>
            <a:r>
              <a:rPr lang="ar-IQ" sz="2400" dirty="0"/>
              <a:t>الاطر السلبية للبطالة .</a:t>
            </a:r>
          </a:p>
          <a:p>
            <a:pPr marL="0" indent="0" algn="r" rtl="1">
              <a:buNone/>
            </a:pPr>
            <a:r>
              <a:rPr lang="ar-IQ" sz="2400" dirty="0"/>
              <a:t>ومهما بلغت درجة فاعلية ومرونة واستدامة آليات سوق العمل التقليدي النشط  وغير النشط الا انها تبقى اداة هامة من ادوات التصدي للأثار الضارة التي يمكن ان تحدثها التغيرات الهيكلية واثارها على البطالة والفقر .</a:t>
            </a:r>
          </a:p>
        </p:txBody>
      </p:sp>
    </p:spTree>
    <p:extLst>
      <p:ext uri="{BB962C8B-B14F-4D97-AF65-F5344CB8AC3E}">
        <p14:creationId xmlns:p14="http://schemas.microsoft.com/office/powerpoint/2010/main" val="1639264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normAutofit/>
          </a:bodyPr>
          <a:lstStyle/>
          <a:p>
            <a:pPr rtl="1"/>
            <a:r>
              <a:rPr lang="ar-IQ" sz="2800" b="1" dirty="0"/>
              <a:t>سوق العمل الرقمي </a:t>
            </a:r>
            <a:endParaRPr lang="en-US" sz="2800" b="1" dirty="0"/>
          </a:p>
        </p:txBody>
      </p:sp>
      <p:sp>
        <p:nvSpPr>
          <p:cNvPr id="3" name="عنصر نائب للمحتوى 2"/>
          <p:cNvSpPr>
            <a:spLocks noGrp="1"/>
          </p:cNvSpPr>
          <p:nvPr>
            <p:ph idx="1"/>
          </p:nvPr>
        </p:nvSpPr>
        <p:spPr>
          <a:xfrm>
            <a:off x="457200" y="1295400"/>
            <a:ext cx="8229600" cy="4830763"/>
          </a:xfrm>
        </p:spPr>
        <p:txBody>
          <a:bodyPr>
            <a:normAutofit/>
          </a:bodyPr>
          <a:lstStyle/>
          <a:p>
            <a:pPr marL="0" indent="0" algn="r" rtl="1">
              <a:buNone/>
            </a:pPr>
            <a:r>
              <a:rPr lang="ar-IQ" sz="2400" dirty="0"/>
              <a:t>يتأثر ويرتبط سوق العمل بالتقدم التكنولوجي مما جعل سوق العمل الرقمي البديل الطبيعي لسوق العمل التقليدي والذي عرفه البعض بأنه ذلك السوق الذي يعتمد على التقنية المعلوماتية الرقمية ، ويوظف المعلومات والمعرفة في اداراته ، بوصفها المورد الجديد للثورة الرقمية ومصدر الهام للابتكارات </a:t>
            </a:r>
            <a:r>
              <a:rPr lang="ar-IQ" sz="2400" dirty="0" smtClean="0"/>
              <a:t>الجديدة. </a:t>
            </a:r>
            <a:endParaRPr lang="en-US" sz="2400" dirty="0"/>
          </a:p>
        </p:txBody>
      </p:sp>
      <p:pic>
        <p:nvPicPr>
          <p:cNvPr id="2050" name="Picture 2" descr="C:\Users\user\Desktop\سوق العمل مؤشرات\سوق العمل الرقمي\التحول-الرقمي--1024x5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17386"/>
            <a:ext cx="5576128" cy="27608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1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0">
            <a:schemeClr val="accent6"/>
          </a:lnRef>
          <a:fillRef idx="3">
            <a:schemeClr val="accent6"/>
          </a:fillRef>
          <a:effectRef idx="3">
            <a:schemeClr val="accent6"/>
          </a:effectRef>
          <a:fontRef idx="minor">
            <a:schemeClr val="lt1"/>
          </a:fontRef>
        </p:style>
        <p:txBody>
          <a:bodyPr>
            <a:normAutofit/>
          </a:bodyPr>
          <a:lstStyle/>
          <a:p>
            <a:pPr algn="r" rtl="1"/>
            <a:r>
              <a:rPr lang="ar-IQ" sz="2800" b="1" dirty="0" smtClean="0"/>
              <a:t>ابرز </a:t>
            </a:r>
            <a:r>
              <a:rPr lang="ar-IQ" sz="2800" b="1" dirty="0"/>
              <a:t>خصائص سوق العمل </a:t>
            </a:r>
            <a:r>
              <a:rPr lang="ar-IQ" sz="2800" b="1" dirty="0" smtClean="0"/>
              <a:t>الرقمي :</a:t>
            </a:r>
            <a:endParaRPr lang="en-US" sz="2800" b="1" dirty="0"/>
          </a:p>
        </p:txBody>
      </p:sp>
      <p:sp>
        <p:nvSpPr>
          <p:cNvPr id="3" name="عنصر نائب للمحتوى 2"/>
          <p:cNvSpPr>
            <a:spLocks noGrp="1"/>
          </p:cNvSpPr>
          <p:nvPr>
            <p:ph idx="1"/>
          </p:nvPr>
        </p:nvSpPr>
        <p:spPr>
          <a:xfrm>
            <a:off x="457200" y="1219200"/>
            <a:ext cx="8229600" cy="4906963"/>
          </a:xfrm>
        </p:spPr>
        <p:txBody>
          <a:bodyPr>
            <a:noAutofit/>
          </a:bodyPr>
          <a:lstStyle/>
          <a:p>
            <a:pPr algn="r" rtl="1">
              <a:buFont typeface="Wingdings" panose="05000000000000000000" pitchFamily="2" charset="2"/>
              <a:buChar char="v"/>
            </a:pPr>
            <a:r>
              <a:rPr lang="ar-IQ" sz="2400" dirty="0" smtClean="0"/>
              <a:t> </a:t>
            </a:r>
            <a:r>
              <a:rPr lang="ar-IQ" sz="2400" dirty="0"/>
              <a:t>سوق افتراضي .</a:t>
            </a:r>
          </a:p>
          <a:p>
            <a:pPr algn="r" rtl="1">
              <a:buFont typeface="Wingdings" panose="05000000000000000000" pitchFamily="2" charset="2"/>
              <a:buChar char="v"/>
            </a:pPr>
            <a:r>
              <a:rPr lang="ar-IQ" sz="2400" dirty="0" smtClean="0"/>
              <a:t> </a:t>
            </a:r>
            <a:r>
              <a:rPr lang="ar-IQ" sz="2400" dirty="0"/>
              <a:t>تتسم بغياب قيود الزمن والمكان وانخفاض التكلفة وسرعة تدفق </a:t>
            </a:r>
            <a:r>
              <a:rPr lang="ar-IQ" sz="2400" dirty="0" smtClean="0"/>
              <a:t>المعلومة.</a:t>
            </a:r>
            <a:endParaRPr lang="ar-IQ" sz="2400" dirty="0"/>
          </a:p>
          <a:p>
            <a:pPr algn="r" rtl="1">
              <a:buFont typeface="Wingdings" panose="05000000000000000000" pitchFamily="2" charset="2"/>
              <a:buChar char="v"/>
            </a:pPr>
            <a:r>
              <a:rPr lang="ar-IQ" sz="2400" dirty="0" smtClean="0"/>
              <a:t>يتسم </a:t>
            </a:r>
            <a:r>
              <a:rPr lang="ar-IQ" sz="2400" dirty="0"/>
              <a:t>العمل الرقمي بالمرونة من خلال انماط العمل الرقمي كالتعاقد عبر الانترنيت للحصول على فرص العمل .</a:t>
            </a:r>
          </a:p>
          <a:p>
            <a:pPr algn="r" rtl="1">
              <a:buFont typeface="Wingdings" panose="05000000000000000000" pitchFamily="2" charset="2"/>
              <a:buChar char="v"/>
            </a:pPr>
            <a:r>
              <a:rPr lang="ar-IQ" sz="2400" dirty="0" smtClean="0"/>
              <a:t>تجزئة </a:t>
            </a:r>
            <a:r>
              <a:rPr lang="ar-IQ" sz="2400" dirty="0"/>
              <a:t>الاعمال الى مهام منفردة مجزأة وصغيرة ويقدر المحللون حجم هذا السوق بنحو 5مليار دولار </a:t>
            </a:r>
            <a:r>
              <a:rPr lang="ar-IQ" sz="2400" dirty="0" smtClean="0"/>
              <a:t>(العمل </a:t>
            </a:r>
            <a:r>
              <a:rPr lang="ar-IQ" sz="2400" dirty="0"/>
              <a:t>المستقل </a:t>
            </a:r>
            <a:r>
              <a:rPr lang="ar-IQ" sz="2400" dirty="0" smtClean="0"/>
              <a:t>والصغيرة) </a:t>
            </a:r>
            <a:r>
              <a:rPr lang="ar-IQ" sz="2400" dirty="0"/>
              <a:t>.</a:t>
            </a:r>
          </a:p>
          <a:p>
            <a:pPr algn="r" rtl="1">
              <a:buFont typeface="Wingdings" panose="05000000000000000000" pitchFamily="2" charset="2"/>
              <a:buChar char="v"/>
            </a:pPr>
            <a:r>
              <a:rPr lang="ar-IQ" sz="2400" dirty="0" smtClean="0"/>
              <a:t>مولد </a:t>
            </a:r>
            <a:r>
              <a:rPr lang="ar-IQ" sz="2400" dirty="0"/>
              <a:t>لوظائف رقمية جديدة وازاحة الكثير من الوظائف التقليدية </a:t>
            </a:r>
            <a:r>
              <a:rPr lang="ar-IQ" sz="2400" dirty="0" smtClean="0"/>
              <a:t>(عولمة </a:t>
            </a:r>
            <a:r>
              <a:rPr lang="ar-IQ" sz="2400" dirty="0"/>
              <a:t>المهارات).</a:t>
            </a:r>
          </a:p>
          <a:p>
            <a:pPr algn="r" rtl="1">
              <a:buFont typeface="Wingdings" panose="05000000000000000000" pitchFamily="2" charset="2"/>
              <a:buChar char="v"/>
            </a:pPr>
            <a:r>
              <a:rPr lang="ar-IQ" sz="2400" dirty="0" smtClean="0"/>
              <a:t>سوق </a:t>
            </a:r>
            <a:r>
              <a:rPr lang="ar-IQ" sz="2400" dirty="0"/>
              <a:t>محفزة وجاذبة للاستثمارات ومولدة للإيرادات من خلال الزيادات الهائلة في اعداد مشتركي الانترنيت واتاحة فرص الحصول عليه ، امتلاك الهواتف النقالة والحواسيب .</a:t>
            </a:r>
          </a:p>
          <a:p>
            <a:pPr algn="r" rtl="1">
              <a:buFont typeface="Wingdings" panose="05000000000000000000" pitchFamily="2" charset="2"/>
              <a:buChar char="v"/>
            </a:pPr>
            <a:r>
              <a:rPr lang="ar-IQ" sz="2400" dirty="0" smtClean="0"/>
              <a:t>تحول </a:t>
            </a:r>
            <a:r>
              <a:rPr lang="ar-IQ" sz="2400" dirty="0"/>
              <a:t>أوجه العمل الى بيانات رقمية .</a:t>
            </a:r>
          </a:p>
        </p:txBody>
      </p:sp>
    </p:spTree>
    <p:extLst>
      <p:ext uri="{BB962C8B-B14F-4D97-AF65-F5344CB8AC3E}">
        <p14:creationId xmlns:p14="http://schemas.microsoft.com/office/powerpoint/2010/main" val="369136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0">
            <a:schemeClr val="accent6"/>
          </a:lnRef>
          <a:fillRef idx="3">
            <a:schemeClr val="accent6"/>
          </a:fillRef>
          <a:effectRef idx="3">
            <a:schemeClr val="accent6"/>
          </a:effectRef>
          <a:fontRef idx="minor">
            <a:schemeClr val="lt1"/>
          </a:fontRef>
        </p:style>
        <p:txBody>
          <a:bodyPr>
            <a:normAutofit/>
          </a:bodyPr>
          <a:lstStyle/>
          <a:p>
            <a:pPr algn="r" rtl="1"/>
            <a:r>
              <a:rPr lang="ar-IQ" sz="2800" b="1" dirty="0"/>
              <a:t>متطلبات سوق العمل </a:t>
            </a:r>
            <a:r>
              <a:rPr lang="ar-IQ" sz="2800" b="1" dirty="0" smtClean="0"/>
              <a:t>الرقمي:</a:t>
            </a:r>
            <a:endParaRPr lang="en-US" sz="2800" b="1" dirty="0"/>
          </a:p>
        </p:txBody>
      </p:sp>
      <p:sp>
        <p:nvSpPr>
          <p:cNvPr id="3" name="عنصر نائب للمحتوى 2"/>
          <p:cNvSpPr>
            <a:spLocks noGrp="1"/>
          </p:cNvSpPr>
          <p:nvPr>
            <p:ph idx="1"/>
          </p:nvPr>
        </p:nvSpPr>
        <p:spPr>
          <a:xfrm>
            <a:off x="381000" y="1219200"/>
            <a:ext cx="8229600" cy="4525963"/>
          </a:xfrm>
        </p:spPr>
        <p:txBody>
          <a:bodyPr>
            <a:normAutofit/>
          </a:bodyPr>
          <a:lstStyle/>
          <a:p>
            <a:pPr algn="r" rtl="1">
              <a:buFont typeface="Wingdings" panose="05000000000000000000" pitchFamily="2" charset="2"/>
              <a:buChar char="Ø"/>
            </a:pPr>
            <a:r>
              <a:rPr lang="ar-IQ" sz="2400" dirty="0" smtClean="0"/>
              <a:t>المعرفة </a:t>
            </a:r>
            <a:r>
              <a:rPr lang="ar-IQ" sz="2400" dirty="0"/>
              <a:t>التخصصية لكي تكون الرقمية ذات اثر ايجابي في سوق </a:t>
            </a:r>
            <a:r>
              <a:rPr lang="ar-IQ" sz="2400" dirty="0" smtClean="0"/>
              <a:t>العمل.</a:t>
            </a:r>
            <a:endParaRPr lang="ar-IQ" sz="2400" dirty="0"/>
          </a:p>
          <a:p>
            <a:pPr algn="r" rtl="1">
              <a:buFont typeface="Wingdings" panose="05000000000000000000" pitchFamily="2" charset="2"/>
              <a:buChar char="Ø"/>
            </a:pPr>
            <a:r>
              <a:rPr lang="ar-IQ" sz="2400" dirty="0" smtClean="0"/>
              <a:t>التعليم </a:t>
            </a:r>
            <a:r>
              <a:rPr lang="ar-IQ" sz="2400" dirty="0"/>
              <a:t>والتدريب المهني من اجل اكتساب الخريجين المهارات التي تؤهلهم للدخول في سوق العمل الرقمي بما يعزز من مستوى الانتاجية والرفاه والتنمية .</a:t>
            </a:r>
          </a:p>
          <a:p>
            <a:pPr algn="r" rtl="1">
              <a:buFont typeface="Wingdings" panose="05000000000000000000" pitchFamily="2" charset="2"/>
              <a:buChar char="Ø"/>
            </a:pPr>
            <a:r>
              <a:rPr lang="ar-IQ" sz="2400" dirty="0" smtClean="0"/>
              <a:t>سياسة </a:t>
            </a:r>
            <a:r>
              <a:rPr lang="ar-IQ" sz="2400" dirty="0"/>
              <a:t>التعلم مدى الحياة لضمان فاعلية سوق العمل الرقمي ونجاح </a:t>
            </a:r>
            <a:r>
              <a:rPr lang="ar-IQ" sz="2400" dirty="0" smtClean="0"/>
              <a:t>التقديرات </a:t>
            </a:r>
            <a:r>
              <a:rPr lang="ar-IQ" sz="2400" dirty="0"/>
              <a:t>التخطيطية لقوة العمل وتجنب اي عجز فيها مؤثر على معدلات النمو الاقتصادي واتجاهاته . علماً ان بعض الدول تتنبأ بنمط العمالة المطلوب في المستقبل اعتماداً على معدلات نمو الناتج المحلي الاجمالي </a:t>
            </a:r>
          </a:p>
          <a:p>
            <a:pPr algn="r" rtl="1">
              <a:buFont typeface="Wingdings" panose="05000000000000000000" pitchFamily="2" charset="2"/>
              <a:buChar char="Ø"/>
            </a:pPr>
            <a:r>
              <a:rPr lang="ar-IQ" sz="2400" dirty="0" smtClean="0"/>
              <a:t>اصدار </a:t>
            </a:r>
            <a:r>
              <a:rPr lang="ar-IQ" sz="2400" dirty="0"/>
              <a:t>التشريعات والقوانين المنظمة لعملية الدخول والخروج من اسواق العمل الرقمية .</a:t>
            </a:r>
          </a:p>
        </p:txBody>
      </p:sp>
    </p:spTree>
    <p:extLst>
      <p:ext uri="{BB962C8B-B14F-4D97-AF65-F5344CB8AC3E}">
        <p14:creationId xmlns:p14="http://schemas.microsoft.com/office/powerpoint/2010/main" val="4060136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normAutofit/>
          </a:bodyPr>
          <a:lstStyle/>
          <a:p>
            <a:pPr rtl="1"/>
            <a:r>
              <a:rPr lang="ar-IQ" sz="2800" b="1" dirty="0"/>
              <a:t>آليات اسواق العمل الرقمية</a:t>
            </a:r>
            <a:endParaRPr lang="en-US" sz="28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52386562"/>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325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txBody>
          <a:bodyPr>
            <a:normAutofit/>
          </a:bodyPr>
          <a:lstStyle/>
          <a:p>
            <a:pPr marL="0" indent="0" algn="r" rtl="1">
              <a:buNone/>
            </a:pPr>
            <a:r>
              <a:rPr lang="ar-IQ" sz="2400" dirty="0" smtClean="0"/>
              <a:t>ان </a:t>
            </a:r>
            <a:r>
              <a:rPr lang="ar-IQ" sz="2400" dirty="0"/>
              <a:t>ما تم عرضه من سمات وخصائص ومتطلبات وآليات لسوق العمل الرقمي يعكس </a:t>
            </a:r>
            <a:r>
              <a:rPr lang="ar-IQ" sz="2400" dirty="0">
                <a:solidFill>
                  <a:srgbClr val="00B050"/>
                </a:solidFill>
              </a:rPr>
              <a:t>قوة الاثر الايجابي </a:t>
            </a:r>
            <a:r>
              <a:rPr lang="ar-IQ" sz="2400" dirty="0"/>
              <a:t>لتكنولوجيا المعلومات على هيكل سوق العمل وعرض قوة العمل واتجاهات الطلب على قوة العمل وانماط العمل ، الا ان لهذه التكنولوجيا </a:t>
            </a:r>
            <a:r>
              <a:rPr lang="ar-IQ" sz="2400" dirty="0">
                <a:solidFill>
                  <a:srgbClr val="FF0000"/>
                </a:solidFill>
              </a:rPr>
              <a:t>قوة اثر سلبي </a:t>
            </a:r>
            <a:r>
              <a:rPr lang="ar-IQ" sz="2400" dirty="0"/>
              <a:t>تمارسه على مستقبل العمل وانماطه وفاعلية اسواق العمل ومن بينها :</a:t>
            </a:r>
          </a:p>
          <a:p>
            <a:pPr marL="0" indent="0" algn="r" rtl="1">
              <a:buNone/>
            </a:pPr>
            <a:r>
              <a:rPr lang="ar-IQ" sz="2400" dirty="0"/>
              <a:t>• ارتفاع نسبة البطالة في العالم .</a:t>
            </a:r>
          </a:p>
          <a:p>
            <a:pPr marL="0" indent="0" algn="r" rtl="1">
              <a:buNone/>
            </a:pPr>
            <a:r>
              <a:rPr lang="ar-IQ" sz="2400" dirty="0"/>
              <a:t>• انخفاض معدلات التشغيل .</a:t>
            </a:r>
          </a:p>
          <a:p>
            <a:pPr marL="0" indent="0" algn="r" rtl="1">
              <a:buNone/>
            </a:pPr>
            <a:r>
              <a:rPr lang="ar-IQ" sz="2400" dirty="0"/>
              <a:t>• انخفاض حصة العمل من الدخل القومي .</a:t>
            </a:r>
          </a:p>
          <a:p>
            <a:pPr marL="0" indent="0" algn="r" rtl="1">
              <a:buNone/>
            </a:pPr>
            <a:r>
              <a:rPr lang="ar-IQ" sz="2400" dirty="0"/>
              <a:t>• حصر العوائد والمكاسب الانتاجية في الشركات التكنولوجية التي تعتمد على المهارات .</a:t>
            </a:r>
          </a:p>
          <a:p>
            <a:pPr marL="0" indent="0" algn="r" rtl="1">
              <a:buNone/>
            </a:pPr>
            <a:r>
              <a:rPr lang="ar-IQ" sz="2400" dirty="0"/>
              <a:t>• تغيير في هيكلية وانماط الطلب على قوة العمل ، </a:t>
            </a:r>
            <a:r>
              <a:rPr lang="ar-IQ" sz="2400" dirty="0" err="1"/>
              <a:t>فالاتمتة</a:t>
            </a:r>
            <a:r>
              <a:rPr lang="ar-IQ" sz="2400" dirty="0"/>
              <a:t> احدثت اثرا فوضوياً في خسارة قدرات ومهارات بشرية متخصصة في علوم متعددة ومتنوعة .</a:t>
            </a:r>
          </a:p>
        </p:txBody>
      </p:sp>
      <p:pic>
        <p:nvPicPr>
          <p:cNvPr id="4098" name="Picture 2" descr="C:\Users\user\Desktop\سوق العمل مؤشرات\سوق العمل الرقمي\png-clipart-digital-marketing-market-research-marketing-research-inbound-marketing-speaking-staff-public-relations-cart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55" y="4724400"/>
            <a:ext cx="1828800" cy="1828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0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ar-IQ" sz="3600" b="1" dirty="0"/>
              <a:t>سوق العمل الرقمي وتنفيذ اهداف التنمية </a:t>
            </a:r>
            <a:r>
              <a:rPr lang="ar-IQ" sz="3600" b="1" dirty="0" smtClean="0"/>
              <a:t>المستدامة</a:t>
            </a:r>
            <a:endParaRPr lang="en-US" sz="3600" b="1" dirty="0"/>
          </a:p>
        </p:txBody>
      </p:sp>
      <p:sp>
        <p:nvSpPr>
          <p:cNvPr id="3" name="عنوان فرعي 2"/>
          <p:cNvSpPr>
            <a:spLocks noGrp="1"/>
          </p:cNvSpPr>
          <p:nvPr>
            <p:ph type="subTitle" idx="1"/>
          </p:nvPr>
        </p:nvSpPr>
        <p:spPr>
          <a:xfrm>
            <a:off x="1371600" y="3886200"/>
            <a:ext cx="6400800" cy="1066800"/>
          </a:xfrm>
        </p:spPr>
        <p:style>
          <a:lnRef idx="1">
            <a:schemeClr val="accent4"/>
          </a:lnRef>
          <a:fillRef idx="2">
            <a:schemeClr val="accent4"/>
          </a:fillRef>
          <a:effectRef idx="1">
            <a:schemeClr val="accent4"/>
          </a:effectRef>
          <a:fontRef idx="minor">
            <a:schemeClr val="dk1"/>
          </a:fontRef>
        </p:style>
        <p:txBody>
          <a:bodyPr>
            <a:normAutofit/>
          </a:bodyPr>
          <a:lstStyle/>
          <a:p>
            <a:r>
              <a:rPr lang="ar-IQ" sz="4800" dirty="0"/>
              <a:t>استجابة  واثر</a:t>
            </a:r>
            <a:endParaRPr lang="en-US" sz="4800" dirty="0"/>
          </a:p>
        </p:txBody>
      </p:sp>
    </p:spTree>
    <p:extLst>
      <p:ext uri="{BB962C8B-B14F-4D97-AF65-F5344CB8AC3E}">
        <p14:creationId xmlns:p14="http://schemas.microsoft.com/office/powerpoint/2010/main" val="48830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smtClean="0"/>
              <a:t>تحفز </a:t>
            </a:r>
            <a:r>
              <a:rPr lang="ar-IQ" sz="2400" dirty="0"/>
              <a:t>تقنيات المعلومات ثورة التعليم الرقمي وتساهم الاجهزة التعليمية في وصول الطالب الى الخدمات التعليمية في اي زمان ومكان كما يستخدم المعلمون المعلومات الهواتف النقالة في الانشطة التعليمية ، والتعليم المتنقل الالكتروني يسهم في تخطي كافة الحواجز بين الحضر والريف وبين الجنسين .</a:t>
            </a:r>
          </a:p>
          <a:p>
            <a:pPr marL="0" indent="0" algn="r" rtl="1">
              <a:buNone/>
            </a:pPr>
            <a:r>
              <a:rPr lang="ar-IQ" sz="2400" dirty="0"/>
              <a:t>الاثر :</a:t>
            </a:r>
          </a:p>
          <a:p>
            <a:pPr marL="0" indent="0" algn="r" rtl="1">
              <a:buNone/>
            </a:pPr>
            <a:r>
              <a:rPr lang="ar-IQ" sz="2400" dirty="0" smtClean="0"/>
              <a:t>• جيل من الخريجين مؤهل للعمل الرقمي .</a:t>
            </a:r>
          </a:p>
          <a:p>
            <a:pPr marL="0" indent="0" algn="r" rtl="1">
              <a:buNone/>
            </a:pPr>
            <a:r>
              <a:rPr lang="ar-IQ" sz="2400" dirty="0" smtClean="0"/>
              <a:t>• </a:t>
            </a:r>
            <a:r>
              <a:rPr lang="ar-IQ" sz="2400" dirty="0"/>
              <a:t>تكافؤ الفرص في الحصول على التعليم </a:t>
            </a:r>
            <a:r>
              <a:rPr lang="ar-IQ" sz="2400" dirty="0" smtClean="0"/>
              <a:t>الرقمي.</a:t>
            </a:r>
            <a:endParaRPr lang="ar-IQ" sz="2400" dirty="0"/>
          </a:p>
          <a:p>
            <a:pPr marL="0" indent="0" algn="r" rtl="1">
              <a:buNone/>
            </a:pPr>
            <a:r>
              <a:rPr lang="ar-IQ" sz="2400" dirty="0"/>
              <a:t>• سوق عمل رقمي مستتيب لمستقبل عمل واعد </a:t>
            </a:r>
          </a:p>
        </p:txBody>
      </p:sp>
      <p:pic>
        <p:nvPicPr>
          <p:cNvPr id="1026" name="Picture 2" descr="C:\Users\user\Desktop\سوق العمل مؤشرات\Sustainable_Development_Goal_4-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819400"/>
            <a:ext cx="3124200" cy="3124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1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توفر تكنولوجيا المعلومات فرص المساواة بين الجنسين من خلال وصولهم اليها على الانترنيت وبالتساوي وتعمل كذلك على تمكين المرآة اقتصادياً عبر تملك المشروعات التجارية فضلاً عن فرص التوظيف للمرآة التي يسهل الوصول اليها عبر الانترنيت .</a:t>
            </a:r>
          </a:p>
          <a:p>
            <a:pPr marL="0" indent="0" algn="r" rtl="1">
              <a:buNone/>
            </a:pPr>
            <a:r>
              <a:rPr lang="ar-IQ" sz="2400" dirty="0"/>
              <a:t>الاثر :</a:t>
            </a:r>
          </a:p>
          <a:p>
            <a:pPr marL="0" indent="0" algn="r" rtl="1">
              <a:buNone/>
            </a:pPr>
            <a:r>
              <a:rPr lang="ar-IQ" sz="2400" dirty="0"/>
              <a:t>• سوق عمل رقمي مستجيب لمبدأ المساواة والشمول والانصاف</a:t>
            </a:r>
          </a:p>
          <a:p>
            <a:pPr marL="0" indent="0" algn="r" rtl="1">
              <a:buNone/>
            </a:pPr>
            <a:r>
              <a:rPr lang="ar-IQ" sz="2400" dirty="0"/>
              <a:t>• فرص عمل رقمية للنساء واعدة .</a:t>
            </a:r>
          </a:p>
          <a:p>
            <a:pPr marL="0" indent="0" algn="r" rtl="1">
              <a:buNone/>
            </a:pPr>
            <a:r>
              <a:rPr lang="ar-IQ" sz="2400" dirty="0"/>
              <a:t>• التمكين الاقتصادي للمرأة ومشاركتها في سوق العمل الرقمي.</a:t>
            </a:r>
          </a:p>
        </p:txBody>
      </p:sp>
      <p:pic>
        <p:nvPicPr>
          <p:cNvPr id="2050" name="Picture 2" descr="C:\Users\user\Desktop\سوق العمل مؤشرات\Sustainable_Development_Goal_5.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3463636"/>
            <a:ext cx="2556164" cy="25561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4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ar-IQ" dirty="0" smtClean="0"/>
              <a:t>الثورات الصناعية</a:t>
            </a:r>
            <a:endParaRPr lang="en-US" dirty="0"/>
          </a:p>
        </p:txBody>
      </p:sp>
      <p:pic>
        <p:nvPicPr>
          <p:cNvPr id="1026" name="Picture 2" descr="C:\Users\user\Desktop\سوق العمل مؤشرات\image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733800" cy="26281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85309"/>
            <a:ext cx="4204593" cy="24336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33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ان مهارات تكنولوجيا المعلومات اصبحت شرطاً اساسياً لكل انماط التوظيف ، لذلك لابد من وضع بناء </a:t>
            </a:r>
            <a:r>
              <a:rPr lang="ar-IQ" sz="2400" dirty="0" smtClean="0"/>
              <a:t>قدرات قوة </a:t>
            </a:r>
            <a:r>
              <a:rPr lang="ar-IQ" sz="2400" dirty="0"/>
              <a:t>العمل بالمهارات الرقمية كأولوية مع التأكيد على دور تكنولوجيا المعلومات والاتصالات في تغيير طرق واساليب وانماط العمل في كل مكان وايجاد فرص عمل جديدة .</a:t>
            </a:r>
          </a:p>
          <a:p>
            <a:pPr marL="0" indent="0" algn="r" rtl="1">
              <a:buNone/>
            </a:pPr>
            <a:r>
              <a:rPr lang="ar-IQ" sz="2400" dirty="0"/>
              <a:t>الاثر :</a:t>
            </a:r>
          </a:p>
          <a:p>
            <a:pPr marL="0" indent="0" algn="r" rtl="1">
              <a:buNone/>
            </a:pPr>
            <a:r>
              <a:rPr lang="ar-IQ" sz="2400" dirty="0"/>
              <a:t>• ارتباط المهارات الرقمية بأنماط التوظيف في سوق العمل .</a:t>
            </a:r>
          </a:p>
          <a:p>
            <a:pPr marL="0" indent="0" algn="r" rtl="1">
              <a:buNone/>
            </a:pPr>
            <a:r>
              <a:rPr lang="ar-IQ" sz="2400" dirty="0"/>
              <a:t>• بناء المهارات الرقمية لقوة العمل من خلال التعليم والتعلم والتدريب .</a:t>
            </a:r>
          </a:p>
          <a:p>
            <a:pPr marL="0" indent="0" algn="r" rtl="1">
              <a:buNone/>
            </a:pPr>
            <a:r>
              <a:rPr lang="ar-IQ" sz="2400" dirty="0"/>
              <a:t>• تغيير انماط العمل .</a:t>
            </a:r>
          </a:p>
          <a:p>
            <a:pPr marL="0" indent="0" algn="r" rtl="1">
              <a:buNone/>
            </a:pPr>
            <a:r>
              <a:rPr lang="ar-IQ" sz="2400" dirty="0"/>
              <a:t>• مستقبل العمل المستجيب </a:t>
            </a:r>
            <a:r>
              <a:rPr lang="ar-IQ" sz="2400" dirty="0" err="1"/>
              <a:t>للرقمنة</a:t>
            </a:r>
            <a:r>
              <a:rPr lang="ar-IQ" sz="2400" dirty="0"/>
              <a:t> .</a:t>
            </a:r>
          </a:p>
        </p:txBody>
      </p:sp>
      <p:pic>
        <p:nvPicPr>
          <p:cNvPr id="3074" name="Picture 2" descr="C:\Users\user\Desktop\سوق العمل مؤشرات\download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2819400" cy="2819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من دون بنية تحتية رقمية لا يمكن توفير تطبيقات تكنولوجيا المعلومات والاتصالات والتي تساهم في تقديم الحلول لجميع تحديات تحقيق اهداف التنمية المستدامة .</a:t>
            </a:r>
          </a:p>
          <a:p>
            <a:pPr marL="0" indent="0" algn="r" rtl="1">
              <a:buNone/>
            </a:pPr>
            <a:r>
              <a:rPr lang="ar-IQ" sz="2400" dirty="0"/>
              <a:t>الاثر :</a:t>
            </a:r>
          </a:p>
          <a:p>
            <a:pPr marL="0" indent="0" algn="r" rtl="1">
              <a:buNone/>
            </a:pPr>
            <a:r>
              <a:rPr lang="ar-IQ" sz="2400" dirty="0"/>
              <a:t>• سوق عمل رقمي فاعل ومرن .</a:t>
            </a:r>
          </a:p>
          <a:p>
            <a:pPr marL="0" indent="0" algn="r" rtl="1">
              <a:buNone/>
            </a:pPr>
            <a:r>
              <a:rPr lang="ar-IQ" sz="2400" dirty="0"/>
              <a:t>• تطوير انظمة الجيل الخامس وتقديم الحلول القابلة للتوسع والتنفيذ .</a:t>
            </a:r>
          </a:p>
        </p:txBody>
      </p:sp>
      <p:pic>
        <p:nvPicPr>
          <p:cNvPr id="4098" name="Picture 2" descr="C:\Users\user\Desktop\سوق العمل مؤشرات\Sustainable_Development_Goal_9-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01" y="2895600"/>
            <a:ext cx="3200400" cy="3200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82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629161"/>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تمتلك تقنيات المعلومات والاتصالات القدرة على تقليل صور عدم المساواة داخل الدولة ، حيث سيتمكن الفئات الاقل قدرة في المجتمعات الوصول الى المعلومات من خلال وصولهم الى الانترنيت . علماً ان في عام 2016 كان فقط 50 % من سكان العالم اي 3.9 مليار نسمة يستخدمون الانترنيت وكان الوصول غير متكافئ جغرافيا</a:t>
            </a:r>
          </a:p>
          <a:p>
            <a:pPr marL="0" indent="0" algn="r" rtl="1">
              <a:buNone/>
            </a:pPr>
            <a:r>
              <a:rPr lang="ar-IQ" sz="2400" dirty="0"/>
              <a:t>الاثر : </a:t>
            </a:r>
            <a:endParaRPr lang="ar-IQ" sz="2400" dirty="0" smtClean="0"/>
          </a:p>
          <a:p>
            <a:pPr algn="r" rtl="1"/>
            <a:r>
              <a:rPr lang="ar-IQ" sz="2400" dirty="0" smtClean="0"/>
              <a:t>سوق </a:t>
            </a:r>
            <a:r>
              <a:rPr lang="ar-IQ" sz="2400" dirty="0"/>
              <a:t>عمل رقمي يحقق المساواة ويضمن تكافؤ الفرص جغرافيا</a:t>
            </a:r>
          </a:p>
          <a:p>
            <a:pPr algn="r" rtl="1"/>
            <a:r>
              <a:rPr lang="ar-IQ" sz="2400" dirty="0" smtClean="0"/>
              <a:t>اتاحة </a:t>
            </a:r>
            <a:r>
              <a:rPr lang="ar-IQ" sz="2400" dirty="0"/>
              <a:t>فرص العمل الرقمية وسهولة الوصول اليها .</a:t>
            </a:r>
          </a:p>
          <a:p>
            <a:pPr algn="r" rtl="1"/>
            <a:r>
              <a:rPr lang="ar-IQ" sz="2400" dirty="0" smtClean="0"/>
              <a:t> </a:t>
            </a:r>
            <a:r>
              <a:rPr lang="ar-IQ" sz="2400" dirty="0"/>
              <a:t>لن نترك احداً في الخلف رؤيتنا في مستقبل العمل</a:t>
            </a:r>
          </a:p>
        </p:txBody>
      </p:sp>
      <p:pic>
        <p:nvPicPr>
          <p:cNvPr id="5122" name="Picture 2" descr="C:\Users\user\Desktop\سوق العمل مؤشرات\Sustainable_Development_Goal_10-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42380"/>
            <a:ext cx="2743200" cy="2743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9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تلعب تقنيات المعلومات دورا في اتاحة المعلومات اثناء الازمات والكوارث فتزداد الشفافية من خلال الاستخدام المتنامي للبيانات المفتوحة من قبل الحكومات مما يحفز النمو الاقتصادي ويحد من الكوارث ويخفف وطأتها من خلال اتخاذ الاجراءات السريعة في نقل المعلومات واتاحتها .</a:t>
            </a:r>
          </a:p>
          <a:p>
            <a:pPr marL="0" indent="0" algn="r" rtl="1">
              <a:buNone/>
            </a:pPr>
            <a:r>
              <a:rPr lang="ar-IQ" sz="2400" dirty="0"/>
              <a:t>الاثر :</a:t>
            </a:r>
          </a:p>
          <a:p>
            <a:pPr marL="0" indent="0" algn="r" rtl="1">
              <a:buNone/>
            </a:pPr>
            <a:r>
              <a:rPr lang="ar-IQ" sz="2400" dirty="0"/>
              <a:t>• سوق عمل رقمي مرن قادر على التكيف مع الازمات ومعالجتها .</a:t>
            </a:r>
          </a:p>
          <a:p>
            <a:pPr marL="0" indent="0" algn="r" rtl="1">
              <a:buNone/>
            </a:pPr>
            <a:r>
              <a:rPr lang="ar-IQ" sz="2400" dirty="0"/>
              <a:t>• اتجاه البيانات الخاصة بفرص العمل والطلب عليه .</a:t>
            </a:r>
          </a:p>
          <a:p>
            <a:pPr marL="0" indent="0" algn="r" rtl="1">
              <a:buNone/>
            </a:pPr>
            <a:r>
              <a:rPr lang="ar-IQ" sz="2400" dirty="0"/>
              <a:t>• ازدياد فرص الوصول الى الوظائف </a:t>
            </a:r>
            <a:r>
              <a:rPr lang="ar-IQ" sz="2400" dirty="0" smtClean="0"/>
              <a:t>الجديدة.</a:t>
            </a:r>
            <a:endParaRPr lang="ar-IQ" sz="2400" dirty="0"/>
          </a:p>
        </p:txBody>
      </p:sp>
      <p:pic>
        <p:nvPicPr>
          <p:cNvPr id="6146" name="Picture 2" descr="C:\Users\user\Desktop\سوق العمل مؤشرات\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76147"/>
            <a:ext cx="4724400" cy="22817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21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ar-IQ" sz="2400" dirty="0"/>
              <a:t>تعد تقنيات المعلومات والاتصالات حاسمة في تحقيق اهداف التنمية المستدامة جميعها لأنها تعمل كمحفزات ومحركات ومسرعات للركائز الثلاث للتنمية المستدامة وهي النمو الاقتصادي الشمول الاجتماعي ، الاستدامة البيئية ، فضلاً عن انها توفر وسائل ابداعية وفعالة للتنفيذ في علمنا المترابط</a:t>
            </a:r>
          </a:p>
          <a:p>
            <a:pPr marL="0" indent="0" algn="r" rtl="1">
              <a:buNone/>
            </a:pPr>
            <a:r>
              <a:rPr lang="ar-IQ" sz="2400" dirty="0"/>
              <a:t>الاثر :</a:t>
            </a:r>
          </a:p>
          <a:p>
            <a:pPr marL="0" indent="0" algn="r" rtl="1">
              <a:buNone/>
            </a:pPr>
            <a:r>
              <a:rPr lang="ar-IQ" sz="2400" dirty="0"/>
              <a:t>• سوق عمل رقمي محفز للنمو الاقتصادي .</a:t>
            </a:r>
          </a:p>
          <a:p>
            <a:pPr marL="0" indent="0" algn="r" rtl="1">
              <a:buNone/>
            </a:pPr>
            <a:r>
              <a:rPr lang="ar-IQ" sz="2400" dirty="0"/>
              <a:t>• سوق عمل رقمي مستجيب للشمول الاجتماعي والمسؤولية الاجتماعية .</a:t>
            </a:r>
          </a:p>
          <a:p>
            <a:pPr marL="0" indent="0" algn="r" rtl="1">
              <a:buNone/>
            </a:pPr>
            <a:r>
              <a:rPr lang="ar-IQ" sz="2400" dirty="0"/>
              <a:t>• سوق عمل رقمي محرك للاستدامة البيئية .</a:t>
            </a:r>
          </a:p>
          <a:p>
            <a:pPr marL="0" indent="0" algn="r" rtl="1">
              <a:buNone/>
            </a:pPr>
            <a:endParaRPr lang="en-US" dirty="0"/>
          </a:p>
        </p:txBody>
      </p:sp>
      <p:pic>
        <p:nvPicPr>
          <p:cNvPr id="7170" name="Picture 2" descr="C:\Users\user\Desktop\سوق العمل مؤشرات\Sustainable_Development_Goal_17-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21844"/>
            <a:ext cx="3505200" cy="2895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1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ar-IQ" sz="4000" b="1" dirty="0"/>
              <a:t>الجاهزية الرقمية في سوق العمل </a:t>
            </a:r>
            <a:r>
              <a:rPr lang="ar-IQ" sz="4000" b="1" dirty="0" smtClean="0"/>
              <a:t>العراقي</a:t>
            </a:r>
            <a:endParaRPr lang="en-US" sz="4000" b="1" dirty="0"/>
          </a:p>
        </p:txBody>
      </p:sp>
      <p:sp>
        <p:nvSpPr>
          <p:cNvPr id="3" name="عنوان فرعي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ar-IQ" sz="5400" dirty="0"/>
              <a:t>مؤشرات وقياس</a:t>
            </a:r>
            <a:endParaRPr lang="en-US" sz="5400" dirty="0"/>
          </a:p>
        </p:txBody>
      </p:sp>
    </p:spTree>
    <p:extLst>
      <p:ext uri="{BB962C8B-B14F-4D97-AF65-F5344CB8AC3E}">
        <p14:creationId xmlns:p14="http://schemas.microsoft.com/office/powerpoint/2010/main" val="140279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t>سوق العمل العراقي</a:t>
            </a:r>
            <a:endParaRPr lang="en-US" sz="2800" b="1" dirty="0"/>
          </a:p>
        </p:txBody>
      </p:sp>
      <p:sp>
        <p:nvSpPr>
          <p:cNvPr id="3" name="عنصر نائب للمحتوى 2"/>
          <p:cNvSpPr>
            <a:spLocks noGrp="1"/>
          </p:cNvSpPr>
          <p:nvPr>
            <p:ph idx="1"/>
          </p:nvPr>
        </p:nvSpPr>
        <p:spPr>
          <a:xfrm>
            <a:off x="457200" y="1219200"/>
            <a:ext cx="8229600" cy="4906963"/>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r" rtl="1">
              <a:buNone/>
            </a:pPr>
            <a:r>
              <a:rPr lang="ar-IQ" sz="2400" dirty="0"/>
              <a:t>منذ عام 2003 ولحد الان يواجه العراق تغيرات دراماتيكية في اوضاعه الاقتصادية والاجتماعية والسياسية ناجمة عن ازمات متلاحقة وصدمات اقتصادية ممتدة فضلاً عن تداعيات " </a:t>
            </a:r>
            <a:r>
              <a:rPr lang="ar-IQ" sz="2400" dirty="0" err="1"/>
              <a:t>كوفييد</a:t>
            </a:r>
            <a:r>
              <a:rPr lang="ar-IQ" sz="2400" dirty="0"/>
              <a:t> 19 " فأطبع الاقتصاد والمجتمع والانسان بأثار سلبية كان لها انعكاسات حادة على عرض قوة العمل والطلب عليه فقوض توازن سوق العمل وشوه علاقات العمل وحد من استدامة </a:t>
            </a:r>
            <a:r>
              <a:rPr lang="ar-IQ" sz="2400" dirty="0" smtClean="0"/>
              <a:t>الحوارات </a:t>
            </a:r>
            <a:r>
              <a:rPr lang="ar-IQ" sz="2400" dirty="0"/>
              <a:t>الاجتماعية بين اطراف العمل </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562600" cy="2743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75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3">
            <a:schemeClr val="lt1"/>
          </a:lnRef>
          <a:fillRef idx="1">
            <a:schemeClr val="accent3"/>
          </a:fillRef>
          <a:effectRef idx="1">
            <a:schemeClr val="accent3"/>
          </a:effectRef>
          <a:fontRef idx="minor">
            <a:schemeClr val="lt1"/>
          </a:fontRef>
        </p:style>
        <p:txBody>
          <a:bodyPr>
            <a:normAutofit/>
          </a:bodyPr>
          <a:lstStyle/>
          <a:p>
            <a:pPr algn="r" rtl="1"/>
            <a:r>
              <a:rPr lang="ar-IQ" sz="2800" b="1" dirty="0" smtClean="0"/>
              <a:t>اهم خصائص سوق </a:t>
            </a:r>
            <a:r>
              <a:rPr lang="ar-IQ" sz="2800" b="1" dirty="0"/>
              <a:t>العمل العراقي </a:t>
            </a:r>
            <a:r>
              <a:rPr lang="ar-IQ" sz="2800" b="1" dirty="0" smtClean="0"/>
              <a:t>:</a:t>
            </a:r>
            <a:endParaRPr lang="en-US" sz="2800" b="1" dirty="0"/>
          </a:p>
        </p:txBody>
      </p:sp>
      <p:sp>
        <p:nvSpPr>
          <p:cNvPr id="3" name="عنصر نائب للمحتوى 2"/>
          <p:cNvSpPr>
            <a:spLocks noGrp="1"/>
          </p:cNvSpPr>
          <p:nvPr>
            <p:ph idx="1"/>
          </p:nvPr>
        </p:nvSpPr>
        <p:spPr>
          <a:xfrm>
            <a:off x="457200" y="1219200"/>
            <a:ext cx="8229600" cy="4906963"/>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lgn="r" rtl="1">
              <a:buNone/>
            </a:pPr>
            <a:r>
              <a:rPr lang="ar-IQ" dirty="0" smtClean="0"/>
              <a:t>1.تجزئة </a:t>
            </a:r>
            <a:r>
              <a:rPr lang="ar-IQ" dirty="0"/>
              <a:t>سوق العمل </a:t>
            </a:r>
            <a:r>
              <a:rPr lang="ar-IQ" dirty="0" smtClean="0"/>
              <a:t>الى سوق </a:t>
            </a:r>
            <a:r>
              <a:rPr lang="ar-IQ" dirty="0"/>
              <a:t>عمل رسمي منظم </a:t>
            </a:r>
            <a:r>
              <a:rPr lang="ar-IQ" dirty="0" smtClean="0"/>
              <a:t> وسوق </a:t>
            </a:r>
            <a:r>
              <a:rPr lang="ar-IQ" dirty="0"/>
              <a:t>عمل غير رسمي وغير منظم .</a:t>
            </a:r>
          </a:p>
          <a:p>
            <a:pPr marL="0" indent="0" algn="r" rtl="1">
              <a:buNone/>
            </a:pPr>
            <a:r>
              <a:rPr lang="ar-IQ" dirty="0"/>
              <a:t>2.  ارتفاع معدلات البطالة الظاهرية .</a:t>
            </a:r>
          </a:p>
          <a:p>
            <a:pPr marL="0" indent="0" algn="r" rtl="1">
              <a:buNone/>
            </a:pPr>
            <a:r>
              <a:rPr lang="ar-IQ" dirty="0"/>
              <a:t>3. ايجابية العلاقة بين ارتفاع معدلات البطالة واعداد الخريجين في الجامعات العراقية مما عزز عدم التوافق المعلن بين مخرجات التعليم ومتطلبات سوق العمل .</a:t>
            </a:r>
          </a:p>
          <a:p>
            <a:pPr marL="0" indent="0" algn="r" rtl="1">
              <a:buNone/>
            </a:pPr>
            <a:r>
              <a:rPr lang="ar-IQ" dirty="0"/>
              <a:t>4. عدم فاعلية اطر تكنولوجيا المعلومات والاتصالات المستجيبة لديناميكية سوق العمل الرقمي ، بدلالة مؤشر المعرفة الرقمية الذي اعلن عن عدم دخول العراق في منهجية قياس المعرفة الرقمية عالمياً وعربياً في حين احتلت الامارات العربية المرتبة الاولى عربياً في مؤشر الاقتصاد الرقمي والمعرفة الرقمية والتسلسل </a:t>
            </a:r>
            <a:r>
              <a:rPr lang="ar-IQ" dirty="0" smtClean="0"/>
              <a:t>42 </a:t>
            </a:r>
            <a:r>
              <a:rPr lang="ar-IQ" dirty="0"/>
              <a:t>عالمياً  .</a:t>
            </a:r>
          </a:p>
          <a:p>
            <a:pPr marL="0" indent="0" algn="r" rtl="1">
              <a:buNone/>
            </a:pPr>
            <a:r>
              <a:rPr lang="ar-IQ" dirty="0"/>
              <a:t>لم يتجاوز الانتشار التكنولوجي في الاسواق العراقية نسبة 32 % ، في حين حقق العراق نسبة</a:t>
            </a:r>
          </a:p>
          <a:p>
            <a:pPr marL="0" indent="0" algn="r" rtl="1">
              <a:buNone/>
            </a:pPr>
            <a:r>
              <a:rPr lang="ar-IQ" dirty="0"/>
              <a:t>%16.75في مؤشر التحول الرقمي مما يدلل على جسامة التحديات التي تواجه بناء الاقتصاد الرقمي في العراق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8927"/>
            <a:ext cx="2619375" cy="17430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37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t>قياس نسبة التحول الرقمي لأسواق العمل في العراق </a:t>
            </a:r>
            <a:r>
              <a:rPr lang="ar-IQ" sz="2800" b="1" dirty="0" smtClean="0"/>
              <a:t>(الجاهزية الرقمية)</a:t>
            </a:r>
            <a:endParaRPr lang="en-US" sz="28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51162131"/>
              </p:ext>
            </p:extLst>
          </p:nvPr>
        </p:nvGraphicFramePr>
        <p:xfrm>
          <a:off x="1531620" y="1600199"/>
          <a:ext cx="6080760" cy="4572000"/>
        </p:xfrm>
        <a:graphic>
          <a:graphicData uri="http://schemas.openxmlformats.org/drawingml/2006/table">
            <a:tbl>
              <a:tblPr rtl="1" firstRow="1" firstCol="1" bandRow="1">
                <a:effectLst>
                  <a:outerShdw blurRad="50800" dist="38100" dir="8100000" algn="tr" rotWithShape="0">
                    <a:prstClr val="black">
                      <a:alpha val="40000"/>
                    </a:prstClr>
                  </a:outerShdw>
                </a:effectLst>
              </a:tblPr>
              <a:tblGrid>
                <a:gridCol w="2583180"/>
                <a:gridCol w="1085850"/>
                <a:gridCol w="1200150"/>
                <a:gridCol w="1211580"/>
              </a:tblGrid>
              <a:tr h="914400">
                <a:tc>
                  <a:txBody>
                    <a:bodyPr/>
                    <a:lstStyle/>
                    <a:p>
                      <a:pPr marL="0" marR="0" algn="r" rtl="1">
                        <a:lnSpc>
                          <a:spcPct val="115000"/>
                        </a:lnSpc>
                        <a:spcBef>
                          <a:spcPts val="0"/>
                        </a:spcBef>
                        <a:spcAft>
                          <a:spcPts val="0"/>
                        </a:spcAft>
                      </a:pPr>
                      <a:r>
                        <a:rPr lang="ar-SA" sz="1400" dirty="0">
                          <a:effectLst/>
                          <a:latin typeface="SimplifiedArabic"/>
                          <a:ea typeface="Calibri"/>
                          <a:cs typeface="SimplifiedArabic"/>
                        </a:rPr>
                        <a:t>المؤشرات</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dirty="0">
                          <a:solidFill>
                            <a:srgbClr val="7030A0"/>
                          </a:solidFill>
                          <a:effectLst/>
                          <a:latin typeface="SimplifiedArabic"/>
                          <a:ea typeface="Calibri"/>
                          <a:cs typeface="SimplifiedArabic"/>
                        </a:rPr>
                        <a:t>مؤشر البنية التحتية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a:solidFill>
                            <a:srgbClr val="0070C0"/>
                          </a:solidFill>
                          <a:effectLst/>
                          <a:latin typeface="SimplifiedArabic"/>
                          <a:ea typeface="Calibri"/>
                          <a:cs typeface="SimplifiedArabic"/>
                        </a:rPr>
                        <a:t>مؤشر توظيف المعلومات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a:solidFill>
                            <a:srgbClr val="C00000"/>
                          </a:solidFill>
                          <a:effectLst/>
                          <a:latin typeface="SimplifiedArabic"/>
                          <a:ea typeface="Calibri"/>
                          <a:cs typeface="SimplifiedArabic"/>
                        </a:rPr>
                        <a:t>مؤشر التحول الرقمي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r" rtl="1">
                        <a:lnSpc>
                          <a:spcPct val="115000"/>
                        </a:lnSpc>
                        <a:spcBef>
                          <a:spcPts val="0"/>
                        </a:spcBef>
                        <a:spcAft>
                          <a:spcPts val="0"/>
                        </a:spcAft>
                      </a:pPr>
                      <a:r>
                        <a:rPr lang="ar-SA" sz="1400" b="1">
                          <a:effectLst/>
                          <a:latin typeface="SimplifiedArabic"/>
                          <a:ea typeface="Calibri"/>
                          <a:cs typeface="SimplifiedArabic"/>
                        </a:rPr>
                        <a:t>مؤشر توفر الاجهزة والبرمجيات الالكترونية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dirty="0">
                          <a:effectLst/>
                          <a:latin typeface="SimplifiedArabic"/>
                          <a:ea typeface="Calibri"/>
                          <a:cs typeface="SimplifiedArabic"/>
                        </a:rPr>
                        <a:t>11%</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a:effectLst/>
                          <a:latin typeface="SimplifiedArabic"/>
                          <a:ea typeface="Calibri"/>
                          <a:cs typeface="SimplifiedArabic"/>
                        </a:rPr>
                        <a:t>مؤشر الاتصال بالأنترنيت داخل المؤسسات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16%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dirty="0">
                          <a:solidFill>
                            <a:srgbClr val="7030A0"/>
                          </a:solidFill>
                          <a:effectLst/>
                          <a:latin typeface="SimplifiedArabic"/>
                          <a:ea typeface="Calibri"/>
                          <a:cs typeface="SimplifiedArabic"/>
                        </a:rPr>
                        <a:t>مؤشر البنية التحتية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a:solidFill>
                            <a:srgbClr val="7030A0"/>
                          </a:solidFill>
                          <a:effectLst/>
                          <a:latin typeface="SimplifiedArabic"/>
                          <a:ea typeface="Calibri"/>
                          <a:cs typeface="SimplifiedArabic"/>
                        </a:rPr>
                        <a:t>13.5%</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a:effectLst/>
                          <a:latin typeface="SimplifiedArabic"/>
                          <a:ea typeface="Calibri"/>
                          <a:cs typeface="SimplifiedArabic"/>
                        </a:rPr>
                        <a:t>مؤشر نظم البيانات والعمليات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a:effectLst/>
                          <a:latin typeface="SimplifiedArabic"/>
                          <a:ea typeface="Calibri"/>
                          <a:cs typeface="SimplifiedArabic"/>
                        </a:rPr>
                        <a:t>مؤشر الاليات المفعلة في ادارة المعلومات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37%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a:solidFill>
                            <a:srgbClr val="0070C0"/>
                          </a:solidFill>
                          <a:effectLst/>
                          <a:latin typeface="SimplifiedArabic"/>
                          <a:ea typeface="Calibri"/>
                          <a:cs typeface="SimplifiedArabic"/>
                        </a:rPr>
                        <a:t>مؤشر توظيف المعلوماتية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a:solidFill>
                            <a:srgbClr val="0070C0"/>
                          </a:solidFill>
                          <a:effectLst/>
                          <a:latin typeface="SimplifiedArabic"/>
                          <a:ea typeface="Calibri"/>
                          <a:cs typeface="SimplifiedArabic"/>
                        </a:rPr>
                        <a:t>20%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r" rtl="1">
                        <a:lnSpc>
                          <a:spcPct val="115000"/>
                        </a:lnSpc>
                        <a:spcBef>
                          <a:spcPts val="0"/>
                        </a:spcBef>
                        <a:spcAft>
                          <a:spcPts val="0"/>
                        </a:spcAft>
                      </a:pPr>
                      <a:r>
                        <a:rPr lang="ar-SA" sz="1400" b="1">
                          <a:solidFill>
                            <a:srgbClr val="C00000"/>
                          </a:solidFill>
                          <a:effectLst/>
                          <a:latin typeface="SimplifiedArabic"/>
                          <a:ea typeface="Calibri"/>
                          <a:cs typeface="SimplifiedArabic"/>
                        </a:rPr>
                        <a:t>مؤشر التحول الرقمي</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b="1" dirty="0">
                          <a:solidFill>
                            <a:srgbClr val="C00000"/>
                          </a:solidFill>
                          <a:effectLst/>
                          <a:latin typeface="SimplifiedArabic"/>
                          <a:ea typeface="Calibri"/>
                          <a:cs typeface="SimplifiedArabic"/>
                        </a:rPr>
                        <a:t>16.75%</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639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t>مؤشر الانتشار التكنولوجي العراق 2019</a:t>
            </a:r>
            <a:endParaRPr lang="en-US" sz="28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841700"/>
              </p:ext>
            </p:extLst>
          </p:nvPr>
        </p:nvGraphicFramePr>
        <p:xfrm>
          <a:off x="1531620" y="1295399"/>
          <a:ext cx="6080760" cy="4724400"/>
        </p:xfrm>
        <a:graphic>
          <a:graphicData uri="http://schemas.openxmlformats.org/drawingml/2006/table">
            <a:tbl>
              <a:tblPr rtl="1" firstRow="1" firstCol="1" bandRow="1">
                <a:effectLst>
                  <a:outerShdw blurRad="50800" dist="38100" dir="8100000" algn="tr" rotWithShape="0">
                    <a:prstClr val="black">
                      <a:alpha val="40000"/>
                    </a:prstClr>
                  </a:outerShdw>
                </a:effectLst>
              </a:tblPr>
              <a:tblGrid>
                <a:gridCol w="754380"/>
                <a:gridCol w="3299460"/>
                <a:gridCol w="2026920"/>
              </a:tblGrid>
              <a:tr h="393700">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المؤشر</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النسبة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dirty="0">
                          <a:effectLst/>
                          <a:latin typeface="SimplifiedArabic"/>
                          <a:ea typeface="Calibri"/>
                          <a:cs typeface="SimplifiedArabic"/>
                        </a:rPr>
                        <a:t>النفاذ الى الانترنيت</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25% الفئة العمرية (20 – 24)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dirty="0">
                          <a:effectLst/>
                          <a:latin typeface="SimplifiedArabic"/>
                          <a:ea typeface="Calibri"/>
                          <a:cs typeface="SimplifiedArabic"/>
                        </a:rPr>
                        <a:t>اشتراك في الهاتف المحمول كل 1000 نسمة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98%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استخدام الحاسوب</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30%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قوة العمل في المهن التكنولوجية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3-4%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نسبة التغطية اللاسلكية عريض النطاق</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11%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سرعة الانترنيت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45.42 ميغابايت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الخدمات الامنية للأعمال</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0.72%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مؤسسات الاعمال التي لديها تواجد على الويب</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44%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الخدمات الالكترونية للمواطنين</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42%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التوقيع الرقمي</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0.19%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700">
                <a:tc>
                  <a:txBody>
                    <a:bodyPr/>
                    <a:lstStyle/>
                    <a:p>
                      <a:pPr marL="342900" marR="0" lvl="0" indent="-342900" algn="r" rtl="1">
                        <a:lnSpc>
                          <a:spcPct val="115000"/>
                        </a:lnSpc>
                        <a:spcBef>
                          <a:spcPts val="0"/>
                        </a:spcBef>
                        <a:spcAft>
                          <a:spcPts val="0"/>
                        </a:spcAft>
                        <a:buFont typeface="+mj-lt"/>
                        <a:buAutoNum type="arabicPeriod"/>
                      </a:pPr>
                      <a:r>
                        <a:rPr lang="ar-SA" sz="1400">
                          <a:effectLst/>
                          <a:latin typeface="SimplifiedArabic"/>
                          <a:ea typeface="Calibri"/>
                          <a:cs typeface="SimplifiedArabic"/>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effectLst/>
                          <a:latin typeface="SimplifiedArabic"/>
                          <a:ea typeface="Calibri"/>
                          <a:cs typeface="SimplifiedArabic"/>
                        </a:rPr>
                        <a:t>نسبة الانتشار التكنولوجي</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dirty="0">
                          <a:effectLst/>
                          <a:latin typeface="SimplifiedArabic"/>
                          <a:ea typeface="Calibri"/>
                          <a:cs typeface="SimplifiedArabic"/>
                        </a:rPr>
                        <a:t>32%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354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IQ" dirty="0" smtClean="0"/>
              <a:t>الثورة الصناعية الاولى</a:t>
            </a:r>
            <a:endParaRPr lang="en-US" dirty="0"/>
          </a:p>
        </p:txBody>
      </p:sp>
      <p:pic>
        <p:nvPicPr>
          <p:cNvPr id="2050" name="Picture 2" descr="C:\Users\user\Desktop\سوق العمل مؤشرات\f274e95fde1c2f9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814945"/>
            <a:ext cx="2866364" cy="1828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1" name="Picture 3" descr="C:\Users\user\Desktop\سوق العمل مؤشرات\كيف-كانت-بداية-الثورة-الصناعية.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80581"/>
            <a:ext cx="2971800" cy="16010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2" name="Picture 4" descr="C:\Users\user\Desktop\سوق العمل مؤشرات\الثورة الصناعية الاولى.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3035" y="3880581"/>
            <a:ext cx="2846324" cy="16010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9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IQ" dirty="0" smtClean="0"/>
              <a:t>الثورة الصناعية الثانية</a:t>
            </a:r>
            <a:endParaRPr lang="en-US" dirty="0"/>
          </a:p>
        </p:txBody>
      </p:sp>
      <p:pic>
        <p:nvPicPr>
          <p:cNvPr id="3074" name="Picture 2" descr="C:\Users\user\Desktop\سوق العمل مؤشرات\collection-of-united-states-patents-granted-to-thomas-a-edison-1869-1884-1869-8b0f1b-10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00199"/>
            <a:ext cx="2118101" cy="253676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0"/>
            <a:ext cx="3782291" cy="20610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14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ar-IQ" dirty="0" smtClean="0"/>
              <a:t>الثورة الصناعية الثالثة</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191000"/>
            <a:ext cx="3227211" cy="18153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user\Desktop\سوق العمل مؤشرات\20236785649257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1286"/>
            <a:ext cx="3727268" cy="17601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2" name="Picture 4" descr="C:\Users\user\Desktop\سوق العمل مؤشرات\Revolution-4-750x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1286"/>
            <a:ext cx="3038474" cy="17601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91000"/>
            <a:ext cx="3727268" cy="18907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37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ar-IQ" dirty="0" smtClean="0"/>
              <a:t>الثورة الصناعية الرابعة</a:t>
            </a:r>
            <a:endParaRPr lang="en-US" dirty="0"/>
          </a:p>
        </p:txBody>
      </p:sp>
      <p:pic>
        <p:nvPicPr>
          <p:cNvPr id="1026" name="Picture 2" descr="C:\Users\user\Desktop\سوق العمل مؤشرات\19_2023-638203596637448396-74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913866" cy="19351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7" name="Picture 3" descr="C:\Users\user\Desktop\سوق العمل مؤشرات\1555235_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032154"/>
            <a:ext cx="3441700" cy="24765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8" name="Picture 4" descr="C:\Users\user\Desktop\سوق العمل مؤشرات\Depositphotos_133023408_s-20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9845" y="4032154"/>
            <a:ext cx="3266081" cy="24765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7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44562"/>
          </a:xfrm>
        </p:spPr>
        <p:style>
          <a:lnRef idx="0">
            <a:schemeClr val="accent6"/>
          </a:lnRef>
          <a:fillRef idx="3">
            <a:schemeClr val="accent6"/>
          </a:fillRef>
          <a:effectRef idx="3">
            <a:schemeClr val="accent6"/>
          </a:effectRef>
          <a:fontRef idx="minor">
            <a:schemeClr val="lt1"/>
          </a:fontRef>
        </p:style>
        <p:txBody>
          <a:bodyPr>
            <a:normAutofit/>
          </a:bodyPr>
          <a:lstStyle/>
          <a:p>
            <a:pPr algn="r" rtl="1"/>
            <a:r>
              <a:rPr lang="ar-IQ" sz="2800" dirty="0" smtClean="0"/>
              <a:t>اهم </a:t>
            </a:r>
            <a:r>
              <a:rPr lang="ar-IQ" sz="2800" dirty="0"/>
              <a:t>نتائج هذا التحول الذي احدثته الثورات الصناعية وتحديداً الرابعة </a:t>
            </a:r>
            <a:r>
              <a:rPr lang="ar-IQ" sz="2800" dirty="0" smtClean="0"/>
              <a:t>:</a:t>
            </a:r>
            <a:endParaRPr lang="en-US" sz="2800" dirty="0"/>
          </a:p>
        </p:txBody>
      </p:sp>
      <p:sp>
        <p:nvSpPr>
          <p:cNvPr id="3" name="عنصر نائب للمحتوى 2"/>
          <p:cNvSpPr>
            <a:spLocks noGrp="1"/>
          </p:cNvSpPr>
          <p:nvPr>
            <p:ph idx="1"/>
          </p:nvPr>
        </p:nvSpPr>
        <p:spPr>
          <a:xfrm>
            <a:off x="457200" y="1371600"/>
            <a:ext cx="8229600" cy="4754563"/>
          </a:xfrm>
        </p:spPr>
        <p:txBody>
          <a:bodyPr>
            <a:normAutofit/>
          </a:bodyPr>
          <a:lstStyle/>
          <a:p>
            <a:pPr marL="0" indent="0" algn="r" rtl="1">
              <a:buNone/>
            </a:pPr>
            <a:r>
              <a:rPr lang="ar-IQ" sz="2000" dirty="0" smtClean="0"/>
              <a:t>1.التحول </a:t>
            </a:r>
            <a:r>
              <a:rPr lang="ar-IQ" sz="2000" dirty="0"/>
              <a:t>نحو العمل عن بعد لأنماط عمل جديدة .</a:t>
            </a:r>
          </a:p>
          <a:p>
            <a:pPr marL="0" indent="0" algn="r" rtl="1">
              <a:buNone/>
            </a:pPr>
            <a:r>
              <a:rPr lang="ar-IQ" sz="2000" dirty="0" smtClean="0"/>
              <a:t>2.ظهور </a:t>
            </a:r>
            <a:r>
              <a:rPr lang="ar-IQ" sz="2000" dirty="0"/>
              <a:t>سوق عمل بخصائص وسمات وترتيبات جديدة .</a:t>
            </a:r>
          </a:p>
          <a:p>
            <a:pPr marL="0" indent="0" algn="r" rtl="1">
              <a:buNone/>
            </a:pPr>
            <a:r>
              <a:rPr lang="ar-IQ" sz="2000" dirty="0" smtClean="0"/>
              <a:t>3.بروز </a:t>
            </a:r>
            <a:r>
              <a:rPr lang="ar-IQ" sz="2000" dirty="0"/>
              <a:t>تحديات جديدة مقترنة بظروف التحول الرقمي .</a:t>
            </a:r>
          </a:p>
          <a:p>
            <a:pPr marL="0" indent="0" algn="r" rtl="1">
              <a:buNone/>
            </a:pPr>
            <a:r>
              <a:rPr lang="ar-IQ" sz="2000" dirty="0" smtClean="0"/>
              <a:t>4.تسريح </a:t>
            </a:r>
            <a:r>
              <a:rPr lang="ar-IQ" sz="2000" dirty="0"/>
              <a:t>العاملين بسبب الوظائف الجديدة المرتكزة على المهارات الرقمية .</a:t>
            </a:r>
          </a:p>
          <a:p>
            <a:pPr marL="0" indent="0" algn="r" rtl="1">
              <a:buNone/>
            </a:pPr>
            <a:r>
              <a:rPr lang="ar-IQ" sz="2000" dirty="0" smtClean="0"/>
              <a:t>5.ضرورة </a:t>
            </a:r>
            <a:r>
              <a:rPr lang="ar-IQ" sz="2000" dirty="0"/>
              <a:t>تبني برامج تدريب وتأهيل مستجيبة لتنمية قدرات العاملين الرقمية .</a:t>
            </a:r>
          </a:p>
          <a:p>
            <a:pPr marL="0" indent="0" algn="r" rtl="1">
              <a:buNone/>
            </a:pPr>
            <a:r>
              <a:rPr lang="ar-IQ" sz="2000" dirty="0" smtClean="0"/>
              <a:t>6.انتشار </a:t>
            </a:r>
            <a:r>
              <a:rPr lang="ar-IQ" sz="2000" dirty="0"/>
              <a:t>حالة عدم اليقين ازاء عمل المستقبل .</a:t>
            </a:r>
          </a:p>
          <a:p>
            <a:pPr marL="0" indent="0" algn="r" rtl="1">
              <a:buNone/>
            </a:pPr>
            <a:r>
              <a:rPr lang="ar-IQ" sz="2000" dirty="0" smtClean="0"/>
              <a:t>7.تغيرات </a:t>
            </a:r>
            <a:r>
              <a:rPr lang="ar-IQ" sz="2000" dirty="0"/>
              <a:t>جوهرية في اساليب عمل وممارساته مبنية على المعرفة والابتكار والابداع والتعامل مع التكنلوجيا الرقمية والحاسوب </a:t>
            </a:r>
            <a:r>
              <a:rPr lang="ar-IQ" sz="2000" dirty="0" err="1" smtClean="0"/>
              <a:t>والاتمة</a:t>
            </a:r>
            <a:r>
              <a:rPr lang="ar-IQ" sz="2000" dirty="0"/>
              <a:t>.</a:t>
            </a:r>
          </a:p>
          <a:p>
            <a:pPr marL="0" indent="0" algn="r" rtl="1">
              <a:buNone/>
            </a:pPr>
            <a:endParaRPr lang="en-US" dirty="0"/>
          </a:p>
        </p:txBody>
      </p:sp>
      <p:pic>
        <p:nvPicPr>
          <p:cNvPr id="2050" name="Picture 2" descr="C:\Users\user\Desktop\سوق العمل مؤشرات\سوق العمل الرقمي\images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6" y="4068164"/>
            <a:ext cx="3726873" cy="2113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39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style>
          <a:lnRef idx="0">
            <a:schemeClr val="accent6"/>
          </a:lnRef>
          <a:fillRef idx="3">
            <a:schemeClr val="accent6"/>
          </a:fillRef>
          <a:effectRef idx="3">
            <a:schemeClr val="accent6"/>
          </a:effectRef>
          <a:fontRef idx="minor">
            <a:schemeClr val="lt1"/>
          </a:fontRef>
        </p:style>
        <p:txBody>
          <a:bodyPr>
            <a:normAutofit/>
          </a:bodyPr>
          <a:lstStyle/>
          <a:p>
            <a:pPr rtl="1"/>
            <a:r>
              <a:rPr lang="ar-SA" sz="2800" b="1" dirty="0">
                <a:ea typeface="Calibri"/>
                <a:cs typeface="Arial"/>
              </a:rPr>
              <a:t>اسواق</a:t>
            </a:r>
            <a:r>
              <a:rPr lang="ar-SA" sz="2800" b="1" dirty="0">
                <a:ea typeface="Calibri"/>
                <a:cs typeface="Calibri"/>
              </a:rPr>
              <a:t> </a:t>
            </a:r>
            <a:r>
              <a:rPr lang="ar-SA" sz="2800" b="1" dirty="0">
                <a:ea typeface="Calibri"/>
                <a:cs typeface="Arial"/>
              </a:rPr>
              <a:t>العمل</a:t>
            </a:r>
            <a:r>
              <a:rPr lang="ar-SA" sz="2800" b="1" dirty="0">
                <a:ea typeface="Calibri"/>
                <a:cs typeface="Calibri"/>
              </a:rPr>
              <a:t> </a:t>
            </a:r>
            <a:endParaRPr lang="en-US" sz="2800" b="1" dirty="0"/>
          </a:p>
        </p:txBody>
      </p:sp>
      <p:sp>
        <p:nvSpPr>
          <p:cNvPr id="3" name="عنصر نائب للمحتوى 2"/>
          <p:cNvSpPr>
            <a:spLocks noGrp="1"/>
          </p:cNvSpPr>
          <p:nvPr>
            <p:ph idx="1"/>
          </p:nvPr>
        </p:nvSpPr>
        <p:spPr>
          <a:xfrm>
            <a:off x="457200" y="1371600"/>
            <a:ext cx="8229600" cy="4754563"/>
          </a:xfrm>
        </p:spPr>
        <p:txBody>
          <a:bodyPr>
            <a:normAutofit/>
          </a:bodyPr>
          <a:lstStyle/>
          <a:p>
            <a:pPr marL="0" indent="0" algn="r" rtl="1">
              <a:buNone/>
            </a:pPr>
            <a:r>
              <a:rPr lang="ar-IQ" sz="2400" dirty="0"/>
              <a:t>يعرف سوق العمل </a:t>
            </a:r>
            <a:r>
              <a:rPr lang="ar-IQ" sz="2400" dirty="0" smtClean="0"/>
              <a:t>بأنه </a:t>
            </a:r>
            <a:r>
              <a:rPr lang="ar-IQ" sz="2400" b="1" i="1" dirty="0">
                <a:solidFill>
                  <a:schemeClr val="accent6">
                    <a:lumMod val="75000"/>
                  </a:schemeClr>
                </a:solidFill>
              </a:rPr>
              <a:t>آلية تفاعل قوى العرض والطلب على عنصر العمل والتي من خلالها تتحدد مستويات الاجور والتوظيف</a:t>
            </a:r>
            <a:r>
              <a:rPr lang="ar-IQ" sz="2400" dirty="0" smtClean="0"/>
              <a:t>.</a:t>
            </a:r>
          </a:p>
          <a:p>
            <a:pPr marL="0" indent="0" algn="r" rtl="1">
              <a:buNone/>
            </a:pPr>
            <a:r>
              <a:rPr lang="ar-IQ" sz="2400" dirty="0" smtClean="0"/>
              <a:t> </a:t>
            </a:r>
            <a:r>
              <a:rPr lang="ar-IQ" sz="2400" dirty="0"/>
              <a:t>توزعت </a:t>
            </a:r>
            <a:r>
              <a:rPr lang="ar-IQ" sz="2400" dirty="0" smtClean="0"/>
              <a:t>اسواق </a:t>
            </a:r>
            <a:r>
              <a:rPr lang="ar-IQ" sz="2400" dirty="0"/>
              <a:t>العمل </a:t>
            </a:r>
            <a:r>
              <a:rPr lang="ar-IQ" sz="2400" dirty="0" smtClean="0"/>
              <a:t>ما بين </a:t>
            </a:r>
            <a:r>
              <a:rPr lang="ar-IQ" sz="2400" dirty="0"/>
              <a:t>:</a:t>
            </a:r>
          </a:p>
          <a:p>
            <a:pPr marL="0" indent="0" algn="r" rtl="1">
              <a:buNone/>
            </a:pPr>
            <a:r>
              <a:rPr lang="ar-IQ" sz="2400" dirty="0"/>
              <a:t>- اسواق عمل تقليدية .</a:t>
            </a:r>
          </a:p>
          <a:p>
            <a:pPr marL="0" indent="0" algn="r" rtl="1">
              <a:buNone/>
            </a:pPr>
            <a:r>
              <a:rPr lang="ar-IQ" sz="2400" dirty="0"/>
              <a:t>- اسواق عمل رقمية .</a:t>
            </a:r>
          </a:p>
        </p:txBody>
      </p:sp>
      <p:pic>
        <p:nvPicPr>
          <p:cNvPr id="1026" name="Picture 2" descr="C:\Users\user\Desktop\سوق العمل مؤشرات\سوق العمل الرقمي\images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894"/>
            <a:ext cx="4800600" cy="3324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43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normAutofit/>
          </a:bodyPr>
          <a:lstStyle/>
          <a:p>
            <a:pPr rtl="1"/>
            <a:r>
              <a:rPr lang="ar-IQ" sz="2800" b="1" dirty="0"/>
              <a:t>اسواق العمل التقليدية</a:t>
            </a:r>
            <a:endParaRPr lang="en-US" sz="2800" b="1" dirty="0"/>
          </a:p>
        </p:txBody>
      </p:sp>
      <p:sp>
        <p:nvSpPr>
          <p:cNvPr id="3" name="عنصر نائب للمحتوى 2"/>
          <p:cNvSpPr>
            <a:spLocks noGrp="1"/>
          </p:cNvSpPr>
          <p:nvPr>
            <p:ph idx="1"/>
          </p:nvPr>
        </p:nvSpPr>
        <p:spPr>
          <a:xfrm>
            <a:off x="457200" y="1219200"/>
            <a:ext cx="8229600" cy="4906963"/>
          </a:xfrm>
        </p:spPr>
        <p:txBody>
          <a:bodyPr>
            <a:normAutofit/>
          </a:bodyPr>
          <a:lstStyle/>
          <a:p>
            <a:pPr marL="0" indent="0" algn="r" rtl="1">
              <a:buNone/>
            </a:pPr>
            <a:r>
              <a:rPr lang="ar-IQ" sz="2400" dirty="0"/>
              <a:t>تحكم اسواق العمل التقليدية مجموعة قوانين ومبادئ خاصة اطبقته بسمات وخصائص ميزته عن باقي انواع اسواق العمل من بينها :</a:t>
            </a:r>
          </a:p>
          <a:p>
            <a:pPr marL="0" indent="0" algn="r" rtl="1">
              <a:buNone/>
            </a:pPr>
            <a:r>
              <a:rPr lang="ar-IQ" sz="2400" dirty="0"/>
              <a:t>• الملكية الخاصة لوسائل الانتاج .</a:t>
            </a:r>
          </a:p>
          <a:p>
            <a:pPr marL="0" indent="0" algn="r" rtl="1">
              <a:buNone/>
            </a:pPr>
            <a:r>
              <a:rPr lang="ar-IQ" sz="2400" dirty="0"/>
              <a:t>• تحديد الاجور وفقاً لألية العرض والطلب في السوق .</a:t>
            </a:r>
          </a:p>
          <a:p>
            <a:pPr marL="0" indent="0" algn="r" rtl="1">
              <a:buNone/>
            </a:pPr>
            <a:r>
              <a:rPr lang="ar-IQ" sz="2400" dirty="0"/>
              <a:t>تلعب سياسات سوق العمل التقليدي دور الوسيط بين العرض والطلب في سوق العمل كما لهذ ه السياسات مهام فرعية اخرى شأنها ان تعزز الدور الايجابي للاندماج الاجتماعي والتخفيف من حدة الفقر المرتبط بالبطالة </a:t>
            </a:r>
            <a:r>
              <a:rPr lang="ar-IQ" sz="2400" dirty="0" smtClean="0"/>
              <a:t>.</a:t>
            </a:r>
            <a:endParaRPr lang="en-US" sz="2400" dirty="0" smtClean="0"/>
          </a:p>
          <a:p>
            <a:pPr marL="0" indent="0" algn="r" rtl="1">
              <a:buNone/>
            </a:pPr>
            <a:r>
              <a:rPr lang="ar-IQ" sz="2400" dirty="0" smtClean="0"/>
              <a:t>ولآليات </a:t>
            </a:r>
            <a:r>
              <a:rPr lang="ar-IQ" sz="2400" dirty="0"/>
              <a:t>سوق العمل التقليدي اتجاهين :</a:t>
            </a:r>
          </a:p>
        </p:txBody>
      </p:sp>
    </p:spTree>
    <p:extLst>
      <p:ext uri="{BB962C8B-B14F-4D97-AF65-F5344CB8AC3E}">
        <p14:creationId xmlns:p14="http://schemas.microsoft.com/office/powerpoint/2010/main" val="33692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2782</TotalTime>
  <Words>1632</Words>
  <Application>Microsoft Office PowerPoint</Application>
  <PresentationFormat>عرض على الشاشة (3:4)‏</PresentationFormat>
  <Paragraphs>183</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نسق Office</vt:lpstr>
      <vt:lpstr>نحو سوق عمل رقمي في العراق لدعم اهداف التنمية المستدامة</vt:lpstr>
      <vt:lpstr>الثورات الصناعية</vt:lpstr>
      <vt:lpstr>الثورة الصناعية الاولى</vt:lpstr>
      <vt:lpstr>الثورة الصناعية الثانية</vt:lpstr>
      <vt:lpstr>الثورة الصناعية الثالثة</vt:lpstr>
      <vt:lpstr>الثورة الصناعية الرابعة</vt:lpstr>
      <vt:lpstr>اهم نتائج هذا التحول الذي احدثته الثورات الصناعية وتحديداً الرابعة :</vt:lpstr>
      <vt:lpstr>اسواق العمل </vt:lpstr>
      <vt:lpstr>اسواق العمل التقليدية</vt:lpstr>
      <vt:lpstr>الاتجاه الاول : آليات اسواق العمل النشطة</vt:lpstr>
      <vt:lpstr>الاتجاه الثاني : آليات اسواق العمل غير النشطة</vt:lpstr>
      <vt:lpstr>سوق العمل الرقمي </vt:lpstr>
      <vt:lpstr>ابرز خصائص سوق العمل الرقمي :</vt:lpstr>
      <vt:lpstr>متطلبات سوق العمل الرقمي:</vt:lpstr>
      <vt:lpstr>آليات اسواق العمل الرقمية</vt:lpstr>
      <vt:lpstr>عرض تقديمي في PowerPoint</vt:lpstr>
      <vt:lpstr>سوق العمل الرقمي وتنفيذ اهداف التنمية المستدامة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الجاهزية الرقمية في سوق العمل العراقي</vt:lpstr>
      <vt:lpstr>سوق العمل العراقي</vt:lpstr>
      <vt:lpstr>اهم خصائص سوق العمل العراقي :</vt:lpstr>
      <vt:lpstr>قياس نسبة التحول الرقمي لأسواق العمل في العراق (الجاهزية الرقمية)</vt:lpstr>
      <vt:lpstr>مؤشر الانتشار التكنولوجي العراق 2019</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افاق سوق العمل الرقمي في العراق</dc:title>
  <dc:creator>DR.Ahmed Saker 2O11</dc:creator>
  <cp:lastModifiedBy>DR.Ahmed Saker 2O11</cp:lastModifiedBy>
  <cp:revision>65</cp:revision>
  <dcterms:created xsi:type="dcterms:W3CDTF">2024-02-08T19:23:15Z</dcterms:created>
  <dcterms:modified xsi:type="dcterms:W3CDTF">2024-02-17T19:03:57Z</dcterms:modified>
</cp:coreProperties>
</file>