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3"/>
  </p:notesMasterIdLst>
  <p:sldIdLst>
    <p:sldId id="256" r:id="rId2"/>
    <p:sldId id="283" r:id="rId3"/>
    <p:sldId id="267" r:id="rId4"/>
    <p:sldId id="268" r:id="rId5"/>
    <p:sldId id="281" r:id="rId6"/>
    <p:sldId id="282" r:id="rId7"/>
    <p:sldId id="284" r:id="rId8"/>
    <p:sldId id="285" r:id="rId9"/>
    <p:sldId id="286" r:id="rId10"/>
    <p:sldId id="287" r:id="rId11"/>
    <p:sldId id="288" r:id="rId12"/>
    <p:sldId id="289" r:id="rId13"/>
    <p:sldId id="291" r:id="rId14"/>
    <p:sldId id="292" r:id="rId15"/>
    <p:sldId id="293" r:id="rId16"/>
    <p:sldId id="295" r:id="rId17"/>
    <p:sldId id="294" r:id="rId18"/>
    <p:sldId id="296" r:id="rId19"/>
    <p:sldId id="278" r:id="rId20"/>
    <p:sldId id="269" r:id="rId21"/>
    <p:sldId id="277"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50" d="100"/>
          <a:sy n="50" d="100"/>
        </p:scale>
        <p:origin x="-1956" y="-4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D230431-304D-42C5-8A66-1967DFD3A4D1}" type="datetimeFigureOut">
              <a:rPr lang="ar-IQ" smtClean="0"/>
              <a:t>16/08/1445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63E8511-D4D3-4D13-AD2C-E64B7DD115EC}" type="slidenum">
              <a:rPr lang="ar-IQ" smtClean="0"/>
              <a:t>‹#›</a:t>
            </a:fld>
            <a:endParaRPr lang="ar-IQ"/>
          </a:p>
        </p:txBody>
      </p:sp>
    </p:spTree>
    <p:extLst>
      <p:ext uri="{BB962C8B-B14F-4D97-AF65-F5344CB8AC3E}">
        <p14:creationId xmlns:p14="http://schemas.microsoft.com/office/powerpoint/2010/main" val="20938105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F63E8511-D4D3-4D13-AD2C-E64B7DD115EC}" type="slidenum">
              <a:rPr lang="ar-IQ" smtClean="0"/>
              <a:t>21</a:t>
            </a:fld>
            <a:endParaRPr lang="ar-IQ"/>
          </a:p>
        </p:txBody>
      </p:sp>
    </p:spTree>
    <p:extLst>
      <p:ext uri="{BB962C8B-B14F-4D97-AF65-F5344CB8AC3E}">
        <p14:creationId xmlns:p14="http://schemas.microsoft.com/office/powerpoint/2010/main" val="422706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A3E3F9-CA2F-4B0A-B45D-2C96B099D15A}" type="datetimeFigureOut">
              <a:rPr lang="ar-IQ" smtClean="0"/>
              <a:t>16/08/1445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8702522-1D9C-4B95-A52F-6734307E65CC}" type="slidenum">
              <a:rPr lang="ar-IQ" smtClean="0"/>
              <a:t>‹#›</a:t>
            </a:fld>
            <a:endParaRPr lang="ar-IQ"/>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3E3F9-CA2F-4B0A-B45D-2C96B099D15A}" type="datetimeFigureOut">
              <a:rPr lang="ar-IQ" smtClean="0"/>
              <a:t>16/08/1445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8702522-1D9C-4B95-A52F-6734307E65CC}"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A3E3F9-CA2F-4B0A-B45D-2C96B099D15A}" type="datetimeFigureOut">
              <a:rPr lang="ar-IQ" smtClean="0"/>
              <a:t>16/08/1445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8702522-1D9C-4B95-A52F-6734307E65CC}"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A3E3F9-CA2F-4B0A-B45D-2C96B099D15A}" type="datetimeFigureOut">
              <a:rPr lang="ar-IQ" smtClean="0"/>
              <a:t>16/08/1445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8702522-1D9C-4B95-A52F-6734307E65CC}"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A3E3F9-CA2F-4B0A-B45D-2C96B099D15A}" type="datetimeFigureOut">
              <a:rPr lang="ar-IQ" smtClean="0"/>
              <a:t>16/08/1445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8702522-1D9C-4B95-A52F-6734307E65CC}"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A3E3F9-CA2F-4B0A-B45D-2C96B099D15A}" type="datetimeFigureOut">
              <a:rPr lang="ar-IQ" smtClean="0"/>
              <a:t>16/08/1445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8702522-1D9C-4B95-A52F-6734307E65CC}"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A3E3F9-CA2F-4B0A-B45D-2C96B099D15A}" type="datetimeFigureOut">
              <a:rPr lang="ar-IQ" smtClean="0"/>
              <a:t>16/08/1445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8702522-1D9C-4B95-A52F-6734307E65CC}" type="slidenum">
              <a:rPr lang="ar-IQ" smtClean="0"/>
              <a:t>‹#›</a:t>
            </a:fld>
            <a:endParaRPr lang="ar-IQ"/>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A3E3F9-CA2F-4B0A-B45D-2C96B099D15A}" type="datetimeFigureOut">
              <a:rPr lang="ar-IQ" smtClean="0"/>
              <a:t>16/08/1445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8702522-1D9C-4B95-A52F-6734307E65CC}"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3E3F9-CA2F-4B0A-B45D-2C96B099D15A}" type="datetimeFigureOut">
              <a:rPr lang="ar-IQ" smtClean="0"/>
              <a:t>16/08/1445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8702522-1D9C-4B95-A52F-6734307E65CC}"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3E3F9-CA2F-4B0A-B45D-2C96B099D15A}" type="datetimeFigureOut">
              <a:rPr lang="ar-IQ" smtClean="0"/>
              <a:t>16/08/1445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8702522-1D9C-4B95-A52F-6734307E65CC}"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3E3F9-CA2F-4B0A-B45D-2C96B099D15A}" type="datetimeFigureOut">
              <a:rPr lang="ar-IQ" smtClean="0"/>
              <a:t>16/08/1445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8702522-1D9C-4B95-A52F-6734307E65CC}" type="slidenum">
              <a:rPr lang="ar-IQ" smtClean="0"/>
              <a:t>‹#›</a:t>
            </a:fld>
            <a:endParaRPr lang="ar-IQ"/>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DA3E3F9-CA2F-4B0A-B45D-2C96B099D15A}" type="datetimeFigureOut">
              <a:rPr lang="ar-IQ" smtClean="0"/>
              <a:t>16/08/1445</a:t>
            </a:fld>
            <a:endParaRPr lang="ar-IQ"/>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702522-1D9C-4B95-A52F-6734307E65CC}"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lstStyle/>
          <a:p>
            <a:endParaRPr lang="ar-IQ"/>
          </a:p>
        </p:txBody>
      </p:sp>
      <p:sp>
        <p:nvSpPr>
          <p:cNvPr id="6" name="Subtitle 2"/>
          <p:cNvSpPr>
            <a:spLocks noGrp="1"/>
          </p:cNvSpPr>
          <p:nvPr>
            <p:ph type="subTitle" idx="1"/>
          </p:nvPr>
        </p:nvSpPr>
        <p:spPr>
          <a:xfrm>
            <a:off x="1371600" y="3886200"/>
            <a:ext cx="6400800" cy="1752600"/>
          </a:xfrm>
        </p:spPr>
        <p:txBody>
          <a:bodyPr/>
          <a:lstStyle/>
          <a:p>
            <a:endParaRPr lang="ar-IQ"/>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70104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6000" dirty="0" smtClean="0">
              <a:solidFill>
                <a:schemeClr val="tx1"/>
              </a:solidFill>
              <a:latin typeface="(AH) Manal Bold" pitchFamily="2" charset="-78"/>
              <a:cs typeface="(AH) Manal Bold" pitchFamily="2" charset="-78"/>
            </a:endParaRPr>
          </a:p>
        </p:txBody>
      </p:sp>
      <p:sp>
        <p:nvSpPr>
          <p:cNvPr id="9" name="Rectangle 8"/>
          <p:cNvSpPr/>
          <p:nvPr/>
        </p:nvSpPr>
        <p:spPr>
          <a:xfrm>
            <a:off x="914400" y="1676400"/>
            <a:ext cx="70104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Rectangle 9"/>
          <p:cNvSpPr/>
          <p:nvPr/>
        </p:nvSpPr>
        <p:spPr>
          <a:xfrm>
            <a:off x="152400" y="2438400"/>
            <a:ext cx="8001000" cy="669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1" name="Rectangle 10"/>
          <p:cNvSpPr/>
          <p:nvPr/>
        </p:nvSpPr>
        <p:spPr>
          <a:xfrm>
            <a:off x="304800" y="2819400"/>
            <a:ext cx="42672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Rectangle 14"/>
          <p:cNvSpPr/>
          <p:nvPr/>
        </p:nvSpPr>
        <p:spPr>
          <a:xfrm>
            <a:off x="1371600" y="3439886"/>
            <a:ext cx="70104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6000" dirty="0" smtClean="0">
              <a:solidFill>
                <a:schemeClr val="tx1"/>
              </a:solidFill>
              <a:latin typeface="(AH) Manal Bold" pitchFamily="2" charset="-78"/>
              <a:cs typeface="(AH) Manal Bold" pitchFamily="2" charset="-78"/>
            </a:endParaRPr>
          </a:p>
        </p:txBody>
      </p:sp>
      <p:sp>
        <p:nvSpPr>
          <p:cNvPr id="17" name="Rectangle 16"/>
          <p:cNvSpPr/>
          <p:nvPr/>
        </p:nvSpPr>
        <p:spPr>
          <a:xfrm>
            <a:off x="152400" y="4419600"/>
            <a:ext cx="28956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6000" dirty="0" smtClean="0">
              <a:solidFill>
                <a:schemeClr val="tx1"/>
              </a:solidFill>
              <a:latin typeface="(AH) Manal Bold" pitchFamily="2" charset="-78"/>
              <a:cs typeface="(AH) Manal Bold" pitchFamily="2" charset="-78"/>
            </a:endParaRPr>
          </a:p>
        </p:txBody>
      </p:sp>
      <p:sp>
        <p:nvSpPr>
          <p:cNvPr id="19" name="Rectangle 18"/>
          <p:cNvSpPr/>
          <p:nvPr/>
        </p:nvSpPr>
        <p:spPr>
          <a:xfrm>
            <a:off x="571500" y="3846283"/>
            <a:ext cx="1371600" cy="609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6000" dirty="0" smtClean="0">
              <a:solidFill>
                <a:schemeClr val="tx1"/>
              </a:solidFill>
              <a:latin typeface="(AH) Manal Bold" pitchFamily="2" charset="-78"/>
              <a:cs typeface="(AH) Manal Bold" pitchFamily="2" charset="-78"/>
            </a:endParaRPr>
          </a:p>
        </p:txBody>
      </p:sp>
      <p:sp>
        <p:nvSpPr>
          <p:cNvPr id="14" name="Rounded Rectangle 13"/>
          <p:cNvSpPr/>
          <p:nvPr/>
        </p:nvSpPr>
        <p:spPr>
          <a:xfrm>
            <a:off x="347262" y="3514327"/>
            <a:ext cx="7609114" cy="1049957"/>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smtClean="0">
                <a:latin typeface="(AH) Manal Bold" pitchFamily="2" charset="-78"/>
                <a:cs typeface="(AH) Manal Bold" pitchFamily="2" charset="-78"/>
              </a:rPr>
              <a:t>المعايير </a:t>
            </a:r>
            <a:r>
              <a:rPr lang="ar-SA" sz="3000" b="1" dirty="0">
                <a:latin typeface="(AH) Manal Bold" pitchFamily="2" charset="-78"/>
                <a:cs typeface="(AH) Manal Bold" pitchFamily="2" charset="-78"/>
              </a:rPr>
              <a:t>الشكلية لكتابة الرسائل والاطاريح </a:t>
            </a:r>
            <a:r>
              <a:rPr lang="ar-IQ" sz="3000" b="1" dirty="0" smtClean="0">
                <a:latin typeface="(AH) Manal Bold" pitchFamily="2" charset="-78"/>
                <a:cs typeface="(AH) Manal Bold" pitchFamily="2" charset="-78"/>
              </a:rPr>
              <a:t/>
            </a:r>
            <a:br>
              <a:rPr lang="ar-IQ" sz="3000" b="1" dirty="0" smtClean="0">
                <a:latin typeface="(AH) Manal Bold" pitchFamily="2" charset="-78"/>
                <a:cs typeface="(AH) Manal Bold" pitchFamily="2" charset="-78"/>
              </a:rPr>
            </a:br>
            <a:r>
              <a:rPr lang="ar-SA" sz="3000" b="1" dirty="0" smtClean="0">
                <a:latin typeface="(AH) Manal Bold" pitchFamily="2" charset="-78"/>
                <a:cs typeface="(AH) Manal Bold" pitchFamily="2" charset="-78"/>
              </a:rPr>
              <a:t>للتخصصات </a:t>
            </a:r>
            <a:r>
              <a:rPr lang="ar-SA" sz="3000" b="1" dirty="0">
                <a:latin typeface="(AH) Manal Bold" pitchFamily="2" charset="-78"/>
                <a:cs typeface="(AH) Manal Bold" pitchFamily="2" charset="-78"/>
              </a:rPr>
              <a:t>الانسانية</a:t>
            </a:r>
            <a:endParaRPr lang="ar-IQ" sz="3000" b="1" dirty="0">
              <a:latin typeface="(AH) Manal Bold" pitchFamily="2" charset="-78"/>
              <a:cs typeface="(AH) Manal Bold" pitchFamily="2" charset="-78"/>
            </a:endParaRPr>
          </a:p>
        </p:txBody>
      </p:sp>
      <p:sp>
        <p:nvSpPr>
          <p:cNvPr id="25" name="Rectangle 24"/>
          <p:cNvSpPr/>
          <p:nvPr/>
        </p:nvSpPr>
        <p:spPr>
          <a:xfrm>
            <a:off x="3597424" y="5558080"/>
            <a:ext cx="5546576" cy="1299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TextBox 15"/>
          <p:cNvSpPr txBox="1"/>
          <p:nvPr/>
        </p:nvSpPr>
        <p:spPr>
          <a:xfrm>
            <a:off x="751114" y="5068341"/>
            <a:ext cx="7162800" cy="1384995"/>
          </a:xfrm>
          <a:prstGeom prst="rect">
            <a:avLst/>
          </a:prstGeom>
          <a:noFill/>
        </p:spPr>
        <p:txBody>
          <a:bodyPr wrap="square" rtlCol="1">
            <a:spAutoFit/>
          </a:bodyPr>
          <a:lstStyle/>
          <a:p>
            <a:pPr algn="ctr" rtl="1"/>
            <a:r>
              <a:rPr lang="ar-IQ" sz="2800" dirty="0" smtClean="0">
                <a:solidFill>
                  <a:srgbClr val="002060"/>
                </a:solidFill>
                <a:latin typeface="(AH) Manal Bold" pitchFamily="2" charset="-78"/>
                <a:cs typeface="(AH) Manal Bold" pitchFamily="2" charset="-78"/>
              </a:rPr>
              <a:t>تقديم </a:t>
            </a:r>
          </a:p>
          <a:p>
            <a:pPr algn="ctr" rtl="1"/>
            <a:r>
              <a:rPr lang="ar-IQ" sz="2800" dirty="0" smtClean="0">
                <a:solidFill>
                  <a:srgbClr val="002060"/>
                </a:solidFill>
                <a:latin typeface="(AH) Manal Bold" pitchFamily="2" charset="-78"/>
                <a:cs typeface="(AH) Manal Bold" pitchFamily="2" charset="-78"/>
              </a:rPr>
              <a:t>م.م. احمد عامر عبد الامير</a:t>
            </a:r>
          </a:p>
          <a:p>
            <a:pPr algn="ctr"/>
            <a:endParaRPr lang="ar-IQ" sz="2800" dirty="0">
              <a:solidFill>
                <a:srgbClr val="002060"/>
              </a:solidFill>
            </a:endParaRPr>
          </a:p>
        </p:txBody>
      </p:sp>
      <p:sp>
        <p:nvSpPr>
          <p:cNvPr id="27" name="TextBox 26"/>
          <p:cNvSpPr txBox="1"/>
          <p:nvPr/>
        </p:nvSpPr>
        <p:spPr>
          <a:xfrm>
            <a:off x="571500" y="2319833"/>
            <a:ext cx="7162800" cy="1384995"/>
          </a:xfrm>
          <a:prstGeom prst="rect">
            <a:avLst/>
          </a:prstGeom>
          <a:noFill/>
        </p:spPr>
        <p:txBody>
          <a:bodyPr wrap="square" rtlCol="1">
            <a:spAutoFit/>
          </a:bodyPr>
          <a:lstStyle/>
          <a:p>
            <a:pPr algn="ctr" rtl="1"/>
            <a:r>
              <a:rPr lang="ar-IQ" sz="2800" dirty="0" smtClean="0">
                <a:solidFill>
                  <a:srgbClr val="002060"/>
                </a:solidFill>
                <a:latin typeface="(AH) Manal Bold" pitchFamily="2" charset="-78"/>
                <a:cs typeface="(AH) Manal Bold" pitchFamily="2" charset="-78"/>
              </a:rPr>
              <a:t>تقيم وحدة التعليم المستمر بالتعاون مع </a:t>
            </a:r>
            <a:br>
              <a:rPr lang="ar-IQ" sz="2800" dirty="0" smtClean="0">
                <a:solidFill>
                  <a:srgbClr val="002060"/>
                </a:solidFill>
                <a:latin typeface="(AH) Manal Bold" pitchFamily="2" charset="-78"/>
                <a:cs typeface="(AH) Manal Bold" pitchFamily="2" charset="-78"/>
              </a:rPr>
            </a:br>
            <a:r>
              <a:rPr lang="ar-IQ" sz="2800" dirty="0" smtClean="0">
                <a:solidFill>
                  <a:srgbClr val="002060"/>
                </a:solidFill>
                <a:latin typeface="(AH) Manal Bold" pitchFamily="2" charset="-78"/>
                <a:cs typeface="(AH) Manal Bold" pitchFamily="2" charset="-78"/>
              </a:rPr>
              <a:t>شعبة شؤون الدراسات العليا في كليتنا ورشة عمل حول</a:t>
            </a:r>
          </a:p>
          <a:p>
            <a:pPr algn="ctr"/>
            <a:endParaRPr lang="ar-IQ" sz="2800" dirty="0">
              <a:solidFill>
                <a:srgbClr val="002060"/>
              </a:solidFill>
            </a:endParaRPr>
          </a:p>
        </p:txBody>
      </p:sp>
      <p:pic>
        <p:nvPicPr>
          <p:cNvPr id="1025" name="Picture 1" descr="D:\ملفة احمد\احمد عامر\7. صور\photo_2023-07-28_23-52-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896" y="128659"/>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ملفة احمد\احمد عامر\7. صور\photo_2023-07-28_23-52-44-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238674"/>
            <a:ext cx="1676399" cy="164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866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IQ" sz="3200" b="1" dirty="0" smtClean="0">
                <a:latin typeface="Times New Roman" pitchFamily="18" charset="0"/>
                <a:cs typeface="Times New Roman" pitchFamily="18" charset="0"/>
              </a:rPr>
              <a:t>ثانياً: الصفحات الوسطى (تبويب المحتوى)</a:t>
            </a:r>
            <a:endParaRPr lang="ar-IQ" sz="3200" b="1" dirty="0">
              <a:latin typeface="Times New Roman" pitchFamily="18" charset="0"/>
              <a:cs typeface="Times New Roman" pitchFamily="18" charset="0"/>
            </a:endParaRPr>
          </a:p>
        </p:txBody>
      </p:sp>
      <p:sp>
        <p:nvSpPr>
          <p:cNvPr id="5" name="Rounded Rectangle 4"/>
          <p:cNvSpPr/>
          <p:nvPr/>
        </p:nvSpPr>
        <p:spPr>
          <a:xfrm>
            <a:off x="323528" y="1196752"/>
            <a:ext cx="8424936" cy="5472608"/>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a:lnSpc>
                <a:spcPct val="150000"/>
              </a:lnSpc>
              <a:buClr>
                <a:schemeClr val="tx1"/>
              </a:buClr>
            </a:pPr>
            <a:r>
              <a:rPr lang="ar-IQ" sz="2800" b="1" dirty="0" smtClean="0">
                <a:latin typeface="Times New Roman" pitchFamily="18" charset="0"/>
                <a:cs typeface="Times New Roman" pitchFamily="18" charset="0"/>
              </a:rPr>
              <a:t>وهي الصفحات الحاوية على </a:t>
            </a:r>
            <a:r>
              <a:rPr lang="ar-IQ" sz="2800" b="1" dirty="0" smtClean="0">
                <a:solidFill>
                  <a:schemeClr val="accent6"/>
                </a:solidFill>
                <a:latin typeface="Times New Roman" pitchFamily="18" charset="0"/>
                <a:cs typeface="Times New Roman" pitchFamily="18" charset="0"/>
              </a:rPr>
              <a:t>متن البحث </a:t>
            </a:r>
            <a:r>
              <a:rPr lang="ar-IQ" sz="2800" b="1" dirty="0" smtClean="0">
                <a:solidFill>
                  <a:schemeClr val="tx1"/>
                </a:solidFill>
                <a:latin typeface="Times New Roman" pitchFamily="18" charset="0"/>
                <a:cs typeface="Times New Roman" pitchFamily="18" charset="0"/>
              </a:rPr>
              <a:t>ويبدأ منها ترقيم صفحات </a:t>
            </a:r>
            <a:r>
              <a:rPr lang="ar-IQ" sz="2800" b="1" dirty="0" smtClean="0">
                <a:solidFill>
                  <a:schemeClr val="tx1"/>
                </a:solidFill>
                <a:latin typeface="Times New Roman" pitchFamily="18" charset="0"/>
                <a:cs typeface="Times New Roman" pitchFamily="18" charset="0"/>
              </a:rPr>
              <a:t>البحث العلمي وتتمثل بالآتي </a:t>
            </a:r>
            <a:r>
              <a:rPr lang="ar-IQ" sz="2800" b="1" dirty="0" smtClean="0">
                <a:solidFill>
                  <a:schemeClr val="tx1"/>
                </a:solidFill>
                <a:latin typeface="Times New Roman" pitchFamily="18" charset="0"/>
                <a:cs typeface="Times New Roman" pitchFamily="18" charset="0"/>
              </a:rPr>
              <a:t>: </a:t>
            </a:r>
          </a:p>
          <a:p>
            <a:pPr marL="457200" indent="-457200" algn="justLow">
              <a:lnSpc>
                <a:spcPct val="150000"/>
              </a:lnSpc>
              <a:buClr>
                <a:schemeClr val="tx1"/>
              </a:buClr>
              <a:buAutoNum type="arabicPeriod"/>
            </a:pPr>
            <a:r>
              <a:rPr lang="ar-IQ" sz="2800" b="1" dirty="0" smtClean="0">
                <a:latin typeface="Times New Roman" pitchFamily="18" charset="0"/>
                <a:cs typeface="Times New Roman" pitchFamily="18" charset="0"/>
              </a:rPr>
              <a:t>المقدمة.</a:t>
            </a:r>
          </a:p>
          <a:p>
            <a:pPr marL="457200" indent="-457200" algn="justLow">
              <a:lnSpc>
                <a:spcPct val="150000"/>
              </a:lnSpc>
              <a:buClr>
                <a:schemeClr val="tx1"/>
              </a:buClr>
              <a:buAutoNum type="arabicPeriod"/>
            </a:pPr>
            <a:r>
              <a:rPr lang="ar-IQ" sz="2800" b="1" dirty="0" smtClean="0">
                <a:latin typeface="Times New Roman" pitchFamily="18" charset="0"/>
                <a:cs typeface="Times New Roman" pitchFamily="18" charset="0"/>
              </a:rPr>
              <a:t>الابواب ، الفصول ، المباحث ، المطالب ، الفروع.</a:t>
            </a:r>
          </a:p>
          <a:p>
            <a:pPr marL="457200" indent="-457200" algn="justLow">
              <a:lnSpc>
                <a:spcPct val="150000"/>
              </a:lnSpc>
              <a:buClr>
                <a:schemeClr val="tx1"/>
              </a:buClr>
              <a:buAutoNum type="arabicPeriod"/>
            </a:pPr>
            <a:r>
              <a:rPr lang="ar-IQ" sz="2800" b="1" dirty="0" smtClean="0">
                <a:latin typeface="Times New Roman" pitchFamily="18" charset="0"/>
                <a:cs typeface="Times New Roman" pitchFamily="18" charset="0"/>
              </a:rPr>
              <a:t>النتائج والاستنتاجات، والتوصيات والمقترحات.</a:t>
            </a:r>
          </a:p>
          <a:p>
            <a:pPr marL="457200" indent="-457200" algn="justLow">
              <a:lnSpc>
                <a:spcPct val="150000"/>
              </a:lnSpc>
              <a:buClr>
                <a:schemeClr val="tx1"/>
              </a:buClr>
              <a:buAutoNum type="arabicPeriod"/>
            </a:pPr>
            <a:endParaRPr lang="ar-IQ"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7499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IQ" sz="3200" b="1" dirty="0" smtClean="0">
                <a:latin typeface="Times New Roman" pitchFamily="18" charset="0"/>
                <a:cs typeface="Times New Roman" pitchFamily="18" charset="0"/>
              </a:rPr>
              <a:t>ثالثاً: الصفحات الاخيرة</a:t>
            </a:r>
            <a:endParaRPr lang="ar-IQ" sz="3200" b="1" dirty="0">
              <a:latin typeface="Times New Roman" pitchFamily="18" charset="0"/>
              <a:cs typeface="Times New Roman" pitchFamily="18" charset="0"/>
            </a:endParaRPr>
          </a:p>
        </p:txBody>
      </p:sp>
      <p:sp>
        <p:nvSpPr>
          <p:cNvPr id="5" name="Rounded Rectangle 4"/>
          <p:cNvSpPr/>
          <p:nvPr/>
        </p:nvSpPr>
        <p:spPr>
          <a:xfrm>
            <a:off x="323528" y="1196752"/>
            <a:ext cx="8424936" cy="5472608"/>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a:lnSpc>
                <a:spcPct val="150000"/>
              </a:lnSpc>
              <a:buClr>
                <a:schemeClr val="tx1"/>
              </a:buClr>
            </a:pPr>
            <a:r>
              <a:rPr lang="ar-IQ" sz="2800" b="1" dirty="0" smtClean="0">
                <a:latin typeface="Times New Roman" pitchFamily="18" charset="0"/>
                <a:cs typeface="Times New Roman" pitchFamily="18" charset="0"/>
              </a:rPr>
              <a:t>وهي الصفحات التي تكون في </a:t>
            </a:r>
            <a:r>
              <a:rPr lang="ar-IQ" sz="2800" b="1" dirty="0" smtClean="0">
                <a:solidFill>
                  <a:srgbClr val="FF0000"/>
                </a:solidFill>
                <a:latin typeface="Times New Roman" pitchFamily="18" charset="0"/>
                <a:cs typeface="Times New Roman" pitchFamily="18" charset="0"/>
              </a:rPr>
              <a:t>نهاية البحث</a:t>
            </a:r>
            <a:r>
              <a:rPr lang="ar-IQ" sz="2800" b="1" dirty="0" smtClean="0">
                <a:solidFill>
                  <a:schemeClr val="tx1"/>
                </a:solidFill>
                <a:latin typeface="Times New Roman" pitchFamily="18" charset="0"/>
                <a:cs typeface="Times New Roman" pitchFamily="18" charset="0"/>
              </a:rPr>
              <a:t> بعد الخاتمة وتدخل ضمن ترقيم الصفحات، وتشمل الآتي : </a:t>
            </a:r>
            <a:endParaRPr lang="ar-IQ" sz="2800" b="1" dirty="0" smtClean="0">
              <a:solidFill>
                <a:srgbClr val="FF0000"/>
              </a:solidFill>
              <a:latin typeface="Times New Roman" pitchFamily="18" charset="0"/>
              <a:cs typeface="Times New Roman" pitchFamily="18" charset="0"/>
            </a:endParaRPr>
          </a:p>
          <a:p>
            <a:pPr marL="457200" indent="-457200" algn="justLow">
              <a:lnSpc>
                <a:spcPct val="150000"/>
              </a:lnSpc>
              <a:buClr>
                <a:schemeClr val="tx1"/>
              </a:buClr>
              <a:buAutoNum type="arabicPeriod"/>
            </a:pPr>
            <a:r>
              <a:rPr lang="ar-IQ" sz="2800" b="1" dirty="0" smtClean="0">
                <a:latin typeface="Times New Roman" pitchFamily="18" charset="0"/>
                <a:cs typeface="Times New Roman" pitchFamily="18" charset="0"/>
              </a:rPr>
              <a:t>مصادر البحث ومراجعه.</a:t>
            </a:r>
          </a:p>
          <a:p>
            <a:pPr marL="457200" indent="-457200" algn="justLow">
              <a:lnSpc>
                <a:spcPct val="150000"/>
              </a:lnSpc>
              <a:buClr>
                <a:schemeClr val="tx1"/>
              </a:buClr>
              <a:buAutoNum type="arabicPeriod"/>
            </a:pPr>
            <a:r>
              <a:rPr lang="ar-IQ" sz="2800" b="1" dirty="0" smtClean="0">
                <a:latin typeface="Times New Roman" pitchFamily="18" charset="0"/>
                <a:cs typeface="Times New Roman" pitchFamily="18" charset="0"/>
              </a:rPr>
              <a:t>الملاحق.</a:t>
            </a:r>
          </a:p>
          <a:p>
            <a:pPr marL="457200" indent="-457200" algn="justLow">
              <a:lnSpc>
                <a:spcPct val="150000"/>
              </a:lnSpc>
              <a:buClr>
                <a:schemeClr val="tx1"/>
              </a:buClr>
              <a:buAutoNum type="arabicPeriod"/>
            </a:pPr>
            <a:r>
              <a:rPr lang="ar-IQ" sz="2800" b="1" dirty="0" smtClean="0">
                <a:latin typeface="Times New Roman" pitchFamily="18" charset="0"/>
                <a:cs typeface="Times New Roman" pitchFamily="18" charset="0"/>
              </a:rPr>
              <a:t>ملخص الرسالة أو الاطروحة باللغة الانكليزية.</a:t>
            </a:r>
          </a:p>
          <a:p>
            <a:pPr marL="457200" indent="-457200" algn="justLow">
              <a:lnSpc>
                <a:spcPct val="150000"/>
              </a:lnSpc>
              <a:buClr>
                <a:schemeClr val="tx1"/>
              </a:buClr>
              <a:buAutoNum type="arabicPeriod"/>
            </a:pPr>
            <a:r>
              <a:rPr lang="ar-IQ" sz="2800" b="1" dirty="0" smtClean="0">
                <a:latin typeface="Times New Roman" pitchFamily="18" charset="0"/>
                <a:cs typeface="Times New Roman" pitchFamily="18" charset="0"/>
              </a:rPr>
              <a:t>واجهة الرسالة او الاطروحة باللغة الانكليزية.</a:t>
            </a:r>
          </a:p>
        </p:txBody>
      </p:sp>
    </p:spTree>
    <p:extLst>
      <p:ext uri="{BB962C8B-B14F-4D97-AF65-F5344CB8AC3E}">
        <p14:creationId xmlns:p14="http://schemas.microsoft.com/office/powerpoint/2010/main" val="2667256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IQ" sz="3200" b="1" dirty="0" smtClean="0">
                <a:latin typeface="Times New Roman" pitchFamily="18" charset="0"/>
                <a:cs typeface="Times New Roman" pitchFamily="18" charset="0"/>
              </a:rPr>
              <a:t>المحور الثاني : القواعد </a:t>
            </a:r>
            <a:r>
              <a:rPr lang="ar-IQ" sz="3200" b="1" dirty="0" smtClean="0">
                <a:latin typeface="Times New Roman" pitchFamily="18" charset="0"/>
                <a:cs typeface="Times New Roman" pitchFamily="18" charset="0"/>
              </a:rPr>
              <a:t>الفنية</a:t>
            </a:r>
            <a:endParaRPr lang="ar-IQ" sz="3200" b="1" dirty="0">
              <a:latin typeface="Times New Roman" pitchFamily="18" charset="0"/>
              <a:cs typeface="Times New Roman" pitchFamily="18" charset="0"/>
            </a:endParaRPr>
          </a:p>
        </p:txBody>
      </p:sp>
      <p:sp>
        <p:nvSpPr>
          <p:cNvPr id="5" name="Rounded Rectangle 4"/>
          <p:cNvSpPr/>
          <p:nvPr/>
        </p:nvSpPr>
        <p:spPr>
          <a:xfrm>
            <a:off x="323528" y="1196752"/>
            <a:ext cx="8424936" cy="54720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a:lnSpc>
                <a:spcPct val="150000"/>
              </a:lnSpc>
              <a:buClr>
                <a:schemeClr val="tx1"/>
              </a:buClr>
            </a:pPr>
            <a:r>
              <a:rPr lang="ar-IQ" sz="2600" b="1" dirty="0" smtClean="0">
                <a:solidFill>
                  <a:srgbClr val="FF0000"/>
                </a:solidFill>
                <a:latin typeface="Times New Roman" pitchFamily="18" charset="0"/>
                <a:cs typeface="Times New Roman" pitchFamily="18" charset="0"/>
              </a:rPr>
              <a:t>ويراد بالقواعد الفنية الأسس الواجب اتباعها في تصميم </a:t>
            </a:r>
            <a:br>
              <a:rPr lang="ar-IQ" sz="2600" b="1" dirty="0" smtClean="0">
                <a:solidFill>
                  <a:srgbClr val="FF0000"/>
                </a:solidFill>
                <a:latin typeface="Times New Roman" pitchFamily="18" charset="0"/>
                <a:cs typeface="Times New Roman" pitchFamily="18" charset="0"/>
              </a:rPr>
            </a:br>
            <a:r>
              <a:rPr lang="ar-IQ" sz="2600" b="1" dirty="0" smtClean="0">
                <a:solidFill>
                  <a:srgbClr val="FF0000"/>
                </a:solidFill>
                <a:latin typeface="Times New Roman" pitchFamily="18" charset="0"/>
                <a:cs typeface="Times New Roman" pitchFamily="18" charset="0"/>
              </a:rPr>
              <a:t>صفحات الرسالة أو الأطروحة وآلية اخراجها على نحو فني سليم. </a:t>
            </a:r>
            <a:br>
              <a:rPr lang="ar-IQ" sz="2600" b="1" dirty="0" smtClean="0">
                <a:solidFill>
                  <a:srgbClr val="FF0000"/>
                </a:solidFill>
                <a:latin typeface="Times New Roman" pitchFamily="18" charset="0"/>
                <a:cs typeface="Times New Roman" pitchFamily="18" charset="0"/>
              </a:rPr>
            </a:br>
            <a:r>
              <a:rPr lang="ar-IQ" sz="2600" b="1" dirty="0" smtClean="0">
                <a:solidFill>
                  <a:srgbClr val="FF0000"/>
                </a:solidFill>
                <a:latin typeface="Times New Roman" pitchFamily="18" charset="0"/>
                <a:cs typeface="Times New Roman" pitchFamily="18" charset="0"/>
              </a:rPr>
              <a:t>ويمكن إجمال هذه القواعد بالآتي :</a:t>
            </a:r>
          </a:p>
          <a:p>
            <a:pPr marL="514350" indent="-514350" algn="justLow">
              <a:lnSpc>
                <a:spcPct val="150000"/>
              </a:lnSpc>
              <a:buClr>
                <a:schemeClr val="tx1"/>
              </a:buClr>
              <a:buAutoNum type="arabicPeriod"/>
            </a:pPr>
            <a:r>
              <a:rPr lang="ar-IQ" sz="2600" b="1" dirty="0" smtClean="0">
                <a:latin typeface="Times New Roman" pitchFamily="18" charset="0"/>
                <a:cs typeface="Times New Roman" pitchFamily="18" charset="0"/>
              </a:rPr>
              <a:t>ترشيق عدد صفحات الرسائل والاطاريح بحيث لا تتجاوز رسالة الماجستير في حدها الاقصى </a:t>
            </a:r>
            <a:r>
              <a:rPr lang="ar-IQ" sz="2600" b="1" dirty="0" smtClean="0">
                <a:solidFill>
                  <a:srgbClr val="FF0000"/>
                </a:solidFill>
                <a:latin typeface="Times New Roman" pitchFamily="18" charset="0"/>
                <a:cs typeface="Times New Roman" pitchFamily="18" charset="0"/>
              </a:rPr>
              <a:t>(200) صفحة </a:t>
            </a:r>
            <a:r>
              <a:rPr lang="ar-IQ" sz="2600" b="1" dirty="0" smtClean="0">
                <a:latin typeface="Times New Roman" pitchFamily="18" charset="0"/>
                <a:cs typeface="Times New Roman" pitchFamily="18" charset="0"/>
              </a:rPr>
              <a:t>واطاريح الدكتوراه </a:t>
            </a:r>
            <a:br>
              <a:rPr lang="ar-IQ" sz="2600" b="1" dirty="0" smtClean="0">
                <a:latin typeface="Times New Roman" pitchFamily="18" charset="0"/>
                <a:cs typeface="Times New Roman" pitchFamily="18" charset="0"/>
              </a:rPr>
            </a:br>
            <a:r>
              <a:rPr lang="ar-IQ" sz="2600" b="1" dirty="0" smtClean="0">
                <a:latin typeface="Times New Roman" pitchFamily="18" charset="0"/>
                <a:cs typeface="Times New Roman" pitchFamily="18" charset="0"/>
              </a:rPr>
              <a:t>عن </a:t>
            </a:r>
            <a:r>
              <a:rPr lang="ar-IQ" sz="2600" b="1" dirty="0" smtClean="0">
                <a:solidFill>
                  <a:srgbClr val="FF0000"/>
                </a:solidFill>
                <a:latin typeface="Times New Roman" pitchFamily="18" charset="0"/>
                <a:cs typeface="Times New Roman" pitchFamily="18" charset="0"/>
              </a:rPr>
              <a:t>(400) صفحة.</a:t>
            </a:r>
          </a:p>
          <a:p>
            <a:pPr marL="514350" indent="-514350" algn="justLow">
              <a:lnSpc>
                <a:spcPct val="150000"/>
              </a:lnSpc>
              <a:buClr>
                <a:schemeClr val="tx1"/>
              </a:buClr>
              <a:buAutoNum type="arabicPeriod"/>
            </a:pPr>
            <a:r>
              <a:rPr lang="ar-IQ" sz="2600" b="1" dirty="0" smtClean="0">
                <a:latin typeface="Times New Roman" pitchFamily="18" charset="0"/>
                <a:cs typeface="Times New Roman" pitchFamily="18" charset="0"/>
              </a:rPr>
              <a:t>يكون شكل الخط المستخدم في الكتابة من نوع</a:t>
            </a:r>
            <a:br>
              <a:rPr lang="ar-IQ" sz="2600" b="1" dirty="0" smtClean="0">
                <a:latin typeface="Times New Roman" pitchFamily="18" charset="0"/>
                <a:cs typeface="Times New Roman" pitchFamily="18" charset="0"/>
              </a:rPr>
            </a:br>
            <a:r>
              <a:rPr lang="ar-IQ" sz="2600" b="1" dirty="0" smtClean="0">
                <a:solidFill>
                  <a:srgbClr val="FF0000"/>
                </a:solidFill>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Times New Roman</a:t>
            </a:r>
            <a:r>
              <a:rPr lang="ar-IQ" sz="2600" b="1" dirty="0" smtClean="0">
                <a:solidFill>
                  <a:srgbClr val="FF0000"/>
                </a:solidFill>
                <a:latin typeface="Times New Roman" pitchFamily="18" charset="0"/>
                <a:cs typeface="Times New Roman" pitchFamily="18" charset="0"/>
              </a:rPr>
              <a:t>) </a:t>
            </a:r>
            <a:r>
              <a:rPr lang="ar-IQ" sz="2600" b="1" dirty="0" smtClean="0">
                <a:latin typeface="Times New Roman" pitchFamily="18" charset="0"/>
                <a:cs typeface="Times New Roman" pitchFamily="18" charset="0"/>
              </a:rPr>
              <a:t>او </a:t>
            </a:r>
            <a:r>
              <a:rPr lang="ar-IQ" sz="2600" b="1" dirty="0">
                <a:solidFill>
                  <a:srgbClr val="FF0000"/>
                </a:solidFill>
                <a:latin typeface="Times New Roman" pitchFamily="18" charset="0"/>
                <a:cs typeface="Times New Roman" pitchFamily="18" charset="0"/>
              </a:rPr>
              <a:t>(</a:t>
            </a:r>
            <a:r>
              <a:rPr lang="en-US" sz="2600" b="1" dirty="0">
                <a:solidFill>
                  <a:srgbClr val="FF0000"/>
                </a:solidFill>
                <a:latin typeface="Times New Roman" pitchFamily="18" charset="0"/>
                <a:cs typeface="Simplified Arabic" pitchFamily="2" charset="-78"/>
              </a:rPr>
              <a:t>Simplified Arabic</a:t>
            </a:r>
            <a:r>
              <a:rPr lang="ar-IQ" sz="2600" b="1" dirty="0" smtClean="0">
                <a:solidFill>
                  <a:srgbClr val="FF0000"/>
                </a:solidFill>
                <a:latin typeface="Times New Roman" pitchFamily="18" charset="0"/>
                <a:cs typeface="Times New Roman" pitchFamily="18" charset="0"/>
              </a:rPr>
              <a:t>) </a:t>
            </a:r>
            <a:endParaRPr lang="ar-IQ" sz="26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92721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IQ" sz="3200" b="1" dirty="0">
                <a:latin typeface="Times New Roman" pitchFamily="18" charset="0"/>
                <a:cs typeface="Times New Roman" pitchFamily="18" charset="0"/>
              </a:rPr>
              <a:t>المحور الثاني : القواعد الفنية</a:t>
            </a:r>
            <a:endParaRPr lang="ar-IQ" sz="3200" b="1" dirty="0">
              <a:latin typeface="Times New Roman" pitchFamily="18" charset="0"/>
              <a:cs typeface="Times New Roman" pitchFamily="18" charset="0"/>
            </a:endParaRPr>
          </a:p>
        </p:txBody>
      </p:sp>
      <p:sp>
        <p:nvSpPr>
          <p:cNvPr id="5" name="Rounded Rectangle 4"/>
          <p:cNvSpPr/>
          <p:nvPr/>
        </p:nvSpPr>
        <p:spPr>
          <a:xfrm>
            <a:off x="323528" y="1196752"/>
            <a:ext cx="8424936" cy="54720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a:lnSpc>
                <a:spcPct val="150000"/>
              </a:lnSpc>
              <a:buClr>
                <a:schemeClr val="tx1"/>
              </a:buClr>
            </a:pPr>
            <a:r>
              <a:rPr lang="ar-IQ" sz="2600" b="1" dirty="0" smtClean="0">
                <a:latin typeface="Times New Roman" pitchFamily="18" charset="0"/>
                <a:cs typeface="Times New Roman" pitchFamily="18" charset="0"/>
              </a:rPr>
              <a:t>3. يكون حجم الخط المستخدم في العناوين الرئيسة (</a:t>
            </a:r>
            <a:r>
              <a:rPr lang="ar-IQ" sz="2600" b="1" dirty="0" smtClean="0">
                <a:solidFill>
                  <a:srgbClr val="FF0000"/>
                </a:solidFill>
                <a:latin typeface="Times New Roman" pitchFamily="18" charset="0"/>
                <a:cs typeface="Times New Roman" pitchFamily="18" charset="0"/>
              </a:rPr>
              <a:t>16 بخط غامق</a:t>
            </a:r>
            <a:r>
              <a:rPr lang="ar-IQ" sz="2600" b="1" dirty="0" smtClean="0">
                <a:latin typeface="Times New Roman" pitchFamily="18" charset="0"/>
                <a:cs typeface="Times New Roman" pitchFamily="18" charset="0"/>
              </a:rPr>
              <a:t>)، وفي المتن (</a:t>
            </a:r>
            <a:r>
              <a:rPr lang="ar-IQ" sz="2600" b="1" dirty="0" smtClean="0">
                <a:solidFill>
                  <a:srgbClr val="FF0000"/>
                </a:solidFill>
                <a:latin typeface="Times New Roman" pitchFamily="18" charset="0"/>
                <a:cs typeface="Times New Roman" pitchFamily="18" charset="0"/>
              </a:rPr>
              <a:t>14 بخط اعتيادي</a:t>
            </a:r>
            <a:r>
              <a:rPr lang="ar-IQ" sz="2600" b="1" dirty="0" smtClean="0">
                <a:latin typeface="Times New Roman" pitchFamily="18" charset="0"/>
                <a:cs typeface="Times New Roman" pitchFamily="18" charset="0"/>
              </a:rPr>
              <a:t>)، وفي الهوامش (</a:t>
            </a:r>
            <a:r>
              <a:rPr lang="ar-IQ" sz="2600" b="1" dirty="0" smtClean="0">
                <a:solidFill>
                  <a:srgbClr val="FF0000"/>
                </a:solidFill>
                <a:latin typeface="Times New Roman" pitchFamily="18" charset="0"/>
                <a:cs typeface="Times New Roman" pitchFamily="18" charset="0"/>
              </a:rPr>
              <a:t>12 بخط اعتيادي</a:t>
            </a:r>
            <a:r>
              <a:rPr lang="ar-IQ" sz="2600" b="1" dirty="0" smtClean="0">
                <a:latin typeface="Times New Roman" pitchFamily="18" charset="0"/>
                <a:cs typeface="Times New Roman" pitchFamily="18" charset="0"/>
              </a:rPr>
              <a:t>).</a:t>
            </a:r>
          </a:p>
          <a:p>
            <a:pPr algn="justLow">
              <a:lnSpc>
                <a:spcPct val="150000"/>
              </a:lnSpc>
              <a:buClr>
                <a:schemeClr val="tx1"/>
              </a:buClr>
            </a:pPr>
            <a:r>
              <a:rPr lang="ar-IQ" sz="2600" b="1" dirty="0" smtClean="0">
                <a:latin typeface="Times New Roman" pitchFamily="18" charset="0"/>
                <a:cs typeface="Times New Roman" pitchFamily="18" charset="0"/>
              </a:rPr>
              <a:t>4. تبلغ المسافة بين سطر وآخر (</a:t>
            </a:r>
            <a:r>
              <a:rPr lang="ar-IQ" sz="2600" b="1" dirty="0" smtClean="0">
                <a:solidFill>
                  <a:srgbClr val="FF0000"/>
                </a:solidFill>
                <a:latin typeface="Times New Roman" pitchFamily="18" charset="0"/>
                <a:cs typeface="Times New Roman" pitchFamily="18" charset="0"/>
              </a:rPr>
              <a:t>1.15 سم</a:t>
            </a:r>
            <a:r>
              <a:rPr lang="ar-IQ" sz="2600" b="1" dirty="0" smtClean="0">
                <a:latin typeface="Times New Roman" pitchFamily="18" charset="0"/>
                <a:cs typeface="Times New Roman" pitchFamily="18" charset="0"/>
              </a:rPr>
              <a:t>) في المتن، اما في الهوامش فتكون المسافة (</a:t>
            </a:r>
            <a:r>
              <a:rPr lang="ar-IQ" sz="2600" b="1" dirty="0" smtClean="0">
                <a:solidFill>
                  <a:srgbClr val="FF0000"/>
                </a:solidFill>
                <a:latin typeface="Times New Roman" pitchFamily="18" charset="0"/>
                <a:cs typeface="Times New Roman" pitchFamily="18" charset="0"/>
              </a:rPr>
              <a:t>1سم</a:t>
            </a:r>
            <a:r>
              <a:rPr lang="ar-IQ" sz="2600" b="1" dirty="0" smtClean="0">
                <a:latin typeface="Times New Roman" pitchFamily="18" charset="0"/>
                <a:cs typeface="Times New Roman" pitchFamily="18" charset="0"/>
              </a:rPr>
              <a:t>) بين سطر وآخر.</a:t>
            </a:r>
          </a:p>
          <a:p>
            <a:pPr algn="justLow">
              <a:lnSpc>
                <a:spcPct val="150000"/>
              </a:lnSpc>
              <a:buClr>
                <a:schemeClr val="tx1"/>
              </a:buClr>
            </a:pPr>
            <a:r>
              <a:rPr lang="ar-IQ" sz="2600" b="1" dirty="0" smtClean="0">
                <a:latin typeface="Times New Roman" pitchFamily="18" charset="0"/>
                <a:cs typeface="Times New Roman" pitchFamily="18" charset="0"/>
              </a:rPr>
              <a:t>5. وجوب ترك مسافة في حواشي الصفحة بمقدار (</a:t>
            </a:r>
            <a:r>
              <a:rPr lang="ar-IQ" sz="2600" b="1" dirty="0" smtClean="0">
                <a:solidFill>
                  <a:srgbClr val="FF0000"/>
                </a:solidFill>
                <a:latin typeface="Times New Roman" pitchFamily="18" charset="0"/>
                <a:cs typeface="Times New Roman" pitchFamily="18" charset="0"/>
              </a:rPr>
              <a:t>4 سم</a:t>
            </a:r>
            <a:r>
              <a:rPr lang="ar-IQ" sz="2600" b="1" dirty="0" smtClean="0">
                <a:latin typeface="Times New Roman" pitchFamily="18" charset="0"/>
                <a:cs typeface="Times New Roman" pitchFamily="18" charset="0"/>
              </a:rPr>
              <a:t>) من جهة ربط الاوراق، و (</a:t>
            </a:r>
            <a:r>
              <a:rPr lang="ar-IQ" sz="2600" b="1" dirty="0" smtClean="0">
                <a:solidFill>
                  <a:srgbClr val="FF0000"/>
                </a:solidFill>
                <a:latin typeface="Times New Roman" pitchFamily="18" charset="0"/>
                <a:cs typeface="Times New Roman" pitchFamily="18" charset="0"/>
              </a:rPr>
              <a:t>2سم</a:t>
            </a:r>
            <a:r>
              <a:rPr lang="ar-IQ" sz="2600" b="1" dirty="0" smtClean="0">
                <a:latin typeface="Times New Roman" pitchFamily="18" charset="0"/>
                <a:cs typeface="Times New Roman" pitchFamily="18" charset="0"/>
              </a:rPr>
              <a:t>) من الجهات الاخرى.</a:t>
            </a:r>
          </a:p>
          <a:p>
            <a:pPr algn="justLow">
              <a:lnSpc>
                <a:spcPct val="150000"/>
              </a:lnSpc>
              <a:buClr>
                <a:schemeClr val="tx1"/>
              </a:buClr>
            </a:pPr>
            <a:r>
              <a:rPr lang="ar-IQ" sz="2600" b="1" dirty="0" smtClean="0">
                <a:latin typeface="Times New Roman" pitchFamily="18" charset="0"/>
                <a:cs typeface="Times New Roman" pitchFamily="18" charset="0"/>
              </a:rPr>
              <a:t>6. يكون جلد الرسالة أو الاطروحة بعد التجليد </a:t>
            </a:r>
            <a:r>
              <a:rPr lang="ar-IQ" sz="2600" b="1" dirty="0" smtClean="0">
                <a:solidFill>
                  <a:schemeClr val="tx1"/>
                </a:solidFill>
                <a:latin typeface="Times New Roman" pitchFamily="18" charset="0"/>
                <a:cs typeface="Times New Roman" pitchFamily="18" charset="0"/>
              </a:rPr>
              <a:t>بـ </a:t>
            </a:r>
            <a:r>
              <a:rPr lang="ar-IQ" sz="2600" b="1" dirty="0" smtClean="0">
                <a:solidFill>
                  <a:srgbClr val="FF0000"/>
                </a:solidFill>
                <a:latin typeface="Times New Roman" pitchFamily="18" charset="0"/>
                <a:cs typeface="Times New Roman" pitchFamily="18" charset="0"/>
              </a:rPr>
              <a:t>(اللون الاسود) </a:t>
            </a:r>
            <a:br>
              <a:rPr lang="ar-IQ" sz="2600" b="1" dirty="0" smtClean="0">
                <a:solidFill>
                  <a:srgbClr val="FF0000"/>
                </a:solidFill>
                <a:latin typeface="Times New Roman" pitchFamily="18" charset="0"/>
                <a:cs typeface="Times New Roman" pitchFamily="18" charset="0"/>
              </a:rPr>
            </a:br>
            <a:r>
              <a:rPr lang="ar-IQ" sz="2600" b="1" dirty="0" smtClean="0">
                <a:latin typeface="Times New Roman" pitchFamily="18" charset="0"/>
                <a:cs typeface="Times New Roman" pitchFamily="18" charset="0"/>
              </a:rPr>
              <a:t>وتكون الكتابة على الواجهة بـ (</a:t>
            </a:r>
            <a:r>
              <a:rPr lang="ar-IQ" sz="2600" b="1" dirty="0">
                <a:solidFill>
                  <a:srgbClr val="FF0000"/>
                </a:solidFill>
                <a:latin typeface="Times New Roman" pitchFamily="18" charset="0"/>
                <a:cs typeface="Times New Roman" pitchFamily="18" charset="0"/>
              </a:rPr>
              <a:t>اللون الذهبي</a:t>
            </a:r>
            <a:r>
              <a:rPr lang="ar-IQ" sz="2600" b="1" dirty="0" smtClean="0">
                <a:latin typeface="Times New Roman" pitchFamily="18" charset="0"/>
                <a:cs typeface="Times New Roman" pitchFamily="18" charset="0"/>
              </a:rPr>
              <a:t>).</a:t>
            </a:r>
            <a:endParaRPr lang="ar-IQ" sz="2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84892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IQ" sz="3200" b="1" dirty="0" smtClean="0">
                <a:latin typeface="Times New Roman" pitchFamily="18" charset="0"/>
                <a:cs typeface="Times New Roman" pitchFamily="18" charset="0"/>
              </a:rPr>
              <a:t>المحور الثالث : الاطار المنهجي لتبويب الرسائل والاطاريح</a:t>
            </a:r>
            <a:endParaRPr lang="ar-IQ" sz="3200" b="1" dirty="0">
              <a:latin typeface="Times New Roman" pitchFamily="18" charset="0"/>
              <a:cs typeface="Times New Roman" pitchFamily="18" charset="0"/>
            </a:endParaRPr>
          </a:p>
        </p:txBody>
      </p:sp>
      <p:sp>
        <p:nvSpPr>
          <p:cNvPr id="5" name="Rounded Rectangle 4"/>
          <p:cNvSpPr/>
          <p:nvPr/>
        </p:nvSpPr>
        <p:spPr>
          <a:xfrm>
            <a:off x="323528" y="1196752"/>
            <a:ext cx="8424936" cy="54720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a:lnSpc>
                <a:spcPct val="150000"/>
              </a:lnSpc>
              <a:buClr>
                <a:schemeClr val="tx1"/>
              </a:buClr>
            </a:pPr>
            <a:endParaRPr lang="ar-IQ" sz="2600" b="1" dirty="0" smtClean="0">
              <a:solidFill>
                <a:srgbClr val="FF0000"/>
              </a:solidFill>
              <a:latin typeface="Times New Roman" pitchFamily="18" charset="0"/>
              <a:cs typeface="Times New Roman" pitchFamily="18" charset="0"/>
            </a:endParaRPr>
          </a:p>
          <a:p>
            <a:pPr algn="justLow">
              <a:lnSpc>
                <a:spcPct val="150000"/>
              </a:lnSpc>
              <a:buClr>
                <a:schemeClr val="tx1"/>
              </a:buClr>
            </a:pPr>
            <a:endParaRPr lang="ar-IQ" sz="2600" b="1" dirty="0" smtClean="0">
              <a:solidFill>
                <a:srgbClr val="FF0000"/>
              </a:solidFill>
              <a:latin typeface="Times New Roman" pitchFamily="18" charset="0"/>
              <a:cs typeface="Times New Roman" pitchFamily="18" charset="0"/>
            </a:endParaRPr>
          </a:p>
          <a:p>
            <a:pPr marL="457200" indent="-457200" algn="justLow">
              <a:lnSpc>
                <a:spcPct val="150000"/>
              </a:lnSpc>
              <a:buClr>
                <a:schemeClr val="tx1"/>
              </a:buClr>
              <a:buFontTx/>
              <a:buChar char="-"/>
            </a:pPr>
            <a:r>
              <a:rPr lang="ar-IQ" sz="2600" b="1" dirty="0" smtClean="0">
                <a:latin typeface="Times New Roman" pitchFamily="18" charset="0"/>
                <a:cs typeface="Times New Roman" pitchFamily="18" charset="0"/>
              </a:rPr>
              <a:t>يتراوح حجم الملخص من </a:t>
            </a:r>
            <a:r>
              <a:rPr lang="ar-IQ" sz="2600" b="1" dirty="0" smtClean="0">
                <a:solidFill>
                  <a:srgbClr val="FF0000"/>
                </a:solidFill>
                <a:latin typeface="Times New Roman" pitchFamily="18" charset="0"/>
                <a:cs typeface="Times New Roman" pitchFamily="18" charset="0"/>
              </a:rPr>
              <a:t>صفحة إلى صفحتين</a:t>
            </a:r>
            <a:r>
              <a:rPr lang="ar-IQ" sz="2600" b="1" dirty="0" smtClean="0">
                <a:latin typeface="Times New Roman" pitchFamily="18" charset="0"/>
                <a:cs typeface="Times New Roman" pitchFamily="18" charset="0"/>
              </a:rPr>
              <a:t>.</a:t>
            </a:r>
          </a:p>
          <a:p>
            <a:pPr marL="457200" indent="-457200" algn="justLow">
              <a:lnSpc>
                <a:spcPct val="150000"/>
              </a:lnSpc>
              <a:buClr>
                <a:schemeClr val="tx1"/>
              </a:buClr>
              <a:buFontTx/>
              <a:buChar char="-"/>
            </a:pPr>
            <a:r>
              <a:rPr lang="ar-IQ" sz="2600" b="1" dirty="0" smtClean="0">
                <a:latin typeface="Times New Roman" pitchFamily="18" charset="0"/>
                <a:cs typeface="Times New Roman" pitchFamily="18" charset="0"/>
              </a:rPr>
              <a:t>يتضمن بشكل ملخص مشكلة البحث والاهداف التي يسعى إلى تحقيقها من خلال الدراسة، فضلاً عن توضيح منهجية البحث وعينته </a:t>
            </a:r>
            <a:br>
              <a:rPr lang="ar-IQ" sz="2600" b="1" dirty="0" smtClean="0">
                <a:latin typeface="Times New Roman" pitchFamily="18" charset="0"/>
                <a:cs typeface="Times New Roman" pitchFamily="18" charset="0"/>
              </a:rPr>
            </a:br>
            <a:r>
              <a:rPr lang="ar-IQ" sz="2600" b="1" dirty="0" smtClean="0">
                <a:latin typeface="Times New Roman" pitchFamily="18" charset="0"/>
                <a:cs typeface="Times New Roman" pitchFamily="18" charset="0"/>
              </a:rPr>
              <a:t>واهم النتائج التي تم التوصل إليها.</a:t>
            </a:r>
          </a:p>
          <a:p>
            <a:pPr marL="457200" indent="-457200" algn="justLow">
              <a:lnSpc>
                <a:spcPct val="150000"/>
              </a:lnSpc>
              <a:buClr>
                <a:schemeClr val="tx1"/>
              </a:buClr>
              <a:buFontTx/>
              <a:buChar char="-"/>
            </a:pPr>
            <a:endParaRPr lang="ar-IQ" sz="2600" b="1" dirty="0" smtClean="0">
              <a:latin typeface="Times New Roman" pitchFamily="18" charset="0"/>
              <a:cs typeface="Times New Roman" pitchFamily="18" charset="0"/>
            </a:endParaRPr>
          </a:p>
        </p:txBody>
      </p:sp>
      <p:sp>
        <p:nvSpPr>
          <p:cNvPr id="6" name="Rounded Rectangular Callout 5"/>
          <p:cNvSpPr/>
          <p:nvPr/>
        </p:nvSpPr>
        <p:spPr>
          <a:xfrm>
            <a:off x="4139952" y="1628800"/>
            <a:ext cx="4104456" cy="720080"/>
          </a:xfrm>
          <a:prstGeom prst="wedgeRoundRectCallout">
            <a:avLst>
              <a:gd name="adj1" fmla="val -41255"/>
              <a:gd name="adj2" fmla="val 73082"/>
              <a:gd name="adj3" fmla="val 16667"/>
            </a:avLst>
          </a:prstGeom>
        </p:spPr>
        <p:style>
          <a:lnRef idx="1">
            <a:schemeClr val="accent4"/>
          </a:lnRef>
          <a:fillRef idx="2">
            <a:schemeClr val="accent4"/>
          </a:fillRef>
          <a:effectRef idx="1">
            <a:schemeClr val="accent4"/>
          </a:effectRef>
          <a:fontRef idx="minor">
            <a:schemeClr val="dk1"/>
          </a:fontRef>
        </p:style>
        <p:txBody>
          <a:bodyPr rtlCol="1" anchor="ctr"/>
          <a:lstStyle/>
          <a:p>
            <a:pPr algn="ctr">
              <a:lnSpc>
                <a:spcPct val="150000"/>
              </a:lnSpc>
              <a:buClr>
                <a:schemeClr val="tx1"/>
              </a:buClr>
            </a:pPr>
            <a:r>
              <a:rPr lang="ar-IQ" sz="2500" b="1" u="sng" dirty="0">
                <a:solidFill>
                  <a:schemeClr val="tx1"/>
                </a:solidFill>
                <a:latin typeface="Times New Roman" pitchFamily="18" charset="0"/>
                <a:cs typeface="Times New Roman" pitchFamily="18" charset="0"/>
              </a:rPr>
              <a:t>أولاً : ملخص الرسالة أو الاطروحة  :</a:t>
            </a:r>
            <a:endParaRPr lang="ar-IQ" sz="2500" b="1" u="sng"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15446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IQ" sz="3200" b="1" dirty="0">
                <a:latin typeface="Times New Roman" pitchFamily="18" charset="0"/>
                <a:cs typeface="Times New Roman" pitchFamily="18" charset="0"/>
              </a:rPr>
              <a:t>المحور الثالث : الاطار المنهجي لتبويب الرسائل والاطاريح</a:t>
            </a:r>
            <a:endParaRPr lang="ar-IQ" sz="3200" b="1" dirty="0">
              <a:latin typeface="Times New Roman" pitchFamily="18" charset="0"/>
              <a:cs typeface="Times New Roman" pitchFamily="18" charset="0"/>
            </a:endParaRPr>
          </a:p>
        </p:txBody>
      </p:sp>
      <p:sp>
        <p:nvSpPr>
          <p:cNvPr id="5" name="Rounded Rectangle 4"/>
          <p:cNvSpPr/>
          <p:nvPr/>
        </p:nvSpPr>
        <p:spPr>
          <a:xfrm>
            <a:off x="323528" y="1196752"/>
            <a:ext cx="8424936" cy="54720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lnSpc>
                <a:spcPct val="150000"/>
              </a:lnSpc>
              <a:buClr>
                <a:schemeClr val="tx1"/>
              </a:buClr>
            </a:pPr>
            <a:endParaRPr lang="ar-IQ" sz="2500" b="1" u="sng" dirty="0" smtClean="0">
              <a:solidFill>
                <a:srgbClr val="FF0000"/>
              </a:solidFill>
              <a:latin typeface="Times New Roman" pitchFamily="18" charset="0"/>
              <a:cs typeface="Times New Roman" pitchFamily="18" charset="0"/>
            </a:endParaRPr>
          </a:p>
          <a:p>
            <a:pPr algn="ctr">
              <a:lnSpc>
                <a:spcPct val="150000"/>
              </a:lnSpc>
              <a:buClr>
                <a:schemeClr val="tx1"/>
              </a:buClr>
            </a:pPr>
            <a:endParaRPr lang="ar-IQ" sz="2500" b="1" u="sng" dirty="0">
              <a:solidFill>
                <a:srgbClr val="FF0000"/>
              </a:solidFill>
              <a:latin typeface="Times New Roman" pitchFamily="18" charset="0"/>
              <a:cs typeface="Times New Roman" pitchFamily="18" charset="0"/>
            </a:endParaRPr>
          </a:p>
          <a:p>
            <a:pPr marL="457200" indent="-457200" algn="justLow">
              <a:lnSpc>
                <a:spcPct val="150000"/>
              </a:lnSpc>
              <a:buClr>
                <a:schemeClr val="tx1"/>
              </a:buClr>
              <a:buFontTx/>
              <a:buChar char="-"/>
            </a:pPr>
            <a:r>
              <a:rPr lang="ar-IQ" sz="2400" b="1" dirty="0" smtClean="0">
                <a:solidFill>
                  <a:srgbClr val="FF0000"/>
                </a:solidFill>
                <a:latin typeface="Times New Roman" pitchFamily="18" charset="0"/>
                <a:cs typeface="Times New Roman" pitchFamily="18" charset="0"/>
              </a:rPr>
              <a:t>فكرة عامة او تمهيد </a:t>
            </a:r>
            <a:r>
              <a:rPr lang="ar-IQ" sz="2400" b="1" dirty="0" smtClean="0">
                <a:latin typeface="Times New Roman" pitchFamily="18" charset="0"/>
                <a:cs typeface="Times New Roman" pitchFamily="18" charset="0"/>
              </a:rPr>
              <a:t>تنطلق عن طريقها إلى موضوع الدراسة.</a:t>
            </a:r>
          </a:p>
          <a:p>
            <a:pPr marL="457200" indent="-457200" algn="justLow">
              <a:lnSpc>
                <a:spcPct val="150000"/>
              </a:lnSpc>
              <a:buClr>
                <a:schemeClr val="tx1"/>
              </a:buClr>
              <a:buFontTx/>
              <a:buChar char="-"/>
            </a:pPr>
            <a:r>
              <a:rPr lang="ar-IQ" sz="2400" b="1" dirty="0">
                <a:solidFill>
                  <a:srgbClr val="FF0000"/>
                </a:solidFill>
                <a:latin typeface="Times New Roman" pitchFamily="18" charset="0"/>
                <a:cs typeface="Times New Roman" pitchFamily="18" charset="0"/>
              </a:rPr>
              <a:t>مشكلة البحث </a:t>
            </a:r>
            <a:r>
              <a:rPr lang="ar-IQ" sz="2400" b="1" dirty="0" smtClean="0">
                <a:latin typeface="Times New Roman" pitchFamily="18" charset="0"/>
                <a:cs typeface="Times New Roman" pitchFamily="18" charset="0"/>
              </a:rPr>
              <a:t>ومايثيره </a:t>
            </a:r>
            <a:r>
              <a:rPr lang="ar-IQ" sz="2400" b="1" dirty="0">
                <a:latin typeface="Times New Roman" pitchFamily="18" charset="0"/>
                <a:cs typeface="Times New Roman" pitchFamily="18" charset="0"/>
              </a:rPr>
              <a:t>من تساؤلات يجب حلها</a:t>
            </a:r>
            <a:r>
              <a:rPr lang="ar-IQ" sz="2400" b="1" dirty="0" smtClean="0">
                <a:latin typeface="Times New Roman" pitchFamily="18" charset="0"/>
                <a:cs typeface="Times New Roman" pitchFamily="18" charset="0"/>
              </a:rPr>
              <a:t>.</a:t>
            </a:r>
          </a:p>
          <a:p>
            <a:pPr marL="457200" indent="-457200" algn="justLow">
              <a:lnSpc>
                <a:spcPct val="150000"/>
              </a:lnSpc>
              <a:buClr>
                <a:schemeClr val="tx1"/>
              </a:buClr>
              <a:buFontTx/>
              <a:buChar char="-"/>
            </a:pPr>
            <a:r>
              <a:rPr lang="ar-IQ" sz="2400" b="1" dirty="0" smtClean="0">
                <a:solidFill>
                  <a:srgbClr val="FF0000"/>
                </a:solidFill>
                <a:latin typeface="Times New Roman" pitchFamily="18" charset="0"/>
                <a:cs typeface="Times New Roman" pitchFamily="18" charset="0"/>
              </a:rPr>
              <a:t>اهمية البحث</a:t>
            </a:r>
            <a:r>
              <a:rPr lang="ar-IQ" sz="2400" b="1" dirty="0" smtClean="0">
                <a:latin typeface="Times New Roman" pitchFamily="18" charset="0"/>
                <a:cs typeface="Times New Roman" pitchFamily="18" charset="0"/>
              </a:rPr>
              <a:t> وما يتضمنه من اضافة علمية ومعرفية للمجتمع.</a:t>
            </a:r>
          </a:p>
          <a:p>
            <a:pPr marL="457200" indent="-457200" algn="justLow">
              <a:lnSpc>
                <a:spcPct val="150000"/>
              </a:lnSpc>
              <a:buClr>
                <a:schemeClr val="tx1"/>
              </a:buClr>
              <a:buFontTx/>
              <a:buChar char="-"/>
            </a:pPr>
            <a:r>
              <a:rPr lang="ar-IQ" sz="2400" b="1" dirty="0" smtClean="0">
                <a:solidFill>
                  <a:srgbClr val="FF0000"/>
                </a:solidFill>
                <a:latin typeface="Times New Roman" pitchFamily="18" charset="0"/>
                <a:cs typeface="Times New Roman" pitchFamily="18" charset="0"/>
              </a:rPr>
              <a:t>اهداف البحث </a:t>
            </a:r>
            <a:r>
              <a:rPr lang="ar-IQ" sz="2400" b="1" dirty="0" smtClean="0">
                <a:solidFill>
                  <a:schemeClr val="tx1"/>
                </a:solidFill>
                <a:latin typeface="Times New Roman" pitchFamily="18" charset="0"/>
                <a:cs typeface="Times New Roman" pitchFamily="18" charset="0"/>
              </a:rPr>
              <a:t>المراد</a:t>
            </a:r>
            <a:r>
              <a:rPr lang="ar-IQ" sz="2400" b="1" dirty="0" smtClean="0">
                <a:solidFill>
                  <a:srgbClr val="FF0000"/>
                </a:solidFill>
                <a:latin typeface="Times New Roman" pitchFamily="18" charset="0"/>
                <a:cs typeface="Times New Roman" pitchFamily="18" charset="0"/>
              </a:rPr>
              <a:t> </a:t>
            </a:r>
            <a:r>
              <a:rPr lang="ar-IQ" sz="2400" b="1" dirty="0" smtClean="0">
                <a:latin typeface="Times New Roman" pitchFamily="18" charset="0"/>
                <a:cs typeface="Times New Roman" pitchFamily="18" charset="0"/>
              </a:rPr>
              <a:t>تحقيقها من خلال الدراسة.</a:t>
            </a:r>
          </a:p>
          <a:p>
            <a:pPr marL="457200" indent="-457200" algn="justLow">
              <a:lnSpc>
                <a:spcPct val="150000"/>
              </a:lnSpc>
              <a:buClr>
                <a:schemeClr val="tx1"/>
              </a:buClr>
              <a:buFontTx/>
              <a:buChar char="-"/>
            </a:pPr>
            <a:r>
              <a:rPr lang="ar-IQ" sz="2400" b="1" dirty="0" smtClean="0">
                <a:solidFill>
                  <a:srgbClr val="FF0000"/>
                </a:solidFill>
                <a:latin typeface="Times New Roman" pitchFamily="18" charset="0"/>
                <a:cs typeface="Times New Roman" pitchFamily="18" charset="0"/>
              </a:rPr>
              <a:t>منهجية البحث </a:t>
            </a:r>
            <a:r>
              <a:rPr lang="ar-IQ" sz="2400" b="1" dirty="0" smtClean="0">
                <a:latin typeface="Times New Roman" pitchFamily="18" charset="0"/>
                <a:cs typeface="Times New Roman" pitchFamily="18" charset="0"/>
              </a:rPr>
              <a:t>التي سيتبعها الباحث في انجاز بحثه.</a:t>
            </a:r>
          </a:p>
          <a:p>
            <a:pPr marL="457200" indent="-457200" algn="justLow">
              <a:lnSpc>
                <a:spcPct val="150000"/>
              </a:lnSpc>
              <a:buClr>
                <a:schemeClr val="tx1"/>
              </a:buClr>
              <a:buFontTx/>
              <a:buChar char="-"/>
            </a:pPr>
            <a:r>
              <a:rPr lang="ar-IQ" sz="2400" b="1" dirty="0" smtClean="0">
                <a:solidFill>
                  <a:srgbClr val="FF0000"/>
                </a:solidFill>
                <a:latin typeface="Times New Roman" pitchFamily="18" charset="0"/>
                <a:cs typeface="Times New Roman" pitchFamily="18" charset="0"/>
              </a:rPr>
              <a:t>هيكلية البحث </a:t>
            </a:r>
            <a:r>
              <a:rPr lang="ar-IQ" sz="2400" b="1" dirty="0" smtClean="0">
                <a:latin typeface="Times New Roman" pitchFamily="18" charset="0"/>
                <a:cs typeface="Times New Roman" pitchFamily="18" charset="0"/>
              </a:rPr>
              <a:t>وتقسيمات الدراسة.</a:t>
            </a:r>
          </a:p>
          <a:p>
            <a:pPr algn="justLow">
              <a:lnSpc>
                <a:spcPct val="150000"/>
              </a:lnSpc>
              <a:buClr>
                <a:schemeClr val="tx1"/>
              </a:buClr>
            </a:pPr>
            <a:r>
              <a:rPr lang="ar-IQ" sz="2200" b="1" dirty="0" smtClean="0">
                <a:latin typeface="Times New Roman" pitchFamily="18" charset="0"/>
                <a:cs typeface="Times New Roman" pitchFamily="18" charset="0"/>
              </a:rPr>
              <a:t>وقد تتضمن المقدمة  في بعض التخصصات الانسانية ايضاً على (</a:t>
            </a:r>
            <a:r>
              <a:rPr lang="ar-IQ" sz="2200" b="1" dirty="0" smtClean="0">
                <a:solidFill>
                  <a:srgbClr val="FF0000"/>
                </a:solidFill>
                <a:latin typeface="Times New Roman" pitchFamily="18" charset="0"/>
                <a:cs typeface="Times New Roman" pitchFamily="18" charset="0"/>
              </a:rPr>
              <a:t>فرضيات البحث </a:t>
            </a:r>
            <a:r>
              <a:rPr lang="ar-IQ" sz="2200" b="1" dirty="0" smtClean="0">
                <a:latin typeface="Times New Roman" pitchFamily="18" charset="0"/>
                <a:cs typeface="Times New Roman" pitchFamily="18" charset="0"/>
              </a:rPr>
              <a:t>، </a:t>
            </a:r>
            <a:r>
              <a:rPr lang="ar-IQ" sz="2200" b="1" dirty="0" smtClean="0">
                <a:solidFill>
                  <a:srgbClr val="FF0000"/>
                </a:solidFill>
                <a:latin typeface="Times New Roman" pitchFamily="18" charset="0"/>
                <a:cs typeface="Times New Roman" pitchFamily="18" charset="0"/>
              </a:rPr>
              <a:t>الدراسات السابقة</a:t>
            </a:r>
            <a:r>
              <a:rPr lang="ar-IQ" sz="2200" b="1" dirty="0" smtClean="0">
                <a:latin typeface="Times New Roman" pitchFamily="18" charset="0"/>
                <a:cs typeface="Times New Roman" pitchFamily="18" charset="0"/>
              </a:rPr>
              <a:t>، </a:t>
            </a:r>
            <a:r>
              <a:rPr lang="ar-IQ" sz="2200" b="1" dirty="0" smtClean="0">
                <a:solidFill>
                  <a:srgbClr val="FF0000"/>
                </a:solidFill>
                <a:latin typeface="Times New Roman" pitchFamily="18" charset="0"/>
                <a:cs typeface="Times New Roman" pitchFamily="18" charset="0"/>
              </a:rPr>
              <a:t>عينة البحث </a:t>
            </a:r>
            <a:r>
              <a:rPr lang="ar-IQ" sz="2200" b="1" dirty="0" smtClean="0">
                <a:latin typeface="Times New Roman" pitchFamily="18" charset="0"/>
                <a:cs typeface="Times New Roman" pitchFamily="18" charset="0"/>
              </a:rPr>
              <a:t>، </a:t>
            </a:r>
            <a:r>
              <a:rPr lang="ar-IQ" sz="2200" b="1" dirty="0" smtClean="0">
                <a:solidFill>
                  <a:srgbClr val="FF0000"/>
                </a:solidFill>
                <a:latin typeface="Times New Roman" pitchFamily="18" charset="0"/>
                <a:cs typeface="Times New Roman" pitchFamily="18" charset="0"/>
              </a:rPr>
              <a:t>وسائل جمع المعلومات </a:t>
            </a:r>
            <a:r>
              <a:rPr lang="ar-IQ" sz="2200" b="1" dirty="0" smtClean="0">
                <a:latin typeface="Times New Roman" pitchFamily="18" charset="0"/>
                <a:cs typeface="Times New Roman" pitchFamily="18" charset="0"/>
              </a:rPr>
              <a:t>)</a:t>
            </a:r>
            <a:endParaRPr lang="ar-IQ" sz="2200" b="1" dirty="0" smtClean="0">
              <a:latin typeface="Times New Roman" pitchFamily="18" charset="0"/>
              <a:cs typeface="Times New Roman" pitchFamily="18" charset="0"/>
            </a:endParaRPr>
          </a:p>
        </p:txBody>
      </p:sp>
      <p:sp>
        <p:nvSpPr>
          <p:cNvPr id="6" name="Rounded Rectangular Callout 5"/>
          <p:cNvSpPr/>
          <p:nvPr/>
        </p:nvSpPr>
        <p:spPr>
          <a:xfrm>
            <a:off x="4139952" y="1412776"/>
            <a:ext cx="4104456" cy="720080"/>
          </a:xfrm>
          <a:prstGeom prst="wedgeRoundRectCallout">
            <a:avLst>
              <a:gd name="adj1" fmla="val -41255"/>
              <a:gd name="adj2" fmla="val 73082"/>
              <a:gd name="adj3" fmla="val 16667"/>
            </a:avLst>
          </a:prstGeom>
        </p:spPr>
        <p:style>
          <a:lnRef idx="1">
            <a:schemeClr val="accent4"/>
          </a:lnRef>
          <a:fillRef idx="2">
            <a:schemeClr val="accent4"/>
          </a:fillRef>
          <a:effectRef idx="1">
            <a:schemeClr val="accent4"/>
          </a:effectRef>
          <a:fontRef idx="minor">
            <a:schemeClr val="dk1"/>
          </a:fontRef>
        </p:style>
        <p:txBody>
          <a:bodyPr rtlCol="1" anchor="ctr"/>
          <a:lstStyle/>
          <a:p>
            <a:pPr algn="ctr">
              <a:lnSpc>
                <a:spcPct val="150000"/>
              </a:lnSpc>
              <a:buClr>
                <a:schemeClr val="tx1"/>
              </a:buClr>
            </a:pPr>
            <a:r>
              <a:rPr lang="ar-IQ" sz="2500" b="1" u="sng" dirty="0">
                <a:solidFill>
                  <a:schemeClr val="tx1"/>
                </a:solidFill>
                <a:latin typeface="Times New Roman" pitchFamily="18" charset="0"/>
                <a:cs typeface="Times New Roman" pitchFamily="18" charset="0"/>
              </a:rPr>
              <a:t>ثانياً : مقدمة الرسالة أو الاطروحة : </a:t>
            </a:r>
          </a:p>
        </p:txBody>
      </p:sp>
    </p:spTree>
    <p:extLst>
      <p:ext uri="{BB962C8B-B14F-4D97-AF65-F5344CB8AC3E}">
        <p14:creationId xmlns:p14="http://schemas.microsoft.com/office/powerpoint/2010/main" val="369885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IQ" sz="3200" b="1" dirty="0">
                <a:latin typeface="Times New Roman" pitchFamily="18" charset="0"/>
                <a:cs typeface="Times New Roman" pitchFamily="18" charset="0"/>
              </a:rPr>
              <a:t>المحور الثالث : الاطار المنهجي لتبويب الرسائل والاطاريح</a:t>
            </a:r>
            <a:endParaRPr lang="ar-IQ" sz="3200" b="1" dirty="0">
              <a:latin typeface="Times New Roman" pitchFamily="18" charset="0"/>
              <a:cs typeface="Times New Roman" pitchFamily="18" charset="0"/>
            </a:endParaRPr>
          </a:p>
        </p:txBody>
      </p:sp>
      <p:sp>
        <p:nvSpPr>
          <p:cNvPr id="5" name="Rounded Rectangle 4"/>
          <p:cNvSpPr/>
          <p:nvPr/>
        </p:nvSpPr>
        <p:spPr>
          <a:xfrm>
            <a:off x="323528" y="1196752"/>
            <a:ext cx="8424936" cy="54720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a:lnSpc>
                <a:spcPct val="150000"/>
              </a:lnSpc>
              <a:buClr>
                <a:schemeClr val="tx1"/>
              </a:buClr>
            </a:pPr>
            <a:endParaRPr lang="ar-IQ" sz="2600" b="1" dirty="0" smtClean="0">
              <a:solidFill>
                <a:srgbClr val="FF0000"/>
              </a:solidFill>
              <a:latin typeface="Times New Roman" pitchFamily="18" charset="0"/>
              <a:cs typeface="Times New Roman" pitchFamily="18" charset="0"/>
            </a:endParaRPr>
          </a:p>
          <a:p>
            <a:pPr marL="457200" indent="-457200" algn="justLow">
              <a:lnSpc>
                <a:spcPct val="150000"/>
              </a:lnSpc>
              <a:buClr>
                <a:schemeClr val="tx1"/>
              </a:buClr>
              <a:buFontTx/>
              <a:buChar char="-"/>
            </a:pPr>
            <a:r>
              <a:rPr lang="ar-IQ" sz="2600" b="1" dirty="0" smtClean="0">
                <a:solidFill>
                  <a:srgbClr val="FF0000"/>
                </a:solidFill>
                <a:latin typeface="Times New Roman" pitchFamily="18" charset="0"/>
                <a:cs typeface="Times New Roman" pitchFamily="18" charset="0"/>
              </a:rPr>
              <a:t>الابواب .</a:t>
            </a:r>
            <a:endParaRPr lang="ar-IQ" sz="2600" b="1" dirty="0" smtClean="0">
              <a:latin typeface="Times New Roman" pitchFamily="18" charset="0"/>
              <a:cs typeface="Times New Roman" pitchFamily="18" charset="0"/>
            </a:endParaRPr>
          </a:p>
          <a:p>
            <a:pPr marL="457200" indent="-457200" algn="justLow">
              <a:lnSpc>
                <a:spcPct val="150000"/>
              </a:lnSpc>
              <a:buClr>
                <a:schemeClr val="tx1"/>
              </a:buClr>
              <a:buFontTx/>
              <a:buChar char="-"/>
            </a:pPr>
            <a:r>
              <a:rPr lang="ar-IQ" sz="2600" b="1" dirty="0" smtClean="0">
                <a:solidFill>
                  <a:srgbClr val="FF0000"/>
                </a:solidFill>
                <a:latin typeface="Times New Roman" pitchFamily="18" charset="0"/>
                <a:cs typeface="Times New Roman" pitchFamily="18" charset="0"/>
              </a:rPr>
              <a:t>الفصول.</a:t>
            </a:r>
            <a:endParaRPr lang="ar-IQ" sz="2600" b="1" dirty="0" smtClean="0">
              <a:latin typeface="Times New Roman" pitchFamily="18" charset="0"/>
              <a:cs typeface="Times New Roman" pitchFamily="18" charset="0"/>
            </a:endParaRPr>
          </a:p>
          <a:p>
            <a:pPr marL="457200" indent="-457200" algn="justLow">
              <a:lnSpc>
                <a:spcPct val="150000"/>
              </a:lnSpc>
              <a:buClr>
                <a:schemeClr val="tx1"/>
              </a:buClr>
              <a:buFontTx/>
              <a:buChar char="-"/>
            </a:pPr>
            <a:r>
              <a:rPr lang="ar-IQ" sz="2600" b="1" dirty="0" smtClean="0">
                <a:solidFill>
                  <a:srgbClr val="FF0000"/>
                </a:solidFill>
                <a:latin typeface="Times New Roman" pitchFamily="18" charset="0"/>
                <a:cs typeface="Times New Roman" pitchFamily="18" charset="0"/>
              </a:rPr>
              <a:t>المباحث.</a:t>
            </a:r>
            <a:endParaRPr lang="ar-IQ" sz="2600" b="1" dirty="0" smtClean="0">
              <a:latin typeface="Times New Roman" pitchFamily="18" charset="0"/>
              <a:cs typeface="Times New Roman" pitchFamily="18" charset="0"/>
            </a:endParaRPr>
          </a:p>
          <a:p>
            <a:pPr marL="457200" indent="-457200" algn="justLow">
              <a:lnSpc>
                <a:spcPct val="150000"/>
              </a:lnSpc>
              <a:buClr>
                <a:schemeClr val="tx1"/>
              </a:buClr>
              <a:buFontTx/>
              <a:buChar char="-"/>
            </a:pPr>
            <a:r>
              <a:rPr lang="ar-IQ" sz="2600" b="1" dirty="0" smtClean="0">
                <a:solidFill>
                  <a:srgbClr val="FF0000"/>
                </a:solidFill>
                <a:latin typeface="Times New Roman" pitchFamily="18" charset="0"/>
                <a:cs typeface="Times New Roman" pitchFamily="18" charset="0"/>
              </a:rPr>
              <a:t>المطالب.</a:t>
            </a:r>
            <a:endParaRPr lang="ar-IQ" sz="2600" b="1" dirty="0" smtClean="0">
              <a:latin typeface="Times New Roman" pitchFamily="18" charset="0"/>
              <a:cs typeface="Times New Roman" pitchFamily="18" charset="0"/>
            </a:endParaRPr>
          </a:p>
          <a:p>
            <a:pPr marL="457200" indent="-457200" algn="justLow">
              <a:lnSpc>
                <a:spcPct val="150000"/>
              </a:lnSpc>
              <a:buClr>
                <a:schemeClr val="tx1"/>
              </a:buClr>
              <a:buFontTx/>
              <a:buChar char="-"/>
            </a:pPr>
            <a:r>
              <a:rPr lang="ar-IQ" sz="2600" b="1" dirty="0" smtClean="0">
                <a:solidFill>
                  <a:srgbClr val="FF0000"/>
                </a:solidFill>
                <a:latin typeface="Times New Roman" pitchFamily="18" charset="0"/>
                <a:cs typeface="Times New Roman" pitchFamily="18" charset="0"/>
              </a:rPr>
              <a:t>الفروع.</a:t>
            </a:r>
            <a:endParaRPr lang="ar-IQ" sz="2600" b="1" dirty="0">
              <a:solidFill>
                <a:srgbClr val="FF0000"/>
              </a:solidFill>
              <a:latin typeface="Times New Roman" pitchFamily="18" charset="0"/>
              <a:cs typeface="Times New Roman" pitchFamily="18" charset="0"/>
            </a:endParaRPr>
          </a:p>
          <a:p>
            <a:pPr marL="457200" indent="-457200" algn="justLow">
              <a:lnSpc>
                <a:spcPct val="150000"/>
              </a:lnSpc>
              <a:buClr>
                <a:schemeClr val="tx1"/>
              </a:buClr>
              <a:buFontTx/>
              <a:buChar char="-"/>
            </a:pPr>
            <a:r>
              <a:rPr lang="ar-IQ" sz="2600" b="1" dirty="0" smtClean="0">
                <a:solidFill>
                  <a:srgbClr val="FF0000"/>
                </a:solidFill>
                <a:latin typeface="Times New Roman" pitchFamily="18" charset="0"/>
                <a:cs typeface="Times New Roman" pitchFamily="18" charset="0"/>
              </a:rPr>
              <a:t>الغصون :</a:t>
            </a:r>
            <a:r>
              <a:rPr lang="ar-IQ" sz="2600" b="1" dirty="0" smtClean="0">
                <a:latin typeface="Times New Roman" pitchFamily="18" charset="0"/>
                <a:cs typeface="Times New Roman" pitchFamily="18" charset="0"/>
              </a:rPr>
              <a:t> ويليها ( بند ، اولاً، ثانياً .... ، 1، 2، ....)</a:t>
            </a:r>
            <a:endParaRPr lang="ar-IQ" sz="2600" b="1" dirty="0" smtClean="0">
              <a:solidFill>
                <a:srgbClr val="FF0000"/>
              </a:solidFill>
              <a:latin typeface="Times New Roman" pitchFamily="18" charset="0"/>
              <a:cs typeface="Times New Roman" pitchFamily="18" charset="0"/>
            </a:endParaRPr>
          </a:p>
        </p:txBody>
      </p:sp>
      <p:sp>
        <p:nvSpPr>
          <p:cNvPr id="6" name="Rounded Rectangular Callout 5"/>
          <p:cNvSpPr/>
          <p:nvPr/>
        </p:nvSpPr>
        <p:spPr>
          <a:xfrm>
            <a:off x="4139952" y="1628800"/>
            <a:ext cx="4104456" cy="720080"/>
          </a:xfrm>
          <a:prstGeom prst="wedgeRoundRectCallout">
            <a:avLst>
              <a:gd name="adj1" fmla="val -41255"/>
              <a:gd name="adj2" fmla="val 73082"/>
              <a:gd name="adj3" fmla="val 16667"/>
            </a:avLst>
          </a:prstGeom>
        </p:spPr>
        <p:style>
          <a:lnRef idx="1">
            <a:schemeClr val="accent4"/>
          </a:lnRef>
          <a:fillRef idx="2">
            <a:schemeClr val="accent4"/>
          </a:fillRef>
          <a:effectRef idx="1">
            <a:schemeClr val="accent4"/>
          </a:effectRef>
          <a:fontRef idx="minor">
            <a:schemeClr val="dk1"/>
          </a:fontRef>
        </p:style>
        <p:txBody>
          <a:bodyPr rtlCol="1" anchor="ctr"/>
          <a:lstStyle/>
          <a:p>
            <a:pPr algn="ctr">
              <a:lnSpc>
                <a:spcPct val="150000"/>
              </a:lnSpc>
              <a:buClr>
                <a:schemeClr val="tx1"/>
              </a:buClr>
            </a:pPr>
            <a:r>
              <a:rPr lang="ar-IQ" sz="2500" b="1" u="sng" dirty="0">
                <a:solidFill>
                  <a:schemeClr val="tx1"/>
                </a:solidFill>
                <a:latin typeface="Times New Roman" pitchFamily="18" charset="0"/>
                <a:cs typeface="Times New Roman" pitchFamily="18" charset="0"/>
              </a:rPr>
              <a:t>ثالثاً: متن الرسالة أو الاطروحة :</a:t>
            </a:r>
          </a:p>
        </p:txBody>
      </p:sp>
    </p:spTree>
    <p:extLst>
      <p:ext uri="{BB962C8B-B14F-4D97-AF65-F5344CB8AC3E}">
        <p14:creationId xmlns:p14="http://schemas.microsoft.com/office/powerpoint/2010/main" val="202639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IQ" sz="3200" b="1" dirty="0" smtClean="0">
                <a:latin typeface="Times New Roman" pitchFamily="18" charset="0"/>
                <a:cs typeface="Times New Roman" pitchFamily="18" charset="0"/>
              </a:rPr>
              <a:t>المحور الرابع: الاقتباس والتوثيق</a:t>
            </a:r>
            <a:endParaRPr lang="ar-IQ" sz="3200" b="1" dirty="0">
              <a:latin typeface="Times New Roman" pitchFamily="18" charset="0"/>
              <a:cs typeface="Times New Roman" pitchFamily="18" charset="0"/>
            </a:endParaRPr>
          </a:p>
        </p:txBody>
      </p:sp>
      <p:sp>
        <p:nvSpPr>
          <p:cNvPr id="5" name="Rounded Rectangle 4"/>
          <p:cNvSpPr/>
          <p:nvPr/>
        </p:nvSpPr>
        <p:spPr>
          <a:xfrm>
            <a:off x="323528" y="1196752"/>
            <a:ext cx="8424936" cy="54720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marL="514350" indent="-514350" algn="justLow">
              <a:lnSpc>
                <a:spcPct val="150000"/>
              </a:lnSpc>
              <a:buClr>
                <a:schemeClr val="tx1"/>
              </a:buClr>
              <a:buAutoNum type="arabicPeriod"/>
            </a:pPr>
            <a:endParaRPr lang="ar-IQ" sz="2600" b="1" dirty="0" smtClean="0">
              <a:solidFill>
                <a:srgbClr val="FF0000"/>
              </a:solidFill>
              <a:latin typeface="Times New Roman" pitchFamily="18" charset="0"/>
              <a:cs typeface="Times New Roman" pitchFamily="18" charset="0"/>
            </a:endParaRPr>
          </a:p>
          <a:p>
            <a:pPr marL="514350" indent="-514350" algn="justLow">
              <a:lnSpc>
                <a:spcPct val="150000"/>
              </a:lnSpc>
              <a:buClr>
                <a:schemeClr val="tx1"/>
              </a:buClr>
              <a:buAutoNum type="arabicPeriod"/>
            </a:pPr>
            <a:endParaRPr lang="ar-IQ" sz="2600" b="1" dirty="0">
              <a:solidFill>
                <a:srgbClr val="FF0000"/>
              </a:solidFill>
              <a:latin typeface="Times New Roman" pitchFamily="18" charset="0"/>
              <a:cs typeface="Times New Roman" pitchFamily="18" charset="0"/>
            </a:endParaRPr>
          </a:p>
          <a:p>
            <a:pPr marL="514350" indent="-514350" algn="justLow">
              <a:lnSpc>
                <a:spcPct val="150000"/>
              </a:lnSpc>
              <a:buClr>
                <a:schemeClr val="tx1"/>
              </a:buClr>
              <a:buAutoNum type="arabicPeriod"/>
            </a:pPr>
            <a:r>
              <a:rPr lang="ar-IQ" sz="2600" b="1" dirty="0" smtClean="0">
                <a:solidFill>
                  <a:srgbClr val="FF0000"/>
                </a:solidFill>
                <a:latin typeface="Times New Roman" pitchFamily="18" charset="0"/>
                <a:cs typeface="Times New Roman" pitchFamily="18" charset="0"/>
              </a:rPr>
              <a:t>الاقتباس المباشر او النصي : </a:t>
            </a:r>
            <a:r>
              <a:rPr lang="ar-IQ" sz="2600" b="1" dirty="0" smtClean="0">
                <a:solidFill>
                  <a:schemeClr val="tx1"/>
                </a:solidFill>
                <a:latin typeface="Times New Roman" pitchFamily="18" charset="0"/>
                <a:cs typeface="Times New Roman" pitchFamily="18" charset="0"/>
              </a:rPr>
              <a:t>اي ما يقوم الباحث بنقله من المرجع كما هو بالكلمات والصياغة نفسها وعادة يوضع بين علامتي تنصيص   </a:t>
            </a:r>
            <a:r>
              <a:rPr lang="en-US" sz="2600" b="1" dirty="0">
                <a:solidFill>
                  <a:schemeClr val="tx1"/>
                </a:solidFill>
                <a:latin typeface="Times New Roman" pitchFamily="18" charset="0"/>
                <a:cs typeface="Times New Roman" pitchFamily="18" charset="0"/>
              </a:rPr>
              <a:t>"</a:t>
            </a:r>
            <a:r>
              <a:rPr lang="en-US" sz="2600" b="1" dirty="0" smtClean="0">
                <a:solidFill>
                  <a:schemeClr val="tx1"/>
                </a:solidFill>
                <a:latin typeface="Times New Roman" pitchFamily="18" charset="0"/>
                <a:cs typeface="Times New Roman" pitchFamily="18" charset="0"/>
              </a:rPr>
              <a:t>    "</a:t>
            </a:r>
            <a:r>
              <a:rPr lang="ar-IQ" sz="2600" b="1" dirty="0" smtClean="0">
                <a:solidFill>
                  <a:schemeClr val="tx1"/>
                </a:solidFill>
                <a:latin typeface="Times New Roman" pitchFamily="18" charset="0"/>
                <a:cs typeface="Times New Roman" pitchFamily="18" charset="0"/>
              </a:rPr>
              <a:t>.</a:t>
            </a:r>
          </a:p>
          <a:p>
            <a:pPr marL="514350" indent="-514350" algn="justLow">
              <a:lnSpc>
                <a:spcPct val="150000"/>
              </a:lnSpc>
              <a:buClr>
                <a:schemeClr val="tx1"/>
              </a:buClr>
              <a:buFontTx/>
              <a:buAutoNum type="arabicPeriod"/>
            </a:pPr>
            <a:r>
              <a:rPr lang="ar-IQ" sz="2600" b="1" dirty="0" smtClean="0">
                <a:solidFill>
                  <a:srgbClr val="FF0000"/>
                </a:solidFill>
                <a:latin typeface="Times New Roman" pitchFamily="18" charset="0"/>
                <a:cs typeface="Times New Roman" pitchFamily="18" charset="0"/>
              </a:rPr>
              <a:t>الاقتباس غير المباشر: </a:t>
            </a:r>
            <a:r>
              <a:rPr lang="ar-IQ" sz="2600" b="1" dirty="0" smtClean="0">
                <a:solidFill>
                  <a:schemeClr val="tx1"/>
                </a:solidFill>
                <a:latin typeface="Times New Roman" pitchFamily="18" charset="0"/>
                <a:cs typeface="Times New Roman" pitchFamily="18" charset="0"/>
              </a:rPr>
              <a:t>اي ما يخرج به الباحث من إعادة صياغة </a:t>
            </a:r>
            <a:br>
              <a:rPr lang="ar-IQ" sz="2600" b="1" dirty="0" smtClean="0">
                <a:solidFill>
                  <a:schemeClr val="tx1"/>
                </a:solidFill>
                <a:latin typeface="Times New Roman" pitchFamily="18" charset="0"/>
                <a:cs typeface="Times New Roman" pitchFamily="18" charset="0"/>
              </a:rPr>
            </a:br>
            <a:r>
              <a:rPr lang="ar-IQ" sz="2600" b="1" dirty="0" smtClean="0">
                <a:solidFill>
                  <a:schemeClr val="tx1"/>
                </a:solidFill>
                <a:latin typeface="Times New Roman" pitchFamily="18" charset="0"/>
                <a:cs typeface="Times New Roman" pitchFamily="18" charset="0"/>
              </a:rPr>
              <a:t>لما مكتوب في المرجع بلغته وكلماته مع المحافظة على المعنى نفسه.</a:t>
            </a:r>
          </a:p>
        </p:txBody>
      </p:sp>
      <p:sp>
        <p:nvSpPr>
          <p:cNvPr id="6" name="Rounded Rectangular Callout 5"/>
          <p:cNvSpPr/>
          <p:nvPr/>
        </p:nvSpPr>
        <p:spPr>
          <a:xfrm>
            <a:off x="4139952" y="1628800"/>
            <a:ext cx="4104456" cy="720080"/>
          </a:xfrm>
          <a:prstGeom prst="wedgeRoundRectCallout">
            <a:avLst>
              <a:gd name="adj1" fmla="val -41255"/>
              <a:gd name="adj2" fmla="val 73082"/>
              <a:gd name="adj3" fmla="val 16667"/>
            </a:avLst>
          </a:prstGeom>
        </p:spPr>
        <p:style>
          <a:lnRef idx="1">
            <a:schemeClr val="accent4"/>
          </a:lnRef>
          <a:fillRef idx="2">
            <a:schemeClr val="accent4"/>
          </a:fillRef>
          <a:effectRef idx="1">
            <a:schemeClr val="accent4"/>
          </a:effectRef>
          <a:fontRef idx="minor">
            <a:schemeClr val="dk1"/>
          </a:fontRef>
        </p:style>
        <p:txBody>
          <a:bodyPr rtlCol="1" anchor="ctr"/>
          <a:lstStyle/>
          <a:p>
            <a:pPr algn="ctr">
              <a:lnSpc>
                <a:spcPct val="150000"/>
              </a:lnSpc>
              <a:buClr>
                <a:schemeClr val="tx1"/>
              </a:buClr>
            </a:pPr>
            <a:r>
              <a:rPr lang="ar-IQ" sz="2500" b="1" u="sng" dirty="0" smtClean="0">
                <a:solidFill>
                  <a:schemeClr val="tx1"/>
                </a:solidFill>
                <a:latin typeface="Times New Roman" pitchFamily="18" charset="0"/>
                <a:cs typeface="Times New Roman" pitchFamily="18" charset="0"/>
              </a:rPr>
              <a:t>أولاً : الاقتباس</a:t>
            </a:r>
            <a:endParaRPr lang="ar-IQ" sz="2500" b="1" u="sng" dirty="0">
              <a:solidFill>
                <a:schemeClr val="tx1"/>
              </a:solidFill>
              <a:latin typeface="Times New Roman" pitchFamily="18" charset="0"/>
              <a:cs typeface="Times New Roman" pitchFamily="18" charset="0"/>
            </a:endParaRPr>
          </a:p>
        </p:txBody>
      </p:sp>
      <p:sp>
        <p:nvSpPr>
          <p:cNvPr id="2" name="12-Point Star 1"/>
          <p:cNvSpPr/>
          <p:nvPr/>
        </p:nvSpPr>
        <p:spPr>
          <a:xfrm>
            <a:off x="923628" y="1403648"/>
            <a:ext cx="1800200" cy="1521296"/>
          </a:xfrm>
          <a:prstGeom prst="star12">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2800" b="1" dirty="0" smtClean="0"/>
              <a:t>15%</a:t>
            </a:r>
            <a:endParaRPr lang="ar-IQ" sz="2800" b="1" dirty="0"/>
          </a:p>
        </p:txBody>
      </p:sp>
    </p:spTree>
    <p:extLst>
      <p:ext uri="{BB962C8B-B14F-4D97-AF65-F5344CB8AC3E}">
        <p14:creationId xmlns:p14="http://schemas.microsoft.com/office/powerpoint/2010/main" val="506679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IQ" sz="3200" b="1" dirty="0" smtClean="0">
                <a:latin typeface="Times New Roman" pitchFamily="18" charset="0"/>
                <a:cs typeface="Times New Roman" pitchFamily="18" charset="0"/>
              </a:rPr>
              <a:t>المحور الرابع: الاقتباس والتوثيق</a:t>
            </a:r>
            <a:endParaRPr lang="ar-IQ" sz="3200" b="1" dirty="0">
              <a:latin typeface="Times New Roman" pitchFamily="18" charset="0"/>
              <a:cs typeface="Times New Roman" pitchFamily="18" charset="0"/>
            </a:endParaRPr>
          </a:p>
        </p:txBody>
      </p:sp>
      <p:sp>
        <p:nvSpPr>
          <p:cNvPr id="5" name="Rounded Rectangle 4"/>
          <p:cNvSpPr/>
          <p:nvPr/>
        </p:nvSpPr>
        <p:spPr>
          <a:xfrm>
            <a:off x="323528" y="1196752"/>
            <a:ext cx="8424936" cy="54720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a:lnSpc>
                <a:spcPct val="150000"/>
              </a:lnSpc>
              <a:buClr>
                <a:schemeClr val="tx1"/>
              </a:buClr>
            </a:pPr>
            <a:r>
              <a:rPr lang="ar-IQ" sz="2600" b="1" dirty="0" smtClean="0">
                <a:solidFill>
                  <a:schemeClr val="tx1"/>
                </a:solidFill>
                <a:latin typeface="Times New Roman" pitchFamily="18" charset="0"/>
                <a:cs typeface="Times New Roman" pitchFamily="18" charset="0"/>
              </a:rPr>
              <a:t>يشير التوثيق في البحث العلمي إلى الطريقة التي يقوم الباحث عن طريقها باثبات المراجع التي استفاد منها في بحثه بطريقة مباشرة أو غير مباشرة. وهنالك اكثر من اسلوب في توثيق المصادر المعتمدة في التخصصات الانسانية في جامعة بغداد.</a:t>
            </a:r>
            <a:endParaRPr lang="ar-IQ" sz="2600" b="1" dirty="0">
              <a:solidFill>
                <a:schemeClr val="tx1"/>
              </a:solidFill>
              <a:latin typeface="Times New Roman" pitchFamily="18" charset="0"/>
              <a:cs typeface="Times New Roman" pitchFamily="18" charset="0"/>
            </a:endParaRPr>
          </a:p>
        </p:txBody>
      </p:sp>
      <p:sp>
        <p:nvSpPr>
          <p:cNvPr id="6" name="Rounded Rectangular Callout 5"/>
          <p:cNvSpPr/>
          <p:nvPr/>
        </p:nvSpPr>
        <p:spPr>
          <a:xfrm>
            <a:off x="4139952" y="1628800"/>
            <a:ext cx="4104456" cy="720080"/>
          </a:xfrm>
          <a:prstGeom prst="wedgeRoundRectCallout">
            <a:avLst>
              <a:gd name="adj1" fmla="val -41255"/>
              <a:gd name="adj2" fmla="val 73082"/>
              <a:gd name="adj3" fmla="val 16667"/>
            </a:avLst>
          </a:prstGeom>
        </p:spPr>
        <p:style>
          <a:lnRef idx="1">
            <a:schemeClr val="accent4"/>
          </a:lnRef>
          <a:fillRef idx="2">
            <a:schemeClr val="accent4"/>
          </a:fillRef>
          <a:effectRef idx="1">
            <a:schemeClr val="accent4"/>
          </a:effectRef>
          <a:fontRef idx="minor">
            <a:schemeClr val="dk1"/>
          </a:fontRef>
        </p:style>
        <p:txBody>
          <a:bodyPr rtlCol="1" anchor="ctr"/>
          <a:lstStyle/>
          <a:p>
            <a:pPr algn="ctr">
              <a:lnSpc>
                <a:spcPct val="150000"/>
              </a:lnSpc>
              <a:buClr>
                <a:schemeClr val="tx1"/>
              </a:buClr>
            </a:pPr>
            <a:r>
              <a:rPr lang="ar-IQ" sz="2500" b="1" u="sng" dirty="0" smtClean="0">
                <a:solidFill>
                  <a:schemeClr val="tx1"/>
                </a:solidFill>
                <a:latin typeface="Times New Roman" pitchFamily="18" charset="0"/>
                <a:cs typeface="Times New Roman" pitchFamily="18" charset="0"/>
              </a:rPr>
              <a:t>أولاً : التوثيق</a:t>
            </a:r>
            <a:endParaRPr lang="ar-IQ" sz="2500" b="1" u="sng"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17159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r>
              <a:rPr lang="ar-IQ" sz="3200" b="1" dirty="0"/>
              <a:t>توثيق المراجع والمصادر بطريقة </a:t>
            </a:r>
            <a:r>
              <a:rPr lang="en-US" sz="3200" b="1" dirty="0" smtClean="0"/>
              <a:t>APA</a:t>
            </a:r>
            <a:endParaRPr lang="en-US" sz="3200" b="1" dirty="0"/>
          </a:p>
        </p:txBody>
      </p:sp>
      <p:sp>
        <p:nvSpPr>
          <p:cNvPr id="5" name="Rounded Rectangle 4"/>
          <p:cNvSpPr/>
          <p:nvPr/>
        </p:nvSpPr>
        <p:spPr>
          <a:xfrm>
            <a:off x="323528" y="1340768"/>
            <a:ext cx="8424936" cy="5184576"/>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a:lnSpc>
                <a:spcPct val="150000"/>
              </a:lnSpc>
            </a:pPr>
            <a:r>
              <a:rPr lang="ar-IQ" sz="2200" b="1" dirty="0" smtClean="0">
                <a:latin typeface="Times New Roman" pitchFamily="18" charset="0"/>
                <a:cs typeface="Times New Roman" pitchFamily="18" charset="0"/>
              </a:rPr>
              <a:t>وهي </a:t>
            </a:r>
            <a:r>
              <a:rPr lang="ar-IQ" sz="2200" b="1" dirty="0">
                <a:latin typeface="Times New Roman" pitchFamily="18" charset="0"/>
                <a:cs typeface="Times New Roman" pitchFamily="18" charset="0"/>
              </a:rPr>
              <a:t>طريقة </a:t>
            </a:r>
            <a:r>
              <a:rPr lang="ar-IQ" sz="2200" b="1" dirty="0" smtClean="0">
                <a:latin typeface="Times New Roman" pitchFamily="18" charset="0"/>
                <a:cs typeface="Times New Roman" pitchFamily="18" charset="0"/>
              </a:rPr>
              <a:t>لكتابة </a:t>
            </a:r>
            <a:r>
              <a:rPr lang="ar-IQ" sz="2200" b="1" dirty="0">
                <a:latin typeface="Times New Roman" pitchFamily="18" charset="0"/>
                <a:cs typeface="Times New Roman" pitchFamily="18" charset="0"/>
              </a:rPr>
              <a:t>المراجع وفقًا </a:t>
            </a:r>
            <a:r>
              <a:rPr lang="ar-IQ" sz="2200" b="1" dirty="0" smtClean="0">
                <a:latin typeface="Times New Roman" pitchFamily="18" charset="0"/>
                <a:cs typeface="Times New Roman" pitchFamily="18" charset="0"/>
              </a:rPr>
              <a:t>لجمعية علم النفس الامريكية، وتعتمد اسلوب توثيق المراجع بشكل مباشر في المتن بعد كتابة النص سواء اكان في بدايته او في نهايته، </a:t>
            </a:r>
            <a:br>
              <a:rPr lang="ar-IQ" sz="2200" b="1" dirty="0" smtClean="0">
                <a:latin typeface="Times New Roman" pitchFamily="18" charset="0"/>
                <a:cs typeface="Times New Roman" pitchFamily="18" charset="0"/>
              </a:rPr>
            </a:br>
            <a:r>
              <a:rPr lang="ar-IQ" sz="2200" b="1" dirty="0" smtClean="0">
                <a:latin typeface="Times New Roman" pitchFamily="18" charset="0"/>
                <a:cs typeface="Times New Roman" pitchFamily="18" charset="0"/>
              </a:rPr>
              <a:t>وفقاً للاسلوب الآتي : </a:t>
            </a:r>
          </a:p>
          <a:p>
            <a:pPr algn="justLow">
              <a:lnSpc>
                <a:spcPct val="150000"/>
              </a:lnSpc>
            </a:pPr>
            <a:r>
              <a:rPr lang="ar-IQ" sz="2200" b="1" dirty="0" smtClean="0">
                <a:solidFill>
                  <a:srgbClr val="FF0000"/>
                </a:solidFill>
                <a:latin typeface="Times New Roman" pitchFamily="18" charset="0"/>
                <a:cs typeface="Times New Roman" pitchFamily="18" charset="0"/>
              </a:rPr>
              <a:t>-</a:t>
            </a:r>
            <a:r>
              <a:rPr lang="ar-IQ" sz="2200" b="1" dirty="0" smtClean="0">
                <a:latin typeface="Times New Roman" pitchFamily="18" charset="0"/>
                <a:cs typeface="Times New Roman" pitchFamily="18" charset="0"/>
              </a:rPr>
              <a:t> </a:t>
            </a:r>
            <a:r>
              <a:rPr lang="ar-IQ" sz="2200" b="1" dirty="0" smtClean="0">
                <a:solidFill>
                  <a:srgbClr val="FF0000"/>
                </a:solidFill>
                <a:latin typeface="Times New Roman" pitchFamily="18" charset="0"/>
                <a:cs typeface="Times New Roman" pitchFamily="18" charset="0"/>
              </a:rPr>
              <a:t>الكتب : </a:t>
            </a:r>
            <a:r>
              <a:rPr lang="ar-IQ" sz="2200" b="1" dirty="0" smtClean="0">
                <a:latin typeface="Times New Roman" pitchFamily="18" charset="0"/>
                <a:cs typeface="Times New Roman" pitchFamily="18" charset="0"/>
              </a:rPr>
              <a:t>اسم </a:t>
            </a:r>
            <a:r>
              <a:rPr lang="ar-IQ" sz="2200" b="1" dirty="0">
                <a:latin typeface="Times New Roman" pitchFamily="18" charset="0"/>
                <a:cs typeface="Times New Roman" pitchFamily="18" charset="0"/>
              </a:rPr>
              <a:t>العائلة، الاسم الأول. (التاريخ). اسم الكتاب بالخط المائل. رقم الطبعة إن وجدت ط6، مكان النشر: دار النشر.</a:t>
            </a:r>
          </a:p>
          <a:p>
            <a:pPr algn="justLow">
              <a:lnSpc>
                <a:spcPct val="150000"/>
              </a:lnSpc>
            </a:pPr>
            <a:r>
              <a:rPr lang="ar-IQ" sz="2200" b="1" dirty="0" smtClean="0">
                <a:solidFill>
                  <a:srgbClr val="FF0000"/>
                </a:solidFill>
                <a:latin typeface="Times New Roman" pitchFamily="18" charset="0"/>
                <a:cs typeface="Times New Roman" pitchFamily="18" charset="0"/>
              </a:rPr>
              <a:t>-</a:t>
            </a:r>
            <a:r>
              <a:rPr lang="ar-IQ" sz="2200" b="1" dirty="0" smtClean="0">
                <a:latin typeface="Times New Roman" pitchFamily="18" charset="0"/>
                <a:cs typeface="Times New Roman" pitchFamily="18" charset="0"/>
              </a:rPr>
              <a:t> </a:t>
            </a:r>
            <a:r>
              <a:rPr lang="ar-IQ" sz="2200" b="1" dirty="0" smtClean="0">
                <a:solidFill>
                  <a:srgbClr val="FF0000"/>
                </a:solidFill>
                <a:latin typeface="Times New Roman" pitchFamily="18" charset="0"/>
                <a:cs typeface="Times New Roman" pitchFamily="18" charset="0"/>
              </a:rPr>
              <a:t>الرسائل : </a:t>
            </a:r>
            <a:r>
              <a:rPr lang="ar-IQ" sz="2200" b="1" dirty="0" smtClean="0">
                <a:latin typeface="Times New Roman" pitchFamily="18" charset="0"/>
                <a:cs typeface="Times New Roman" pitchFamily="18" charset="0"/>
              </a:rPr>
              <a:t>العائلة</a:t>
            </a:r>
            <a:r>
              <a:rPr lang="ar-IQ" sz="2200" b="1" dirty="0">
                <a:latin typeface="Times New Roman" pitchFamily="18" charset="0"/>
                <a:cs typeface="Times New Roman" pitchFamily="18" charset="0"/>
              </a:rPr>
              <a:t>، الاسم الأول. (التاريخ). عنوان الرسالة بخط المائل، (رسالة ماجستير أو دكتوراه غير منشورة)، اسم الجامعة، المكان.</a:t>
            </a:r>
          </a:p>
          <a:p>
            <a:pPr algn="justLow">
              <a:lnSpc>
                <a:spcPct val="150000"/>
              </a:lnSpc>
            </a:pPr>
            <a:r>
              <a:rPr lang="ar-IQ" sz="2200" b="1" dirty="0" smtClean="0">
                <a:solidFill>
                  <a:srgbClr val="FF0000"/>
                </a:solidFill>
                <a:latin typeface="Times New Roman" pitchFamily="18" charset="0"/>
                <a:cs typeface="Times New Roman" pitchFamily="18" charset="0"/>
              </a:rPr>
              <a:t>- المجلات : </a:t>
            </a:r>
            <a:r>
              <a:rPr lang="ar-IQ" sz="2200" b="1" dirty="0" smtClean="0">
                <a:latin typeface="Times New Roman" pitchFamily="18" charset="0"/>
                <a:cs typeface="Times New Roman" pitchFamily="18" charset="0"/>
              </a:rPr>
              <a:t>اسم </a:t>
            </a:r>
            <a:r>
              <a:rPr lang="ar-IQ" sz="2200" b="1" dirty="0">
                <a:latin typeface="Times New Roman" pitchFamily="18" charset="0"/>
                <a:cs typeface="Times New Roman" pitchFamily="18" charset="0"/>
              </a:rPr>
              <a:t>العائلة، الاسم </a:t>
            </a:r>
            <a:r>
              <a:rPr lang="ar-IQ" sz="2200" b="1" dirty="0" smtClean="0">
                <a:latin typeface="Times New Roman" pitchFamily="18" charset="0"/>
                <a:cs typeface="Times New Roman" pitchFamily="18" charset="0"/>
              </a:rPr>
              <a:t>الأول. </a:t>
            </a:r>
            <a:r>
              <a:rPr lang="ar-IQ" sz="2200" b="1" dirty="0">
                <a:latin typeface="Times New Roman" pitchFamily="18" charset="0"/>
                <a:cs typeface="Times New Roman" pitchFamily="18" charset="0"/>
              </a:rPr>
              <a:t>(التاريخ). </a:t>
            </a:r>
            <a:r>
              <a:rPr lang="ar-IQ" sz="2200" b="1" dirty="0" smtClean="0">
                <a:latin typeface="Times New Roman" pitchFamily="18" charset="0"/>
                <a:cs typeface="Times New Roman" pitchFamily="18" charset="0"/>
              </a:rPr>
              <a:t>عنوان البحث . اسم </a:t>
            </a:r>
            <a:r>
              <a:rPr lang="ar-IQ" sz="2200" b="1" dirty="0">
                <a:latin typeface="Times New Roman" pitchFamily="18" charset="0"/>
                <a:cs typeface="Times New Roman" pitchFamily="18" charset="0"/>
              </a:rPr>
              <a:t>المجلة، المجلد أو جزء (العدد)، أرقام الصفحات</a:t>
            </a:r>
            <a:r>
              <a:rPr lang="ar-IQ" sz="2200" b="1" dirty="0" smtClean="0">
                <a:latin typeface="Times New Roman" pitchFamily="18" charset="0"/>
                <a:cs typeface="Times New Roman" pitchFamily="18" charset="0"/>
              </a:rPr>
              <a:t>.</a:t>
            </a:r>
            <a:endParaRPr lang="ar-IQ"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3254793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27384"/>
            <a:ext cx="2145774" cy="68853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5" name="Rectangle 4"/>
          <p:cNvSpPr/>
          <p:nvPr/>
        </p:nvSpPr>
        <p:spPr>
          <a:xfrm>
            <a:off x="6998225" y="0"/>
            <a:ext cx="2182287"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5774" y="0"/>
            <a:ext cx="4852451" cy="6858000"/>
          </a:xfrm>
          <a:prstGeom prst="rect">
            <a:avLst/>
          </a:prstGeom>
        </p:spPr>
      </p:pic>
    </p:spTree>
    <p:extLst>
      <p:ext uri="{BB962C8B-B14F-4D97-AF65-F5344CB8AC3E}">
        <p14:creationId xmlns:p14="http://schemas.microsoft.com/office/powerpoint/2010/main" val="4206097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r>
              <a:rPr lang="ar-IQ" sz="3200" b="1" dirty="0"/>
              <a:t>توثيق المراجع والمصادر بطريقة </a:t>
            </a:r>
            <a:r>
              <a:rPr lang="en-US" sz="3200" b="1" dirty="0" smtClean="0"/>
              <a:t>MLA</a:t>
            </a:r>
            <a:endParaRPr lang="en-US" sz="3200" b="1" dirty="0"/>
          </a:p>
        </p:txBody>
      </p:sp>
      <p:sp>
        <p:nvSpPr>
          <p:cNvPr id="5" name="Rounded Rectangle 4"/>
          <p:cNvSpPr/>
          <p:nvPr/>
        </p:nvSpPr>
        <p:spPr>
          <a:xfrm>
            <a:off x="323528" y="1340768"/>
            <a:ext cx="8424936" cy="5184576"/>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just">
              <a:lnSpc>
                <a:spcPct val="150000"/>
              </a:lnSpc>
            </a:pPr>
            <a:r>
              <a:rPr lang="ar-IQ" sz="2200" b="1" dirty="0">
                <a:latin typeface="Times New Roman" pitchFamily="18" charset="0"/>
                <a:cs typeface="Times New Roman" pitchFamily="18" charset="0"/>
              </a:rPr>
              <a:t>اُعتُمِدت هذه الطريقة من قبل جمعية اللغات </a:t>
            </a:r>
            <a:r>
              <a:rPr lang="ar-IQ" sz="2200" b="1" dirty="0" smtClean="0">
                <a:latin typeface="Times New Roman" pitchFamily="18" charset="0"/>
                <a:cs typeface="Times New Roman" pitchFamily="18" charset="0"/>
              </a:rPr>
              <a:t>الحديثة</a:t>
            </a:r>
            <a:r>
              <a:rPr lang="en-US" sz="2200" b="1" dirty="0">
                <a:latin typeface="Times New Roman" pitchFamily="18" charset="0"/>
                <a:cs typeface="Times New Roman" pitchFamily="18" charset="0"/>
              </a:rPr>
              <a:t> </a:t>
            </a:r>
            <a:r>
              <a:rPr lang="ar-IQ" sz="2200" b="1" dirty="0">
                <a:latin typeface="Times New Roman" pitchFamily="18" charset="0"/>
                <a:cs typeface="Times New Roman" pitchFamily="18" charset="0"/>
              </a:rPr>
              <a:t>كطريقة لكتابة المراجع والمصادر في البحث العلمي في الدراسات والأبحاث الانسانية، ويعتمد هذا الاسلوب توثيقها في الحاشية (الهامش اسفل الصفحة)، وفقاً </a:t>
            </a:r>
            <a:r>
              <a:rPr lang="ar-IQ" sz="2200" b="1" dirty="0">
                <a:latin typeface="Times New Roman" pitchFamily="18" charset="0"/>
                <a:cs typeface="Times New Roman" pitchFamily="18" charset="0"/>
              </a:rPr>
              <a:t>للاسلوب الآتي : </a:t>
            </a:r>
            <a:endParaRPr lang="ar-IQ" sz="2200" b="1" dirty="0">
              <a:latin typeface="Times New Roman" pitchFamily="18" charset="0"/>
              <a:cs typeface="Times New Roman" pitchFamily="18" charset="0"/>
            </a:endParaRPr>
          </a:p>
          <a:p>
            <a:pPr algn="justLow">
              <a:lnSpc>
                <a:spcPct val="150000"/>
              </a:lnSpc>
            </a:pPr>
            <a:r>
              <a:rPr lang="ar-IQ" sz="2200" b="1" dirty="0" smtClean="0">
                <a:solidFill>
                  <a:srgbClr val="FF0000"/>
                </a:solidFill>
                <a:latin typeface="Times New Roman" pitchFamily="18" charset="0"/>
                <a:cs typeface="Times New Roman" pitchFamily="18" charset="0"/>
              </a:rPr>
              <a:t>- الكتب </a:t>
            </a:r>
            <a:r>
              <a:rPr lang="ar-IQ" sz="2200" b="1" dirty="0">
                <a:solidFill>
                  <a:srgbClr val="FF0000"/>
                </a:solidFill>
                <a:latin typeface="Times New Roman" pitchFamily="18" charset="0"/>
                <a:cs typeface="Times New Roman" pitchFamily="18" charset="0"/>
              </a:rPr>
              <a:t>: </a:t>
            </a:r>
            <a:r>
              <a:rPr lang="ar-IQ" sz="2200" b="1" dirty="0">
                <a:latin typeface="Times New Roman" pitchFamily="18" charset="0"/>
                <a:cs typeface="Times New Roman" pitchFamily="18" charset="0"/>
              </a:rPr>
              <a:t>اسم العائلة، الاسم </a:t>
            </a:r>
            <a:r>
              <a:rPr lang="ar-IQ" sz="2200" b="1" dirty="0" smtClean="0">
                <a:latin typeface="Times New Roman" pitchFamily="18" charset="0"/>
                <a:cs typeface="Times New Roman" pitchFamily="18" charset="0"/>
              </a:rPr>
              <a:t>الأول، اسم الكتاب، </a:t>
            </a:r>
            <a:r>
              <a:rPr lang="ar-IQ" sz="2200" b="1" dirty="0">
                <a:latin typeface="Times New Roman" pitchFamily="18" charset="0"/>
                <a:cs typeface="Times New Roman" pitchFamily="18" charset="0"/>
              </a:rPr>
              <a:t>رقم </a:t>
            </a:r>
            <a:r>
              <a:rPr lang="ar-IQ" sz="2200" b="1" dirty="0" smtClean="0">
                <a:latin typeface="Times New Roman" pitchFamily="18" charset="0"/>
                <a:cs typeface="Times New Roman" pitchFamily="18" charset="0"/>
              </a:rPr>
              <a:t>الطبعة، مكان النشر، دار النشر، سنة الطباعة.</a:t>
            </a:r>
            <a:endParaRPr lang="ar-IQ" sz="2200" b="1" dirty="0">
              <a:latin typeface="Times New Roman" pitchFamily="18" charset="0"/>
              <a:cs typeface="Times New Roman" pitchFamily="18" charset="0"/>
            </a:endParaRPr>
          </a:p>
          <a:p>
            <a:pPr marL="342900" indent="-342900" algn="justLow">
              <a:lnSpc>
                <a:spcPct val="150000"/>
              </a:lnSpc>
              <a:buFontTx/>
              <a:buChar char="-"/>
            </a:pPr>
            <a:r>
              <a:rPr lang="ar-IQ" sz="2200" b="1" dirty="0" smtClean="0">
                <a:solidFill>
                  <a:srgbClr val="FF0000"/>
                </a:solidFill>
                <a:latin typeface="Times New Roman" pitchFamily="18" charset="0"/>
                <a:cs typeface="Times New Roman" pitchFamily="18" charset="0"/>
              </a:rPr>
              <a:t>الرسائل </a:t>
            </a:r>
            <a:r>
              <a:rPr lang="ar-IQ" sz="2200" b="1" dirty="0">
                <a:solidFill>
                  <a:srgbClr val="FF0000"/>
                </a:solidFill>
                <a:latin typeface="Times New Roman" pitchFamily="18" charset="0"/>
                <a:cs typeface="Times New Roman" pitchFamily="18" charset="0"/>
              </a:rPr>
              <a:t>: </a:t>
            </a:r>
            <a:r>
              <a:rPr lang="ar-IQ" sz="2200" b="1" dirty="0">
                <a:latin typeface="Times New Roman" pitchFamily="18" charset="0"/>
                <a:cs typeface="Times New Roman" pitchFamily="18" charset="0"/>
              </a:rPr>
              <a:t>اسم العائلة، الاسم الأول، </a:t>
            </a:r>
            <a:r>
              <a:rPr lang="ar-IQ" sz="2200" b="1" dirty="0" smtClean="0">
                <a:latin typeface="Times New Roman" pitchFamily="18" charset="0"/>
                <a:cs typeface="Times New Roman" pitchFamily="18" charset="0"/>
              </a:rPr>
              <a:t>عنوان الرسالة او الاطروحة، الجامعة، الكلية، السنة. </a:t>
            </a:r>
          </a:p>
          <a:p>
            <a:pPr marL="342900" indent="-342900" algn="justLow">
              <a:lnSpc>
                <a:spcPct val="150000"/>
              </a:lnSpc>
              <a:buFontTx/>
              <a:buChar char="-"/>
            </a:pPr>
            <a:r>
              <a:rPr lang="ar-IQ" sz="2200" b="1" dirty="0">
                <a:latin typeface="Times New Roman" pitchFamily="18" charset="0"/>
                <a:cs typeface="Times New Roman" pitchFamily="18" charset="0"/>
              </a:rPr>
              <a:t>اسم العائلة، الاسم الأول، عنوان الرسالة او الاطروحة، الجامعة، الكلية، السنة. </a:t>
            </a:r>
            <a:endParaRPr lang="ar-IQ" sz="2200" b="1" dirty="0" smtClean="0">
              <a:latin typeface="Times New Roman" pitchFamily="18" charset="0"/>
              <a:cs typeface="Times New Roman" pitchFamily="18" charset="0"/>
            </a:endParaRPr>
          </a:p>
          <a:p>
            <a:pPr algn="justLow">
              <a:lnSpc>
                <a:spcPct val="150000"/>
              </a:lnSpc>
            </a:pPr>
            <a:r>
              <a:rPr lang="ar-IQ" sz="2200" b="1" dirty="0" smtClean="0">
                <a:solidFill>
                  <a:srgbClr val="FF0000"/>
                </a:solidFill>
                <a:latin typeface="Times New Roman" pitchFamily="18" charset="0"/>
                <a:cs typeface="Times New Roman" pitchFamily="18" charset="0"/>
              </a:rPr>
              <a:t>- </a:t>
            </a:r>
            <a:r>
              <a:rPr lang="ar-IQ" sz="2200" b="1" dirty="0">
                <a:solidFill>
                  <a:srgbClr val="FF0000"/>
                </a:solidFill>
                <a:latin typeface="Times New Roman" pitchFamily="18" charset="0"/>
                <a:cs typeface="Times New Roman" pitchFamily="18" charset="0"/>
              </a:rPr>
              <a:t>المجلات : </a:t>
            </a:r>
            <a:r>
              <a:rPr lang="ar-IQ" sz="2200" b="1" dirty="0">
                <a:latin typeface="Times New Roman" pitchFamily="18" charset="0"/>
                <a:cs typeface="Times New Roman" pitchFamily="18" charset="0"/>
              </a:rPr>
              <a:t>اسم العائلة، الاسم </a:t>
            </a:r>
            <a:r>
              <a:rPr lang="ar-IQ" sz="2200" b="1" dirty="0" smtClean="0">
                <a:latin typeface="Times New Roman" pitchFamily="18" charset="0"/>
                <a:cs typeface="Times New Roman" pitchFamily="18" charset="0"/>
              </a:rPr>
              <a:t>الأول، عنوان البحث، اسم </a:t>
            </a:r>
            <a:r>
              <a:rPr lang="ar-IQ" sz="2200" b="1" dirty="0">
                <a:latin typeface="Times New Roman" pitchFamily="18" charset="0"/>
                <a:cs typeface="Times New Roman" pitchFamily="18" charset="0"/>
              </a:rPr>
              <a:t>المجلة، المجلد أو جزء (العدد)، </a:t>
            </a:r>
            <a:r>
              <a:rPr lang="ar-IQ" sz="2200" b="1" dirty="0" smtClean="0">
                <a:latin typeface="Times New Roman" pitchFamily="18" charset="0"/>
                <a:cs typeface="Times New Roman" pitchFamily="18" charset="0"/>
              </a:rPr>
              <a:t>السنة.</a:t>
            </a:r>
            <a:endParaRPr lang="ar-IQ"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1198953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912632" y="2062868"/>
            <a:ext cx="7175395" cy="2446252"/>
          </a:xfrm>
          <a:prstGeom prst="ribbon">
            <a:avLst>
              <a:gd name="adj1" fmla="val 12815"/>
              <a:gd name="adj2" fmla="val 67177"/>
            </a:avLst>
          </a:prstGeom>
        </p:spPr>
        <p:style>
          <a:lnRef idx="1">
            <a:schemeClr val="accent6"/>
          </a:lnRef>
          <a:fillRef idx="3">
            <a:schemeClr val="accent6"/>
          </a:fillRef>
          <a:effectRef idx="2">
            <a:schemeClr val="accent6"/>
          </a:effectRef>
          <a:fontRef idx="minor">
            <a:schemeClr val="lt1"/>
          </a:fontRef>
        </p:style>
        <p:txBody>
          <a:bodyPr rtlCol="1" anchor="ctr"/>
          <a:lstStyle/>
          <a:p>
            <a:pPr algn="ctr" rtl="1"/>
            <a:r>
              <a:rPr lang="ar-IQ" sz="4000" b="1" dirty="0" smtClean="0">
                <a:effectLst>
                  <a:outerShdw blurRad="38100" dist="38100" dir="2700000" algn="tl">
                    <a:srgbClr val="000000">
                      <a:alpha val="43137"/>
                    </a:srgbClr>
                  </a:outerShdw>
                </a:effectLst>
                <a:latin typeface="Times New Roman" pitchFamily="18" charset="0"/>
                <a:cs typeface="Times New Roman" pitchFamily="18" charset="0"/>
                <a:sym typeface="Arial"/>
              </a:rPr>
              <a:t>شكرا لحسن الاصغاء</a:t>
            </a:r>
            <a:endParaRPr lang="en-US" sz="4000" b="1" dirty="0">
              <a:effectLst>
                <a:outerShdw blurRad="38100" dist="38100" dir="2700000" algn="tl">
                  <a:srgbClr val="000000">
                    <a:alpha val="43137"/>
                  </a:srgbClr>
                </a:outerShdw>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676957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IQ" sz="3200" b="1" dirty="0" smtClean="0">
                <a:latin typeface="Times New Roman" pitchFamily="18" charset="0"/>
                <a:cs typeface="Times New Roman" pitchFamily="18" charset="0"/>
              </a:rPr>
              <a:t>محاور رئيسية</a:t>
            </a:r>
            <a:endParaRPr lang="ar-IQ" sz="3200" b="1" dirty="0">
              <a:latin typeface="Times New Roman" pitchFamily="18" charset="0"/>
              <a:cs typeface="Times New Roman" pitchFamily="18" charset="0"/>
            </a:endParaRPr>
          </a:p>
        </p:txBody>
      </p:sp>
      <p:sp>
        <p:nvSpPr>
          <p:cNvPr id="3" name="Rounded Rectangle 2"/>
          <p:cNvSpPr/>
          <p:nvPr/>
        </p:nvSpPr>
        <p:spPr>
          <a:xfrm>
            <a:off x="323528" y="1412896"/>
            <a:ext cx="8064896" cy="1116000"/>
          </a:xfrm>
          <a:prstGeom prst="roundRect">
            <a:avLst/>
          </a:prstGeom>
          <a:ln w="28575"/>
        </p:spPr>
        <p:style>
          <a:lnRef idx="2">
            <a:schemeClr val="accent5"/>
          </a:lnRef>
          <a:fillRef idx="1">
            <a:schemeClr val="lt1"/>
          </a:fillRef>
          <a:effectRef idx="0">
            <a:schemeClr val="accent5"/>
          </a:effectRef>
          <a:fontRef idx="minor">
            <a:schemeClr val="dk1"/>
          </a:fontRef>
        </p:style>
        <p:txBody>
          <a:bodyPr rtlCol="1" anchor="ctr"/>
          <a:lstStyle/>
          <a:p>
            <a:pPr algn="justLow"/>
            <a:r>
              <a:rPr lang="ar-IQ" sz="2600" b="1" dirty="0" smtClean="0">
                <a:latin typeface="Times New Roman" pitchFamily="18" charset="0"/>
                <a:cs typeface="Times New Roman" pitchFamily="18" charset="0"/>
              </a:rPr>
              <a:t>المحور الاول : القواعد </a:t>
            </a:r>
            <a:r>
              <a:rPr lang="ar-IQ" sz="2600" b="1" dirty="0" smtClean="0">
                <a:latin typeface="Times New Roman" pitchFamily="18" charset="0"/>
                <a:cs typeface="Times New Roman" pitchFamily="18" charset="0"/>
              </a:rPr>
              <a:t>التنظيمية الشكلية.</a:t>
            </a:r>
            <a:endParaRPr lang="ar-IQ" sz="2600" b="1" dirty="0">
              <a:latin typeface="Times New Roman" pitchFamily="18" charset="0"/>
              <a:cs typeface="Times New Roman" pitchFamily="18" charset="0"/>
            </a:endParaRPr>
          </a:p>
        </p:txBody>
      </p:sp>
      <p:sp>
        <p:nvSpPr>
          <p:cNvPr id="8" name="Rounded Rectangle 7"/>
          <p:cNvSpPr/>
          <p:nvPr/>
        </p:nvSpPr>
        <p:spPr>
          <a:xfrm>
            <a:off x="323528" y="4149200"/>
            <a:ext cx="8064896" cy="1116000"/>
          </a:xfrm>
          <a:prstGeom prst="roundRect">
            <a:avLst/>
          </a:prstGeom>
          <a:ln w="28575"/>
        </p:spPr>
        <p:style>
          <a:lnRef idx="2">
            <a:schemeClr val="accent5"/>
          </a:lnRef>
          <a:fillRef idx="1">
            <a:schemeClr val="lt1"/>
          </a:fillRef>
          <a:effectRef idx="0">
            <a:schemeClr val="accent5"/>
          </a:effectRef>
          <a:fontRef idx="minor">
            <a:schemeClr val="dk1"/>
          </a:fontRef>
        </p:style>
        <p:txBody>
          <a:bodyPr rtlCol="1" anchor="ctr"/>
          <a:lstStyle/>
          <a:p>
            <a:pPr algn="justLow"/>
            <a:r>
              <a:rPr lang="ar-IQ" sz="2600" b="1" dirty="0" smtClean="0">
                <a:latin typeface="Times New Roman" pitchFamily="18" charset="0"/>
                <a:cs typeface="Times New Roman" pitchFamily="18" charset="0"/>
              </a:rPr>
              <a:t>المحور الثالث : الاطار المنهجي لتبويب الرسائل والاطاريح</a:t>
            </a:r>
            <a:endParaRPr lang="ar-IQ" sz="2600" b="1" dirty="0"/>
          </a:p>
        </p:txBody>
      </p:sp>
      <p:sp>
        <p:nvSpPr>
          <p:cNvPr id="9" name="Rounded Rectangle 8"/>
          <p:cNvSpPr/>
          <p:nvPr/>
        </p:nvSpPr>
        <p:spPr>
          <a:xfrm>
            <a:off x="323528" y="2817056"/>
            <a:ext cx="7992888" cy="1116000"/>
          </a:xfrm>
          <a:prstGeom prst="roundRect">
            <a:avLst/>
          </a:prstGeom>
          <a:ln w="28575"/>
        </p:spPr>
        <p:style>
          <a:lnRef idx="2">
            <a:schemeClr val="accent5"/>
          </a:lnRef>
          <a:fillRef idx="1">
            <a:schemeClr val="lt1"/>
          </a:fillRef>
          <a:effectRef idx="0">
            <a:schemeClr val="accent5"/>
          </a:effectRef>
          <a:fontRef idx="minor">
            <a:schemeClr val="dk1"/>
          </a:fontRef>
        </p:style>
        <p:txBody>
          <a:bodyPr rtlCol="1" anchor="ctr"/>
          <a:lstStyle/>
          <a:p>
            <a:pPr algn="just"/>
            <a:r>
              <a:rPr lang="ar-IQ" sz="2600" b="1" dirty="0" smtClean="0">
                <a:latin typeface="Times New Roman" pitchFamily="18" charset="0"/>
                <a:cs typeface="Times New Roman" pitchFamily="18" charset="0"/>
              </a:rPr>
              <a:t>المحور الثاني : القواعد </a:t>
            </a:r>
            <a:r>
              <a:rPr lang="ar-IQ" sz="2600" b="1" dirty="0" smtClean="0">
                <a:latin typeface="Times New Roman" pitchFamily="18" charset="0"/>
                <a:cs typeface="Times New Roman" pitchFamily="18" charset="0"/>
              </a:rPr>
              <a:t>الفنية.</a:t>
            </a:r>
            <a:endParaRPr lang="ar-IQ" sz="2600" b="1" dirty="0"/>
          </a:p>
        </p:txBody>
      </p:sp>
      <p:sp>
        <p:nvSpPr>
          <p:cNvPr id="10" name="Rounded Rectangle 9"/>
          <p:cNvSpPr/>
          <p:nvPr/>
        </p:nvSpPr>
        <p:spPr>
          <a:xfrm>
            <a:off x="323528" y="5445344"/>
            <a:ext cx="8064896" cy="1116000"/>
          </a:xfrm>
          <a:prstGeom prst="roundRect">
            <a:avLst/>
          </a:prstGeom>
          <a:ln w="28575"/>
        </p:spPr>
        <p:style>
          <a:lnRef idx="2">
            <a:schemeClr val="accent5"/>
          </a:lnRef>
          <a:fillRef idx="1">
            <a:schemeClr val="lt1"/>
          </a:fillRef>
          <a:effectRef idx="0">
            <a:schemeClr val="accent5"/>
          </a:effectRef>
          <a:fontRef idx="minor">
            <a:schemeClr val="dk1"/>
          </a:fontRef>
        </p:style>
        <p:txBody>
          <a:bodyPr rtlCol="1" anchor="ctr"/>
          <a:lstStyle/>
          <a:p>
            <a:pPr algn="justLow"/>
            <a:r>
              <a:rPr lang="ar-IQ" sz="2600" b="1" dirty="0" smtClean="0">
                <a:latin typeface="Times New Roman" pitchFamily="18" charset="0"/>
                <a:cs typeface="Times New Roman" pitchFamily="18" charset="0"/>
              </a:rPr>
              <a:t>المحور الرابع : الاقتباس والتوثيق</a:t>
            </a:r>
            <a:endParaRPr lang="ar-IQ" sz="2600" b="1" dirty="0">
              <a:latin typeface="Times New Roman" pitchFamily="18" charset="0"/>
              <a:cs typeface="Times New Roman" pitchFamily="18" charset="0"/>
            </a:endParaRPr>
          </a:p>
        </p:txBody>
      </p:sp>
      <p:sp>
        <p:nvSpPr>
          <p:cNvPr id="11" name="Oval 10"/>
          <p:cNvSpPr/>
          <p:nvPr/>
        </p:nvSpPr>
        <p:spPr>
          <a:xfrm>
            <a:off x="8532440" y="1772936"/>
            <a:ext cx="360040" cy="36004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p>
        </p:txBody>
      </p:sp>
      <p:sp>
        <p:nvSpPr>
          <p:cNvPr id="12" name="Oval 11"/>
          <p:cNvSpPr/>
          <p:nvPr/>
        </p:nvSpPr>
        <p:spPr>
          <a:xfrm>
            <a:off x="8532440" y="3212976"/>
            <a:ext cx="360040" cy="36004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p>
        </p:txBody>
      </p:sp>
      <p:sp>
        <p:nvSpPr>
          <p:cNvPr id="13" name="Oval 12"/>
          <p:cNvSpPr/>
          <p:nvPr/>
        </p:nvSpPr>
        <p:spPr>
          <a:xfrm>
            <a:off x="8532440" y="4509180"/>
            <a:ext cx="360040" cy="36004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p>
        </p:txBody>
      </p:sp>
      <p:sp>
        <p:nvSpPr>
          <p:cNvPr id="14" name="Oval 13"/>
          <p:cNvSpPr/>
          <p:nvPr/>
        </p:nvSpPr>
        <p:spPr>
          <a:xfrm>
            <a:off x="8532440" y="5805324"/>
            <a:ext cx="360040" cy="36004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844099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IQ" sz="3200" b="1" dirty="0" smtClean="0">
                <a:latin typeface="Times New Roman" pitchFamily="18" charset="0"/>
                <a:cs typeface="Times New Roman" pitchFamily="18" charset="0"/>
              </a:rPr>
              <a:t>المحور الاول : القواعد </a:t>
            </a:r>
            <a:r>
              <a:rPr lang="ar-IQ" sz="3200" b="1" dirty="0" smtClean="0">
                <a:latin typeface="Times New Roman" pitchFamily="18" charset="0"/>
                <a:cs typeface="Times New Roman" pitchFamily="18" charset="0"/>
              </a:rPr>
              <a:t>التنظيمية الشكلية</a:t>
            </a:r>
            <a:endParaRPr lang="ar-IQ" sz="3200" b="1" dirty="0">
              <a:latin typeface="Times New Roman" pitchFamily="18" charset="0"/>
              <a:cs typeface="Times New Roman" pitchFamily="18" charset="0"/>
            </a:endParaRPr>
          </a:p>
        </p:txBody>
      </p:sp>
      <p:sp>
        <p:nvSpPr>
          <p:cNvPr id="5" name="Rounded Rectangle 4"/>
          <p:cNvSpPr/>
          <p:nvPr/>
        </p:nvSpPr>
        <p:spPr>
          <a:xfrm>
            <a:off x="323528" y="1196752"/>
            <a:ext cx="8424936" cy="54720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a:lnSpc>
                <a:spcPct val="150000"/>
              </a:lnSpc>
              <a:buClr>
                <a:schemeClr val="tx1"/>
              </a:buClr>
            </a:pPr>
            <a:r>
              <a:rPr lang="ar-IQ" sz="2800" b="1" dirty="0" smtClean="0">
                <a:solidFill>
                  <a:srgbClr val="FF0000"/>
                </a:solidFill>
                <a:latin typeface="Times New Roman" pitchFamily="18" charset="0"/>
                <a:cs typeface="Times New Roman" pitchFamily="18" charset="0"/>
              </a:rPr>
              <a:t>ويراد بها الأسس الواجب اتباعها في تحرير ما تحتويه الرسالة أو الاطروحة من صفحات تخص الجانب الشكلي والتنظيمي، وترتيب هذه الصفحات على نحو موضوعي سليم. ويمكن </a:t>
            </a:r>
            <a:r>
              <a:rPr lang="ar-IQ" sz="2800" b="1" dirty="0">
                <a:solidFill>
                  <a:srgbClr val="FF0000"/>
                </a:solidFill>
                <a:latin typeface="Times New Roman" pitchFamily="18" charset="0"/>
                <a:cs typeface="Times New Roman" pitchFamily="18" charset="0"/>
              </a:rPr>
              <a:t>تصنيف صفحات البحث العلمي إلى ثلاث فئات : </a:t>
            </a:r>
          </a:p>
        </p:txBody>
      </p:sp>
    </p:spTree>
    <p:extLst>
      <p:ext uri="{BB962C8B-B14F-4D97-AF65-F5344CB8AC3E}">
        <p14:creationId xmlns:p14="http://schemas.microsoft.com/office/powerpoint/2010/main" val="3583257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560" y="260648"/>
            <a:ext cx="7920880"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ar-IQ" sz="3200" b="1" dirty="0" smtClean="0">
                <a:latin typeface="Times New Roman" pitchFamily="18" charset="0"/>
                <a:cs typeface="Times New Roman" pitchFamily="18" charset="0"/>
              </a:rPr>
              <a:t>أولاً : الصفحات الاولى</a:t>
            </a:r>
            <a:endParaRPr lang="ar-IQ" sz="3200" b="1" dirty="0">
              <a:latin typeface="Times New Roman" pitchFamily="18" charset="0"/>
              <a:cs typeface="Times New Roman" pitchFamily="18" charset="0"/>
            </a:endParaRPr>
          </a:p>
        </p:txBody>
      </p:sp>
      <p:sp>
        <p:nvSpPr>
          <p:cNvPr id="5" name="Rounded Rectangle 4"/>
          <p:cNvSpPr/>
          <p:nvPr/>
        </p:nvSpPr>
        <p:spPr>
          <a:xfrm>
            <a:off x="323528" y="1196752"/>
            <a:ext cx="8424936" cy="5472608"/>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justLow">
              <a:lnSpc>
                <a:spcPct val="150000"/>
              </a:lnSpc>
              <a:buClr>
                <a:schemeClr val="tx1"/>
              </a:buClr>
            </a:pPr>
            <a:r>
              <a:rPr lang="ar-IQ" sz="2500" b="1" dirty="0" smtClean="0">
                <a:latin typeface="Times New Roman" pitchFamily="18" charset="0"/>
                <a:cs typeface="Times New Roman" pitchFamily="18" charset="0"/>
              </a:rPr>
              <a:t>وتشمل الصفحات التي </a:t>
            </a:r>
            <a:r>
              <a:rPr lang="ar-IQ" sz="2500" b="1" dirty="0" smtClean="0">
                <a:solidFill>
                  <a:srgbClr val="FF0000"/>
                </a:solidFill>
                <a:latin typeface="Times New Roman" pitchFamily="18" charset="0"/>
                <a:cs typeface="Times New Roman" pitchFamily="18" charset="0"/>
              </a:rPr>
              <a:t>تسبق متن البحث </a:t>
            </a:r>
            <a:r>
              <a:rPr lang="ar-IQ" sz="2500" b="1" dirty="0" smtClean="0">
                <a:solidFill>
                  <a:schemeClr val="tx1"/>
                </a:solidFill>
                <a:latin typeface="Times New Roman" pitchFamily="18" charset="0"/>
                <a:cs typeface="Times New Roman" pitchFamily="18" charset="0"/>
              </a:rPr>
              <a:t>وهي لا تدخل في ترقيم صفحات البحث وتتمثل بالآتي : </a:t>
            </a:r>
          </a:p>
          <a:p>
            <a:pPr marL="457200" indent="-457200" algn="justLow">
              <a:lnSpc>
                <a:spcPct val="150000"/>
              </a:lnSpc>
              <a:buClr>
                <a:schemeClr val="tx1"/>
              </a:buClr>
              <a:buAutoNum type="arabicPeriod"/>
            </a:pPr>
            <a:r>
              <a:rPr lang="ar-IQ" sz="2500" b="1" dirty="0" smtClean="0">
                <a:latin typeface="Times New Roman" pitchFamily="18" charset="0"/>
                <a:cs typeface="Times New Roman" pitchFamily="18" charset="0"/>
              </a:rPr>
              <a:t>واجهة الرسالة أو الاطروحة.</a:t>
            </a:r>
          </a:p>
          <a:p>
            <a:pPr marL="457200" indent="-457200" algn="justLow">
              <a:lnSpc>
                <a:spcPct val="150000"/>
              </a:lnSpc>
              <a:buClr>
                <a:schemeClr val="tx1"/>
              </a:buClr>
              <a:buAutoNum type="arabicPeriod"/>
            </a:pPr>
            <a:r>
              <a:rPr lang="ar-IQ" sz="2500" b="1" dirty="0" smtClean="0">
                <a:latin typeface="Times New Roman" pitchFamily="18" charset="0"/>
                <a:cs typeface="Times New Roman" pitchFamily="18" charset="0"/>
              </a:rPr>
              <a:t>الآية القرانية.</a:t>
            </a:r>
          </a:p>
          <a:p>
            <a:pPr marL="457200" indent="-457200" algn="justLow">
              <a:lnSpc>
                <a:spcPct val="150000"/>
              </a:lnSpc>
              <a:buClr>
                <a:schemeClr val="tx1"/>
              </a:buClr>
              <a:buAutoNum type="arabicPeriod"/>
            </a:pPr>
            <a:r>
              <a:rPr lang="ar-IQ" sz="2500" b="1" dirty="0" smtClean="0">
                <a:latin typeface="Times New Roman" pitchFamily="18" charset="0"/>
                <a:cs typeface="Times New Roman" pitchFamily="18" charset="0"/>
              </a:rPr>
              <a:t>اقرار المشرف ورئيس القسم.</a:t>
            </a:r>
          </a:p>
          <a:p>
            <a:pPr marL="457200" indent="-457200" algn="justLow">
              <a:lnSpc>
                <a:spcPct val="150000"/>
              </a:lnSpc>
              <a:buClr>
                <a:schemeClr val="tx1"/>
              </a:buClr>
              <a:buAutoNum type="arabicPeriod"/>
            </a:pPr>
            <a:r>
              <a:rPr lang="ar-IQ" sz="2500" b="1" dirty="0" smtClean="0">
                <a:latin typeface="Times New Roman" pitchFamily="18" charset="0"/>
                <a:cs typeface="Times New Roman" pitchFamily="18" charset="0"/>
              </a:rPr>
              <a:t>اقرار المقوم اللغوي.</a:t>
            </a:r>
          </a:p>
          <a:p>
            <a:pPr marL="457200" indent="-457200" algn="justLow">
              <a:lnSpc>
                <a:spcPct val="150000"/>
              </a:lnSpc>
              <a:buClr>
                <a:schemeClr val="tx1"/>
              </a:buClr>
              <a:buAutoNum type="arabicPeriod"/>
            </a:pPr>
            <a:r>
              <a:rPr lang="ar-IQ" sz="2500" b="1" dirty="0" smtClean="0">
                <a:latin typeface="Times New Roman" pitchFamily="18" charset="0"/>
                <a:cs typeface="Times New Roman" pitchFamily="18" charset="0"/>
              </a:rPr>
              <a:t>اقرار لجنة المناقشة.</a:t>
            </a:r>
          </a:p>
          <a:p>
            <a:pPr marL="457200" indent="-457200" algn="justLow">
              <a:lnSpc>
                <a:spcPct val="150000"/>
              </a:lnSpc>
              <a:buClr>
                <a:schemeClr val="tx1"/>
              </a:buClr>
              <a:buAutoNum type="arabicPeriod"/>
            </a:pPr>
            <a:r>
              <a:rPr lang="ar-IQ" sz="2500" b="1" dirty="0" smtClean="0">
                <a:latin typeface="Times New Roman" pitchFamily="18" charset="0"/>
                <a:cs typeface="Times New Roman" pitchFamily="18" charset="0"/>
              </a:rPr>
              <a:t>الشكر والتقدير.</a:t>
            </a:r>
          </a:p>
          <a:p>
            <a:pPr marL="457200" indent="-457200" algn="justLow">
              <a:lnSpc>
                <a:spcPct val="150000"/>
              </a:lnSpc>
              <a:buClr>
                <a:schemeClr val="tx1"/>
              </a:buClr>
              <a:buAutoNum type="arabicPeriod"/>
            </a:pPr>
            <a:r>
              <a:rPr lang="ar-IQ" sz="2500" b="1" dirty="0" smtClean="0">
                <a:latin typeface="Times New Roman" pitchFamily="18" charset="0"/>
                <a:cs typeface="Times New Roman" pitchFamily="18" charset="0"/>
              </a:rPr>
              <a:t>ملخص الرسالة أو الأطروحة.</a:t>
            </a:r>
          </a:p>
        </p:txBody>
      </p:sp>
    </p:spTree>
    <p:extLst>
      <p:ext uri="{BB962C8B-B14F-4D97-AF65-F5344CB8AC3E}">
        <p14:creationId xmlns:p14="http://schemas.microsoft.com/office/powerpoint/2010/main" val="1618690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5774" y="0"/>
            <a:ext cx="4852451" cy="6858000"/>
          </a:xfrm>
          <a:prstGeom prst="rect">
            <a:avLst/>
          </a:prstGeom>
          <a:ln w="28575">
            <a:solidFill>
              <a:schemeClr val="tx1"/>
            </a:solidFill>
          </a:ln>
        </p:spPr>
      </p:pic>
      <p:sp>
        <p:nvSpPr>
          <p:cNvPr id="5" name="Rectangle 4"/>
          <p:cNvSpPr/>
          <p:nvPr/>
        </p:nvSpPr>
        <p:spPr>
          <a:xfrm>
            <a:off x="-36512" y="-27384"/>
            <a:ext cx="2145774" cy="68853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6" name="Rectangle 5"/>
          <p:cNvSpPr/>
          <p:nvPr/>
        </p:nvSpPr>
        <p:spPr>
          <a:xfrm>
            <a:off x="6998225" y="0"/>
            <a:ext cx="2182287"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861187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2" y="-27384"/>
            <a:ext cx="2145774" cy="68853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6" name="Rectangle 5"/>
          <p:cNvSpPr/>
          <p:nvPr/>
        </p:nvSpPr>
        <p:spPr>
          <a:xfrm>
            <a:off x="6998225" y="0"/>
            <a:ext cx="2182287"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5774" y="0"/>
            <a:ext cx="4852451" cy="6858000"/>
          </a:xfrm>
          <a:prstGeom prst="rect">
            <a:avLst/>
          </a:prstGeom>
        </p:spPr>
      </p:pic>
    </p:spTree>
    <p:extLst>
      <p:ext uri="{BB962C8B-B14F-4D97-AF65-F5344CB8AC3E}">
        <p14:creationId xmlns:p14="http://schemas.microsoft.com/office/powerpoint/2010/main" val="3889476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2" y="-27384"/>
            <a:ext cx="2145774" cy="68853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6" name="Rectangle 5"/>
          <p:cNvSpPr/>
          <p:nvPr/>
        </p:nvSpPr>
        <p:spPr>
          <a:xfrm>
            <a:off x="6998225" y="0"/>
            <a:ext cx="2182287"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5774" y="0"/>
            <a:ext cx="4852451" cy="6858000"/>
          </a:xfrm>
          <a:prstGeom prst="rect">
            <a:avLst/>
          </a:prstGeom>
        </p:spPr>
      </p:pic>
    </p:spTree>
    <p:extLst>
      <p:ext uri="{BB962C8B-B14F-4D97-AF65-F5344CB8AC3E}">
        <p14:creationId xmlns:p14="http://schemas.microsoft.com/office/powerpoint/2010/main" val="560741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2" y="-27384"/>
            <a:ext cx="2145774" cy="68853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6" name="Rectangle 5"/>
          <p:cNvSpPr/>
          <p:nvPr/>
        </p:nvSpPr>
        <p:spPr>
          <a:xfrm>
            <a:off x="6998225" y="0"/>
            <a:ext cx="2182287"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5774" y="0"/>
            <a:ext cx="4852451" cy="6858000"/>
          </a:xfrm>
          <a:prstGeom prst="rect">
            <a:avLst/>
          </a:prstGeom>
        </p:spPr>
      </p:pic>
    </p:spTree>
    <p:extLst>
      <p:ext uri="{BB962C8B-B14F-4D97-AF65-F5344CB8AC3E}">
        <p14:creationId xmlns:p14="http://schemas.microsoft.com/office/powerpoint/2010/main" val="1194195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826</TotalTime>
  <Words>650</Words>
  <Application>Microsoft Office PowerPoint</Application>
  <PresentationFormat>On-screen Show (4:3)</PresentationFormat>
  <Paragraphs>89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Ahmed</cp:lastModifiedBy>
  <cp:revision>48</cp:revision>
  <dcterms:created xsi:type="dcterms:W3CDTF">2024-02-17T08:33:27Z</dcterms:created>
  <dcterms:modified xsi:type="dcterms:W3CDTF">2024-02-25T05:12:11Z</dcterms:modified>
</cp:coreProperties>
</file>