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7" r:id="rId2"/>
    <p:sldId id="258" r:id="rId3"/>
    <p:sldId id="260" r:id="rId4"/>
    <p:sldId id="261" r:id="rId5"/>
    <p:sldId id="262" r:id="rId6"/>
    <p:sldId id="289" r:id="rId7"/>
    <p:sldId id="283" r:id="rId8"/>
    <p:sldId id="284" r:id="rId9"/>
    <p:sldId id="263" r:id="rId10"/>
    <p:sldId id="264" r:id="rId11"/>
    <p:sldId id="266" r:id="rId12"/>
    <p:sldId id="288" r:id="rId13"/>
    <p:sldId id="267" r:id="rId14"/>
    <p:sldId id="268" r:id="rId15"/>
    <p:sldId id="270" r:id="rId16"/>
    <p:sldId id="271" r:id="rId17"/>
    <p:sldId id="272" r:id="rId18"/>
    <p:sldId id="279" r:id="rId19"/>
    <p:sldId id="280" r:id="rId20"/>
    <p:sldId id="281" r:id="rId21"/>
    <p:sldId id="282"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نمط متوسط 3 - تميي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89" d="100"/>
          <a:sy n="89" d="100"/>
        </p:scale>
        <p:origin x="1819"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C4A7579-8290-49DE-A76E-4A0E1A89C7A8}" type="datetimeFigureOut">
              <a:rPr lang="ar-IQ" smtClean="0"/>
              <a:t>10/08/1445</a:t>
            </a:fld>
            <a:endParaRPr lang="ar-IQ"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ar-IQ"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5DA0313-A269-4672-91C1-2039A7C04707}" type="slidenum">
              <a:rPr lang="ar-IQ" smtClean="0"/>
              <a:t>‹#›</a:t>
            </a:fld>
            <a:endParaRPr lang="ar-IQ"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796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203234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423467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238007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C4A7579-8290-49DE-A76E-4A0E1A89C7A8}" type="datetimeFigureOut">
              <a:rPr lang="ar-IQ" smtClean="0"/>
              <a:t>10/08/1445</a:t>
            </a:fld>
            <a:endParaRPr lang="ar-IQ"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ar-IQ"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5DA0313-A269-4672-91C1-2039A7C04707}" type="slidenum">
              <a:rPr lang="ar-IQ" smtClean="0"/>
              <a:t>‹#›</a:t>
            </a:fld>
            <a:endParaRPr lang="ar-IQ"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842491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390031494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941832" y="2909102"/>
            <a:ext cx="3611880" cy="299639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975398" y="2909102"/>
            <a:ext cx="3611880" cy="299639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230992441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227610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A7579-8290-49DE-A76E-4A0E1A89C7A8}" type="datetimeFigureOut">
              <a:rPr lang="ar-IQ" smtClean="0"/>
              <a:t>10/08/1445</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F5DA0313-A269-4672-91C1-2039A7C04707}" type="slidenum">
              <a:rPr lang="ar-IQ" smtClean="0"/>
              <a:t>‹#›</a:t>
            </a:fld>
            <a:endParaRPr lang="ar-IQ" dirty="0"/>
          </a:p>
        </p:txBody>
      </p:sp>
    </p:spTree>
    <p:extLst>
      <p:ext uri="{BB962C8B-B14F-4D97-AF65-F5344CB8AC3E}">
        <p14:creationId xmlns:p14="http://schemas.microsoft.com/office/powerpoint/2010/main" val="158970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573789" y="6375679"/>
            <a:ext cx="925016" cy="348462"/>
          </a:xfrm>
        </p:spPr>
        <p:txBody>
          <a:bodyPr/>
          <a:lstStyle/>
          <a:p>
            <a:fld id="{EC4A7579-8290-49DE-A76E-4A0E1A89C7A8}" type="datetimeFigureOut">
              <a:rPr lang="ar-IQ" smtClean="0"/>
              <a:t>10/08/1445</a:t>
            </a:fld>
            <a:endParaRPr lang="ar-IQ" dirty="0"/>
          </a:p>
        </p:txBody>
      </p:sp>
      <p:sp>
        <p:nvSpPr>
          <p:cNvPr id="6" name="Footer Placeholder 5"/>
          <p:cNvSpPr>
            <a:spLocks noGrp="1"/>
          </p:cNvSpPr>
          <p:nvPr>
            <p:ph type="ftr" sz="quarter" idx="11"/>
          </p:nvPr>
        </p:nvSpPr>
        <p:spPr>
          <a:xfrm>
            <a:off x="1577716" y="6375679"/>
            <a:ext cx="2611634" cy="345796"/>
          </a:xfrm>
        </p:spPr>
        <p:txBody>
          <a:bodyPr/>
          <a:lstStyle/>
          <a:p>
            <a:endParaRPr lang="ar-IQ" dirty="0"/>
          </a:p>
        </p:txBody>
      </p:sp>
      <p:sp>
        <p:nvSpPr>
          <p:cNvPr id="7" name="Slide Number Placeholder 6"/>
          <p:cNvSpPr>
            <a:spLocks noGrp="1"/>
          </p:cNvSpPr>
          <p:nvPr>
            <p:ph type="sldNum" sz="quarter" idx="12"/>
          </p:nvPr>
        </p:nvSpPr>
        <p:spPr>
          <a:xfrm>
            <a:off x="4268261" y="6375679"/>
            <a:ext cx="924342" cy="345796"/>
          </a:xfrm>
        </p:spPr>
        <p:txBody>
          <a:bodyPr/>
          <a:lstStyle/>
          <a:p>
            <a:fld id="{F5DA0313-A269-4672-91C1-2039A7C04707}" type="slidenum">
              <a:rPr lang="ar-IQ" smtClean="0"/>
              <a:t>‹#›</a:t>
            </a:fld>
            <a:endParaRPr lang="ar-IQ"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007258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smtClean="0"/>
              <a:t>انقر فوق الأيقونة لإضافة صورة</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574463" y="6375679"/>
            <a:ext cx="924342" cy="348462"/>
          </a:xfrm>
        </p:spPr>
        <p:txBody>
          <a:bodyPr/>
          <a:lstStyle/>
          <a:p>
            <a:fld id="{EC4A7579-8290-49DE-A76E-4A0E1A89C7A8}" type="datetimeFigureOut">
              <a:rPr lang="ar-IQ" smtClean="0"/>
              <a:t>10/08/1445</a:t>
            </a:fld>
            <a:endParaRPr lang="ar-IQ" dirty="0"/>
          </a:p>
        </p:txBody>
      </p:sp>
      <p:sp>
        <p:nvSpPr>
          <p:cNvPr id="6" name="Footer Placeholder 5"/>
          <p:cNvSpPr>
            <a:spLocks noGrp="1"/>
          </p:cNvSpPr>
          <p:nvPr>
            <p:ph type="ftr" sz="quarter" idx="11"/>
          </p:nvPr>
        </p:nvSpPr>
        <p:spPr>
          <a:xfrm>
            <a:off x="1577716" y="6375679"/>
            <a:ext cx="2611634" cy="345796"/>
          </a:xfrm>
        </p:spPr>
        <p:txBody>
          <a:bodyPr/>
          <a:lstStyle/>
          <a:p>
            <a:endParaRPr lang="ar-IQ" dirty="0"/>
          </a:p>
        </p:txBody>
      </p:sp>
      <p:sp>
        <p:nvSpPr>
          <p:cNvPr id="7" name="Slide Number Placeholder 6"/>
          <p:cNvSpPr>
            <a:spLocks noGrp="1"/>
          </p:cNvSpPr>
          <p:nvPr>
            <p:ph type="sldNum" sz="quarter" idx="12"/>
          </p:nvPr>
        </p:nvSpPr>
        <p:spPr>
          <a:xfrm>
            <a:off x="4256153" y="6375679"/>
            <a:ext cx="947460" cy="345796"/>
          </a:xfrm>
        </p:spPr>
        <p:txBody>
          <a:bodyPr/>
          <a:lstStyle/>
          <a:p>
            <a:fld id="{F5DA0313-A269-4672-91C1-2039A7C04707}" type="slidenum">
              <a:rPr lang="ar-IQ" smtClean="0"/>
              <a:t>‹#›</a:t>
            </a:fld>
            <a:endParaRPr lang="ar-IQ"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465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C4A7579-8290-49DE-A76E-4A0E1A89C7A8}" type="datetimeFigureOut">
              <a:rPr lang="ar-IQ" smtClean="0"/>
              <a:t>10/08/1445</a:t>
            </a:fld>
            <a:endParaRPr lang="ar-IQ"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ar-IQ"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5DA0313-A269-4672-91C1-2039A7C04707}" type="slidenum">
              <a:rPr lang="ar-IQ" smtClean="0"/>
              <a:t>‹#›</a:t>
            </a:fld>
            <a:endParaRPr lang="ar-IQ"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4050761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1"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r" defTabSz="6858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6858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6858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3968" y="332656"/>
            <a:ext cx="4572000" cy="1200329"/>
          </a:xfrm>
          <a:prstGeom prst="rect">
            <a:avLst/>
          </a:prstGeom>
        </p:spPr>
        <p:txBody>
          <a:bodyPr>
            <a:spAutoFit/>
          </a:bodyPr>
          <a:lstStyle/>
          <a:p>
            <a:pPr algn="ctr"/>
            <a:r>
              <a:rPr lang="ar-IQ" sz="2400" b="1" dirty="0">
                <a:solidFill>
                  <a:schemeClr val="tx2">
                    <a:lumMod val="50000"/>
                  </a:schemeClr>
                </a:solidFill>
              </a:rPr>
              <a:t>جامعة بغداد </a:t>
            </a:r>
          </a:p>
          <a:p>
            <a:pPr algn="ctr"/>
            <a:r>
              <a:rPr lang="ar-IQ" sz="2400" b="1" dirty="0">
                <a:solidFill>
                  <a:schemeClr val="tx2">
                    <a:lumMod val="50000"/>
                  </a:schemeClr>
                </a:solidFill>
              </a:rPr>
              <a:t>كلية علوم الهندسة الزراعية</a:t>
            </a:r>
          </a:p>
          <a:p>
            <a:pPr algn="ctr"/>
            <a:r>
              <a:rPr lang="ar-IQ" sz="2400" b="1" dirty="0">
                <a:solidFill>
                  <a:schemeClr val="tx2">
                    <a:lumMod val="50000"/>
                  </a:schemeClr>
                </a:solidFill>
              </a:rPr>
              <a:t>قسم الإنتاج الحيواني</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3223"/>
            <a:ext cx="1785937" cy="142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مستدير الزوايا 3"/>
          <p:cNvSpPr/>
          <p:nvPr/>
        </p:nvSpPr>
        <p:spPr>
          <a:xfrm>
            <a:off x="569517" y="2283192"/>
            <a:ext cx="8064896" cy="1512168"/>
          </a:xfrm>
          <a:prstGeom prst="roundRect">
            <a:avLst/>
          </a:prstGeom>
          <a:solidFill>
            <a:schemeClr val="bg2">
              <a:lumMod val="75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solidFill>
                  <a:schemeClr val="tx1">
                    <a:lumMod val="95000"/>
                    <a:lumOff val="5000"/>
                  </a:schemeClr>
                </a:solidFill>
              </a:rPr>
              <a:t>استعمال </a:t>
            </a:r>
            <a:r>
              <a:rPr lang="ar-IQ" sz="2800" b="1" dirty="0">
                <a:solidFill>
                  <a:schemeClr val="tx1">
                    <a:lumMod val="95000"/>
                    <a:lumOff val="5000"/>
                  </a:schemeClr>
                </a:solidFill>
              </a:rPr>
              <a:t>خليط من الارتيميا </a:t>
            </a:r>
            <a:r>
              <a:rPr lang="ar-SA" sz="2800" b="1" dirty="0" smtClean="0">
                <a:solidFill>
                  <a:schemeClr val="tx1">
                    <a:lumMod val="95000"/>
                    <a:lumOff val="5000"/>
                  </a:schemeClr>
                </a:solidFill>
              </a:rPr>
              <a:t>الجافة</a:t>
            </a:r>
            <a:r>
              <a:rPr lang="ar-SA" sz="2800" b="1" dirty="0" smtClean="0">
                <a:solidFill>
                  <a:schemeClr val="tx1">
                    <a:lumMod val="95000"/>
                    <a:lumOff val="5000"/>
                  </a:schemeClr>
                </a:solidFill>
              </a:rPr>
              <a:t> والرطبة</a:t>
            </a:r>
            <a:r>
              <a:rPr lang="ar-IQ" sz="2800" b="1" dirty="0" smtClean="0">
                <a:solidFill>
                  <a:schemeClr val="tx1">
                    <a:lumMod val="95000"/>
                    <a:lumOff val="5000"/>
                  </a:schemeClr>
                </a:solidFill>
              </a:rPr>
              <a:t> </a:t>
            </a:r>
            <a:r>
              <a:rPr lang="ar-IQ" sz="2800" b="1" dirty="0">
                <a:solidFill>
                  <a:schemeClr val="tx1">
                    <a:lumMod val="95000"/>
                    <a:lumOff val="5000"/>
                  </a:schemeClr>
                </a:solidFill>
              </a:rPr>
              <a:t>مع الاحشاء الداخلية للأسماك كبديل </a:t>
            </a:r>
            <a:r>
              <a:rPr lang="ar-IQ" sz="2800" b="1">
                <a:solidFill>
                  <a:schemeClr val="tx1">
                    <a:lumMod val="95000"/>
                    <a:lumOff val="5000"/>
                  </a:schemeClr>
                </a:solidFill>
              </a:rPr>
              <a:t>جزئي </a:t>
            </a:r>
            <a:r>
              <a:rPr lang="ar-SA" sz="2800" b="1" smtClean="0">
                <a:solidFill>
                  <a:schemeClr val="tx1">
                    <a:lumMod val="95000"/>
                    <a:lumOff val="5000"/>
                  </a:schemeClr>
                </a:solidFill>
              </a:rPr>
              <a:t>لمسحوق </a:t>
            </a:r>
            <a:r>
              <a:rPr lang="ar-SA" sz="2800" b="1" dirty="0" smtClean="0">
                <a:solidFill>
                  <a:schemeClr val="tx1">
                    <a:lumMod val="95000"/>
                    <a:lumOff val="5000"/>
                  </a:schemeClr>
                </a:solidFill>
              </a:rPr>
              <a:t>السمك</a:t>
            </a:r>
            <a:r>
              <a:rPr lang="ar-IQ" sz="2800" b="1" dirty="0" smtClean="0">
                <a:solidFill>
                  <a:schemeClr val="tx1">
                    <a:lumMod val="95000"/>
                    <a:lumOff val="5000"/>
                  </a:schemeClr>
                </a:solidFill>
              </a:rPr>
              <a:t> </a:t>
            </a:r>
            <a:r>
              <a:rPr lang="ar-IQ" sz="2800" b="1" dirty="0">
                <a:solidFill>
                  <a:schemeClr val="tx1">
                    <a:lumMod val="95000"/>
                    <a:lumOff val="5000"/>
                  </a:schemeClr>
                </a:solidFill>
              </a:rPr>
              <a:t>المستورد في علائق اسماك الكارب الشائع </a:t>
            </a:r>
            <a:r>
              <a:rPr lang="en-US" sz="2800" b="1" i="1" dirty="0" err="1">
                <a:solidFill>
                  <a:schemeClr val="tx1">
                    <a:lumMod val="95000"/>
                    <a:lumOff val="5000"/>
                  </a:schemeClr>
                </a:solidFill>
              </a:rPr>
              <a:t>Cyprinus</a:t>
            </a:r>
            <a:r>
              <a:rPr lang="en-US" sz="2800" b="1" i="1" dirty="0">
                <a:solidFill>
                  <a:schemeClr val="tx1">
                    <a:lumMod val="95000"/>
                    <a:lumOff val="5000"/>
                  </a:schemeClr>
                </a:solidFill>
              </a:rPr>
              <a:t> </a:t>
            </a:r>
            <a:r>
              <a:rPr lang="en-US" sz="2800" b="1" i="1" dirty="0" err="1">
                <a:solidFill>
                  <a:schemeClr val="tx1">
                    <a:lumMod val="95000"/>
                    <a:lumOff val="5000"/>
                  </a:schemeClr>
                </a:solidFill>
              </a:rPr>
              <a:t>carpio</a:t>
            </a:r>
            <a:r>
              <a:rPr lang="ar-IQ" sz="2800" b="1" i="1"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sz="2800" i="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5" name="مستطيل 4"/>
          <p:cNvSpPr/>
          <p:nvPr/>
        </p:nvSpPr>
        <p:spPr>
          <a:xfrm>
            <a:off x="467544" y="5301207"/>
            <a:ext cx="4896544" cy="954107"/>
          </a:xfrm>
          <a:prstGeom prst="rect">
            <a:avLst/>
          </a:prstGeom>
        </p:spPr>
        <p:txBody>
          <a:bodyPr wrap="square">
            <a:spAutoFit/>
          </a:bodyPr>
          <a:lstStyle/>
          <a:p>
            <a:r>
              <a:rPr lang="ar-IQ" sz="2400" b="1" dirty="0">
                <a:solidFill>
                  <a:schemeClr val="tx1">
                    <a:lumMod val="95000"/>
                    <a:lumOff val="5000"/>
                  </a:schemeClr>
                </a:solidFill>
                <a:latin typeface="Simplified Arabic" panose="02020603050405020304" pitchFamily="18" charset="-78"/>
                <a:cs typeface="Simplified Arabic" panose="02020603050405020304" pitchFamily="18" charset="-78"/>
              </a:rPr>
              <a:t>              </a:t>
            </a:r>
            <a:r>
              <a:rPr lang="ar-IQ" sz="2400" b="1" dirty="0" smtClean="0">
                <a:solidFill>
                  <a:schemeClr val="tx1">
                    <a:lumMod val="95000"/>
                    <a:lumOff val="5000"/>
                  </a:schemeClr>
                </a:solidFill>
                <a:latin typeface="Simplified Arabic" panose="02020603050405020304" pitchFamily="18" charset="-78"/>
                <a:cs typeface="Simplified Arabic" panose="02020603050405020304" pitchFamily="18" charset="-78"/>
              </a:rPr>
              <a:t>            </a:t>
            </a:r>
            <a:r>
              <a:rPr lang="ar-IQ" sz="2800" b="1" dirty="0" smtClean="0">
                <a:solidFill>
                  <a:schemeClr val="tx1">
                    <a:lumMod val="95000"/>
                    <a:lumOff val="5000"/>
                  </a:schemeClr>
                </a:solidFill>
                <a:latin typeface="Simplified Arabic" panose="02020603050405020304" pitchFamily="18" charset="-78"/>
                <a:cs typeface="Simplified Arabic" panose="02020603050405020304" pitchFamily="18" charset="-78"/>
              </a:rPr>
              <a:t>أشراف</a:t>
            </a:r>
            <a:endParaRPr lang="ar-IQ" sz="2800" b="1" dirty="0">
              <a:solidFill>
                <a:schemeClr val="tx1">
                  <a:lumMod val="95000"/>
                  <a:lumOff val="5000"/>
                </a:schemeClr>
              </a:solidFill>
              <a:latin typeface="Simplified Arabic" panose="02020603050405020304" pitchFamily="18" charset="-78"/>
              <a:cs typeface="Simplified Arabic" panose="02020603050405020304" pitchFamily="18" charset="-78"/>
            </a:endParaRPr>
          </a:p>
          <a:p>
            <a:pPr algn="ctr"/>
            <a:r>
              <a:rPr lang="ar-IQ" sz="2800" b="1" dirty="0" smtClean="0">
                <a:solidFill>
                  <a:schemeClr val="tx1">
                    <a:lumMod val="95000"/>
                    <a:lumOff val="5000"/>
                  </a:schemeClr>
                </a:solidFill>
              </a:rPr>
              <a:t>     أ.</a:t>
            </a:r>
            <a:r>
              <a:rPr lang="ar-SA" sz="2800" b="1" dirty="0" smtClean="0">
                <a:solidFill>
                  <a:schemeClr val="tx1">
                    <a:lumMod val="95000"/>
                    <a:lumOff val="5000"/>
                  </a:schemeClr>
                </a:solidFill>
              </a:rPr>
              <a:t>م</a:t>
            </a:r>
            <a:r>
              <a:rPr lang="ar-IQ" sz="2800" b="1" dirty="0" smtClean="0">
                <a:solidFill>
                  <a:schemeClr val="tx1">
                    <a:lumMod val="95000"/>
                    <a:lumOff val="5000"/>
                  </a:schemeClr>
                </a:solidFill>
              </a:rPr>
              <a:t>.</a:t>
            </a:r>
            <a:r>
              <a:rPr lang="ar-SA" sz="2800" b="1" dirty="0" smtClean="0">
                <a:solidFill>
                  <a:schemeClr val="tx1">
                    <a:lumMod val="95000"/>
                    <a:lumOff val="5000"/>
                  </a:schemeClr>
                </a:solidFill>
              </a:rPr>
              <a:t>د</a:t>
            </a:r>
            <a:r>
              <a:rPr lang="ar-IQ" sz="2800" b="1" dirty="0" smtClean="0">
                <a:solidFill>
                  <a:schemeClr val="tx1">
                    <a:lumMod val="95000"/>
                    <a:lumOff val="5000"/>
                  </a:schemeClr>
                </a:solidFill>
              </a:rPr>
              <a:t> </a:t>
            </a:r>
            <a:r>
              <a:rPr lang="ar-IQ" sz="2800" b="1" dirty="0">
                <a:solidFill>
                  <a:schemeClr val="tx1">
                    <a:lumMod val="95000"/>
                    <a:lumOff val="5000"/>
                  </a:schemeClr>
                </a:solidFill>
              </a:rPr>
              <a:t>تغريد صادق محسن العبيدي</a:t>
            </a:r>
            <a:endParaRPr lang="en-US" sz="2800" dirty="0">
              <a:solidFill>
                <a:schemeClr val="tx1">
                  <a:lumMod val="95000"/>
                  <a:lumOff val="5000"/>
                </a:schemeClr>
              </a:solidFill>
            </a:endParaRPr>
          </a:p>
        </p:txBody>
      </p:sp>
      <p:sp>
        <p:nvSpPr>
          <p:cNvPr id="6" name="مستطيل 5"/>
          <p:cNvSpPr/>
          <p:nvPr/>
        </p:nvSpPr>
        <p:spPr>
          <a:xfrm>
            <a:off x="327521" y="4221088"/>
            <a:ext cx="4572000" cy="954107"/>
          </a:xfrm>
          <a:prstGeom prst="rect">
            <a:avLst/>
          </a:prstGeom>
        </p:spPr>
        <p:txBody>
          <a:bodyPr>
            <a:spAutoFit/>
          </a:bodyPr>
          <a:lstStyle/>
          <a:p>
            <a:pPr algn="ctr"/>
            <a:r>
              <a:rPr lang="ar-IQ" sz="2800" b="1" dirty="0">
                <a:solidFill>
                  <a:schemeClr val="bg2">
                    <a:lumMod val="10000"/>
                  </a:schemeClr>
                </a:solidFill>
              </a:rPr>
              <a:t> </a:t>
            </a:r>
            <a:r>
              <a:rPr lang="ar-IQ" sz="2800" b="1" dirty="0" smtClean="0">
                <a:solidFill>
                  <a:schemeClr val="bg2">
                    <a:lumMod val="10000"/>
                  </a:schemeClr>
                </a:solidFill>
                <a:latin typeface="Simplified Arabic" panose="02020603050405020304" pitchFamily="18" charset="-78"/>
                <a:cs typeface="Simplified Arabic" panose="02020603050405020304" pitchFamily="18" charset="-78"/>
              </a:rPr>
              <a:t>الطالب</a:t>
            </a:r>
            <a:endParaRPr lang="ar-IQ" sz="2800" b="1" dirty="0">
              <a:solidFill>
                <a:schemeClr val="bg2">
                  <a:lumMod val="10000"/>
                </a:schemeClr>
              </a:solidFill>
              <a:latin typeface="Simplified Arabic" panose="02020603050405020304" pitchFamily="18" charset="-78"/>
              <a:cs typeface="Simplified Arabic" panose="02020603050405020304" pitchFamily="18" charset="-78"/>
            </a:endParaRPr>
          </a:p>
          <a:p>
            <a:r>
              <a:rPr lang="ar-IQ" sz="2800" b="1" dirty="0">
                <a:solidFill>
                  <a:schemeClr val="bg2">
                    <a:lumMod val="10000"/>
                  </a:schemeClr>
                </a:solidFill>
                <a:latin typeface="Simplified Arabic" panose="02020603050405020304" pitchFamily="18" charset="-78"/>
                <a:cs typeface="Simplified Arabic" panose="02020603050405020304" pitchFamily="18" charset="-78"/>
              </a:rPr>
              <a:t>   </a:t>
            </a:r>
            <a:r>
              <a:rPr lang="ar-IQ" sz="2800" b="1" dirty="0" smtClean="0">
                <a:solidFill>
                  <a:schemeClr val="bg2">
                    <a:lumMod val="10000"/>
                  </a:schemeClr>
                </a:solidFill>
                <a:latin typeface="Simplified Arabic" panose="02020603050405020304" pitchFamily="18" charset="-78"/>
                <a:cs typeface="Simplified Arabic" panose="02020603050405020304" pitchFamily="18" charset="-78"/>
              </a:rPr>
              <a:t>        </a:t>
            </a:r>
            <a:r>
              <a:rPr lang="ar-SA" sz="2800" b="1" dirty="0" smtClean="0">
                <a:solidFill>
                  <a:schemeClr val="bg2">
                    <a:lumMod val="10000"/>
                  </a:schemeClr>
                </a:solidFill>
                <a:latin typeface="Simplified Arabic" panose="02020603050405020304" pitchFamily="18" charset="-78"/>
                <a:cs typeface="Simplified Arabic" panose="02020603050405020304" pitchFamily="18" charset="-78"/>
              </a:rPr>
              <a:t>حارث محمد ناصر</a:t>
            </a:r>
            <a:endParaRPr lang="ar-IQ" sz="2800" b="1" dirty="0">
              <a:solidFill>
                <a:schemeClr val="bg2">
                  <a:lumMod val="10000"/>
                </a:schemeClr>
              </a:solidFill>
              <a:latin typeface="Simplified Arabic" panose="02020603050405020304" pitchFamily="18" charset="-78"/>
              <a:cs typeface="Simplified Arabic" panose="02020603050405020304" pitchFamily="18" charset="-78"/>
            </a:endParaRPr>
          </a:p>
        </p:txBody>
      </p:sp>
      <p:sp>
        <p:nvSpPr>
          <p:cNvPr id="7" name="AutoShape 2" descr="قناة السمكة الإرشادية: تربية السمك في حقول الأرز - YouTube"/>
          <p:cNvSpPr>
            <a:spLocks noChangeAspect="1" noChangeArrowheads="1"/>
          </p:cNvSpPr>
          <p:nvPr/>
        </p:nvSpPr>
        <p:spPr bwMode="auto">
          <a:xfrm>
            <a:off x="8634413"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spTree>
    <p:extLst>
      <p:ext uri="{BB962C8B-B14F-4D97-AF65-F5344CB8AC3E}">
        <p14:creationId xmlns:p14="http://schemas.microsoft.com/office/powerpoint/2010/main" val="21833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إلى الأعلى 1"/>
          <p:cNvSpPr/>
          <p:nvPr/>
        </p:nvSpPr>
        <p:spPr>
          <a:xfrm>
            <a:off x="967408" y="1916832"/>
            <a:ext cx="7632848" cy="1656184"/>
          </a:xfrm>
          <a:prstGeom prst="ribbon2">
            <a:avLst/>
          </a:prstGeom>
          <a:solidFill>
            <a:schemeClr val="accent3">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6000" dirty="0">
                <a:solidFill>
                  <a:schemeClr val="tx1"/>
                </a:solidFill>
                <a:latin typeface="Simplified Arabic" panose="02020603050405020304" pitchFamily="18" charset="-78"/>
                <a:cs typeface="Simplified Arabic" panose="02020603050405020304" pitchFamily="18" charset="-78"/>
              </a:rPr>
              <a:t>النتائج</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808" y="4131915"/>
            <a:ext cx="3496047" cy="1960240"/>
          </a:xfrm>
          <a:prstGeom prst="roundRect">
            <a:avLst>
              <a:gd name="adj" fmla="val 1666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908720"/>
            <a:ext cx="7848872" cy="369332"/>
          </a:xfrm>
          <a:prstGeom prst="rect">
            <a:avLst/>
          </a:prstGeom>
          <a:solidFill>
            <a:schemeClr val="accent6">
              <a:lumMod val="40000"/>
              <a:lumOff val="60000"/>
            </a:schemeClr>
          </a:solidFill>
          <a:ln w="38100">
            <a:solidFill>
              <a:schemeClr val="tx1"/>
            </a:solidFill>
          </a:ln>
        </p:spPr>
        <p:txBody>
          <a:bodyPr wrap="square">
            <a:spAutoFit/>
          </a:bodyPr>
          <a:lstStyle/>
          <a:p>
            <a:pPr algn="ctr"/>
            <a:r>
              <a:rPr lang="ar-SA" b="1" dirty="0"/>
              <a:t> جدول (</a:t>
            </a:r>
            <a:r>
              <a:rPr lang="en-US" b="1" dirty="0"/>
              <a:t>4</a:t>
            </a:r>
            <a:r>
              <a:rPr lang="ar-SA" b="1" dirty="0"/>
              <a:t>-</a:t>
            </a:r>
            <a:r>
              <a:rPr lang="en-US" b="1" dirty="0"/>
              <a:t>1</a:t>
            </a:r>
            <a:r>
              <a:rPr lang="ar-SA" b="1" dirty="0"/>
              <a:t>) صفات الماء لأحواض التجربة</a:t>
            </a:r>
            <a:endParaRPr lang="ar-IQ" dirty="0">
              <a:latin typeface="Simplified Arabic" panose="02020603050405020304" pitchFamily="18" charset="-78"/>
              <a:cs typeface="Simplified Arabic" panose="02020603050405020304" pitchFamily="18"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873280953"/>
              </p:ext>
            </p:extLst>
          </p:nvPr>
        </p:nvGraphicFramePr>
        <p:xfrm>
          <a:off x="1763688" y="1988840"/>
          <a:ext cx="5589905" cy="913765"/>
        </p:xfrm>
        <a:graphic>
          <a:graphicData uri="http://schemas.openxmlformats.org/drawingml/2006/table">
            <a:tbl>
              <a:tblPr rtl="1"/>
              <a:tblGrid>
                <a:gridCol w="1203960"/>
                <a:gridCol w="1771015"/>
                <a:gridCol w="1377315"/>
                <a:gridCol w="1237615"/>
              </a:tblGrid>
              <a:tr h="449580">
                <a:tc>
                  <a:txBody>
                    <a:bodyPr/>
                    <a:lstStyle/>
                    <a:p>
                      <a:pPr marL="183515" algn="ctr" rtl="1">
                        <a:lnSpc>
                          <a:spcPct val="150000"/>
                        </a:lnSpc>
                        <a:spcBef>
                          <a:spcPts val="1200"/>
                        </a:spcBef>
                        <a:spcAft>
                          <a:spcPts val="0"/>
                        </a:spcAft>
                      </a:pPr>
                      <a:r>
                        <a:rPr lang="ar-IQ" sz="1200" b="1">
                          <a:effectLst/>
                          <a:latin typeface="Times New Roman" panose="02020603050405020304" pitchFamily="18" charset="0"/>
                          <a:ea typeface="Calibri" panose="020F0502020204030204" pitchFamily="34" charset="0"/>
                          <a:cs typeface="Arial" panose="020B0604020202020204" pitchFamily="34" charset="0"/>
                        </a:rPr>
                        <a:t>معدل درجة الحرارة /(مº)</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183515" algn="ctr" rtl="1">
                        <a:lnSpc>
                          <a:spcPct val="150000"/>
                        </a:lnSpc>
                        <a:spcBef>
                          <a:spcPts val="1200"/>
                        </a:spcBef>
                        <a:spcAft>
                          <a:spcPts val="0"/>
                        </a:spcAft>
                      </a:pPr>
                      <a:r>
                        <a:rPr lang="ar-SA" sz="1200" b="1" dirty="0">
                          <a:effectLst/>
                          <a:latin typeface="Times New Roman" panose="02020603050405020304" pitchFamily="18" charset="0"/>
                          <a:ea typeface="Calibri" panose="020F0502020204030204" pitchFamily="34" charset="0"/>
                          <a:cs typeface="Arial" panose="020B0604020202020204" pitchFamily="34" charset="0"/>
                        </a:rPr>
                        <a:t>مدى</a:t>
                      </a:r>
                      <a:r>
                        <a:rPr lang="ar-IQ" sz="1200" b="1" dirty="0">
                          <a:effectLst/>
                          <a:latin typeface="Times New Roman" panose="02020603050405020304" pitchFamily="18" charset="0"/>
                          <a:ea typeface="Calibri" panose="020F0502020204030204" pitchFamily="34" charset="0"/>
                          <a:cs typeface="Arial" panose="020B0604020202020204" pitchFamily="34" charset="0"/>
                        </a:rPr>
                        <a:t> تركيز الأوكسجين المذاب (ملغم/ لتر)</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183515" algn="ctr" rtl="1">
                        <a:lnSpc>
                          <a:spcPct val="150000"/>
                        </a:lnSpc>
                        <a:spcBef>
                          <a:spcPts val="1200"/>
                        </a:spcBef>
                        <a:spcAft>
                          <a:spcPts val="0"/>
                        </a:spcAft>
                      </a:pPr>
                      <a:r>
                        <a:rPr lang="ar-IQ" sz="1200" b="1">
                          <a:effectLst/>
                          <a:latin typeface="Times New Roman" panose="02020603050405020304" pitchFamily="18" charset="0"/>
                          <a:ea typeface="Calibri" panose="020F0502020204030204" pitchFamily="34" charset="0"/>
                          <a:cs typeface="Arial" panose="020B0604020202020204" pitchFamily="34" charset="0"/>
                        </a:rPr>
                        <a:t>مدى تركيز الأمونيا (ملغم/ لتر)</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183515" algn="ctr" rtl="1">
                        <a:lnSpc>
                          <a:spcPct val="150000"/>
                        </a:lnSpc>
                        <a:spcBef>
                          <a:spcPts val="1200"/>
                        </a:spcBef>
                        <a:spcAft>
                          <a:spcPts val="0"/>
                        </a:spcAft>
                      </a:pPr>
                      <a:r>
                        <a:rPr lang="ar-IQ" sz="1200" b="1">
                          <a:effectLst/>
                          <a:latin typeface="Times New Roman" panose="02020603050405020304" pitchFamily="18" charset="0"/>
                          <a:ea typeface="Calibri" panose="020F0502020204030204" pitchFamily="34" charset="0"/>
                          <a:cs typeface="Arial" panose="020B0604020202020204" pitchFamily="34" charset="0"/>
                        </a:rPr>
                        <a:t>مدى تركيز الأس الهيدروجيني</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365125">
                <a:tc>
                  <a:txBody>
                    <a:bodyPr/>
                    <a:lstStyle/>
                    <a:p>
                      <a:pPr marL="183515" algn="ctr" rtl="1">
                        <a:lnSpc>
                          <a:spcPct val="150000"/>
                        </a:lnSpc>
                        <a:spcBef>
                          <a:spcPts val="1200"/>
                        </a:spcBef>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24 ± 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5 – 7.5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en-US" sz="1200">
                          <a:effectLst/>
                          <a:latin typeface="Times New Roman" panose="02020603050405020304" pitchFamily="18" charset="0"/>
                          <a:ea typeface="Calibri" panose="020F0502020204030204" pitchFamily="34" charset="0"/>
                          <a:cs typeface="Arial" panose="020B0604020202020204" pitchFamily="34" charset="0"/>
                        </a:rPr>
                        <a:t>0.02 – 0.04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7.8-7.2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934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476672"/>
            <a:ext cx="8352928"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dirty="0"/>
              <a:t>جدول (4-</a:t>
            </a:r>
            <a:r>
              <a:rPr lang="en-US" b="1" dirty="0"/>
              <a:t>5</a:t>
            </a:r>
            <a:r>
              <a:rPr lang="ar-SA" b="1" dirty="0"/>
              <a:t>) معايير النمو النهائية لأسماك الكارب الشائع المغذاة على علائق تحتوي على نسب مختلفة من الاحشاء </a:t>
            </a:r>
            <a:r>
              <a:rPr lang="ar-SA" b="1" dirty="0" smtClean="0"/>
              <a:t>الداخلية</a:t>
            </a:r>
            <a:r>
              <a:rPr lang="en-US" b="1" dirty="0" smtClean="0"/>
              <a:t> </a:t>
            </a:r>
            <a:r>
              <a:rPr lang="ar-SA" b="1" dirty="0" smtClean="0"/>
              <a:t>للاسماك </a:t>
            </a:r>
            <a:r>
              <a:rPr lang="ar-SA" b="1" dirty="0"/>
              <a:t>والارتيميا المجففة المجمدة</a:t>
            </a:r>
            <a:endParaRPr lang="en-US" dirty="0"/>
          </a:p>
        </p:txBody>
      </p:sp>
      <p:sp>
        <p:nvSpPr>
          <p:cNvPr id="7" name="مستطيل 6"/>
          <p:cNvSpPr/>
          <p:nvPr/>
        </p:nvSpPr>
        <p:spPr>
          <a:xfrm>
            <a:off x="1115616" y="5373216"/>
            <a:ext cx="7200800" cy="623248"/>
          </a:xfrm>
          <a:prstGeom prst="rect">
            <a:avLst/>
          </a:prstGeom>
        </p:spPr>
        <p:txBody>
          <a:bodyPr wrap="square">
            <a:spAutoFit/>
          </a:bodyPr>
          <a:lstStyle/>
          <a:p>
            <a:pPr algn="ctr">
              <a:lnSpc>
                <a:spcPct val="115000"/>
              </a:lnSpc>
              <a:spcAft>
                <a:spcPts val="1000"/>
              </a:spcAft>
            </a:pPr>
            <a:r>
              <a:rPr lang="ar-SA" sz="1200" b="1" dirty="0">
                <a:latin typeface="Calibri" panose="020F0502020204030204" pitchFamily="34" charset="0"/>
                <a:ea typeface="Calibri" panose="020F0502020204030204" pitchFamily="34" charset="0"/>
                <a:cs typeface="Arial" panose="020B0604020202020204" pitchFamily="34" charset="0"/>
              </a:rPr>
              <a:t/>
            </a:r>
            <a:br>
              <a:rPr lang="ar-SA" sz="1200" b="1" dirty="0">
                <a:latin typeface="Calibri" panose="020F0502020204030204" pitchFamily="34" charset="0"/>
                <a:ea typeface="Calibri" panose="020F0502020204030204" pitchFamily="34" charset="0"/>
                <a:cs typeface="Arial" panose="020B0604020202020204" pitchFamily="34" charset="0"/>
              </a:rPr>
            </a:br>
            <a:r>
              <a:rPr lang="ar-IQ" dirty="0">
                <a:latin typeface="Calibri" panose="020F0502020204030204" pitchFamily="34" charset="0"/>
                <a:ea typeface="Calibri" panose="020F0502020204030204" pitchFamily="34" charset="0"/>
                <a:cs typeface="Times New Roman" panose="02020603050405020304" pitchFamily="18" charset="0"/>
              </a:rPr>
              <a:t>المتوسطات التي تحمل حروفاً مختلفة ضمن العمود الواحد تختلف معنويا (0.05 ≥ </a:t>
            </a:r>
            <a:r>
              <a:rPr lang="en-US" dirty="0">
                <a:latin typeface="Times New Roman" panose="02020603050405020304" pitchFamily="18" charset="0"/>
                <a:ea typeface="Calibri" panose="020F0502020204030204" pitchFamily="34" charset="0"/>
                <a:cs typeface="Arial" panose="020B0604020202020204" pitchFamily="34" charset="0"/>
              </a:rPr>
              <a:t>P</a:t>
            </a:r>
            <a:r>
              <a:rPr lang="ar-IQ"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1309288"/>
              </p:ext>
            </p:extLst>
          </p:nvPr>
        </p:nvGraphicFramePr>
        <p:xfrm>
          <a:off x="1883191" y="1634148"/>
          <a:ext cx="5665649" cy="3718317"/>
        </p:xfrm>
        <a:graphic>
          <a:graphicData uri="http://schemas.openxmlformats.org/drawingml/2006/table">
            <a:tbl>
              <a:tblPr rtl="1" firstRow="1" firstCol="1" bandRow="1"/>
              <a:tblGrid>
                <a:gridCol w="558877"/>
                <a:gridCol w="785235"/>
                <a:gridCol w="779134"/>
                <a:gridCol w="791336"/>
                <a:gridCol w="942037"/>
                <a:gridCol w="959121"/>
                <a:gridCol w="849909"/>
              </a:tblGrid>
              <a:tr h="563637">
                <a:tc>
                  <a:txBody>
                    <a:bodyPr/>
                    <a:lstStyle/>
                    <a:p>
                      <a:pPr algn="ctr" rtl="1">
                        <a:lnSpc>
                          <a:spcPct val="115000"/>
                        </a:lnSpc>
                        <a:spcAft>
                          <a:spcPts val="0"/>
                        </a:spcAft>
                        <a:tabLst>
                          <a:tab pos="2514600" algn="l"/>
                        </a:tabLst>
                      </a:pPr>
                      <a:r>
                        <a:rPr lang="ar-SA" sz="1000" b="1" dirty="0">
                          <a:effectLst/>
                          <a:latin typeface="Calibri" panose="020F0502020204030204" pitchFamily="34" charset="0"/>
                          <a:ea typeface="Calibri" panose="020F0502020204030204" pitchFamily="34" charset="0"/>
                          <a:cs typeface="Times New Roman" panose="02020603050405020304" pitchFamily="18" charset="0"/>
                        </a:rPr>
                        <a:t>المعاملات/الصفات</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الوزن الابتدائي</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(غم/سمكة)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الوزن النهائي</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(غم/سمكة)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معدل الزيادة الوزنية(غم/سمكة)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معدل النمو اليومي(غم/يوم/سمكة)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معدل النمو النسبي</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معدل النمو النوعي</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(%/يوم)</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336718">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T1</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34.25</a:t>
                      </a:r>
                      <a:r>
                        <a:rPr lang="ar-S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ar-SA"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65.15±3.15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5.35</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42.35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0.04</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0.44</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7.81</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90.16</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0.92</a:t>
                      </a:r>
                      <a:r>
                        <a:rPr lang="ar-SA"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Times New Roman" panose="02020603050405020304" pitchFamily="18" charset="0"/>
                          <a:ea typeface="Calibri" panose="020F0502020204030204" pitchFamily="34" charset="0"/>
                          <a:cs typeface="Arial" panose="020B0604020202020204" pitchFamily="34" charset="0"/>
                        </a:rPr>
                        <a:t>0.06</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336718">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34.4±0.20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76.75±5.15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2.90</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 30.90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0.07</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0.51</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16.26</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123.20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1.14</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0.10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36718">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T3</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34.35±0.25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r>
                        <a:rPr lang="en-US" sz="100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80.40±5.50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5.25</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46.05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0.07</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0.65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14.31</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133.96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1.21</a:t>
                      </a:r>
                      <a:r>
                        <a:rPr lang="ar-SA"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Arial" panose="020B0604020202020204" pitchFamily="34" charset="0"/>
                        </a:rPr>
                        <a:t>0.09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r>
              <a:tr h="336718">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T4</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34.25±0.25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51.40±0.40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0.15</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17.15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0.00</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0.24</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0.07</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50.70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0.58</a:t>
                      </a:r>
                      <a:r>
                        <a:rPr lang="ar-SA"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Times New Roman" panose="02020603050405020304" pitchFamily="18" charset="0"/>
                          <a:ea typeface="Calibri" panose="020F0502020204030204" pitchFamily="34" charset="0"/>
                          <a:cs typeface="Arial" panose="020B0604020202020204" pitchFamily="34" charset="0"/>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5077">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33.65±0.35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77.05±0.75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1.10</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43.40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0.01</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0.13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c</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4.16</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129.02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smtClean="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1.18</a:t>
                      </a:r>
                      <a:r>
                        <a:rPr lang="ar-SA"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Times New Roman" panose="02020603050405020304" pitchFamily="18" charset="0"/>
                          <a:ea typeface="Calibri" panose="020F0502020204030204" pitchFamily="34" charset="0"/>
                          <a:cs typeface="Arial" panose="020B0604020202020204" pitchFamily="34" charset="0"/>
                        </a:rPr>
                        <a:t>0.03</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336718">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T6</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34.4±0.20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82.80±0.80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0.60</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48.40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0.00</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0.69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0.92</a:t>
                      </a:r>
                      <a:r>
                        <a:rPr lang="ar-SA"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Times New Roman" panose="02020603050405020304" pitchFamily="18" charset="0"/>
                          <a:ea typeface="Calibri" panose="020F0502020204030204" pitchFamily="34" charset="0"/>
                          <a:cs typeface="Arial" panose="020B0604020202020204" pitchFamily="34" charset="0"/>
                        </a:rPr>
                        <a:t>140.69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1.48</a:t>
                      </a:r>
                      <a:r>
                        <a:rPr lang="ar-SA"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Arial" panose="020B0604020202020204" pitchFamily="34" charset="0"/>
                        </a:rPr>
                        <a:t>0.01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r>
              <a:tr h="505077">
                <a:tc>
                  <a:txBody>
                    <a:bodyPr/>
                    <a:lstStyle/>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T7</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b="1">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34.35±0.25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77.80±0.30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58.25±14.25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0.45±0.20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0.10</a:t>
                      </a:r>
                      <a:r>
                        <a:rPr lang="ar-SA" sz="1000">
                          <a:effectLst/>
                          <a:latin typeface="Calibri" panose="020F0502020204030204" pitchFamily="34" charset="0"/>
                          <a:ea typeface="Calibri" panose="020F0502020204030204" pitchFamily="34" charset="0"/>
                          <a:cs typeface="Times New Roman" panose="02020603050405020304" pitchFamily="18" charset="0"/>
                        </a:rPr>
                        <a:t>±</a:t>
                      </a:r>
                      <a:r>
                        <a:rPr lang="en-US" sz="1000">
                          <a:effectLst/>
                          <a:latin typeface="Times New Roman" panose="02020603050405020304" pitchFamily="18" charset="0"/>
                          <a:ea typeface="Calibri" panose="020F0502020204030204" pitchFamily="34" charset="0"/>
                          <a:cs typeface="Arial" panose="020B0604020202020204" pitchFamily="34" charset="0"/>
                        </a:rPr>
                        <a:t>129.03</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1.35</a:t>
                      </a:r>
                      <a:r>
                        <a:rPr lang="ar-SA"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Arial" panose="020B0604020202020204" pitchFamily="34" charset="0"/>
                        </a:rPr>
                        <a:t>0.00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336718">
                <a:tc>
                  <a:txBody>
                    <a:bodyPr/>
                    <a:lstStyle/>
                    <a:p>
                      <a:pPr algn="ctr" rtl="1">
                        <a:lnSpc>
                          <a:spcPct val="115000"/>
                        </a:lnSpc>
                        <a:spcAft>
                          <a:spcPts val="0"/>
                        </a:spcAft>
                        <a:tabLst>
                          <a:tab pos="2514600" algn="l"/>
                        </a:tabLst>
                      </a:pPr>
                      <a:r>
                        <a:rPr lang="ar-SA" sz="1000" b="1">
                          <a:effectLst/>
                          <a:latin typeface="Calibri" panose="020F0502020204030204" pitchFamily="34" charset="0"/>
                          <a:ea typeface="Calibri" panose="020F0502020204030204" pitchFamily="34" charset="0"/>
                          <a:cs typeface="Times New Roman" panose="02020603050405020304" pitchFamily="18" charset="0"/>
                        </a:rPr>
                        <a:t>مستوى المعنوية</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N.S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1000">
                          <a:effectLst/>
                          <a:latin typeface="Calibri" panose="020F0502020204030204" pitchFamily="34" charset="0"/>
                          <a:ea typeface="Calibri" panose="020F0502020204030204" pitchFamily="34" charset="0"/>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dirty="0">
                          <a:effectLst/>
                          <a:latin typeface="Times New Roman" panose="02020603050405020304" pitchFamily="18" charset="0"/>
                          <a:ea typeface="Calibri" panose="020F0502020204030204" pitchFamily="34" charset="0"/>
                          <a:cs typeface="Arial" panose="020B0604020202020204" pitchFamily="34" charset="0"/>
                        </a:rPr>
                        <a:t>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en-US" sz="1000">
                          <a:effectLst/>
                          <a:latin typeface="Times New Roman" panose="02020603050405020304" pitchFamily="18" charset="0"/>
                          <a:ea typeface="Calibri" panose="020F0502020204030204" pitchFamily="34" charset="0"/>
                          <a:cs typeface="Arial" panose="020B0604020202020204" pitchFamily="34" charset="0"/>
                        </a:rPr>
                        <a:t>N.S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10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1000">
                          <a:effectLst/>
                          <a:latin typeface="Calibri" panose="020F0502020204030204" pitchFamily="34" charset="0"/>
                          <a:ea typeface="Calibri" panose="020F0502020204030204" pitchFamily="34" charset="0"/>
                          <a:cs typeface="Times New Roman" panose="02020603050405020304" pitchFamily="18" charset="0"/>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a:effectLst/>
                          <a:latin typeface="Times New Roman" panose="02020603050405020304" pitchFamily="18"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1000"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dirty="0">
                          <a:effectLst/>
                          <a:latin typeface="Times New Roman" panose="02020603050405020304" pitchFamily="18"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5880" marR="658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434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78413"/>
            <a:ext cx="8424936"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a:t>جدول(4-6) </a:t>
            </a:r>
            <a:r>
              <a:rPr lang="ar-IQ" b="1"/>
              <a:t>الزيادة الوزنية الكلية</a:t>
            </a:r>
            <a:r>
              <a:rPr lang="ar-SA" b="1"/>
              <a:t> لأسماك الكارب الشائع (غم/سمكة) المغذاة على نسب مختلفة من الاحشاء الداخلية والارتيميا المجففة والمجمدة</a:t>
            </a:r>
            <a:endParaRPr lang="en-GB"/>
          </a:p>
        </p:txBody>
      </p:sp>
      <p:sp>
        <p:nvSpPr>
          <p:cNvPr id="5" name="مستطيل 4"/>
          <p:cNvSpPr/>
          <p:nvPr/>
        </p:nvSpPr>
        <p:spPr>
          <a:xfrm>
            <a:off x="1331640" y="5085184"/>
            <a:ext cx="7693416" cy="291298"/>
          </a:xfrm>
          <a:prstGeom prst="rect">
            <a:avLst/>
          </a:prstGeom>
        </p:spPr>
        <p:txBody>
          <a:bodyPr wrap="square">
            <a:spAutoFit/>
          </a:bodyPr>
          <a:lstStyle/>
          <a:p>
            <a:pPr algn="ctr">
              <a:lnSpc>
                <a:spcPct val="115000"/>
              </a:lnSpc>
              <a:spcAft>
                <a:spcPts val="1000"/>
              </a:spcAft>
              <a:tabLst>
                <a:tab pos="2514600"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ar-IQ" sz="1200" dirty="0" smtClean="0">
                <a:latin typeface="Calibri" panose="020F0502020204030204" pitchFamily="34" charset="0"/>
                <a:ea typeface="Calibri" panose="020F0502020204030204" pitchFamily="34" charset="0"/>
                <a:cs typeface="Times New Roman" panose="02020603050405020304" pitchFamily="18" charset="0"/>
              </a:rPr>
              <a:t>المتوسطات </a:t>
            </a:r>
            <a:r>
              <a:rPr lang="ar-IQ" sz="1200" dirty="0">
                <a:latin typeface="Calibri" panose="020F0502020204030204" pitchFamily="34" charset="0"/>
                <a:ea typeface="Calibri" panose="020F0502020204030204" pitchFamily="34" charset="0"/>
                <a:cs typeface="Times New Roman" panose="02020603050405020304" pitchFamily="18" charset="0"/>
              </a:rPr>
              <a:t>التي تحمل حروفاً مختلفة ضمن العمود الواحد تختلف معنويا (0.05 ≥ </a:t>
            </a:r>
            <a:r>
              <a:rPr lang="en-US" sz="1200" dirty="0">
                <a:latin typeface="Times New Roman" panose="02020603050405020304" pitchFamily="18" charset="0"/>
                <a:ea typeface="Calibri" panose="020F0502020204030204" pitchFamily="34" charset="0"/>
                <a:cs typeface="Arial" panose="020B0604020202020204" pitchFamily="34" charset="0"/>
              </a:rPr>
              <a:t>P</a:t>
            </a:r>
            <a:r>
              <a:rPr lang="ar-IQ" sz="1200"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04558950"/>
              </p:ext>
            </p:extLst>
          </p:nvPr>
        </p:nvGraphicFramePr>
        <p:xfrm>
          <a:off x="2195736" y="1473330"/>
          <a:ext cx="5155961" cy="3594100"/>
        </p:xfrm>
        <a:graphic>
          <a:graphicData uri="http://schemas.openxmlformats.org/drawingml/2006/table">
            <a:tbl>
              <a:tblPr rtl="1" firstRow="1" firstCol="1" bandRow="1"/>
              <a:tblGrid>
                <a:gridCol w="889141"/>
                <a:gridCol w="853364"/>
                <a:gridCol w="853364"/>
                <a:gridCol w="853364"/>
                <a:gridCol w="853364"/>
                <a:gridCol w="853364"/>
              </a:tblGrid>
              <a:tr h="345451">
                <a:tc>
                  <a:txBody>
                    <a:bodyPr/>
                    <a:lstStyle/>
                    <a:p>
                      <a:pPr algn="ctr" rtl="1">
                        <a:lnSpc>
                          <a:spcPct val="115000"/>
                        </a:lnSpc>
                        <a:spcAft>
                          <a:spcPts val="0"/>
                        </a:spcAft>
                      </a:pPr>
                      <a:r>
                        <a:rPr lang="ar-SA" sz="900" b="1" dirty="0">
                          <a:effectLst/>
                          <a:latin typeface="Calibri" panose="020F0502020204030204" pitchFamily="34" charset="0"/>
                          <a:ea typeface="Calibri" panose="020F0502020204030204" pitchFamily="34" charset="0"/>
                          <a:cs typeface="Times New Roman" panose="02020603050405020304" pitchFamily="18" charset="0"/>
                        </a:rPr>
                        <a:t>المعاملات/الايام</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14 يوم</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28 يوم</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42 يوم</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56 يوم</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70 يوم</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411726">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T1</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9.35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0.55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7.30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0.90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6.65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1.15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12.90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3.20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4.95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2.75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63339">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T2</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6.55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1.85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8.15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2.95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9.45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0.25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bc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2.65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1.15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5.30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4.00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16124">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T3</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7.35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0.15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9.10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4.10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13.00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3.00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6.55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4.35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10.05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0.05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r>
              <a:tr h="410553">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6.00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0.20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2.55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0.35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3.10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2.00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2.90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1.20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2.60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0.50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63339">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T5</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12.15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1.35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smtClean="0">
                          <a:effectLst/>
                          <a:latin typeface="Times New Roman" panose="02020603050405020304" pitchFamily="18" charset="0"/>
                          <a:ea typeface="Calibri" panose="020F0502020204030204" pitchFamily="34" charset="0"/>
                          <a:cs typeface="Arial" panose="020B0604020202020204" pitchFamily="34" charset="0"/>
                        </a:rPr>
                        <a:t>9.55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2.05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10.40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2.00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9.40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err="1">
                          <a:effectLst/>
                          <a:latin typeface="Times New Roman" panose="02020603050405020304" pitchFamily="18" charset="0"/>
                          <a:ea typeface="Calibri" panose="020F0502020204030204" pitchFamily="34" charset="0"/>
                          <a:cs typeface="Arial" panose="020B0604020202020204" pitchFamily="34" charset="0"/>
                        </a:rPr>
                        <a:t>abc</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1.90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0.30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10553">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9.35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1.05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9.60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1.30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10.95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0.05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14.05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0.45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3.95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0.05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73603">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T7</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8.70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3.70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6.95</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0.25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9.40</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0.00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16.30</a:t>
                      </a: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r>
                        <a:rPr lang="en-US" sz="900" b="1" dirty="0">
                          <a:effectLst/>
                          <a:latin typeface="Times New Roman" panose="02020603050405020304" pitchFamily="18" charset="0"/>
                          <a:ea typeface="Calibri" panose="020F0502020204030204" pitchFamily="34" charset="0"/>
                          <a:cs typeface="Arial" panose="020B0604020202020204" pitchFamily="34" charset="0"/>
                        </a:rPr>
                        <a:t>0.00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dirty="0">
                          <a:effectLst/>
                          <a:latin typeface="Times New Roman" panose="02020603050405020304" pitchFamily="18" charset="0"/>
                          <a:ea typeface="Calibri" panose="020F0502020204030204" pitchFamily="34" charset="0"/>
                          <a:cs typeface="Arial" panose="020B060402020202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3.45</a:t>
                      </a:r>
                      <a:r>
                        <a:rPr lang="ar-SA" sz="900" b="1">
                          <a:effectLst/>
                          <a:latin typeface="Calibri" panose="020F0502020204030204" pitchFamily="34" charset="0"/>
                          <a:ea typeface="Calibri" panose="020F0502020204030204" pitchFamily="34" charset="0"/>
                          <a:cs typeface="Times New Roman" panose="02020603050405020304" pitchFamily="18" charset="0"/>
                        </a:rPr>
                        <a:t>±</a:t>
                      </a:r>
                      <a:r>
                        <a:rPr lang="en-US" sz="900" b="1">
                          <a:effectLst/>
                          <a:latin typeface="Times New Roman" panose="02020603050405020304" pitchFamily="18" charset="0"/>
                          <a:ea typeface="Calibri" panose="020F0502020204030204" pitchFamily="34" charset="0"/>
                          <a:cs typeface="Arial" panose="020B0604020202020204" pitchFamily="34" charset="0"/>
                        </a:rPr>
                        <a:t>1.55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199412">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مستوى المعنوية</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N.S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900" b="1">
                          <a:effectLst/>
                          <a:latin typeface="Times New Roman" panose="02020603050405020304" pitchFamily="18" charset="0"/>
                          <a:ea typeface="Calibri" panose="020F0502020204030204" pitchFamily="34" charset="0"/>
                          <a:cs typeface="Arial" panose="020B0604020202020204" pitchFamily="34" charset="0"/>
                        </a:rPr>
                        <a:t>N.S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a:effectLst/>
                          <a:latin typeface="Calibri" panose="020F0502020204030204" pitchFamily="34" charset="0"/>
                          <a:ea typeface="Calibri" panose="020F0502020204030204" pitchFamily="34" charset="0"/>
                          <a:cs typeface="Times New Roman" panose="02020603050405020304" pitchFamily="18"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9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3342" marR="6334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0919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476672"/>
            <a:ext cx="8496944"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a:t>جدول(4-</a:t>
            </a:r>
            <a:r>
              <a:rPr lang="en-US" b="1"/>
              <a:t>8</a:t>
            </a:r>
            <a:r>
              <a:rPr lang="ar-SA" b="1"/>
              <a:t>) معدلات النمو النسبي كل 14 يوماً لأسماك الكارب الشائع (%) المغذاة على نسب مختلفة من الاحشاء الداخلية والارتيميا المجففة المجمدة</a:t>
            </a:r>
            <a:endParaRPr lang="en-GB"/>
          </a:p>
        </p:txBody>
      </p:sp>
      <p:sp>
        <p:nvSpPr>
          <p:cNvPr id="6" name="مستطيل 5"/>
          <p:cNvSpPr/>
          <p:nvPr/>
        </p:nvSpPr>
        <p:spPr>
          <a:xfrm>
            <a:off x="1475656" y="4725144"/>
            <a:ext cx="6876256" cy="15878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15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ar-IQ" sz="1400" dirty="0" smtClean="0">
                <a:latin typeface="Calibri" panose="020F0502020204030204" pitchFamily="34" charset="0"/>
                <a:ea typeface="Calibri" panose="020F0502020204030204" pitchFamily="34" charset="0"/>
                <a:cs typeface="Times New Roman" panose="02020603050405020304" pitchFamily="18" charset="0"/>
              </a:rPr>
              <a:t>المتوسطات </a:t>
            </a:r>
            <a:r>
              <a:rPr lang="ar-IQ" sz="1400" dirty="0">
                <a:latin typeface="Calibri" panose="020F0502020204030204" pitchFamily="34" charset="0"/>
                <a:ea typeface="Calibri" panose="020F0502020204030204" pitchFamily="34" charset="0"/>
                <a:cs typeface="Times New Roman" panose="02020603050405020304" pitchFamily="18" charset="0"/>
              </a:rPr>
              <a:t>التي تحمل حروفاً مختلفة ضمن العمود الواحد تختلف معنويا (0.05 ≥ </a:t>
            </a:r>
            <a:r>
              <a:rPr lang="en-US" sz="1400" dirty="0">
                <a:latin typeface="Times New Roman" panose="02020603050405020304" pitchFamily="18" charset="0"/>
                <a:ea typeface="Calibri" panose="020F0502020204030204" pitchFamily="34" charset="0"/>
                <a:cs typeface="Arial" panose="020B0604020202020204" pitchFamily="34" charset="0"/>
              </a:rPr>
              <a:t>P</a:t>
            </a:r>
            <a:r>
              <a:rPr lang="ar-IQ" sz="1400"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428671"/>
              </p:ext>
            </p:extLst>
          </p:nvPr>
        </p:nvGraphicFramePr>
        <p:xfrm>
          <a:off x="2627785" y="1268760"/>
          <a:ext cx="4824535" cy="4699846"/>
        </p:xfrm>
        <a:graphic>
          <a:graphicData uri="http://schemas.openxmlformats.org/drawingml/2006/table">
            <a:tbl>
              <a:tblPr rtl="1" firstRow="1" firstCol="1" bandRow="1"/>
              <a:tblGrid>
                <a:gridCol w="582521"/>
                <a:gridCol w="893164"/>
                <a:gridCol w="880759"/>
                <a:gridCol w="742754"/>
                <a:gridCol w="847679"/>
                <a:gridCol w="877658"/>
              </a:tblGrid>
              <a:tr h="260465">
                <a:tc>
                  <a:txBody>
                    <a:bodyPr/>
                    <a:lstStyle/>
                    <a:p>
                      <a:pPr algn="ctr" rtl="1">
                        <a:lnSpc>
                          <a:spcPct val="115000"/>
                        </a:lnSpc>
                        <a:spcAft>
                          <a:spcPts val="0"/>
                        </a:spcAft>
                      </a:pPr>
                      <a:r>
                        <a:rPr lang="ar-SA" sz="600" b="1" dirty="0">
                          <a:effectLst/>
                          <a:latin typeface="Calibri" panose="020F0502020204030204" pitchFamily="34" charset="0"/>
                          <a:ea typeface="Calibri" panose="020F0502020204030204" pitchFamily="34" charset="0"/>
                          <a:cs typeface="Simplified Arabic" panose="02020603050405020304" pitchFamily="18" charset="-78"/>
                        </a:rPr>
                        <a:t>المعاملات</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600" b="1">
                          <a:effectLst/>
                          <a:latin typeface="Simplified Arabic" panose="02020603050405020304" pitchFamily="18" charset="-78"/>
                          <a:ea typeface="Calibri" panose="020F0502020204030204" pitchFamily="34" charset="0"/>
                          <a:cs typeface="Arial" panose="020B0604020202020204" pitchFamily="34" charset="0"/>
                        </a:rPr>
                        <a:t>14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b="1">
                          <a:effectLst/>
                          <a:latin typeface="Simplified Arabic" panose="02020603050405020304" pitchFamily="18" charset="-78"/>
                          <a:ea typeface="Calibri" panose="020F0502020204030204" pitchFamily="34" charset="0"/>
                          <a:cs typeface="Arial" panose="020B0604020202020204" pitchFamily="34" charset="0"/>
                        </a:rPr>
                        <a:t>28</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b="1">
                          <a:effectLst/>
                          <a:latin typeface="Simplified Arabic" panose="02020603050405020304" pitchFamily="18" charset="-78"/>
                          <a:ea typeface="Calibri" panose="020F0502020204030204" pitchFamily="34" charset="0"/>
                          <a:cs typeface="Arial" panose="020B0604020202020204" pitchFamily="34" charset="0"/>
                        </a:rPr>
                        <a:t>42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b="1">
                          <a:effectLst/>
                          <a:latin typeface="Simplified Arabic" panose="02020603050405020304" pitchFamily="18" charset="-78"/>
                          <a:ea typeface="Calibri" panose="020F0502020204030204" pitchFamily="34" charset="0"/>
                          <a:cs typeface="Arial" panose="020B0604020202020204" pitchFamily="34" charset="0"/>
                        </a:rPr>
                        <a:t>56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b="1">
                          <a:effectLst/>
                          <a:latin typeface="Simplified Arabic" panose="02020603050405020304" pitchFamily="18" charset="-78"/>
                          <a:ea typeface="Calibri" panose="020F0502020204030204" pitchFamily="34" charset="0"/>
                          <a:cs typeface="Arial" panose="020B0604020202020204" pitchFamily="34" charset="0"/>
                        </a:rPr>
                        <a:t>70</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519428">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T1</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1.8±2.7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16.76</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2.18</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13.04</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2.11</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4.49±4.68</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8.19</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4.51</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553489">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5.49±19.07</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6.41±19.64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6.41±19.46</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±22.56 7.14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7.33</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5.48</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61504">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T3</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0.59±21.40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±21.80 9.78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26.25</a:t>
                      </a:r>
                      <a:r>
                        <a:rPr lang="ar-SA" sz="1100" b="1" dirty="0">
                          <a:effectLst/>
                          <a:latin typeface="Calibri" panose="020F0502020204030204" pitchFamily="34" charset="0"/>
                          <a:ea typeface="Calibri" panose="020F0502020204030204" pitchFamily="34" charset="0"/>
                          <a:cs typeface="Simplified Arabic" panose="02020603050405020304" pitchFamily="18" charset="-78"/>
                        </a:rPr>
                        <a:t>±</a:t>
                      </a:r>
                      <a:r>
                        <a:rPr lang="en-US" sz="1100" b="1" dirty="0">
                          <a:effectLst/>
                          <a:latin typeface="Simplified Arabic" panose="02020603050405020304" pitchFamily="18" charset="-78"/>
                          <a:ea typeface="Calibri" panose="020F0502020204030204" pitchFamily="34" charset="0"/>
                          <a:cs typeface="Arial" panose="020B0604020202020204" pitchFamily="34" charset="0"/>
                        </a:rPr>
                        <a:t>8.07</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10.14</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6.30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bc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14.38</a:t>
                      </a:r>
                      <a:r>
                        <a:rPr lang="ar-SA" sz="1100" b="1" dirty="0">
                          <a:effectLst/>
                          <a:latin typeface="Calibri" panose="020F0502020204030204" pitchFamily="34" charset="0"/>
                          <a:ea typeface="Calibri" panose="020F0502020204030204" pitchFamily="34" charset="0"/>
                          <a:cs typeface="Simplified Arabic" panose="02020603050405020304" pitchFamily="18" charset="-78"/>
                        </a:rPr>
                        <a:t>±</a:t>
                      </a:r>
                      <a:r>
                        <a:rPr lang="en-US" sz="1100" b="1" dirty="0">
                          <a:effectLst/>
                          <a:latin typeface="Simplified Arabic" panose="02020603050405020304" pitchFamily="18" charset="-78"/>
                          <a:ea typeface="Calibri" panose="020F0502020204030204" pitchFamily="34" charset="0"/>
                          <a:cs typeface="Arial" panose="020B0604020202020204" pitchFamily="34" charset="0"/>
                        </a:rPr>
                        <a:t>1.20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r>
              <a:tr h="555493">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T4</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0.45±17.51</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6.35</a:t>
                      </a:r>
                      <a:r>
                        <a:rPr lang="ar-SA" sz="1100" b="1" dirty="0">
                          <a:effectLst/>
                          <a:latin typeface="Calibri" panose="020F0502020204030204" pitchFamily="34" charset="0"/>
                          <a:ea typeface="Calibri" panose="020F0502020204030204" pitchFamily="34" charset="0"/>
                          <a:cs typeface="Simplified Arabic" panose="02020603050405020304" pitchFamily="18" charset="-78"/>
                        </a:rPr>
                        <a:t>±</a:t>
                      </a:r>
                      <a:r>
                        <a:rPr lang="en-US" sz="1100" b="1" dirty="0">
                          <a:effectLst/>
                          <a:latin typeface="Simplified Arabic" panose="02020603050405020304" pitchFamily="18" charset="-78"/>
                          <a:ea typeface="Calibri" panose="020F0502020204030204" pitchFamily="34" charset="0"/>
                          <a:cs typeface="Arial" panose="020B0604020202020204" pitchFamily="34" charset="0"/>
                        </a:rPr>
                        <a:t> 0.94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4.65±7.23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6.45</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2.19</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5.35</a:t>
                      </a:r>
                      <a:r>
                        <a:rPr lang="ar-SA" sz="1100" b="1">
                          <a:effectLst/>
                          <a:latin typeface="Calibri" panose="020F0502020204030204" pitchFamily="34" charset="0"/>
                          <a:ea typeface="Calibri" panose="020F0502020204030204" pitchFamily="34" charset="0"/>
                          <a:cs typeface="Simplified Arabic" panose="02020603050405020304" pitchFamily="18" charset="-78"/>
                        </a:rPr>
                        <a:t>±</a:t>
                      </a:r>
                      <a:r>
                        <a:rPr lang="en-US" sz="1100" b="1">
                          <a:effectLst/>
                          <a:latin typeface="Simplified Arabic" panose="02020603050405020304" pitchFamily="18" charset="-78"/>
                          <a:ea typeface="Calibri" panose="020F0502020204030204" pitchFamily="34" charset="0"/>
                          <a:cs typeface="Arial" panose="020B0604020202020204" pitchFamily="34" charset="0"/>
                        </a:rPr>
                        <a:t>1.12</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21754">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T5</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4.39±36.15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4.02±20.76</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4.66±19.04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0.23±14.30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err="1">
                          <a:effectLst/>
                          <a:latin typeface="Simplified Arabic" panose="02020603050405020304" pitchFamily="18" charset="-78"/>
                          <a:ea typeface="Calibri" panose="020F0502020204030204" pitchFamily="34" charset="0"/>
                          <a:cs typeface="Arial" panose="020B0604020202020204" pitchFamily="34" charset="0"/>
                        </a:rPr>
                        <a:t>bc</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0.43±2.53</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13740">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3.22±28.65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3.36±21.76</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0.26±20.33</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0.56±21.68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0.16±58.60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r>
              <a:tr h="476852">
                <a:tc>
                  <a:txBody>
                    <a:bodyPr/>
                    <a:lstStyle/>
                    <a:p>
                      <a:pPr algn="ctr" rtl="1">
                        <a:lnSpc>
                          <a:spcPct val="115000"/>
                        </a:lnSpc>
                        <a:spcAft>
                          <a:spcPts val="0"/>
                        </a:spcAft>
                        <a:tabLst>
                          <a:tab pos="1557020" algn="l"/>
                        </a:tabLst>
                      </a:pPr>
                      <a:r>
                        <a:rPr lang="en-US" sz="600" b="1">
                          <a:effectLst/>
                          <a:latin typeface="Simplified Arabic" panose="02020603050405020304" pitchFamily="18" charset="-78"/>
                          <a:ea typeface="Calibri" panose="020F0502020204030204" pitchFamily="34" charset="0"/>
                          <a:cs typeface="Arial" panose="020B0604020202020204" pitchFamily="34" charset="0"/>
                        </a:rPr>
                        <a:t>T7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10.95±25.40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ab</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0.63±17.55</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0.23±20.09</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ab</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0.20 ±29.00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a</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12.00±18.60</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13740">
                <a:tc>
                  <a:txBody>
                    <a:bodyPr/>
                    <a:lstStyle/>
                    <a:p>
                      <a:pPr algn="ctr" rtl="1">
                        <a:lnSpc>
                          <a:spcPct val="115000"/>
                        </a:lnSpc>
                        <a:spcAft>
                          <a:spcPts val="0"/>
                        </a:spcAft>
                        <a:tabLst>
                          <a:tab pos="1557020" algn="l"/>
                        </a:tabLst>
                      </a:pPr>
                      <a:r>
                        <a:rPr lang="ar-SA" sz="600" b="1">
                          <a:effectLst/>
                          <a:latin typeface="Calibri" panose="020F0502020204030204" pitchFamily="34" charset="0"/>
                          <a:ea typeface="Calibri" panose="020F0502020204030204" pitchFamily="34" charset="0"/>
                          <a:cs typeface="Simplified Arabic" panose="02020603050405020304" pitchFamily="18" charset="-78"/>
                        </a:rPr>
                        <a:t>مستوى المعنوية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ar-SA" sz="1100" b="1">
                          <a:effectLst/>
                          <a:latin typeface="Calibri" panose="020F0502020204030204" pitchFamily="34" charset="0"/>
                          <a:ea typeface="Calibri" panose="020F0502020204030204" pitchFamily="34" charset="0"/>
                          <a:cs typeface="Simplified Arabic" panose="02020603050405020304" pitchFamily="18" charset="-78"/>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a:effectLst/>
                          <a:latin typeface="Simplified Arabic" panose="02020603050405020304" pitchFamily="18" charset="-78"/>
                          <a:ea typeface="Calibri" panose="020F0502020204030204" pitchFamily="34" charset="0"/>
                          <a:cs typeface="Arial" panose="020B0604020202020204" pitchFamily="34" charset="0"/>
                        </a:rPr>
                        <a:t>N.S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ar-SA" sz="1100" b="1">
                          <a:effectLst/>
                          <a:latin typeface="Calibri" panose="020F0502020204030204" pitchFamily="34" charset="0"/>
                          <a:ea typeface="Calibri" panose="020F0502020204030204" pitchFamily="34" charset="0"/>
                          <a:cs typeface="Simplified Arabic" panose="02020603050405020304" pitchFamily="18" charset="-78"/>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ar-SA" sz="1100" b="1" dirty="0">
                          <a:effectLst/>
                          <a:latin typeface="Calibri" panose="020F0502020204030204" pitchFamily="34" charset="0"/>
                          <a:ea typeface="Calibri" panose="020F0502020204030204" pitchFamily="34" charset="0"/>
                          <a:cs typeface="Simplified Arabic" panose="02020603050405020304" pitchFamily="18" charset="-78"/>
                        </a:rPr>
                        <a: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1557020" algn="l"/>
                        </a:tabLst>
                      </a:pPr>
                      <a:r>
                        <a:rPr lang="en-US" sz="1100" b="1" dirty="0">
                          <a:effectLst/>
                          <a:latin typeface="Simplified Arabic" panose="02020603050405020304" pitchFamily="18" charset="-78"/>
                          <a:ea typeface="Calibri" panose="020F0502020204030204" pitchFamily="34" charset="0"/>
                          <a:cs typeface="Arial" panose="020B0604020202020204" pitchFamily="34" charset="0"/>
                        </a:rPr>
                        <a:t>N.S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46553" marR="46553"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343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25310"/>
            <a:ext cx="8424936"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dirty="0"/>
              <a:t>جدول (4-</a:t>
            </a:r>
            <a:r>
              <a:rPr lang="en-US" b="1" dirty="0"/>
              <a:t>9</a:t>
            </a:r>
            <a:r>
              <a:rPr lang="ar-SA" b="1" dirty="0"/>
              <a:t>) معدلات النمو النوعي كل 14 يوماً لأسماك الكارب الشائع (%/يوم) المغذاة على نسب مختلفة من الاحشاء الداخلية والارتيميا المجففة والمجمدة</a:t>
            </a:r>
            <a:endParaRPr lang="en-GB" dirty="0"/>
          </a:p>
        </p:txBody>
      </p:sp>
      <p:sp>
        <p:nvSpPr>
          <p:cNvPr id="5" name="مستطيل 4"/>
          <p:cNvSpPr/>
          <p:nvPr/>
        </p:nvSpPr>
        <p:spPr>
          <a:xfrm>
            <a:off x="1331640" y="4869160"/>
            <a:ext cx="6768752" cy="1680460"/>
          </a:xfrm>
          <a:prstGeom prst="rect">
            <a:avLst/>
          </a:prstGeom>
        </p:spPr>
        <p:txBody>
          <a:bodyPr wrap="square">
            <a:spAutoFit/>
          </a:bodyPr>
          <a:lstStyle/>
          <a:p>
            <a:pPr algn="ctr">
              <a:lnSpc>
                <a:spcPct val="115000"/>
              </a:lnSpc>
              <a:spcAft>
                <a:spcPts val="1000"/>
              </a:spcAft>
              <a:tabLst>
                <a:tab pos="696595"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696595"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696595" algn="l"/>
              </a:tabLst>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tabLst>
                <a:tab pos="696595" algn="l"/>
              </a:tabLst>
            </a:pPr>
            <a:r>
              <a:rPr lang="ar-IQ" sz="1400" dirty="0" smtClean="0">
                <a:latin typeface="Calibri" panose="020F0502020204030204" pitchFamily="34" charset="0"/>
                <a:ea typeface="Calibri" panose="020F0502020204030204" pitchFamily="34" charset="0"/>
                <a:cs typeface="Times New Roman" panose="02020603050405020304" pitchFamily="18" charset="0"/>
              </a:rPr>
              <a:t>المتوسطات </a:t>
            </a:r>
            <a:r>
              <a:rPr lang="ar-IQ" sz="1400" dirty="0">
                <a:latin typeface="Calibri" panose="020F0502020204030204" pitchFamily="34" charset="0"/>
                <a:ea typeface="Calibri" panose="020F0502020204030204" pitchFamily="34" charset="0"/>
                <a:cs typeface="Times New Roman" panose="02020603050405020304" pitchFamily="18" charset="0"/>
              </a:rPr>
              <a:t>التي تحمل حروفاً مختلفة ضمن العمود الواحد تختلف معنويا (0.05 ≥ </a:t>
            </a:r>
            <a:r>
              <a:rPr lang="en-US" sz="1400" dirty="0">
                <a:latin typeface="Times New Roman" panose="02020603050405020304" pitchFamily="18" charset="0"/>
                <a:ea typeface="Calibri" panose="020F0502020204030204" pitchFamily="34" charset="0"/>
                <a:cs typeface="Arial" panose="020B0604020202020204" pitchFamily="34" charset="0"/>
              </a:rPr>
              <a:t>P</a:t>
            </a:r>
            <a:r>
              <a:rPr lang="ar-IQ" sz="1400"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25820681"/>
              </p:ext>
            </p:extLst>
          </p:nvPr>
        </p:nvGraphicFramePr>
        <p:xfrm>
          <a:off x="1851307" y="1412776"/>
          <a:ext cx="5817037" cy="4468379"/>
        </p:xfrm>
        <a:graphic>
          <a:graphicData uri="http://schemas.openxmlformats.org/drawingml/2006/table">
            <a:tbl>
              <a:tblPr rtl="1" firstRow="1" firstCol="1" bandRow="1"/>
              <a:tblGrid>
                <a:gridCol w="875556"/>
                <a:gridCol w="1191340"/>
                <a:gridCol w="1113376"/>
                <a:gridCol w="1041020"/>
                <a:gridCol w="737576"/>
                <a:gridCol w="858169"/>
              </a:tblGrid>
              <a:tr h="468445">
                <a:tc>
                  <a:txBody>
                    <a:bodyPr/>
                    <a:lstStyle/>
                    <a:p>
                      <a:pPr algn="ctr" rtl="1">
                        <a:lnSpc>
                          <a:spcPct val="115000"/>
                        </a:lnSpc>
                        <a:spcAft>
                          <a:spcPts val="0"/>
                        </a:spcAft>
                      </a:pPr>
                      <a:r>
                        <a:rPr lang="ar-SA" sz="800" b="1" dirty="0">
                          <a:effectLst/>
                          <a:latin typeface="Calibri" panose="020F0502020204030204" pitchFamily="34" charset="0"/>
                          <a:ea typeface="Calibri" panose="020F0502020204030204" pitchFamily="34" charset="0"/>
                          <a:cs typeface="Arial" panose="020B0604020202020204" pitchFamily="34" charset="0"/>
                        </a:rPr>
                        <a:t>المعاملات</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14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28</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42</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56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70</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670302">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T1</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1.72</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 0.10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0.13±1.10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0.13±0.87</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0.14±0.32</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0.29±0.55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381439">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T2</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0.33±1.24</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0.38±1.27</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0.14±1.27</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420370" algn="ctr"/>
                        </a:tabLst>
                      </a:pPr>
                      <a:r>
                        <a:rPr lang="en-US" sz="800" b="1" dirty="0">
                          <a:effectLst/>
                          <a:latin typeface="Calibri" panose="020F0502020204030204" pitchFamily="34" charset="0"/>
                          <a:ea typeface="Calibri" panose="020F0502020204030204" pitchFamily="34" charset="0"/>
                          <a:cs typeface="Calibri" panose="020F0502020204030204" pitchFamily="34" charset="0"/>
                        </a:rPr>
                        <a:t>0.42±1.44</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420370" algn="ctr"/>
                        </a:tabLst>
                      </a:pPr>
                      <a:r>
                        <a:rPr lang="en-US" sz="800" b="1" dirty="0">
                          <a:effectLst/>
                          <a:latin typeface="Calibri" panose="020F0502020204030204" pitchFamily="34" charset="0"/>
                          <a:ea typeface="Calibri" panose="020F0502020204030204" pitchFamily="34" charset="0"/>
                          <a:cs typeface="Calibri" panose="020F0502020204030204" pitchFamily="34" charset="0"/>
                        </a:rPr>
                        <a:t>ab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0.36±0.49</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627843">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T3</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1.38</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0.35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1.38</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    0.57</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1.65</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0.46</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0.68</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0.43</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bc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0.95</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0.07</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568677">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1.15</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0.02</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0.44</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0.06</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0.49</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0.31</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0.44</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0.19</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0.37</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  0.07</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d</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19025">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T5</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2.20</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0.23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Calibri" panose="020F0502020204030204" pitchFamily="34" charset="0"/>
                        </a:rPr>
                        <a:t>1.34±0.23</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Calibri" panose="020F0502020204030204" pitchFamily="34" charset="0"/>
                        </a:rPr>
                        <a:t>1.24±0.28</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0.95</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0.01</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bc</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0.18</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0.03</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566590">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1.80</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0.23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ar-SA" sz="800" b="1" dirty="0">
                          <a:effectLst/>
                          <a:latin typeface="Calibri" panose="020F0502020204030204" pitchFamily="34" charset="0"/>
                          <a:ea typeface="Calibri" panose="020F0502020204030204" pitchFamily="34" charset="0"/>
                          <a:cs typeface="Calibri" panose="020F0502020204030204" pitchFamily="34" charset="0"/>
                        </a:rPr>
                        <a:t>1.40±0.19</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ar-SA" sz="800" b="1" dirty="0">
                          <a:effectLst/>
                          <a:latin typeface="Calibri" panose="020F0502020204030204" pitchFamily="34" charset="0"/>
                          <a:ea typeface="Calibri" panose="020F0502020204030204" pitchFamily="34" charset="0"/>
                          <a:cs typeface="Calibri" panose="020F0502020204030204" pitchFamily="34" charset="0"/>
                        </a:rPr>
                        <a:t>1.32±</a:t>
                      </a:r>
                      <a:r>
                        <a:rPr lang="en-US" sz="800" b="1" dirty="0">
                          <a:effectLst/>
                          <a:latin typeface="Calibri" panose="020F0502020204030204" pitchFamily="34" charset="0"/>
                          <a:ea typeface="Calibri" panose="020F0502020204030204" pitchFamily="34" charset="0"/>
                          <a:cs typeface="Calibri" panose="020F0502020204030204" pitchFamily="34" charset="0"/>
                        </a:rPr>
                        <a:t>0.01</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ab</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1.40</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0.03</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0.33</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0.01</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17634">
                <a:tc>
                  <a:txBody>
                    <a:bodyPr/>
                    <a:lstStyle/>
                    <a:p>
                      <a:pPr algn="ctr" rtl="1">
                        <a:lnSpc>
                          <a:spcPct val="115000"/>
                        </a:lnSpc>
                        <a:spcAft>
                          <a:spcPts val="0"/>
                        </a:spcAft>
                      </a:pPr>
                      <a:r>
                        <a:rPr lang="en-US" sz="800" b="1">
                          <a:effectLst/>
                          <a:latin typeface="Simplified Arabic" panose="02020603050405020304" pitchFamily="18" charset="-78"/>
                          <a:ea typeface="Calibri" panose="020F0502020204030204" pitchFamily="34" charset="0"/>
                          <a:cs typeface="Arial" panose="020B0604020202020204" pitchFamily="34" charset="0"/>
                        </a:rPr>
                        <a:t>T7</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1.59</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0.63</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Calibri" panose="020F0502020204030204" pitchFamily="34" charset="0"/>
                        </a:rPr>
                        <a:t>1.19±0.00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1.31</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0.00</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1.89</a:t>
                      </a:r>
                      <a:r>
                        <a:rPr lang="ar-SA" sz="800" b="1" dirty="0">
                          <a:effectLst/>
                          <a:latin typeface="Calibri" panose="020F0502020204030204" pitchFamily="34" charset="0"/>
                          <a:ea typeface="Calibri" panose="020F0502020204030204" pitchFamily="34" charset="0"/>
                          <a:cs typeface="Calibri" panose="020F0502020204030204" pitchFamily="34" charset="0"/>
                        </a:rPr>
                        <a:t>±</a:t>
                      </a:r>
                      <a:r>
                        <a:rPr lang="en-US" sz="800" b="1" dirty="0">
                          <a:effectLst/>
                          <a:latin typeface="Calibri" panose="020F0502020204030204" pitchFamily="34" charset="0"/>
                          <a:ea typeface="Calibri" panose="020F0502020204030204" pitchFamily="34" charset="0"/>
                          <a:cs typeface="Calibri" panose="020F0502020204030204" pitchFamily="34" charset="0"/>
                        </a:rPr>
                        <a:t>0.07</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0.33</a:t>
                      </a:r>
                      <a:r>
                        <a:rPr lang="ar-SA" sz="800" b="1">
                          <a:effectLst/>
                          <a:latin typeface="Calibri" panose="020F0502020204030204" pitchFamily="34" charset="0"/>
                          <a:ea typeface="Calibri" panose="020F0502020204030204" pitchFamily="34" charset="0"/>
                          <a:cs typeface="Calibri" panose="020F0502020204030204" pitchFamily="34" charset="0"/>
                        </a:rPr>
                        <a:t>±</a:t>
                      </a:r>
                      <a:r>
                        <a:rPr lang="en-US" sz="800" b="1">
                          <a:effectLst/>
                          <a:latin typeface="Calibri" panose="020F0502020204030204" pitchFamily="34" charset="0"/>
                          <a:ea typeface="Calibri" panose="020F0502020204030204" pitchFamily="34" charset="0"/>
                          <a:cs typeface="Calibri" panose="020F0502020204030204" pitchFamily="34" charset="0"/>
                        </a:rPr>
                        <a:t>0.15</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Calibri" panose="020F0502020204030204" pitchFamily="34" charset="0"/>
                        </a:rPr>
                        <a:t>ab</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348424">
                <a:tc>
                  <a:txBody>
                    <a:bodyPr/>
                    <a:lstStyle/>
                    <a:p>
                      <a:pPr algn="ctr" rtl="1">
                        <a:lnSpc>
                          <a:spcPct val="115000"/>
                        </a:lnSpc>
                        <a:spcAft>
                          <a:spcPts val="0"/>
                        </a:spcAft>
                        <a:tabLst>
                          <a:tab pos="420370" algn="ctr"/>
                        </a:tabLst>
                      </a:pPr>
                      <a:r>
                        <a:rPr lang="ar-SA" sz="800" b="1">
                          <a:effectLst/>
                          <a:latin typeface="Calibri" panose="020F0502020204030204" pitchFamily="34" charset="0"/>
                          <a:ea typeface="Calibri" panose="020F0502020204030204" pitchFamily="34" charset="0"/>
                          <a:cs typeface="Arial" panose="020B0604020202020204" pitchFamily="34" charset="0"/>
                        </a:rPr>
                        <a:t>مستوى</a:t>
                      </a:r>
                      <a:r>
                        <a:rPr lang="ar-SA" sz="800" b="1">
                          <a:effectLst/>
                          <a:latin typeface="Calibri Light" panose="020F0302020204030204" pitchFamily="34" charset="0"/>
                          <a:ea typeface="Calibri" panose="020F0502020204030204" pitchFamily="34" charset="0"/>
                          <a:cs typeface="Calibri" panose="020F0502020204030204" pitchFamily="34" charset="0"/>
                        </a:rPr>
                        <a:t> </a:t>
                      </a:r>
                      <a:r>
                        <a:rPr lang="ar-SA" sz="800" b="1">
                          <a:effectLst/>
                          <a:latin typeface="Calibri" panose="020F0502020204030204" pitchFamily="34" charset="0"/>
                          <a:ea typeface="Calibri" panose="020F0502020204030204" pitchFamily="34" charset="0"/>
                          <a:cs typeface="Arial" panose="020B0604020202020204" pitchFamily="34" charset="0"/>
                        </a:rPr>
                        <a:t>المعنوية</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N.S</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panose="020F0502020204030204" pitchFamily="34" charset="0"/>
                          <a:ea typeface="Calibri" panose="020F0502020204030204" pitchFamily="34" charset="0"/>
                          <a:cs typeface="Arial" panose="020B0604020202020204" pitchFamily="34" charset="0"/>
                        </a:rPr>
                        <a:t>N.S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Calibri" panose="020F0502020204030204" pitchFamily="34" charset="0"/>
                        </a:rPr>
                        <a:t>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dirty="0">
                          <a:effectLst/>
                          <a:latin typeface="Calibri" panose="020F0502020204030204" pitchFamily="34" charset="0"/>
                          <a:ea typeface="Calibri" panose="020F0502020204030204" pitchFamily="34" charset="0"/>
                          <a:cs typeface="Arial" panose="020B0604020202020204" pitchFamily="34" charset="0"/>
                        </a:rPr>
                        <a: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dirty="0">
                          <a:effectLst/>
                          <a:latin typeface="Calibri" panose="020F0502020204030204" pitchFamily="34" charset="0"/>
                          <a:ea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0501" marR="60501"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7900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640960"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a:t>جدول </a:t>
            </a:r>
            <a:r>
              <a:rPr lang="ar-IQ"/>
              <a:t>(4-</a:t>
            </a:r>
            <a:r>
              <a:rPr lang="en-US"/>
              <a:t>10</a:t>
            </a:r>
            <a:r>
              <a:rPr lang="ar-IQ"/>
              <a:t>)</a:t>
            </a:r>
            <a:r>
              <a:rPr lang="ar-IQ" b="1"/>
              <a:t> </a:t>
            </a:r>
            <a:r>
              <a:rPr lang="ar-SA" b="1"/>
              <a:t>معايير تقييم العليقة الحاوية على نسبة 50% ارتيميا مجففة ومجمدة و نسب مختلفة من مسحوق </a:t>
            </a:r>
            <a:r>
              <a:rPr lang="ar-IQ" b="1"/>
              <a:t>مخلفات الأسماك ( الاحشاء الداخلية) </a:t>
            </a:r>
            <a:r>
              <a:rPr lang="ar-SA" b="1"/>
              <a:t>لأسماك الكارب الشائع </a:t>
            </a:r>
            <a:r>
              <a:rPr lang="ar-SA"/>
              <a:t> </a:t>
            </a:r>
            <a:r>
              <a:rPr lang="ar-IQ" b="1"/>
              <a:t>(المتوسط ± الخطأ القياسي)</a:t>
            </a:r>
            <a:endParaRPr lang="en-GB"/>
          </a:p>
        </p:txBody>
      </p:sp>
      <p:sp>
        <p:nvSpPr>
          <p:cNvPr id="5" name="مستطيل 4"/>
          <p:cNvSpPr/>
          <p:nvPr/>
        </p:nvSpPr>
        <p:spPr>
          <a:xfrm>
            <a:off x="1547664" y="5085184"/>
            <a:ext cx="7295628" cy="1375441"/>
          </a:xfrm>
          <a:prstGeom prst="rect">
            <a:avLst/>
          </a:prstGeom>
        </p:spPr>
        <p:txBody>
          <a:bodyPr wrap="square">
            <a:spAutoFit/>
          </a:bodyPr>
          <a:lstStyle/>
          <a:p>
            <a:pPr algn="ctr">
              <a:lnSpc>
                <a:spcPct val="115000"/>
              </a:lnSpc>
              <a:spcAft>
                <a:spcPts val="800"/>
              </a:spcAft>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ar-IQ" sz="1400" dirty="0" smtClean="0">
                <a:latin typeface="Calibri" panose="020F0502020204030204" pitchFamily="34" charset="0"/>
                <a:ea typeface="Calibri" panose="020F0502020204030204" pitchFamily="34" charset="0"/>
                <a:cs typeface="Times New Roman" panose="02020603050405020304" pitchFamily="18" charset="0"/>
              </a:rPr>
              <a:t>المتوسطات </a:t>
            </a:r>
            <a:r>
              <a:rPr lang="ar-IQ" sz="1400" dirty="0">
                <a:latin typeface="Calibri" panose="020F0502020204030204" pitchFamily="34" charset="0"/>
                <a:ea typeface="Calibri" panose="020F0502020204030204" pitchFamily="34" charset="0"/>
                <a:cs typeface="Times New Roman" panose="02020603050405020304" pitchFamily="18" charset="0"/>
              </a:rPr>
              <a:t>التي تحمل حروفاً مختلفة ضمن العمود الواحد تختلف معنويا (0.05 ≥ </a:t>
            </a:r>
            <a:r>
              <a:rPr lang="en-US" sz="1400" dirty="0">
                <a:latin typeface="Times New Roman" panose="02020603050405020304" pitchFamily="18" charset="0"/>
                <a:ea typeface="Calibri" panose="020F0502020204030204" pitchFamily="34" charset="0"/>
                <a:cs typeface="Arial" panose="020B0604020202020204" pitchFamily="34" charset="0"/>
              </a:rPr>
              <a:t>P</a:t>
            </a:r>
            <a:r>
              <a:rPr lang="ar-IQ" sz="1400"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113441621"/>
                  </p:ext>
                </p:extLst>
              </p:nvPr>
            </p:nvGraphicFramePr>
            <p:xfrm>
              <a:off x="2339753" y="1484782"/>
              <a:ext cx="5112568" cy="4395320"/>
            </p:xfrm>
            <a:graphic>
              <a:graphicData uri="http://schemas.openxmlformats.org/drawingml/2006/table">
                <a:tbl>
                  <a:tblPr rtl="1" firstRow="1" firstCol="1" bandRow="1"/>
                  <a:tblGrid>
                    <a:gridCol w="846860"/>
                    <a:gridCol w="1072993"/>
                    <a:gridCol w="1034163"/>
                    <a:gridCol w="1063858"/>
                    <a:gridCol w="1094694"/>
                  </a:tblGrid>
                  <a:tr h="467834">
                    <a:tc>
                      <a:txBody>
                        <a:bodyPr/>
                        <a:lstStyle/>
                        <a:p>
                          <a:pPr algn="ctr" rtl="1">
                            <a:lnSpc>
                              <a:spcPct val="115000"/>
                            </a:lnSpc>
                            <a:spcAft>
                              <a:spcPts val="0"/>
                            </a:spcAft>
                            <a:tabLst>
                              <a:tab pos="2514600" algn="l"/>
                            </a:tabLs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الصفات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المعاملات</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كمية العلف المتناول</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كمية البروتين المتناول</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نسبة التحويل الغذائي</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كفاءة التحويل الغذائي</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T1</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138.04</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1.51</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c</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47.83</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0.52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4.50</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0.22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22.36</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1.85</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142.49</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6.47</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c</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44.57</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2.02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3.40</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0.28</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c</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29.61</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2.41</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a</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T3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146.32</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6.49</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c</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54.21</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2.40</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3.20</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0.37</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c</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31.37</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2.19</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T4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118.72</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2.13</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d</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45.71</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0.82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6.92</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0.01</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a</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14.45</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0.13</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c</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T5</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154.39</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3.25</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b</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53.09</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1.18</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3.55</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0.02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c</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28.11</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0.12</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a</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156.64</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0.58</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56.95</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0.20</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3.19</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0.02</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c</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33.30</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dirty="0">
                              <a:effectLst/>
                              <a:latin typeface="Calibri" panose="020F0502020204030204" pitchFamily="34" charset="0"/>
                              <a:ea typeface="Calibri" panose="020F0502020204030204" pitchFamily="34" charset="0"/>
                              <a:cs typeface="Arial" panose="020B0604020202020204" pitchFamily="34" charset="0"/>
                            </a:rPr>
                            <a:t>0.27</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Calibri" panose="020F0502020204030204" pitchFamily="34" charset="0"/>
                              <a:ea typeface="Calibri" panose="020F0502020204030204" pitchFamily="34" charset="0"/>
                              <a:cs typeface="Arial" panose="020B0604020202020204" pitchFamily="34" charset="0"/>
                            </a:rPr>
                            <a:t>a</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r>
                  <a:tr h="496702">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144.90</a:t>
                          </a:r>
                          <a14:m>
                            <m:oMath xmlns:m="http://schemas.openxmlformats.org/officeDocument/2006/math">
                              <m:r>
                                <a:rPr lang="en-US"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5.07</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48.10</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1.68</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b</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3.33</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0.07</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c</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30.01</a:t>
                          </a:r>
                          <a14:m>
                            <m:oMath xmlns:m="http://schemas.openxmlformats.org/officeDocument/2006/math">
                              <m:r>
                                <a:rPr lang="ar-SA" sz="700">
                                  <a:effectLst/>
                                  <a:latin typeface="Cambria Math" panose="02040503050406030204" pitchFamily="18" charset="0"/>
                                  <a:ea typeface="Calibri" panose="020F0502020204030204" pitchFamily="34" charset="0"/>
                                  <a:cs typeface="Arial" panose="020B0604020202020204" pitchFamily="34" charset="0"/>
                                </a:rPr>
                                <m:t>±</m:t>
                              </m:r>
                            </m:oMath>
                          </a14:m>
                          <a:r>
                            <a:rPr lang="en-US" sz="700">
                              <a:effectLst/>
                              <a:latin typeface="Calibri" panose="020F0502020204030204" pitchFamily="34" charset="0"/>
                              <a:ea typeface="Calibri" panose="020F0502020204030204" pitchFamily="34" charset="0"/>
                              <a:cs typeface="Arial" panose="020B0604020202020204" pitchFamily="34" charset="0"/>
                            </a:rPr>
                            <a:t>0.67</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Calibri" panose="020F0502020204030204" pitchFamily="34" charset="0"/>
                              <a:ea typeface="Calibri" panose="020F0502020204030204" pitchFamily="34" charset="0"/>
                              <a:cs typeface="Arial" panose="020B0604020202020204" pitchFamily="34" charset="0"/>
                            </a:rPr>
                            <a:t>a</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155945">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مستوى المعنوية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113441621"/>
                  </p:ext>
                </p:extLst>
              </p:nvPr>
            </p:nvGraphicFramePr>
            <p:xfrm>
              <a:off x="2339753" y="1484782"/>
              <a:ext cx="5112568" cy="4395320"/>
            </p:xfrm>
            <a:graphic>
              <a:graphicData uri="http://schemas.openxmlformats.org/drawingml/2006/table">
                <a:tbl>
                  <a:tblPr rtl="1" firstRow="1" firstCol="1" bandRow="1"/>
                  <a:tblGrid>
                    <a:gridCol w="846860"/>
                    <a:gridCol w="1072993"/>
                    <a:gridCol w="1034163"/>
                    <a:gridCol w="1063858"/>
                    <a:gridCol w="1094694"/>
                  </a:tblGrid>
                  <a:tr h="467834">
                    <a:tc>
                      <a:txBody>
                        <a:bodyPr/>
                        <a:lstStyle/>
                        <a:p>
                          <a:pPr algn="ctr" rtl="1">
                            <a:lnSpc>
                              <a:spcPct val="115000"/>
                            </a:lnSpc>
                            <a:spcAft>
                              <a:spcPts val="0"/>
                            </a:spcAft>
                            <a:tabLst>
                              <a:tab pos="2514600" algn="l"/>
                            </a:tabLs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الصفات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GB" sz="7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SA" sz="700" b="1" dirty="0">
                              <a:effectLst/>
                              <a:latin typeface="Calibri" panose="020F0502020204030204" pitchFamily="34" charset="0"/>
                              <a:ea typeface="Calibri" panose="020F0502020204030204" pitchFamily="34" charset="0"/>
                              <a:cs typeface="Simplified Arabic" panose="02020603050405020304" pitchFamily="18" charset="-78"/>
                            </a:rPr>
                            <a:t>المعاملات</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كمية العلف المتناول</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كمية البروتين المتناول</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نسبة التحويل الغذائي</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كفاءة التحويل الغذائي</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T1</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77451" r="-300000" b="-536275"/>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77451" r="-210588" b="-536275"/>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77451" r="-104571" b="-536275"/>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77451" r="-1667" b="-536275"/>
                          </a:stretch>
                        </a:blipFill>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T2</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175728" r="-300000" b="-431068"/>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175728" r="-210588" b="-431068"/>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175728" r="-104571" b="-431068"/>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175728" r="-1667" b="-431068"/>
                          </a:stretch>
                        </a:blipFill>
                      </a:tcPr>
                    </a:tc>
                  </a:tr>
                  <a:tr h="623779">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T3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278431" r="-300000" b="-335294"/>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278431" r="-210588" b="-335294"/>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278431" r="-104571" b="-335294"/>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278431" r="-1667" b="-335294"/>
                          </a:stretch>
                        </a:blipFill>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T4 </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501299" r="-300000" b="-3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501299" r="-210588" b="-3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501299" r="-104571" b="-3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501299" r="-1667" b="-344156"/>
                          </a:stretch>
                        </a:blipFill>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T5</a:t>
                          </a:r>
                          <a:endParaRPr lang="en-GB" sz="70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 </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601299" r="-300000" b="-2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601299" r="-210588" b="-2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601299" r="-104571" b="-2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601299" r="-1667" b="-244156"/>
                          </a:stretch>
                        </a:blipFill>
                      </a:tcPr>
                    </a:tc>
                  </a:tr>
                  <a:tr h="467834">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T6</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701299" r="-300000" b="-1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701299" r="-210588" b="-1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701299" r="-104571" b="-144156"/>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701299" r="-1667" b="-144156"/>
                          </a:stretch>
                        </a:blipFill>
                      </a:tcPr>
                    </a:tc>
                  </a:tr>
                  <a:tr h="496702">
                    <a:tc>
                      <a:txBody>
                        <a:bodyPr/>
                        <a:lstStyle/>
                        <a:p>
                          <a:pPr algn="ctr" rtl="1">
                            <a:lnSpc>
                              <a:spcPct val="115000"/>
                            </a:lnSpc>
                            <a:spcAft>
                              <a:spcPts val="0"/>
                            </a:spcAft>
                            <a:tabLst>
                              <a:tab pos="2514600" algn="l"/>
                            </a:tabLst>
                          </a:pPr>
                          <a:r>
                            <a:rPr lang="en-US" sz="700" b="1">
                              <a:effectLst/>
                              <a:latin typeface="Simplified Arabic" panose="02020603050405020304" pitchFamily="18" charset="-78"/>
                              <a:ea typeface="Calibri" panose="020F0502020204030204" pitchFamily="34" charset="0"/>
                              <a:cs typeface="Arial" panose="020B0604020202020204" pitchFamily="34" charset="0"/>
                            </a:rPr>
                            <a:t>T7</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79545" t="-761728" r="-300000" b="-37037"/>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85882" t="-761728" r="-210588" b="-37037"/>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277714" t="-761728" r="-104571" b="-37037"/>
                          </a:stretch>
                        </a:blipFill>
                      </a:tcPr>
                    </a:tc>
                    <a:tc>
                      <a:txBody>
                        <a:bodyPr/>
                        <a:lstStyle/>
                        <a:p>
                          <a:endParaRPr lang="en-US"/>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367222" t="-761728" r="-1667" b="-37037"/>
                          </a:stretch>
                        </a:blipFill>
                      </a:tcPr>
                    </a:tc>
                  </a:tr>
                  <a:tr h="155945">
                    <a:tc>
                      <a:txBody>
                        <a:bodyPr/>
                        <a:lstStyle/>
                        <a:p>
                          <a:pPr algn="ct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Simplified Arabic" panose="02020603050405020304" pitchFamily="18" charset="-78"/>
                            </a:rPr>
                            <a:t>مستوى المعنوية</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rtl="1">
                            <a:lnSpc>
                              <a:spcPct val="115000"/>
                            </a:lnSpc>
                            <a:spcAft>
                              <a:spcPts val="0"/>
                            </a:spcAft>
                            <a:tabLst>
                              <a:tab pos="2514600" algn="l"/>
                            </a:tabLst>
                          </a:pPr>
                          <a:r>
                            <a:rPr lang="ar-SA" sz="700" b="1">
                              <a:effectLst/>
                              <a:latin typeface="Calibri" panose="020F0502020204030204" pitchFamily="34" charset="0"/>
                              <a:ea typeface="Calibri" panose="020F0502020204030204" pitchFamily="34" charset="0"/>
                              <a:cs typeface="Times New Roman" panose="02020603050405020304" pitchFamily="18" charset="0"/>
                            </a:rPr>
                            <a:t>*</a:t>
                          </a:r>
                          <a:endParaRPr lang="en-GB" sz="70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7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Arial" panose="020B0604020202020204" pitchFamily="34" charset="0"/>
                          </a:endParaRPr>
                        </a:p>
                      </a:txBody>
                      <a:tcPr marL="45362" marR="45362"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929486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18448"/>
            <a:ext cx="8496944" cy="646331"/>
          </a:xfrm>
          <a:prstGeom prst="rect">
            <a:avLst/>
          </a:prstGeom>
          <a:solidFill>
            <a:schemeClr val="accent6">
              <a:lumMod val="40000"/>
              <a:lumOff val="60000"/>
            </a:schemeClr>
          </a:solidFill>
          <a:ln w="38100">
            <a:solidFill>
              <a:schemeClr val="tx1"/>
            </a:solidFill>
          </a:ln>
        </p:spPr>
        <p:txBody>
          <a:bodyPr wrap="square">
            <a:spAutoFit/>
          </a:bodyPr>
          <a:lstStyle/>
          <a:p>
            <a:r>
              <a:rPr lang="ar-SA" b="1" dirty="0"/>
              <a:t>جدول (4-1</a:t>
            </a:r>
            <a:r>
              <a:rPr lang="en-US" b="1" dirty="0"/>
              <a:t>1</a:t>
            </a:r>
            <a:r>
              <a:rPr lang="ar-SA" b="1" dirty="0"/>
              <a:t>): معايير تقييم البروتين لاسماك الكارب الشائع المغذاة على مستويات مختلفة من مسحوق السمك ( الاحشاء الداخلية ) المجففة و الارتيميا المجففة والمجمدة </a:t>
            </a:r>
            <a:r>
              <a:rPr lang="ar-IQ" b="1" dirty="0"/>
              <a:t>(المتوسط ± الخطأ القياسي)</a:t>
            </a:r>
            <a:endParaRPr lang="en-GB" dirty="0"/>
          </a:p>
        </p:txBody>
      </p:sp>
      <p:sp>
        <p:nvSpPr>
          <p:cNvPr id="6" name="مستطيل 5"/>
          <p:cNvSpPr/>
          <p:nvPr/>
        </p:nvSpPr>
        <p:spPr>
          <a:xfrm>
            <a:off x="1403648" y="5301208"/>
            <a:ext cx="7416824" cy="1236172"/>
          </a:xfrm>
          <a:prstGeom prst="rect">
            <a:avLst/>
          </a:prstGeom>
        </p:spPr>
        <p:txBody>
          <a:bodyPr wrap="square">
            <a:spAutoFit/>
          </a:bodyPr>
          <a:lstStyle/>
          <a:p>
            <a:pPr algn="ctr">
              <a:lnSpc>
                <a:spcPct val="115000"/>
              </a:lnSpc>
              <a:spcAft>
                <a:spcPts val="800"/>
              </a:spcAft>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ar-IQ" sz="1200" dirty="0" smtClean="0">
                <a:latin typeface="Calibri" panose="020F0502020204030204" pitchFamily="34" charset="0"/>
                <a:ea typeface="Calibri" panose="020F0502020204030204" pitchFamily="34" charset="0"/>
                <a:cs typeface="Times New Roman" panose="02020603050405020304" pitchFamily="18" charset="0"/>
              </a:rPr>
              <a:t>المتوسطات </a:t>
            </a:r>
            <a:r>
              <a:rPr lang="ar-IQ" sz="1200" dirty="0">
                <a:latin typeface="Calibri" panose="020F0502020204030204" pitchFamily="34" charset="0"/>
                <a:ea typeface="Calibri" panose="020F0502020204030204" pitchFamily="34" charset="0"/>
                <a:cs typeface="Times New Roman" panose="02020603050405020304" pitchFamily="18" charset="0"/>
              </a:rPr>
              <a:t>التي تحمل حروفاً مختلفة ضمن العمود الواحد تختلف معنويا (0.05 ≥ </a:t>
            </a:r>
            <a:r>
              <a:rPr lang="en-US" sz="1200" dirty="0">
                <a:latin typeface="Times New Roman" panose="02020603050405020304" pitchFamily="18" charset="0"/>
                <a:ea typeface="Calibri" panose="020F0502020204030204" pitchFamily="34" charset="0"/>
                <a:cs typeface="Arial" panose="020B0604020202020204" pitchFamily="34" charset="0"/>
              </a:rPr>
              <a:t>P</a:t>
            </a:r>
            <a:r>
              <a:rPr lang="ar-IQ" sz="1200" dirty="0">
                <a:latin typeface="Calibri" panose="020F0502020204030204" pitchFamily="34" charset="0"/>
                <a:ea typeface="Calibri" panose="020F0502020204030204" pitchFamily="34" charset="0"/>
                <a:cs typeface="Times New Roman" panose="02020603050405020304" pitchFamily="18" charset="0"/>
              </a:rPr>
              <a:t>) فيما بينها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8239342"/>
                  </p:ext>
                </p:extLst>
              </p:nvPr>
            </p:nvGraphicFramePr>
            <p:xfrm>
              <a:off x="2411760" y="1484784"/>
              <a:ext cx="5256584" cy="4608511"/>
            </p:xfrm>
            <a:graphic>
              <a:graphicData uri="http://schemas.openxmlformats.org/drawingml/2006/table">
                <a:tbl>
                  <a:tblPr rtl="1" firstRow="1" firstCol="1" bandRow="1"/>
                  <a:tblGrid>
                    <a:gridCol w="477740"/>
                    <a:gridCol w="701199"/>
                    <a:gridCol w="664116"/>
                    <a:gridCol w="682898"/>
                    <a:gridCol w="682417"/>
                    <a:gridCol w="614512"/>
                    <a:gridCol w="682417"/>
                    <a:gridCol w="751285"/>
                  </a:tblGrid>
                  <a:tr h="738279">
                    <a:tc>
                      <a:txBody>
                        <a:bodyPr/>
                        <a:lstStyle/>
                        <a:p>
                          <a:pPr algn="ctr" rtl="1">
                            <a:lnSpc>
                              <a:spcPct val="115000"/>
                            </a:lnSpc>
                            <a:spcAft>
                              <a:spcPts val="0"/>
                            </a:spcAft>
                          </a:pPr>
                          <a:r>
                            <a:rPr lang="ar-SA" sz="600" b="1" dirty="0">
                              <a:effectLst/>
                              <a:latin typeface="Calibri" panose="020F0502020204030204" pitchFamily="34" charset="0"/>
                              <a:ea typeface="Calibri" panose="020F0502020204030204" pitchFamily="34" charset="0"/>
                              <a:cs typeface="Arial" panose="020B0604020202020204" pitchFamily="34" charset="0"/>
                            </a:rPr>
                            <a:t>المعاملات</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معامل الهضم الظاهري للعليقة</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Light" panose="020F03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نسبة كفاءة البروتين</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r" rtl="1">
                            <a:lnSpc>
                              <a:spcPct val="115000"/>
                            </a:lnSpc>
                            <a:spcAft>
                              <a:spcPts val="0"/>
                            </a:spcAft>
                          </a:pPr>
                          <a:r>
                            <a:rPr lang="en-US"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كمية البروتين المنتج</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صافي البروتين المستغل</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800" b="1">
                              <a:effectLst/>
                              <a:latin typeface="Calibri" panose="020F0502020204030204" pitchFamily="34" charset="0"/>
                              <a:ea typeface="Calibri" panose="020F0502020204030204" pitchFamily="34" charset="0"/>
                              <a:cs typeface="Simplified Arabic" panose="02020603050405020304" pitchFamily="18" charset="-78"/>
                            </a:rPr>
                            <a:t>كمية البروتين المتناول</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8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معامل الهضم الظاهري للبروتين</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زمن ضهور الفضلات</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493189">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T1</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81.61</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0.50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0.64</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0.05</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8.21±0.85</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0.09±0.01</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47.83</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0.52</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65.36</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0.50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5.30</a:t>
                          </a:r>
                          <a14:m>
                            <m:oMath xmlns:m="http://schemas.openxmlformats.org/officeDocument/2006/math">
                              <m:r>
                                <a:rPr lang="ar-SA" sz="600">
                                  <a:effectLst/>
                                  <a:latin typeface="Cambria Math" panose="02040503050406030204" pitchFamily="18" charset="0"/>
                                  <a:ea typeface="Calibri" panose="020F0502020204030204" pitchFamily="34" charset="0"/>
                                  <a:cs typeface="Times New Roman" panose="02020603050405020304" pitchFamily="18" charset="0"/>
                                </a:rPr>
                                <m:t>±</m:t>
                              </m:r>
                              <m:r>
                                <a:rPr lang="en-US" sz="600" i="1">
                                  <a:effectLst/>
                                  <a:latin typeface="Cambria Math" panose="02040503050406030204" pitchFamily="18" charset="0"/>
                                  <a:ea typeface="Calibri" panose="020F0502020204030204" pitchFamily="34" charset="0"/>
                                  <a:cs typeface="Times New Roman" panose="02020603050405020304" pitchFamily="18" charset="0"/>
                                </a:rPr>
                                <m:t>0</m:t>
                              </m:r>
                              <m:r>
                                <a:rPr lang="en-US" sz="600" i="1">
                                  <a:effectLst/>
                                  <a:latin typeface="Cambria Math" panose="02040503050406030204" pitchFamily="18" charset="0"/>
                                  <a:ea typeface="Calibri" panose="020F0502020204030204" pitchFamily="34" charset="0"/>
                                  <a:cs typeface="Times New Roman" panose="02020603050405020304" pitchFamily="18" charset="0"/>
                                </a:rPr>
                                <m:t>.</m:t>
                              </m:r>
                              <m:r>
                                <a:rPr lang="en-US" sz="600" i="1">
                                  <a:effectLst/>
                                  <a:latin typeface="Cambria Math" panose="02040503050406030204" pitchFamily="18" charset="0"/>
                                  <a:ea typeface="Calibri" panose="020F0502020204030204" pitchFamily="34" charset="0"/>
                                  <a:cs typeface="Times New Roman" panose="02020603050405020304" pitchFamily="18" charset="0"/>
                                </a:rPr>
                                <m:t>94</m:t>
                              </m:r>
                            </m:oMath>
                          </a14:m>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622087">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T2</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90.71</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0.94</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0.07</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17.59±1.43</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0.19±0.0</a:t>
                          </a:r>
                          <a:r>
                            <a:rPr lang="ar-SA" sz="700">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44.57</a:t>
                          </a:r>
                          <a14:m>
                            <m:oMath xmlns:m="http://schemas.openxmlformats.org/officeDocument/2006/math">
                              <m:r>
                                <a:rPr lang="en-US"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2.02</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77.08</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6.00</a:t>
                          </a:r>
                          <a14:m>
                            <m:oMath xmlns:m="http://schemas.openxmlformats.org/officeDocument/2006/math">
                              <m:r>
                                <a:rPr lang="ar-SA"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077</m:t>
                              </m:r>
                            </m:oMath>
                          </a14:m>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622087">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T3</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90.72</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0.85</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0.06</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ab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22.21±1.25</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0.28±0.01</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54.21</a:t>
                          </a:r>
                          <a14:m>
                            <m:oMath xmlns:m="http://schemas.openxmlformats.org/officeDocument/2006/math">
                              <m:r>
                                <a:rPr lang="en-US"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2.40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80.59</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0.50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en-US" sz="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7.15</a:t>
                          </a:r>
                          <a14:m>
                            <m:oMath xmlns:m="http://schemas.openxmlformats.org/officeDocument/2006/math">
                              <m:r>
                                <a:rPr lang="ar-SA"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IQ" sz="6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T4</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73.91</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0.50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0.37</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8.20±0.07</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0.09±0.00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45.71</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0.82</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42.61</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f</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4.10</a:t>
                          </a:r>
                          <a14:m>
                            <m:oMath xmlns:m="http://schemas.openxmlformats.org/officeDocument/2006/math">
                              <m:r>
                                <a:rPr lang="ar-SA"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73.44</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0.77</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14.38± 0.06</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0.16±0.00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53.09</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1.18</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a</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47.14</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6.30</a:t>
                          </a:r>
                          <a14:m>
                            <m:oMath xmlns:m="http://schemas.openxmlformats.org/officeDocument/2006/math">
                              <m:r>
                                <a:rPr lang="ar-IQ"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T6</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91.20</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0.50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0.89</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ab</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20.03±0.16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ab</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0.23±0.00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56.95</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0.20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81.59</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0.50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7.30</a:t>
                          </a:r>
                          <a14:m>
                            <m:oMath xmlns:m="http://schemas.openxmlformats.org/officeDocument/2006/math">
                              <m:r>
                                <a:rPr lang="ar-SA"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0.21</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1000" baseline="-25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T7</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86.24</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0.90</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dirty="0">
                              <a:effectLst/>
                              <a:latin typeface="Times New Roman" panose="02020603050405020304" pitchFamily="18" charset="0"/>
                              <a:ea typeface="Calibri" panose="020F0502020204030204" pitchFamily="34" charset="0"/>
                              <a:cs typeface="Arial" panose="020B0604020202020204" pitchFamily="34" charset="0"/>
                            </a:rPr>
                            <a:t>0.02</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ab</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22.11±0.54</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0.25±0.00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48.10</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1.68</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67.99</a:t>
                          </a:r>
                          <a14:m>
                            <m:oMath xmlns:m="http://schemas.openxmlformats.org/officeDocument/2006/math">
                              <m:r>
                                <a:rPr lang="ar-SA" sz="7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700">
                              <a:effectLst/>
                              <a:latin typeface="Times New Roman" panose="02020603050405020304" pitchFamily="18" charset="0"/>
                              <a:ea typeface="Calibri" panose="020F0502020204030204" pitchFamily="34" charset="0"/>
                              <a:cs typeface="Arial" panose="020B0604020202020204" pitchFamily="34" charset="0"/>
                            </a:rPr>
                            <a:t>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6.55</a:t>
                          </a:r>
                          <a14:m>
                            <m:oMath xmlns:m="http://schemas.openxmlformats.org/officeDocument/2006/math">
                              <m:r>
                                <a:rPr lang="ar-SA" sz="6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45</m:t>
                              </m:r>
                            </m:oMath>
                          </a14:m>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r>
                  <a:tr h="266609">
                    <a:tc>
                      <a:txBody>
                        <a:bodyPr/>
                        <a:lstStyle/>
                        <a:p>
                          <a:pPr algn="ctr" rtl="1">
                            <a:lnSpc>
                              <a:spcPct val="115000"/>
                            </a:lnSpc>
                            <a:spcAft>
                              <a:spcPts val="0"/>
                            </a:spcAft>
                          </a:pPr>
                          <a:r>
                            <a:rPr lang="ar-SA" sz="600">
                              <a:effectLst/>
                              <a:latin typeface="Calibri" panose="020F0502020204030204" pitchFamily="34" charset="0"/>
                              <a:ea typeface="Calibri" panose="020F0502020204030204" pitchFamily="34" charset="0"/>
                              <a:cs typeface="Simplified Arabic" panose="02020603050405020304" pitchFamily="18" charset="-78"/>
                            </a:rPr>
                            <a:t>مستوى المعنوية</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dirty="0">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08239342"/>
                  </p:ext>
                </p:extLst>
              </p:nvPr>
            </p:nvGraphicFramePr>
            <p:xfrm>
              <a:off x="2411760" y="1484784"/>
              <a:ext cx="5256584" cy="4608511"/>
            </p:xfrm>
            <a:graphic>
              <a:graphicData uri="http://schemas.openxmlformats.org/drawingml/2006/table">
                <a:tbl>
                  <a:tblPr rtl="1" firstRow="1" firstCol="1" bandRow="1"/>
                  <a:tblGrid>
                    <a:gridCol w="477740"/>
                    <a:gridCol w="701199"/>
                    <a:gridCol w="664116"/>
                    <a:gridCol w="682898"/>
                    <a:gridCol w="682417"/>
                    <a:gridCol w="614512"/>
                    <a:gridCol w="682417"/>
                    <a:gridCol w="751285"/>
                  </a:tblGrid>
                  <a:tr h="738279">
                    <a:tc>
                      <a:txBody>
                        <a:bodyPr/>
                        <a:lstStyle/>
                        <a:p>
                          <a:pPr algn="ctr" rtl="1">
                            <a:lnSpc>
                              <a:spcPct val="115000"/>
                            </a:lnSpc>
                            <a:spcAft>
                              <a:spcPts val="0"/>
                            </a:spcAft>
                          </a:pPr>
                          <a:r>
                            <a:rPr lang="ar-SA" sz="600" b="1" dirty="0">
                              <a:effectLst/>
                              <a:latin typeface="Calibri" panose="020F0502020204030204" pitchFamily="34" charset="0"/>
                              <a:ea typeface="Calibri" panose="020F0502020204030204" pitchFamily="34" charset="0"/>
                              <a:cs typeface="Arial" panose="020B0604020202020204" pitchFamily="34" charset="0"/>
                            </a:rPr>
                            <a:t>المعاملات</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معامل الهضم الظاهري للعليقة</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en-US" sz="800" b="1">
                              <a:effectLst/>
                              <a:latin typeface="Calibri Light" panose="020F03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نسبة كفاءة البروتين</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r" rtl="1">
                            <a:lnSpc>
                              <a:spcPct val="115000"/>
                            </a:lnSpc>
                            <a:spcAft>
                              <a:spcPts val="0"/>
                            </a:spcAft>
                          </a:pPr>
                          <a:r>
                            <a:rPr lang="en-US" sz="800" b="1">
                              <a:effectLst/>
                              <a:latin typeface="Arial" panose="020B060402020202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كمية البروتين المنتج</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panose="020F0502020204030204" pitchFamily="34" charset="0"/>
                              <a:ea typeface="Calibri" panose="020F0502020204030204" pitchFamily="34" charset="0"/>
                              <a:cs typeface="Arial" panose="020B0604020202020204" pitchFamily="34" charset="0"/>
                            </a:rPr>
                            <a:t>صافي البروتين المستغل</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SA" sz="800" b="1">
                              <a:effectLst/>
                              <a:latin typeface="Calibri" panose="020F0502020204030204" pitchFamily="34" charset="0"/>
                              <a:ea typeface="Calibri" panose="020F0502020204030204" pitchFamily="34" charset="0"/>
                              <a:cs typeface="Simplified Arabic" panose="02020603050405020304" pitchFamily="18" charset="-78"/>
                            </a:rPr>
                            <a:t>كمية البروتين المتناول</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tabLst>
                              <a:tab pos="2514600" algn="l"/>
                            </a:tabLst>
                          </a:pPr>
                          <a:r>
                            <a:rPr lang="ar-SA" sz="800" b="1">
                              <a:effectLst/>
                              <a:latin typeface="Calibri" panose="020F0502020204030204" pitchFamily="34" charset="0"/>
                              <a:ea typeface="Calibri" panose="020F0502020204030204" pitchFamily="34" charset="0"/>
                              <a:cs typeface="Simplified Arabic" panose="02020603050405020304" pitchFamily="18" charset="-78"/>
                            </a:rPr>
                            <a:t>(غم/سمكة)</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معامل الهضم الظاهري للبروتين</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SA" sz="800" b="1">
                              <a:effectLst/>
                              <a:latin typeface="Calibri Light" panose="020F0302020204030204" pitchFamily="34" charset="0"/>
                              <a:ea typeface="Calibri" panose="020F0502020204030204" pitchFamily="34" charset="0"/>
                              <a:cs typeface="Times New Roman" panose="02020603050405020304" pitchFamily="18" charset="0"/>
                            </a:rPr>
                            <a:t>زمن ضهور الفضلات</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r>
                  <a:tr h="493189">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T1</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154321" r="-580172" b="-687654"/>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154321" r="-517431" b="-687654"/>
                          </a:stretch>
                        </a:blip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8.21±0.85</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0.09±0.01</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154321" r="-236634" b="-687654"/>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154321" r="-113393" b="-687654"/>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154321" r="-3252" b="-687654"/>
                          </a:stretch>
                        </a:blipFill>
                      </a:tcPr>
                    </a:tc>
                  </a:tr>
                  <a:tr h="622087">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T2</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201961" r="-580172" b="-44607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201961" r="-517431" b="-446078"/>
                          </a:stretch>
                        </a:blipFill>
                      </a:tcPr>
                    </a:tc>
                    <a:tc>
                      <a:txBody>
                        <a:bodyPr/>
                        <a:lstStyle/>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17.59±1.43</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0.19±0.0</a:t>
                          </a:r>
                          <a:r>
                            <a:rPr lang="ar-SA" sz="700">
                              <a:effectLst/>
                              <a:latin typeface="Calibri" panose="020F0502020204030204" pitchFamily="34" charset="0"/>
                              <a:ea typeface="Calibri" panose="020F0502020204030204" pitchFamily="34" charset="0"/>
                              <a:cs typeface="Times New Roman" panose="02020603050405020304" pitchFamily="18" charset="0"/>
                            </a:rPr>
                            <a:t>1</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201961" r="-236634" b="-44607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201961" r="-113393" b="-44607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201961" r="-3252" b="-446078"/>
                          </a:stretch>
                        </a:blipFill>
                      </a:tcPr>
                    </a:tc>
                  </a:tr>
                  <a:tr h="622087">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T3</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299029" r="-580172" b="-34174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299029" r="-517431" b="-341748"/>
                          </a:stretch>
                        </a:blip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22.21±1.25</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0.28±0.01</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299029" r="-236634" b="-34174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299029" r="-113393" b="-34174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299029" r="-3252" b="-341748"/>
                          </a:stretch>
                        </a:blip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T4</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540789" r="-580172" b="-36315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540789" r="-517431" b="-363158"/>
                          </a:stretch>
                        </a:blip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8.20±0.07</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0.09±0.00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d</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540789" r="-236634" b="-36315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540789" r="-113393" b="-363158"/>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540789" r="-3252" b="-363158"/>
                          </a:stretch>
                        </a:blip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632468" r="-580172" b="-2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632468" r="-517431" b="-258442"/>
                          </a:stretch>
                        </a:blip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14.38± 0.06</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7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pPr algn="ctr" rtl="0">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0.16±0.00</a:t>
                          </a:r>
                          <a:endParaRPr lang="en-GB" sz="8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a:effectLst/>
                              <a:latin typeface="Times New Roman" panose="02020603050405020304" pitchFamily="18" charset="0"/>
                              <a:ea typeface="Calibri" panose="020F0502020204030204" pitchFamily="34" charset="0"/>
                              <a:cs typeface="Arial" panose="020B0604020202020204" pitchFamily="34" charset="0"/>
                            </a:rPr>
                            <a:t>c</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632468" r="-236634" b="-2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632468" r="-113393" b="-2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632468" r="-3252" b="-258442"/>
                          </a:stretch>
                        </a:blip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T6</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732468" r="-580172" b="-1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732468" r="-517431" b="-158442"/>
                          </a:stretch>
                        </a:blip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20.03±0.16</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ab</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0.23±0.00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732468" r="-236634" b="-1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732468" r="-113393" b="-158442"/>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732468" r="-3252" b="-158442"/>
                          </a:stretch>
                        </a:blipFill>
                      </a:tcPr>
                    </a:tc>
                  </a:tr>
                  <a:tr h="466565">
                    <a:tc>
                      <a:txBody>
                        <a:bodyPr/>
                        <a:lstStyle/>
                        <a:p>
                          <a:pPr algn="ctr" rtl="1">
                            <a:lnSpc>
                              <a:spcPct val="115000"/>
                            </a:lnSpc>
                            <a:spcAft>
                              <a:spcPts val="0"/>
                            </a:spcAft>
                          </a:pPr>
                          <a:r>
                            <a:rPr lang="en-US" sz="600">
                              <a:effectLst/>
                              <a:latin typeface="Times New Roman" panose="02020603050405020304" pitchFamily="18" charset="0"/>
                              <a:ea typeface="Calibri" panose="020F0502020204030204" pitchFamily="34" charset="0"/>
                              <a:cs typeface="Arial" panose="020B0604020202020204" pitchFamily="34" charset="0"/>
                            </a:rPr>
                            <a:t>T7</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6E6F4"/>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8103" t="-843421" r="-580172" b="-60526"/>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178899" t="-843421" r="-517431" b="-60526"/>
                          </a:stretch>
                        </a:blip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22.11±0.54</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F0"/>
                        </a:solidFill>
                      </a:tcPr>
                    </a:tc>
                    <a:tc>
                      <a:txBody>
                        <a:bodyPr/>
                        <a:lstStyle/>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0.25±0.00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700" dirty="0">
                              <a:effectLst/>
                              <a:latin typeface="Times New Roman" panose="02020603050405020304" pitchFamily="18" charset="0"/>
                              <a:ea typeface="Calibri" panose="020F0502020204030204" pitchFamily="34" charset="0"/>
                              <a:cs typeface="Arial" panose="020B0604020202020204" pitchFamily="34" charset="0"/>
                            </a:rPr>
                            <a:t>a</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SA"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B050"/>
                        </a:solid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22772" t="-843421" r="-236634" b="-60526"/>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561607" t="-843421" r="-113393" b="-60526"/>
                          </a:stretch>
                        </a:blipFill>
                      </a:tcPr>
                    </a:tc>
                    <a:tc>
                      <a:txBody>
                        <a:bodyPr/>
                        <a:lstStyle/>
                        <a:p>
                          <a:endParaRPr lang="en-US"/>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blipFill rotWithShape="0">
                          <a:blip r:embed="rId2"/>
                          <a:stretch>
                            <a:fillRect l="-602439" t="-843421" r="-3252" b="-60526"/>
                          </a:stretch>
                        </a:blipFill>
                      </a:tcPr>
                    </a:tc>
                  </a:tr>
                  <a:tr h="266609">
                    <a:tc>
                      <a:txBody>
                        <a:bodyPr/>
                        <a:lstStyle/>
                        <a:p>
                          <a:pPr algn="ctr" rtl="1">
                            <a:lnSpc>
                              <a:spcPct val="115000"/>
                            </a:lnSpc>
                            <a:spcAft>
                              <a:spcPts val="0"/>
                            </a:spcAft>
                          </a:pPr>
                          <a:r>
                            <a:rPr lang="ar-SA" sz="600">
                              <a:effectLst/>
                              <a:latin typeface="Calibri" panose="020F0502020204030204" pitchFamily="34" charset="0"/>
                              <a:ea typeface="Calibri" panose="020F0502020204030204" pitchFamily="34" charset="0"/>
                              <a:cs typeface="Simplified Arabic" panose="02020603050405020304" pitchFamily="18" charset="-78"/>
                            </a:rPr>
                            <a:t>مستوى المعنوية</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tabLst>
                              <a:tab pos="2514600" algn="l"/>
                            </a:tabLs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a:effectLst/>
                              <a:latin typeface="Calibri" panose="020F0502020204030204" pitchFamily="34" charset="0"/>
                              <a:ea typeface="Calibri" panose="020F0502020204030204" pitchFamily="34" charset="0"/>
                              <a:cs typeface="Times New Roman" panose="02020603050405020304" pitchFamily="18" charset="0"/>
                            </a:rPr>
                            <a:t>*</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rtl="1">
                            <a:lnSpc>
                              <a:spcPct val="115000"/>
                            </a:lnSpc>
                            <a:spcAft>
                              <a:spcPts val="0"/>
                            </a:spcAft>
                          </a:pPr>
                          <a:r>
                            <a:rPr lang="ar-IQ" sz="600" dirty="0">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7477" marR="47477"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351574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إلى الأسفل 1"/>
          <p:cNvSpPr/>
          <p:nvPr/>
        </p:nvSpPr>
        <p:spPr>
          <a:xfrm>
            <a:off x="928313" y="2348880"/>
            <a:ext cx="7272808" cy="1296144"/>
          </a:xfrm>
          <a:prstGeom prst="ribbon">
            <a:avLst/>
          </a:prstGeom>
          <a:solidFill>
            <a:schemeClr val="accent4">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6000" dirty="0" err="1" smtClean="0">
                <a:solidFill>
                  <a:schemeClr val="tx1"/>
                </a:solidFill>
                <a:latin typeface="Simplified Arabic" panose="02020603050405020304" pitchFamily="18" charset="-78"/>
                <a:cs typeface="Simplified Arabic" panose="02020603050405020304" pitchFamily="18" charset="-78"/>
              </a:rPr>
              <a:t>الأستنتاجات</a:t>
            </a:r>
            <a:endParaRPr lang="ar-IQ" sz="6000" dirty="0">
              <a:solidFill>
                <a:schemeClr val="tx1"/>
              </a:solidFill>
              <a:latin typeface="Simplified Arabic" panose="02020603050405020304" pitchFamily="18" charset="-78"/>
              <a:cs typeface="Simplified Arabic"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553" y="4221088"/>
            <a:ext cx="3528392"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62760"/>
            <a:ext cx="2454399"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71600" y="454441"/>
            <a:ext cx="5544616" cy="830997"/>
          </a:xfrm>
          <a:prstGeom prst="rect">
            <a:avLst/>
          </a:prstGeom>
          <a:ln w="38100">
            <a:solidFill>
              <a:schemeClr val="tx1"/>
            </a:solidFill>
          </a:ln>
        </p:spPr>
        <p:txBody>
          <a:bodyPr wrap="square">
            <a:spAutoFit/>
          </a:bodyPr>
          <a:lstStyle/>
          <a:p>
            <a:r>
              <a:rPr lang="en-US" sz="4800" dirty="0" smtClean="0">
                <a:solidFill>
                  <a:srgbClr val="FF0000"/>
                </a:solidFill>
              </a:rPr>
              <a:t>         </a:t>
            </a:r>
            <a:r>
              <a:rPr lang="ar-IQ" sz="4800" dirty="0" smtClean="0">
                <a:solidFill>
                  <a:srgbClr val="FF0000"/>
                </a:solidFill>
              </a:rPr>
              <a:t>الأستنتاجات</a:t>
            </a:r>
            <a:endParaRPr lang="ar-IQ" sz="4800" dirty="0">
              <a:solidFill>
                <a:srgbClr val="FF0000"/>
              </a:solidFill>
            </a:endParaRPr>
          </a:p>
        </p:txBody>
      </p:sp>
      <p:sp>
        <p:nvSpPr>
          <p:cNvPr id="3" name="مستطيل 2"/>
          <p:cNvSpPr/>
          <p:nvPr/>
        </p:nvSpPr>
        <p:spPr>
          <a:xfrm>
            <a:off x="1187624" y="546773"/>
            <a:ext cx="2991658" cy="707886"/>
          </a:xfrm>
          <a:prstGeom prst="rect">
            <a:avLst/>
          </a:prstGeom>
        </p:spPr>
        <p:txBody>
          <a:bodyPr wrap="square">
            <a:spAutoFit/>
          </a:bodyPr>
          <a:lstStyle/>
          <a:p>
            <a:endParaRPr lang="ar-IQ" sz="4000" dirty="0">
              <a:solidFill>
                <a:srgbClr val="FF0000"/>
              </a:solidFill>
            </a:endParaRPr>
          </a:p>
        </p:txBody>
      </p:sp>
      <p:sp>
        <p:nvSpPr>
          <p:cNvPr id="4" name="مستطيل 3"/>
          <p:cNvSpPr/>
          <p:nvPr/>
        </p:nvSpPr>
        <p:spPr>
          <a:xfrm>
            <a:off x="323527" y="1859340"/>
            <a:ext cx="8503071" cy="3416320"/>
          </a:xfrm>
          <a:prstGeom prst="rect">
            <a:avLst/>
          </a:prstGeom>
          <a:solidFill>
            <a:schemeClr val="accent5">
              <a:lumMod val="20000"/>
              <a:lumOff val="80000"/>
            </a:schemeClr>
          </a:solidFill>
          <a:ln w="38100">
            <a:solidFill>
              <a:schemeClr val="tx1"/>
            </a:solidFill>
          </a:ln>
        </p:spPr>
        <p:txBody>
          <a:bodyPr wrap="square">
            <a:spAutoFit/>
          </a:bodyPr>
          <a:lstStyle/>
          <a:p>
            <a:pPr lvl="0"/>
            <a:r>
              <a:rPr lang="ar-IQ" dirty="0" smtClean="0">
                <a:latin typeface="Simplified Arabic" panose="02020603050405020304" pitchFamily="18" charset="-78"/>
                <a:cs typeface="Simplified Arabic" panose="02020603050405020304" pitchFamily="18" charset="-78"/>
              </a:rPr>
              <a:t>1</a:t>
            </a:r>
            <a:r>
              <a:rPr lang="ar-IQ" sz="2400" dirty="0" smtClean="0">
                <a:latin typeface="Simplified Arabic" panose="02020603050405020304" pitchFamily="18" charset="-78"/>
                <a:cs typeface="Simplified Arabic" panose="02020603050405020304" pitchFamily="18" charset="-78"/>
              </a:rPr>
              <a:t>.</a:t>
            </a:r>
            <a:r>
              <a:rPr lang="ar-IQ" sz="2400" dirty="0"/>
              <a:t> امكان أستعمال الارتيميا بنوعيها المجفف والمجمد معززة بمسحوق الاحشاء الداخلية للاسماك </a:t>
            </a:r>
            <a:r>
              <a:rPr lang="ar-SA" sz="2400" dirty="0" smtClean="0"/>
              <a:t>كبديل جزئي عن مسحوق الاسماك المستورد </a:t>
            </a:r>
            <a:r>
              <a:rPr lang="ar-IQ" sz="2400" dirty="0" smtClean="0"/>
              <a:t>في </a:t>
            </a:r>
            <a:r>
              <a:rPr lang="ar-IQ" sz="2400" dirty="0"/>
              <a:t>علائق أسماك الكارب </a:t>
            </a:r>
            <a:r>
              <a:rPr lang="ar-IQ" sz="2400" dirty="0" smtClean="0"/>
              <a:t>الشائع</a:t>
            </a:r>
            <a:r>
              <a:rPr lang="ar-SA" sz="2400" dirty="0"/>
              <a:t>.</a:t>
            </a:r>
            <a:r>
              <a:rPr lang="ar-IQ" sz="2400" dirty="0" smtClean="0"/>
              <a:t> </a:t>
            </a:r>
            <a:endParaRPr lang="en-GB" sz="2400" dirty="0"/>
          </a:p>
          <a:p>
            <a:pPr lvl="0"/>
            <a:r>
              <a:rPr lang="ar-SA" sz="2400" dirty="0" smtClean="0"/>
              <a:t>2- استعمال </a:t>
            </a:r>
            <a:r>
              <a:rPr lang="ar-SA" sz="2400" dirty="0"/>
              <a:t>الارتيميا و مسحوق الاحشاء الداخلية للاسماك في علائق اسماك الكارب الشائع يعمل على تقليل الكلفة الاقتصادية للعليقة.</a:t>
            </a:r>
            <a:endParaRPr lang="en-GB" sz="2400" dirty="0"/>
          </a:p>
          <a:p>
            <a:pPr lvl="0"/>
            <a:r>
              <a:rPr lang="ar-SA" sz="2400" dirty="0" smtClean="0"/>
              <a:t>3- نجاح </a:t>
            </a:r>
            <a:r>
              <a:rPr lang="ar-SA" sz="2400" dirty="0"/>
              <a:t>استعمال الارتيميا المجمدة في علائق أسماك الكارب الشائع من دون تجفيف أو طحن يقلل الجهد في عمليات تصنيع العلائق.</a:t>
            </a:r>
            <a:endParaRPr lang="en-GB" sz="2400" dirty="0"/>
          </a:p>
          <a:p>
            <a:pPr lvl="0"/>
            <a:r>
              <a:rPr lang="ar-SA" sz="2400" dirty="0" smtClean="0"/>
              <a:t>4- أن </a:t>
            </a:r>
            <a:r>
              <a:rPr lang="ar-SA" sz="2400" dirty="0"/>
              <a:t>استعمال مسحوق الاحشاء الداخلية للاسماك في عليقة أسماك الكارب الشائع يؤدي الى </a:t>
            </a:r>
            <a:r>
              <a:rPr lang="ar-SA" sz="2400" dirty="0" smtClean="0"/>
              <a:t>تقليل اثر التلوث للبيئة.</a:t>
            </a:r>
            <a:endParaRPr lang="en-GB" sz="2400" dirty="0"/>
          </a:p>
          <a:p>
            <a:pPr lvl="0" algn="justLow"/>
            <a:endParaRPr lang="en-US" sz="2400" dirty="0" smtClean="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93675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قدمة وخاتمة المدونات✓ | 💄جمال و خيال ✨ 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764704"/>
            <a:ext cx="2714625" cy="1695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179512" y="260648"/>
            <a:ext cx="8786290" cy="6408712"/>
          </a:xfrm>
          <a:prstGeom prst="roundRect">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IQ" sz="2400" b="1" dirty="0">
              <a:solidFill>
                <a:schemeClr val="bg2">
                  <a:lumMod val="10000"/>
                </a:schemeClr>
              </a:solidFill>
            </a:endParaRPr>
          </a:p>
          <a:p>
            <a:endParaRPr lang="ar-IQ" sz="2800" dirty="0" smtClean="0">
              <a:solidFill>
                <a:schemeClr val="bg2">
                  <a:lumMod val="10000"/>
                </a:schemeClr>
              </a:solidFill>
            </a:endParaRPr>
          </a:p>
          <a:p>
            <a:r>
              <a:rPr lang="ar-AE" sz="2000" dirty="0">
                <a:solidFill>
                  <a:schemeClr val="bg2">
                    <a:lumMod val="10000"/>
                  </a:schemeClr>
                </a:solidFill>
              </a:rPr>
              <a:t>تعد الموارد المائية الحية احدى أهم المصادر الطبيعية التي تعمل على سد الحاجة الغذائية للإنسان، فضلا عن إلى أنها من المصادر التي تعمل على توفير فرص العمل والمنافع الاقتصادية الأخرى لأولئك العاملين في هذا النشاط،</a:t>
            </a:r>
            <a:r>
              <a:rPr lang="ar-SA" sz="2000" dirty="0">
                <a:solidFill>
                  <a:schemeClr val="bg2">
                    <a:lumMod val="10000"/>
                  </a:schemeClr>
                </a:solidFill>
              </a:rPr>
              <a:t> ونسبة للزيادة الكبيرة لأعداد السكان في العالم في السنوات الأخيرة فقد تركزت جهود الدول لاستغلال ثرواتها الطبيعية البرية منها والبحرية لتامين حاجة شعوبها الغذائية بما يتوافق مع الزيادة السكانية، ومن هنا برزت أهمية الاستزراع السمكي وإنتاج الأسماك، وكان لابد من استحداث تقنيات جديدة تغطي أي نقص قد يحدث في أنظمة استزراع الأسماك، اذ قام الباحثون بتطوير الأنظمة الغذائية التي تعمل على تغطية الاحتياجات الغذائية للاسماك في المراحل العمرية المختلفة (الجناحي و فراج، 2004).</a:t>
            </a:r>
            <a:r>
              <a:rPr lang="ar-IQ" sz="2000" dirty="0">
                <a:solidFill>
                  <a:schemeClr val="bg2">
                    <a:lumMod val="10000"/>
                  </a:schemeClr>
                </a:solidFill>
              </a:rPr>
              <a:t/>
            </a:r>
            <a:br>
              <a:rPr lang="ar-IQ" sz="2000" dirty="0">
                <a:solidFill>
                  <a:schemeClr val="bg2">
                    <a:lumMod val="10000"/>
                  </a:schemeClr>
                </a:solidFill>
              </a:rPr>
            </a:br>
            <a:endParaRPr lang="ar-IQ" sz="3200" dirty="0">
              <a:solidFill>
                <a:schemeClr val="bg2">
                  <a:lumMod val="10000"/>
                </a:schemeClr>
              </a:solidFill>
            </a:endParaRPr>
          </a:p>
        </p:txBody>
      </p:sp>
      <p:pic>
        <p:nvPicPr>
          <p:cNvPr id="2052" name="Picture 4" descr="مقدمة وخاتمة المدونات✓ | 💄جمال و خيال ✨ 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344" y="271893"/>
            <a:ext cx="2714625" cy="924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79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9"/>
            <a:ext cx="2143125" cy="15121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386085" y="633815"/>
            <a:ext cx="4435830" cy="707886"/>
          </a:xfrm>
          <a:prstGeom prst="rect">
            <a:avLst/>
          </a:prstGeom>
          <a:ln w="38100">
            <a:solidFill>
              <a:schemeClr val="tx1"/>
            </a:solidFill>
          </a:ln>
        </p:spPr>
        <p:txBody>
          <a:bodyPr wrap="none">
            <a:spAutoFit/>
          </a:bodyPr>
          <a:lstStyle/>
          <a:p>
            <a:r>
              <a:rPr lang="ar-IQ" dirty="0"/>
              <a:t> </a:t>
            </a:r>
            <a:r>
              <a:rPr lang="ar-SA" dirty="0" smtClean="0"/>
              <a:t>                           </a:t>
            </a:r>
            <a:r>
              <a:rPr lang="ar-IQ" sz="4000" dirty="0" smtClean="0">
                <a:solidFill>
                  <a:srgbClr val="FF0000"/>
                </a:solidFill>
              </a:rPr>
              <a:t>التوصيات</a:t>
            </a:r>
            <a:r>
              <a:rPr lang="ar-SA" sz="4000" dirty="0" smtClean="0">
                <a:solidFill>
                  <a:srgbClr val="FF0000"/>
                </a:solidFill>
              </a:rPr>
              <a:t>      </a:t>
            </a:r>
            <a:endParaRPr lang="ar-IQ" sz="4000" dirty="0">
              <a:solidFill>
                <a:srgbClr val="FF0000"/>
              </a:solidFill>
            </a:endParaRPr>
          </a:p>
        </p:txBody>
      </p:sp>
      <p:sp>
        <p:nvSpPr>
          <p:cNvPr id="3" name="مستطيل 2"/>
          <p:cNvSpPr/>
          <p:nvPr/>
        </p:nvSpPr>
        <p:spPr>
          <a:xfrm>
            <a:off x="467545" y="2008029"/>
            <a:ext cx="8335812" cy="2677656"/>
          </a:xfrm>
          <a:prstGeom prst="rect">
            <a:avLst/>
          </a:prstGeom>
          <a:solidFill>
            <a:schemeClr val="accent5">
              <a:lumMod val="20000"/>
              <a:lumOff val="80000"/>
            </a:schemeClr>
          </a:solidFill>
          <a:ln w="38100">
            <a:solidFill>
              <a:schemeClr val="tx1"/>
            </a:solidFill>
          </a:ln>
        </p:spPr>
        <p:txBody>
          <a:bodyPr wrap="square">
            <a:spAutoFit/>
          </a:bodyPr>
          <a:lstStyle/>
          <a:p>
            <a:pPr lvl="0"/>
            <a:r>
              <a:rPr lang="ar-SA" sz="2400" dirty="0" smtClean="0"/>
              <a:t>1- </a:t>
            </a:r>
            <a:r>
              <a:rPr lang="ar-IQ" sz="2400" dirty="0" smtClean="0"/>
              <a:t>نوصي </a:t>
            </a:r>
            <a:r>
              <a:rPr lang="ar-IQ" sz="2400" dirty="0"/>
              <a:t>مربي الاسماك الاستفادة من الارتيميا </a:t>
            </a:r>
            <a:r>
              <a:rPr lang="ar-IQ" sz="2400" dirty="0" smtClean="0"/>
              <a:t>المجمدة</a:t>
            </a:r>
            <a:r>
              <a:rPr lang="ar-SA" sz="2400" dirty="0" smtClean="0"/>
              <a:t> والمجففة</a:t>
            </a:r>
            <a:r>
              <a:rPr lang="ar-IQ" sz="2400" dirty="0" smtClean="0"/>
              <a:t> </a:t>
            </a:r>
            <a:r>
              <a:rPr lang="ar-IQ" sz="2400" dirty="0"/>
              <a:t>وٳضافتها بنسبة 50%  و مسحوق الاحشاء الداخلية للاسماك بنسبة 25% بديلا عن مسحوق </a:t>
            </a:r>
            <a:r>
              <a:rPr lang="ar-IQ" sz="2400" dirty="0" smtClean="0"/>
              <a:t>السمك</a:t>
            </a:r>
            <a:r>
              <a:rPr lang="ar-SA" sz="2400" dirty="0" smtClean="0"/>
              <a:t> المستورد</a:t>
            </a:r>
            <a:r>
              <a:rPr lang="ar-IQ" sz="2400" dirty="0" smtClean="0"/>
              <a:t>.</a:t>
            </a:r>
            <a:endParaRPr lang="en-GB" sz="2400" dirty="0"/>
          </a:p>
          <a:p>
            <a:pPr lvl="0"/>
            <a:r>
              <a:rPr lang="ar-SA" sz="2400" dirty="0" smtClean="0"/>
              <a:t>2- </a:t>
            </a:r>
            <a:r>
              <a:rPr lang="ar-IQ" sz="2400" dirty="0" smtClean="0"/>
              <a:t>ٳجراء </a:t>
            </a:r>
            <a:r>
              <a:rPr lang="ar-IQ" sz="2400" dirty="0"/>
              <a:t>دراسة حول استعمال الارتيميا المجمدة ومسحوق الاحشاء الداخلية للاسماك في تربية الاسماك الاخرى لما لها من خصائص في رفع نسبة البروتين وتحسين التحويل الغذائي وزيادة معايير النمو. </a:t>
            </a:r>
            <a:br>
              <a:rPr lang="ar-IQ" sz="2400" dirty="0"/>
            </a:br>
            <a:endParaRPr lang="ar-IQ"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9149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1772816"/>
            <a:ext cx="5976663" cy="2580109"/>
          </a:xfrm>
          <a:prstGeom prst="rect">
            <a:avLst/>
          </a:prstGeom>
          <a:ln w="9525">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529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اهميه تحديد الهدف | BizHub بزهــب"/>
          <p:cNvSpPr>
            <a:spLocks noChangeAspect="1" noChangeArrowheads="1"/>
          </p:cNvSpPr>
          <p:nvPr/>
        </p:nvSpPr>
        <p:spPr bwMode="auto">
          <a:xfrm>
            <a:off x="8609013" y="-822325"/>
            <a:ext cx="22955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6427"/>
            <a:ext cx="2476500" cy="15403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626911" y="188640"/>
            <a:ext cx="2019182" cy="830997"/>
          </a:xfrm>
          <a:prstGeom prst="rect">
            <a:avLst/>
          </a:prstGeom>
          <a:solidFill>
            <a:schemeClr val="accent3">
              <a:lumMod val="20000"/>
              <a:lumOff val="80000"/>
            </a:schemeClr>
          </a:solidFill>
          <a:ln w="57150">
            <a:solidFill>
              <a:schemeClr val="bg2">
                <a:lumMod val="10000"/>
              </a:schemeClr>
            </a:solidFill>
          </a:ln>
        </p:spPr>
        <p:txBody>
          <a:bodyPr wrap="square">
            <a:spAutoFit/>
          </a:bodyPr>
          <a:lstStyle/>
          <a:p>
            <a:r>
              <a:rPr lang="ar-IQ" sz="4800" b="1" dirty="0"/>
              <a:t>  </a:t>
            </a:r>
            <a:r>
              <a:rPr lang="ar-IQ" sz="4400" b="1" dirty="0"/>
              <a:t>الهدف: </a:t>
            </a:r>
          </a:p>
        </p:txBody>
      </p:sp>
      <p:sp>
        <p:nvSpPr>
          <p:cNvPr id="6" name="مستطيل 5"/>
          <p:cNvSpPr/>
          <p:nvPr/>
        </p:nvSpPr>
        <p:spPr>
          <a:xfrm>
            <a:off x="251520" y="1988840"/>
            <a:ext cx="8640960" cy="3231654"/>
          </a:xfrm>
          <a:prstGeom prst="rect">
            <a:avLst/>
          </a:prstGeom>
          <a:solidFill>
            <a:schemeClr val="accent1">
              <a:lumMod val="40000"/>
              <a:lumOff val="60000"/>
            </a:schemeClr>
          </a:solidFill>
          <a:ln w="57150">
            <a:solidFill>
              <a:schemeClr val="tx1"/>
            </a:solidFill>
          </a:ln>
        </p:spPr>
        <p:txBody>
          <a:bodyPr wrap="square">
            <a:spAutoFit/>
          </a:bodyPr>
          <a:lstStyle/>
          <a:p>
            <a:pPr algn="justLow"/>
            <a:r>
              <a:rPr lang="ar-IQ" sz="2800" dirty="0"/>
              <a:t> </a:t>
            </a:r>
            <a:r>
              <a:rPr lang="ar-IQ" sz="2800" dirty="0" smtClean="0"/>
              <a:t>تهدف هذه الدراسة الى : </a:t>
            </a:r>
          </a:p>
          <a:p>
            <a:pPr lvl="0" algn="justLow"/>
            <a:r>
              <a:rPr lang="ar-IQ" sz="2800" dirty="0"/>
              <a:t>1</a:t>
            </a:r>
            <a:r>
              <a:rPr lang="ar-IQ" sz="2800" dirty="0" smtClean="0"/>
              <a:t>- </a:t>
            </a:r>
            <a:r>
              <a:rPr lang="ar-SA" sz="2800" dirty="0" smtClean="0"/>
              <a:t> دراسة تأثير أستعمال </a:t>
            </a:r>
            <a:r>
              <a:rPr lang="ar-SA" sz="2800" dirty="0"/>
              <a:t>الارتيميا المجمدة والمجففة </a:t>
            </a:r>
            <a:r>
              <a:rPr lang="ar-SA" sz="2800" dirty="0" smtClean="0"/>
              <a:t>في </a:t>
            </a:r>
            <a:r>
              <a:rPr lang="ar-SA" sz="2800" dirty="0"/>
              <a:t>علائق أسماك الكارب الشائع </a:t>
            </a:r>
            <a:r>
              <a:rPr lang="en-US" sz="2800" i="1" dirty="0" err="1"/>
              <a:t>Cyprinus</a:t>
            </a:r>
            <a:r>
              <a:rPr lang="en-US" sz="2800" i="1" dirty="0"/>
              <a:t> </a:t>
            </a:r>
            <a:r>
              <a:rPr lang="en-US" sz="2800" i="1" dirty="0" err="1"/>
              <a:t>carpio</a:t>
            </a:r>
            <a:r>
              <a:rPr lang="ar-SA" sz="2800" dirty="0"/>
              <a:t> بنسبة تصل الى </a:t>
            </a:r>
            <a:r>
              <a:rPr lang="en-US" sz="2800" dirty="0"/>
              <a:t>50</a:t>
            </a:r>
            <a:r>
              <a:rPr lang="ar-SA" sz="2800" dirty="0" smtClean="0"/>
              <a:t>%مع نسب مختلفة من مسحوق الاحشاء </a:t>
            </a:r>
            <a:r>
              <a:rPr lang="ar-SA" sz="2800" dirty="0"/>
              <a:t>الداخلية </a:t>
            </a:r>
            <a:r>
              <a:rPr lang="ar-SA" sz="2800" dirty="0" smtClean="0"/>
              <a:t>للاسماك، كبديل جزئي عن مسحوق السمك المستورد في </a:t>
            </a:r>
            <a:r>
              <a:rPr lang="ar-SA" sz="2800" dirty="0"/>
              <a:t>معايير </a:t>
            </a:r>
            <a:r>
              <a:rPr lang="ar-SA" sz="2800" dirty="0" smtClean="0"/>
              <a:t>النمو و تقييم </a:t>
            </a:r>
            <a:r>
              <a:rPr lang="ar-SA" sz="2800" dirty="0"/>
              <a:t>العليقة، </a:t>
            </a:r>
            <a:r>
              <a:rPr lang="ar-SA" sz="2800" dirty="0" smtClean="0"/>
              <a:t>ومعامل </a:t>
            </a:r>
            <a:r>
              <a:rPr lang="ar-SA" sz="2800" dirty="0"/>
              <a:t>الهضم </a:t>
            </a:r>
            <a:r>
              <a:rPr lang="ar-SA" sz="2800" dirty="0" smtClean="0"/>
              <a:t>الظاهري. </a:t>
            </a:r>
            <a:endParaRPr lang="en-US" sz="2800" dirty="0" smtClean="0"/>
          </a:p>
          <a:p>
            <a:pPr algn="justLow"/>
            <a:r>
              <a:rPr lang="ar-IQ" sz="3200" dirty="0" smtClean="0"/>
              <a:t>2-</a:t>
            </a:r>
            <a:r>
              <a:rPr lang="ar-SA" sz="3200" dirty="0"/>
              <a:t>أن استعمال مسحوق الاحشاء الداخلية </a:t>
            </a:r>
            <a:r>
              <a:rPr lang="ar-SA" sz="3200" dirty="0" smtClean="0"/>
              <a:t>للاسماك  كمصدرللبروتين الحيواني يقلل من الكلفة التقديرية للعليقة.</a:t>
            </a:r>
            <a:endParaRPr lang="en-US" sz="3200" dirty="0" smtClean="0"/>
          </a:p>
        </p:txBody>
      </p:sp>
    </p:spTree>
    <p:extLst>
      <p:ext uri="{BB962C8B-B14F-4D97-AF65-F5344CB8AC3E}">
        <p14:creationId xmlns:p14="http://schemas.microsoft.com/office/powerpoint/2010/main" val="252201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إلى الأسفل 1"/>
          <p:cNvSpPr/>
          <p:nvPr/>
        </p:nvSpPr>
        <p:spPr>
          <a:xfrm>
            <a:off x="899592" y="2132856"/>
            <a:ext cx="7416824" cy="1656184"/>
          </a:xfrm>
          <a:prstGeom prst="ribbon">
            <a:avLst/>
          </a:prstGeom>
          <a:blipFill>
            <a:blip r:embed="rId2"/>
            <a:tile tx="0" ty="0" sx="100000" sy="10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ln>
                  <a:solidFill>
                    <a:schemeClr val="tx1"/>
                  </a:solidFill>
                </a:ln>
                <a:solidFill>
                  <a:schemeClr val="tx1"/>
                </a:solidFill>
                <a:latin typeface="Simplified Arabic" panose="02020603050405020304" pitchFamily="18" charset="-78"/>
                <a:cs typeface="Simplified Arabic" panose="02020603050405020304" pitchFamily="18" charset="-78"/>
              </a:rPr>
              <a:t>منهجية البحث</a:t>
            </a:r>
            <a:endParaRPr lang="ar-IQ" sz="4000" dirty="0">
              <a:ln>
                <a:solidFill>
                  <a:schemeClr val="tx1"/>
                </a:solidFill>
              </a:ln>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906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a:spLocks noChangeArrowheads="1"/>
          </p:cNvSpPr>
          <p:nvPr/>
        </p:nvSpPr>
        <p:spPr bwMode="auto">
          <a:xfrm>
            <a:off x="763747" y="498575"/>
            <a:ext cx="7560839" cy="6242793"/>
          </a:xfrm>
          <a:prstGeom prst="rect">
            <a:avLst/>
          </a:prstGeom>
          <a:solidFill>
            <a:sysClr val="window" lastClr="FFFFFF"/>
          </a:solidFill>
          <a:ln w="25400" cap="flat" cmpd="sng" algn="ctr">
            <a:solidFill>
              <a:sysClr val="windowText" lastClr="000000"/>
            </a:solidFill>
            <a:prstDash val="solid"/>
            <a:headEnd/>
            <a:tailEnd/>
          </a:ln>
          <a:effectLst/>
        </p:spPr>
        <p:txBody>
          <a:bodyPr rot="0" vert="horz" wrap="square" lIns="91440" tIns="45720" rIns="91440" bIns="45720" anchor="t" anchorCtr="0" upright="1">
            <a:noAutofit/>
          </a:bodyPr>
          <a:lstStyle/>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100" dirty="0">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800" b="1" dirty="0">
                <a:solidFill>
                  <a:srgbClr val="003300"/>
                </a:solidFill>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800" b="1" dirty="0">
                <a:solidFill>
                  <a:srgbClr val="003300"/>
                </a:solidFill>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800" b="1" dirty="0">
                <a:solidFill>
                  <a:srgbClr val="003300"/>
                </a:solidFill>
                <a:effectLst/>
                <a:latin typeface="Calibri"/>
                <a:ea typeface="Calibri"/>
                <a:cs typeface="Arial"/>
              </a:rPr>
              <a:t> </a:t>
            </a:r>
            <a:endParaRPr lang="en-US" sz="1100" dirty="0">
              <a:effectLst/>
              <a:latin typeface="Calibri"/>
              <a:ea typeface="Calibri"/>
              <a:cs typeface="Arial"/>
            </a:endParaRPr>
          </a:p>
          <a:p>
            <a:pPr algn="r" rtl="1">
              <a:lnSpc>
                <a:spcPct val="115000"/>
              </a:lnSpc>
              <a:spcAft>
                <a:spcPts val="1000"/>
              </a:spcAft>
            </a:pPr>
            <a:r>
              <a:rPr lang="ar-IQ" sz="1800" b="1" dirty="0">
                <a:solidFill>
                  <a:srgbClr val="003300"/>
                </a:solidFill>
                <a:effectLst/>
                <a:latin typeface="Calibri"/>
                <a:ea typeface="Calibri"/>
                <a:cs typeface="Arial"/>
              </a:rPr>
              <a:t> </a:t>
            </a:r>
            <a:endParaRPr lang="en-US" sz="1100" dirty="0">
              <a:effectLst/>
              <a:latin typeface="Calibri"/>
              <a:ea typeface="Calibri"/>
              <a:cs typeface="Arial"/>
            </a:endParaRPr>
          </a:p>
        </p:txBody>
      </p:sp>
      <p:sp>
        <p:nvSpPr>
          <p:cNvPr id="16" name="مستطيل 15"/>
          <p:cNvSpPr/>
          <p:nvPr/>
        </p:nvSpPr>
        <p:spPr>
          <a:xfrm>
            <a:off x="1440414" y="520218"/>
            <a:ext cx="6047146" cy="346075"/>
          </a:xfrm>
          <a:prstGeom prst="rect">
            <a:avLst/>
          </a:prstGeom>
          <a:gradFill rotWithShape="1">
            <a:gsLst>
              <a:gs pos="0">
                <a:srgbClr val="08A1D9">
                  <a:tint val="50000"/>
                  <a:satMod val="300000"/>
                </a:srgbClr>
              </a:gs>
              <a:gs pos="35000">
                <a:srgbClr val="08A1D9">
                  <a:tint val="37000"/>
                  <a:satMod val="300000"/>
                </a:srgbClr>
              </a:gs>
              <a:gs pos="100000">
                <a:srgbClr val="08A1D9">
                  <a:tint val="15000"/>
                  <a:satMod val="350000"/>
                </a:srgbClr>
              </a:gs>
            </a:gsLst>
            <a:lin ang="16200000" scaled="1"/>
          </a:gradFill>
          <a:ln w="9525" cap="flat" cmpd="sng" algn="ctr">
            <a:solidFill>
              <a:srgbClr val="08A1D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endParaRPr lang="ar-IQ"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endParaRPr lang="ar-IQ" sz="1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endParaRPr lang="ar-IQ"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أسماك </a:t>
            </a:r>
            <a:r>
              <a:rPr lang="ar-S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التجربة </a:t>
            </a:r>
            <a:r>
              <a:rPr lang="en-US"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140</a:t>
            </a: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من </a:t>
            </a:r>
            <a:r>
              <a:rPr lang="ar-S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اسماك الكارب </a:t>
            </a: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الشائع بمعدل وزن </a:t>
            </a:r>
            <a:r>
              <a:rPr lang="en-US"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35</a:t>
            </a: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غم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0" marR="0" algn="ctr">
              <a:lnSpc>
                <a:spcPct val="115000"/>
              </a:lnSpc>
              <a:spcBef>
                <a:spcPts val="0"/>
              </a:spcBef>
              <a:spcAft>
                <a:spcPts val="1000"/>
              </a:spcAft>
            </a:pPr>
            <a:r>
              <a:rPr lang="ar-SA"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en-US" sz="1400" b="1"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مستطيل 17"/>
          <p:cNvSpPr/>
          <p:nvPr/>
        </p:nvSpPr>
        <p:spPr>
          <a:xfrm>
            <a:off x="3624832" y="922466"/>
            <a:ext cx="1757680" cy="356870"/>
          </a:xfrm>
          <a:prstGeom prst="rect">
            <a:avLst/>
          </a:prstGeom>
          <a:gradFill rotWithShape="1">
            <a:gsLst>
              <a:gs pos="0">
                <a:srgbClr val="08A1D9">
                  <a:tint val="50000"/>
                  <a:satMod val="300000"/>
                </a:srgbClr>
              </a:gs>
              <a:gs pos="35000">
                <a:srgbClr val="08A1D9">
                  <a:tint val="37000"/>
                  <a:satMod val="300000"/>
                </a:srgbClr>
              </a:gs>
              <a:gs pos="100000">
                <a:srgbClr val="08A1D9">
                  <a:tint val="15000"/>
                  <a:satMod val="350000"/>
                </a:srgbClr>
              </a:gs>
            </a:gsLst>
            <a:lin ang="16200000" scaled="1"/>
          </a:gradFill>
          <a:ln w="9525" cap="flat" cmpd="sng" algn="ctr">
            <a:solidFill>
              <a:srgbClr val="08A1D9">
                <a:shade val="95000"/>
                <a:satMod val="105000"/>
              </a:srgbClr>
            </a:solidFill>
            <a:prstDash val="solid"/>
          </a:ln>
          <a:effectLst>
            <a:outerShdw blurRad="40000" dist="20000" dir="5400000" rotWithShape="0">
              <a:srgbClr val="000000">
                <a:alpha val="38000"/>
              </a:srgbClr>
            </a:outerShdw>
            <a:softEdge rad="31750"/>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ar-SA" sz="1600" b="1" dirty="0">
                <a:effectLst/>
                <a:latin typeface="Calibri" panose="020F0502020204030204" pitchFamily="34" charset="0"/>
                <a:ea typeface="Calibri" panose="020F0502020204030204" pitchFamily="34" charset="0"/>
                <a:cs typeface="Arial" panose="020B0604020202020204" pitchFamily="34" charset="0"/>
              </a:rPr>
              <a:t> العلائق التجريبية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ound Same Side Corner Rectangle 4"/>
          <p:cNvSpPr/>
          <p:nvPr/>
        </p:nvSpPr>
        <p:spPr>
          <a:xfrm>
            <a:off x="3803584" y="1689497"/>
            <a:ext cx="1115695" cy="1459230"/>
          </a:xfrm>
          <a:prstGeom prst="round2SameRect">
            <a:avLst/>
          </a:prstGeom>
          <a:solidFill>
            <a:schemeClr val="accent3">
              <a:lumMod val="60000"/>
              <a:lumOff val="40000"/>
            </a:schemeClr>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US" sz="1100" dirty="0">
                <a:effectLst/>
                <a:ea typeface="Calibri" panose="020F0502020204030204" pitchFamily="34" charset="0"/>
                <a:cs typeface="Arial" panose="020B0604020202020204" pitchFamily="34" charset="0"/>
              </a:rPr>
              <a:t>T1</a:t>
            </a: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SA" sz="1100" dirty="0">
                <a:effectLst/>
                <a:ea typeface="Calibri" panose="020F0502020204030204" pitchFamily="34" charset="0"/>
                <a:cs typeface="Arial" panose="020B0604020202020204" pitchFamily="34" charset="0"/>
              </a:rPr>
              <a:t>مسحوق السمك 100% عليقة السيطرة</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p:txBody>
      </p:sp>
      <p:sp>
        <p:nvSpPr>
          <p:cNvPr id="6" name="Round Same Side Corner Rectangle 5"/>
          <p:cNvSpPr/>
          <p:nvPr/>
        </p:nvSpPr>
        <p:spPr>
          <a:xfrm>
            <a:off x="6830287" y="3183522"/>
            <a:ext cx="1148715" cy="1582282"/>
          </a:xfrm>
          <a:prstGeom prst="round2SameRect">
            <a:avLst/>
          </a:prstGeom>
          <a:solidFill>
            <a:schemeClr val="accent3">
              <a:lumMod val="60000"/>
              <a:lumOff val="40000"/>
            </a:schemeClr>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US" sz="1100" dirty="0">
                <a:effectLst/>
                <a:ea typeface="Calibri" panose="020F0502020204030204" pitchFamily="34" charset="0"/>
                <a:cs typeface="Arial" panose="020B0604020202020204" pitchFamily="34" charset="0"/>
              </a:rPr>
              <a:t>T2</a:t>
            </a:r>
            <a:r>
              <a:rPr lang="en-US" sz="1100" dirty="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a:effectLst/>
                <a:ea typeface="Calibri" panose="020F0502020204030204" pitchFamily="34" charset="0"/>
                <a:cs typeface="Arial" panose="020B0604020202020204" pitchFamily="34" charset="0"/>
              </a:rPr>
              <a:t>50% أرتيميا مجففة 50% مسحوق اسماك</a:t>
            </a:r>
            <a:endParaRPr lang="en-GB" sz="1100" dirty="0">
              <a:effectLst/>
              <a:ea typeface="Calibri" panose="020F0502020204030204" pitchFamily="34" charset="0"/>
              <a:cs typeface="Arial" panose="020B0604020202020204" pitchFamily="34" charset="0"/>
            </a:endParaRPr>
          </a:p>
        </p:txBody>
      </p:sp>
      <p:sp>
        <p:nvSpPr>
          <p:cNvPr id="7" name="Round Same Side Corner Rectangle 6"/>
          <p:cNvSpPr/>
          <p:nvPr/>
        </p:nvSpPr>
        <p:spPr>
          <a:xfrm>
            <a:off x="5564732" y="3148725"/>
            <a:ext cx="1265555" cy="1613450"/>
          </a:xfrm>
          <a:prstGeom prst="round2SameRect">
            <a:avLst/>
          </a:prstGeom>
          <a:solidFill>
            <a:srgbClr val="FFFF00"/>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ea typeface="Calibri" panose="020F0502020204030204" pitchFamily="34" charset="0"/>
                <a:cs typeface="Arial" panose="020B0604020202020204" pitchFamily="34" charset="0"/>
              </a:rPr>
              <a:t>  T3</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a:effectLst/>
                <a:ea typeface="Calibri" panose="020F0502020204030204" pitchFamily="34" charset="0"/>
                <a:cs typeface="Arial" panose="020B0604020202020204" pitchFamily="34" charset="0"/>
              </a:rPr>
              <a:t>50% أرتيميا مجففة25%مسحوق اسماك25%مسحوق الاحشاء الداخلية للاسماك </a:t>
            </a:r>
            <a:endParaRPr lang="en-GB" sz="1100" dirty="0">
              <a:effectLst/>
              <a:ea typeface="Calibri" panose="020F0502020204030204" pitchFamily="34" charset="0"/>
              <a:cs typeface="Arial" panose="020B0604020202020204" pitchFamily="34" charset="0"/>
            </a:endParaRPr>
          </a:p>
        </p:txBody>
      </p:sp>
      <p:sp>
        <p:nvSpPr>
          <p:cNvPr id="8" name="Round Same Side Corner Rectangle 7"/>
          <p:cNvSpPr/>
          <p:nvPr/>
        </p:nvSpPr>
        <p:spPr>
          <a:xfrm>
            <a:off x="4345532" y="3148726"/>
            <a:ext cx="1219200" cy="1613449"/>
          </a:xfrm>
          <a:prstGeom prst="round2SameRect">
            <a:avLst/>
          </a:prstGeom>
          <a:solidFill>
            <a:srgbClr val="FFFF00"/>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ar-SA" sz="1100" dirty="0" smtClean="0">
                <a:effectLst/>
                <a:ea typeface="Calibri" panose="020F0502020204030204" pitchFamily="34" charset="0"/>
                <a:cs typeface="Arial" panose="020B0604020202020204" pitchFamily="34" charset="0"/>
              </a:rPr>
              <a:t> </a:t>
            </a:r>
          </a:p>
          <a:p>
            <a:pPr algn="ctr" rtl="1">
              <a:lnSpc>
                <a:spcPct val="115000"/>
              </a:lnSpc>
              <a:spcAft>
                <a:spcPts val="1000"/>
              </a:spcAft>
            </a:pPr>
            <a:r>
              <a:rPr lang="en-US" sz="1100" dirty="0" smtClean="0">
                <a:ea typeface="Calibri" panose="020F0502020204030204" pitchFamily="34" charset="0"/>
                <a:cs typeface="Arial" panose="020B0604020202020204" pitchFamily="34" charset="0"/>
              </a:rPr>
              <a:t>T4</a:t>
            </a:r>
            <a:endParaRPr lang="ar-SA" sz="1100" dirty="0">
              <a:ea typeface="Calibri" panose="020F0502020204030204" pitchFamily="34" charset="0"/>
              <a:cs typeface="Arial" panose="020B0604020202020204" pitchFamily="34" charset="0"/>
            </a:endParaRPr>
          </a:p>
          <a:p>
            <a:pPr algn="ctr" rtl="1">
              <a:lnSpc>
                <a:spcPct val="115000"/>
              </a:lnSpc>
              <a:spcAft>
                <a:spcPts val="1000"/>
              </a:spcAft>
            </a:pPr>
            <a:r>
              <a:rPr lang="ar-SA" sz="1100" dirty="0" smtClean="0">
                <a:effectLst/>
                <a:ea typeface="Calibri" panose="020F0502020204030204" pitchFamily="34" charset="0"/>
                <a:cs typeface="Arial" panose="020B0604020202020204" pitchFamily="34" charset="0"/>
              </a:rPr>
              <a:t>  </a:t>
            </a:r>
            <a:r>
              <a:rPr lang="ar-IQ" sz="1100" dirty="0" smtClean="0">
                <a:effectLst/>
                <a:ea typeface="Calibri" panose="020F0502020204030204" pitchFamily="34" charset="0"/>
                <a:cs typeface="Arial" panose="020B0604020202020204" pitchFamily="34" charset="0"/>
              </a:rPr>
              <a:t>50% أرتيميا مجففة </a:t>
            </a:r>
            <a:r>
              <a:rPr lang="ar-IQ" sz="1100" dirty="0">
                <a:effectLst/>
                <a:ea typeface="Calibri" panose="020F0502020204030204" pitchFamily="34" charset="0"/>
                <a:cs typeface="Arial" panose="020B0604020202020204" pitchFamily="34" charset="0"/>
              </a:rPr>
              <a:t>50% مسحوق الاحشاء الداخلية للاسماك</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en-US"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SA"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p:txBody>
      </p:sp>
      <p:sp>
        <p:nvSpPr>
          <p:cNvPr id="9" name="Round Same Side Corner Rectangle 8"/>
          <p:cNvSpPr/>
          <p:nvPr/>
        </p:nvSpPr>
        <p:spPr>
          <a:xfrm>
            <a:off x="3229125" y="3148726"/>
            <a:ext cx="1130300" cy="1613449"/>
          </a:xfrm>
          <a:prstGeom prst="round2SameRect">
            <a:avLst/>
          </a:prstGeom>
          <a:solidFill>
            <a:schemeClr val="accent5">
              <a:lumMod val="40000"/>
              <a:lumOff val="60000"/>
            </a:schemeClr>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US" sz="1100" dirty="0">
                <a:effectLst/>
                <a:ea typeface="Calibri" panose="020F0502020204030204" pitchFamily="34" charset="0"/>
                <a:cs typeface="Arial" panose="020B0604020202020204" pitchFamily="34" charset="0"/>
              </a:rPr>
              <a:t>T5</a:t>
            </a:r>
            <a:r>
              <a:rPr lang="ar-IQ"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a:effectLst/>
                <a:ea typeface="Calibri" panose="020F0502020204030204" pitchFamily="34" charset="0"/>
                <a:cs typeface="Arial" panose="020B0604020202020204" pitchFamily="34" charset="0"/>
              </a:rPr>
              <a:t>50% أرتيميا مجمدة 50% مسحوق اسماك</a:t>
            </a:r>
            <a:endParaRPr lang="en-GB" sz="1100" dirty="0">
              <a:effectLst/>
              <a:ea typeface="Calibri" panose="020F0502020204030204" pitchFamily="34" charset="0"/>
              <a:cs typeface="Arial" panose="020B0604020202020204" pitchFamily="34" charset="0"/>
            </a:endParaRPr>
          </a:p>
        </p:txBody>
      </p:sp>
      <p:sp>
        <p:nvSpPr>
          <p:cNvPr id="10" name="Round Same Side Corner Rectangle 9"/>
          <p:cNvSpPr/>
          <p:nvPr/>
        </p:nvSpPr>
        <p:spPr>
          <a:xfrm>
            <a:off x="2080410" y="3148727"/>
            <a:ext cx="1163955" cy="1624244"/>
          </a:xfrm>
          <a:prstGeom prst="round2SameRect">
            <a:avLst/>
          </a:prstGeom>
          <a:solidFill>
            <a:schemeClr val="accent5">
              <a:lumMod val="40000"/>
              <a:lumOff val="60000"/>
            </a:schemeClr>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US" sz="1100" dirty="0" smtClean="0">
                <a:effectLst/>
                <a:ea typeface="Calibri" panose="020F0502020204030204" pitchFamily="34" charset="0"/>
                <a:cs typeface="Arial" panose="020B0604020202020204" pitchFamily="34" charset="0"/>
              </a:rPr>
              <a:t>T6</a:t>
            </a:r>
            <a:endParaRPr lang="en-GB" sz="1100" dirty="0" smtClean="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smtClean="0">
                <a:effectLst/>
                <a:ea typeface="Calibri" panose="020F0502020204030204" pitchFamily="34" charset="0"/>
                <a:cs typeface="Arial" panose="020B0604020202020204" pitchFamily="34" charset="0"/>
              </a:rPr>
              <a:t>50% أرتيميا مجمدة 25% مسحوق أسماك 25% مسحوق الاحشاء الداخلية للاسماك</a:t>
            </a:r>
            <a:endParaRPr lang="en-GB" sz="1100" dirty="0" smtClean="0">
              <a:effectLst/>
              <a:ea typeface="Calibri" panose="020F0502020204030204" pitchFamily="34" charset="0"/>
              <a:cs typeface="Arial" panose="020B0604020202020204" pitchFamily="34" charset="0"/>
            </a:endParaRPr>
          </a:p>
          <a:p>
            <a:pPr algn="ctr" rtl="1">
              <a:lnSpc>
                <a:spcPct val="115000"/>
              </a:lnSpc>
              <a:spcAft>
                <a:spcPts val="1000"/>
              </a:spcAft>
            </a:pPr>
            <a:r>
              <a:rPr lang="en-US" sz="1100" dirty="0" smtClean="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p:txBody>
      </p:sp>
      <p:sp>
        <p:nvSpPr>
          <p:cNvPr id="11" name="Round Same Side Corner Rectangle 10"/>
          <p:cNvSpPr/>
          <p:nvPr/>
        </p:nvSpPr>
        <p:spPr>
          <a:xfrm>
            <a:off x="901006" y="3183522"/>
            <a:ext cx="1174750" cy="1567858"/>
          </a:xfrm>
          <a:prstGeom prst="round2SameRect">
            <a:avLst/>
          </a:prstGeom>
          <a:solidFill>
            <a:schemeClr val="accent2">
              <a:lumMod val="40000"/>
              <a:lumOff val="60000"/>
            </a:schemeClr>
          </a:solidFill>
          <a:ln w="3810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15000"/>
              </a:lnSpc>
              <a:spcAft>
                <a:spcPts val="1000"/>
              </a:spcAft>
            </a:pPr>
            <a:r>
              <a:rPr lang="en-US" sz="1100" dirty="0" smtClean="0">
                <a:effectLst/>
                <a:ea typeface="Calibri" panose="020F0502020204030204" pitchFamily="34" charset="0"/>
                <a:cs typeface="Arial" panose="020B0604020202020204" pitchFamily="34" charset="0"/>
              </a:rPr>
              <a:t>T7</a:t>
            </a:r>
            <a:r>
              <a:rPr lang="en-US" sz="1100" dirty="0" smtClean="0">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smtClean="0">
                <a:effectLst/>
                <a:ea typeface="Calibri" panose="020F0502020204030204" pitchFamily="34" charset="0"/>
                <a:cs typeface="Arial" panose="020B0604020202020204" pitchFamily="34" charset="0"/>
              </a:rPr>
              <a:t>50% أرتيميا مجمدة 50% مسحوق الاشحاء الداخلية للاسماك</a:t>
            </a:r>
            <a:endParaRPr lang="en-GB" sz="1100" dirty="0" smtClean="0">
              <a:effectLst/>
              <a:ea typeface="Calibri" panose="020F0502020204030204" pitchFamily="34" charset="0"/>
              <a:cs typeface="Arial" panose="020B0604020202020204" pitchFamily="34" charset="0"/>
            </a:endParaRPr>
          </a:p>
          <a:p>
            <a:pPr algn="ctr" rtl="1">
              <a:lnSpc>
                <a:spcPct val="115000"/>
              </a:lnSpc>
              <a:spcAft>
                <a:spcPts val="1000"/>
              </a:spcAft>
            </a:pPr>
            <a:r>
              <a:rPr lang="ar-IQ"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a:p>
            <a:pPr algn="ctr" rtl="1">
              <a:lnSpc>
                <a:spcPct val="115000"/>
              </a:lnSpc>
              <a:spcAft>
                <a:spcPts val="1000"/>
              </a:spcAft>
            </a:pPr>
            <a:r>
              <a:rPr lang="en-US" sz="1100" dirty="0">
                <a:effectLst/>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p:txBody>
      </p:sp>
      <p:sp>
        <p:nvSpPr>
          <p:cNvPr id="4" name="Rectangle 11"/>
          <p:cNvSpPr>
            <a:spLocks noChangeArrowheads="1"/>
          </p:cNvSpPr>
          <p:nvPr/>
        </p:nvSpPr>
        <p:spPr bwMode="auto">
          <a:xfrm>
            <a:off x="80179" y="5105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en-US" sz="1600" b="1" i="0" u="none" strike="noStrike" cap="none" normalizeH="0" baseline="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1600" b="1" i="0" u="none" strike="noStrike" cap="none" normalizeH="0" baseline="0" smtClean="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بة</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 name="Rectangle 19"/>
          <p:cNvSpPr>
            <a:spLocks noChangeArrowheads="1"/>
          </p:cNvSpPr>
          <p:nvPr/>
        </p:nvSpPr>
        <p:spPr bwMode="auto">
          <a:xfrm>
            <a:off x="80179" y="9677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981075"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981075"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981075"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981075"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981075"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981075"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981075"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981075"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981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81075" algn="l"/>
              </a:tabLst>
            </a:pPr>
            <a:r>
              <a:rPr kumimoji="0" lang="en-GB" altLang="en-US" sz="1800" b="0" i="0" u="none" strike="noStrike" cap="none" normalizeH="0" baseline="0" smtClean="0">
                <a:ln>
                  <a:noFill/>
                </a:ln>
                <a:solidFill>
                  <a:schemeClr val="tx1"/>
                </a:solidFill>
                <a:effectLst/>
                <a:latin typeface="Arial" panose="020B0604020202020204" pitchFamily="34" charset="0"/>
              </a:rPr>
              <a:t/>
            </a:r>
            <a:br>
              <a:rPr kumimoji="0" lang="en-GB" altLang="en-US" sz="1800" b="0" i="0" u="none" strike="noStrike" cap="none" normalizeH="0" baseline="0" smtClean="0">
                <a:ln>
                  <a:noFill/>
                </a:ln>
                <a:solidFill>
                  <a:schemeClr val="tx1"/>
                </a:solidFill>
                <a:effectLst/>
                <a:latin typeface="Arial" panose="020B0604020202020204" pitchFamily="34" charset="0"/>
              </a:rPr>
            </a:br>
            <a:endParaRPr kumimoji="0" lang="en-GB"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981075" algn="l"/>
              </a:tabLst>
            </a:pPr>
            <a:r>
              <a:rPr kumimoji="0" lang="ar-IQ" altLang="en-US" sz="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981075" algn="l"/>
              </a:tabLst>
            </a:pPr>
            <a:endPara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746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9487" t="43329" r="27243" b="24173"/>
          <a:stretch/>
        </p:blipFill>
        <p:spPr bwMode="auto">
          <a:xfrm>
            <a:off x="2051720" y="764704"/>
            <a:ext cx="5638800" cy="200025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Rectangle 7"/>
          <p:cNvSpPr/>
          <p:nvPr/>
        </p:nvSpPr>
        <p:spPr>
          <a:xfrm>
            <a:off x="2286000" y="3046588"/>
            <a:ext cx="4572000" cy="390363"/>
          </a:xfrm>
          <a:prstGeom prst="rect">
            <a:avLst/>
          </a:prstGeom>
        </p:spPr>
        <p:txBody>
          <a:bodyPr>
            <a:spAutoFit/>
          </a:bodyPr>
          <a:lstStyle/>
          <a:p>
            <a:pPr>
              <a:lnSpc>
                <a:spcPct val="115000"/>
              </a:lnSpc>
              <a:tabLst>
                <a:tab pos="2933700" algn="ctr"/>
              </a:tabLst>
            </a:pPr>
            <a:r>
              <a:rPr lang="ar-SA" b="1" dirty="0" smtClean="0"/>
              <a:t>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2352482" y="3244334"/>
            <a:ext cx="4439036" cy="369332"/>
          </a:xfrm>
          <a:prstGeom prst="rect">
            <a:avLst/>
          </a:prstGeom>
        </p:spPr>
        <p:txBody>
          <a:bodyPr wrap="none">
            <a:spAutoFit/>
          </a:bodyPr>
          <a:lstStyle/>
          <a:p>
            <a:r>
              <a:rPr lang="ar-IQ" b="1" dirty="0">
                <a:ea typeface="Calibri" panose="020F0502020204030204" pitchFamily="34" charset="0"/>
                <a:cs typeface="Simplified Arabic" panose="02020603050405020304" pitchFamily="18" charset="-78"/>
              </a:rPr>
              <a:t>الصورة (3-2): تحضير</a:t>
            </a:r>
            <a:r>
              <a:rPr lang="ar-IQ" dirty="0">
                <a:ea typeface="Calibri" panose="020F0502020204030204" pitchFamily="34" charset="0"/>
                <a:cs typeface="Simplified Arabic" panose="02020603050405020304" pitchFamily="18" charset="-78"/>
              </a:rPr>
              <a:t>مسحوق الاحشاء الداخلية للاسماك</a:t>
            </a:r>
            <a:endParaRPr lang="en-GB" dirty="0"/>
          </a:p>
        </p:txBody>
      </p:sp>
    </p:spTree>
    <p:extLst>
      <p:ext uri="{BB962C8B-B14F-4D97-AF65-F5344CB8AC3E}">
        <p14:creationId xmlns:p14="http://schemas.microsoft.com/office/powerpoint/2010/main" val="266567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83568" y="5157192"/>
            <a:ext cx="6624736" cy="369332"/>
          </a:xfrm>
          <a:prstGeom prst="rect">
            <a:avLst/>
          </a:prstGeom>
        </p:spPr>
        <p:txBody>
          <a:bodyPr wrap="square">
            <a:spAutoFit/>
          </a:bodyPr>
          <a:lstStyle/>
          <a:p>
            <a:r>
              <a:rPr lang="ar-SA" b="1" dirty="0" smtClean="0"/>
              <a:t>                </a:t>
            </a:r>
            <a:r>
              <a:rPr lang="ar-IQ" b="1" dirty="0" smtClean="0"/>
              <a:t>الصورة </a:t>
            </a:r>
            <a:r>
              <a:rPr lang="ar-IQ" b="1" dirty="0"/>
              <a:t>(3-3):</a:t>
            </a:r>
            <a:r>
              <a:rPr lang="ar-IQ" dirty="0"/>
              <a:t> تحضير الارتيميا المجففة</a:t>
            </a:r>
            <a:r>
              <a:rPr lang="ar-SA" b="1" dirty="0" smtClean="0">
                <a:latin typeface="Calibri" panose="020F0502020204030204" pitchFamily="34" charset="0"/>
                <a:ea typeface="Calibri" panose="020F0502020204030204" pitchFamily="34" charset="0"/>
                <a:cs typeface="Simplified Arabic" panose="02020603050405020304" pitchFamily="18" charset="-78"/>
              </a:rPr>
              <a:t> </a:t>
            </a:r>
            <a:endParaRPr lang="ar-IQ" dirty="0"/>
          </a:p>
        </p:txBody>
      </p:sp>
      <p:pic>
        <p:nvPicPr>
          <p:cNvPr id="7" name="Picture 6"/>
          <p:cNvPicPr/>
          <p:nvPr/>
        </p:nvPicPr>
        <p:blipFill rotWithShape="1">
          <a:blip r:embed="rId2"/>
          <a:srcRect l="33493" t="37343" r="26282" b="26739"/>
          <a:stretch/>
        </p:blipFill>
        <p:spPr bwMode="auto">
          <a:xfrm>
            <a:off x="1928812" y="2390775"/>
            <a:ext cx="5286375" cy="20764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7283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54524520"/>
              </p:ext>
            </p:extLst>
          </p:nvPr>
        </p:nvGraphicFramePr>
        <p:xfrm>
          <a:off x="2195735" y="1124744"/>
          <a:ext cx="5112570" cy="5616624"/>
        </p:xfrm>
        <a:graphic>
          <a:graphicData uri="http://schemas.openxmlformats.org/drawingml/2006/table">
            <a:tbl>
              <a:tblPr rtl="1" firstRow="1" firstCol="1" bandRow="1">
                <a:tableStyleId>{5C22544A-7EE6-4342-B048-85BDC9FD1C3A}</a:tableStyleId>
              </a:tblPr>
              <a:tblGrid>
                <a:gridCol w="494636"/>
                <a:gridCol w="659704"/>
                <a:gridCol w="576885"/>
                <a:gridCol w="576885"/>
                <a:gridCol w="576885"/>
                <a:gridCol w="576885"/>
                <a:gridCol w="577456"/>
                <a:gridCol w="577456"/>
                <a:gridCol w="495778"/>
              </a:tblGrid>
              <a:tr h="202722">
                <a:tc rowSpan="2">
                  <a:txBody>
                    <a:bodyPr/>
                    <a:lstStyle/>
                    <a:p>
                      <a:pPr algn="ctr" rtl="1">
                        <a:lnSpc>
                          <a:spcPct val="107000"/>
                        </a:lnSpc>
                        <a:spcAft>
                          <a:spcPts val="800"/>
                        </a:spcAft>
                      </a:pPr>
                      <a:r>
                        <a:rPr lang="ar-IQ" sz="600">
                          <a:effectLst/>
                        </a:rPr>
                        <a:t>ت</a:t>
                      </a:r>
                      <a:endParaRPr lang="en-GB" sz="600">
                        <a:effectLst/>
                        <a:latin typeface="Calibri" panose="020F0502020204030204" pitchFamily="34" charset="0"/>
                        <a:cs typeface="Arial" panose="020B0604020202020204" pitchFamily="34" charset="0"/>
                      </a:endParaRPr>
                    </a:p>
                  </a:txBody>
                  <a:tcPr marL="34296" marR="34296" marT="0" marB="0" anchor="ctr"/>
                </a:tc>
                <a:tc rowSpan="2">
                  <a:txBody>
                    <a:bodyPr/>
                    <a:lstStyle/>
                    <a:p>
                      <a:pPr algn="ctr" rtl="1">
                        <a:lnSpc>
                          <a:spcPct val="107000"/>
                        </a:lnSpc>
                        <a:spcAft>
                          <a:spcPts val="800"/>
                        </a:spcAft>
                      </a:pPr>
                      <a:r>
                        <a:rPr lang="ar-IQ" sz="600">
                          <a:effectLst/>
                        </a:rPr>
                        <a:t>مكونات العلائق التجريبية</a:t>
                      </a:r>
                      <a:endParaRPr lang="en-GB" sz="600">
                        <a:effectLst/>
                        <a:latin typeface="Calibri" panose="020F0502020204030204" pitchFamily="34" charset="0"/>
                        <a:cs typeface="Arial" panose="020B0604020202020204" pitchFamily="34" charset="0"/>
                      </a:endParaRPr>
                    </a:p>
                  </a:txBody>
                  <a:tcPr marL="34296" marR="34296" marT="0" marB="0" anchor="ctr"/>
                </a:tc>
                <a:tc gridSpan="7">
                  <a:txBody>
                    <a:bodyPr/>
                    <a:lstStyle/>
                    <a:p>
                      <a:pPr algn="ctr" rtl="1">
                        <a:lnSpc>
                          <a:spcPct val="107000"/>
                        </a:lnSpc>
                        <a:spcAft>
                          <a:spcPts val="800"/>
                        </a:spcAft>
                      </a:pPr>
                      <a:r>
                        <a:rPr lang="ar-IQ" sz="600">
                          <a:effectLst/>
                        </a:rPr>
                        <a:t>العلائق التجريبية</a:t>
                      </a:r>
                      <a:endParaRPr lang="en-GB" sz="600">
                        <a:effectLst/>
                        <a:latin typeface="Calibri" panose="020F0502020204030204" pitchFamily="34" charset="0"/>
                        <a:cs typeface="Arial" panose="020B0604020202020204" pitchFamily="34" charset="0"/>
                      </a:endParaRPr>
                    </a:p>
                  </a:txBody>
                  <a:tcPr marL="34296" marR="34296"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53096">
                <a:tc vMerge="1">
                  <a:txBody>
                    <a:bodyPr/>
                    <a:lstStyle/>
                    <a:p>
                      <a:endParaRPr lang="en-GB"/>
                    </a:p>
                  </a:txBody>
                  <a:tcPr/>
                </a:tc>
                <a:tc vMerge="1">
                  <a:txBody>
                    <a:bodyPr/>
                    <a:lstStyle/>
                    <a:p>
                      <a:endParaRPr lang="en-GB"/>
                    </a:p>
                  </a:txBody>
                  <a:tcPr/>
                </a:tc>
                <a:tc>
                  <a:txBody>
                    <a:bodyPr/>
                    <a:lstStyle/>
                    <a:p>
                      <a:pPr algn="ctr" rtl="1">
                        <a:lnSpc>
                          <a:spcPct val="107000"/>
                        </a:lnSpc>
                        <a:spcAft>
                          <a:spcPts val="800"/>
                        </a:spcAft>
                      </a:pPr>
                      <a:r>
                        <a:rPr lang="en-US" sz="600">
                          <a:effectLst/>
                        </a:rPr>
                        <a:t>T1</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T2</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T3</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T4</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T5</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T6</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en-US" sz="600">
                          <a:effectLst/>
                        </a:rPr>
                        <a:t>T7</a:t>
                      </a:r>
                      <a:endParaRPr lang="en-GB" sz="600">
                        <a:effectLst/>
                      </a:endParaRPr>
                    </a:p>
                    <a:p>
                      <a:pPr algn="ctr" rtl="1">
                        <a:lnSpc>
                          <a:spcPct val="107000"/>
                        </a:lnSpc>
                        <a:spcAft>
                          <a:spcPts val="800"/>
                        </a:spcAft>
                      </a:pPr>
                      <a:r>
                        <a:rPr lang="ar-IQ" sz="600">
                          <a:effectLst/>
                        </a:rPr>
                        <a:t> </a:t>
                      </a:r>
                      <a:endParaRPr lang="en-GB" sz="600">
                        <a:effectLst/>
                        <a:latin typeface="Calibri" panose="020F0502020204030204" pitchFamily="34" charset="0"/>
                        <a:cs typeface="Arial" panose="020B0604020202020204" pitchFamily="34" charset="0"/>
                      </a:endParaRPr>
                    </a:p>
                  </a:txBody>
                  <a:tcPr marL="34296" marR="34296" marT="0" marB="0" anchor="ctr"/>
                </a:tc>
              </a:tr>
              <a:tr h="425127">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احشاء داخلية اسماك</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r>
              <a:tr h="400034">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مسحوق سمك</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r>
              <a:tr h="405446">
                <a:tc>
                  <a:txBody>
                    <a:bodyPr/>
                    <a:lstStyle/>
                    <a:p>
                      <a:pPr algn="ctr" rtl="1">
                        <a:lnSpc>
                          <a:spcPct val="107000"/>
                        </a:lnSpc>
                        <a:spcAft>
                          <a:spcPts val="800"/>
                        </a:spcAft>
                      </a:pPr>
                      <a:r>
                        <a:rPr lang="ar-IQ" sz="600">
                          <a:effectLst/>
                        </a:rPr>
                        <a:t>3</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أرتيميا</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12.5</a:t>
                      </a:r>
                      <a:endParaRPr lang="en-GB" sz="600">
                        <a:effectLst/>
                        <a:latin typeface="Calibri" panose="020F0502020204030204" pitchFamily="34" charset="0"/>
                        <a:cs typeface="Arial" panose="020B0604020202020204" pitchFamily="34" charset="0"/>
                      </a:endParaRPr>
                    </a:p>
                  </a:txBody>
                  <a:tcPr marL="34296" marR="34296" marT="0" marB="0" anchor="ctr"/>
                </a:tc>
              </a:tr>
              <a:tr h="400034">
                <a:tc>
                  <a:txBody>
                    <a:bodyPr/>
                    <a:lstStyle/>
                    <a:p>
                      <a:pPr algn="ctr" rtl="1">
                        <a:lnSpc>
                          <a:spcPct val="107000"/>
                        </a:lnSpc>
                        <a:spcAft>
                          <a:spcPts val="800"/>
                        </a:spcAft>
                      </a:pPr>
                      <a:r>
                        <a:rPr lang="ar-IQ" sz="600">
                          <a:effectLst/>
                        </a:rPr>
                        <a:t>4</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بروتين حيواني</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2</a:t>
                      </a:r>
                      <a:endParaRPr lang="en-GB" sz="600">
                        <a:effectLst/>
                        <a:latin typeface="Calibri" panose="020F0502020204030204" pitchFamily="34" charset="0"/>
                        <a:cs typeface="Arial" panose="020B0604020202020204" pitchFamily="34" charset="0"/>
                      </a:endParaRPr>
                    </a:p>
                  </a:txBody>
                  <a:tcPr marL="34296" marR="34296" marT="0" marB="0" anchor="ctr"/>
                </a:tc>
              </a:tr>
              <a:tr h="608661">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كسبة فول الصويا</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35</a:t>
                      </a:r>
                      <a:endParaRPr lang="en-GB" sz="600">
                        <a:effectLst/>
                        <a:latin typeface="Calibri" panose="020F0502020204030204" pitchFamily="34" charset="0"/>
                        <a:cs typeface="Arial" panose="020B0604020202020204" pitchFamily="34" charset="0"/>
                      </a:endParaRPr>
                    </a:p>
                  </a:txBody>
                  <a:tcPr marL="34296" marR="34296" marT="0" marB="0" anchor="ctr"/>
                </a:tc>
              </a:tr>
              <a:tr h="197310">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نخالة</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r>
              <a:tr h="202722">
                <a:tc>
                  <a:txBody>
                    <a:bodyPr/>
                    <a:lstStyle/>
                    <a:p>
                      <a:pPr algn="ctr" rtl="1">
                        <a:lnSpc>
                          <a:spcPct val="107000"/>
                        </a:lnSpc>
                        <a:spcAft>
                          <a:spcPts val="800"/>
                        </a:spcAft>
                      </a:pPr>
                      <a:r>
                        <a:rPr lang="ar-IQ" sz="600">
                          <a:effectLst/>
                        </a:rPr>
                        <a:t>7</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طحين</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r>
              <a:tr h="197310">
                <a:tc>
                  <a:txBody>
                    <a:bodyPr/>
                    <a:lstStyle/>
                    <a:p>
                      <a:pPr algn="ctr" rtl="1">
                        <a:lnSpc>
                          <a:spcPct val="107000"/>
                        </a:lnSpc>
                        <a:spcAft>
                          <a:spcPts val="800"/>
                        </a:spcAft>
                      </a:pPr>
                      <a:r>
                        <a:rPr lang="ar-IQ" sz="600">
                          <a:effectLst/>
                        </a:rPr>
                        <a:t>8</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شعير</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5</a:t>
                      </a:r>
                      <a:endParaRPr lang="en-GB" sz="600">
                        <a:effectLst/>
                        <a:latin typeface="Calibri" panose="020F0502020204030204" pitchFamily="34" charset="0"/>
                        <a:cs typeface="Arial" panose="020B0604020202020204" pitchFamily="34" charset="0"/>
                      </a:endParaRPr>
                    </a:p>
                  </a:txBody>
                  <a:tcPr marL="34296" marR="34296" marT="0" marB="0" anchor="ctr"/>
                </a:tc>
              </a:tr>
              <a:tr h="202722">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دخن</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6</a:t>
                      </a:r>
                      <a:endParaRPr lang="en-GB" sz="600">
                        <a:effectLst/>
                        <a:latin typeface="Calibri" panose="020F0502020204030204" pitchFamily="34" charset="0"/>
                        <a:cs typeface="Arial" panose="020B0604020202020204" pitchFamily="34" charset="0"/>
                      </a:endParaRPr>
                    </a:p>
                  </a:txBody>
                  <a:tcPr marL="34296" marR="34296" marT="0" marB="0" anchor="ctr"/>
                </a:tc>
              </a:tr>
              <a:tr h="400034">
                <a:tc>
                  <a:txBody>
                    <a:bodyPr/>
                    <a:lstStyle/>
                    <a:p>
                      <a:pPr algn="ctr" rtl="1">
                        <a:lnSpc>
                          <a:spcPct val="107000"/>
                        </a:lnSpc>
                        <a:spcAft>
                          <a:spcPts val="800"/>
                        </a:spcAft>
                      </a:pPr>
                      <a:r>
                        <a:rPr lang="ar-IQ" sz="600">
                          <a:effectLst/>
                        </a:rPr>
                        <a:t>10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ذرة صفراء</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9</a:t>
                      </a:r>
                      <a:endParaRPr lang="en-GB" sz="600">
                        <a:effectLst/>
                        <a:latin typeface="Calibri" panose="020F0502020204030204" pitchFamily="34" charset="0"/>
                        <a:cs typeface="Arial" panose="020B0604020202020204" pitchFamily="34" charset="0"/>
                      </a:endParaRPr>
                    </a:p>
                  </a:txBody>
                  <a:tcPr marL="34296" marR="34296" marT="0" marB="0" anchor="ctr"/>
                </a:tc>
              </a:tr>
              <a:tr h="405446">
                <a:tc>
                  <a:txBody>
                    <a:bodyPr/>
                    <a:lstStyle/>
                    <a:p>
                      <a:pPr algn="ctr" rtl="1">
                        <a:lnSpc>
                          <a:spcPct val="107000"/>
                        </a:lnSpc>
                        <a:spcAft>
                          <a:spcPts val="800"/>
                        </a:spcAft>
                      </a:pPr>
                      <a:r>
                        <a:rPr lang="ar-IQ" sz="600">
                          <a:effectLst/>
                        </a:rPr>
                        <a:t>11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دهن سمك</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r>
              <a:tr h="513204">
                <a:tc>
                  <a:txBody>
                    <a:bodyPr/>
                    <a:lstStyle/>
                    <a:p>
                      <a:pPr algn="ctr" rtl="1">
                        <a:lnSpc>
                          <a:spcPct val="107000"/>
                        </a:lnSpc>
                        <a:spcAft>
                          <a:spcPts val="800"/>
                        </a:spcAft>
                      </a:pPr>
                      <a:r>
                        <a:rPr lang="ar-IQ" sz="600">
                          <a:effectLst/>
                        </a:rPr>
                        <a:t>12</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فيتامينات ومعادن</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r>
              <a:tr h="202722">
                <a:tc>
                  <a:txBody>
                    <a:bodyPr/>
                    <a:lstStyle/>
                    <a:p>
                      <a:pPr algn="ctr" rtl="1">
                        <a:lnSpc>
                          <a:spcPct val="107000"/>
                        </a:lnSpc>
                        <a:spcAft>
                          <a:spcPts val="800"/>
                        </a:spcAft>
                      </a:pPr>
                      <a:r>
                        <a:rPr lang="ar-IQ" sz="600">
                          <a:effectLst/>
                        </a:rPr>
                        <a:t>13</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ملح</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a:t>
                      </a:r>
                      <a:endParaRPr lang="en-GB" sz="600">
                        <a:effectLst/>
                        <a:latin typeface="Calibri" panose="020F0502020204030204" pitchFamily="34" charset="0"/>
                        <a:cs typeface="Arial" panose="020B0604020202020204" pitchFamily="34" charset="0"/>
                      </a:endParaRPr>
                    </a:p>
                  </a:txBody>
                  <a:tcPr marL="34296" marR="34296" marT="0" marB="0" anchor="ctr"/>
                </a:tc>
              </a:tr>
              <a:tr h="400034">
                <a:tc>
                  <a:txBody>
                    <a:bodyPr/>
                    <a:lstStyle/>
                    <a:p>
                      <a:pPr algn="ctr" rtl="1">
                        <a:lnSpc>
                          <a:spcPct val="107000"/>
                        </a:lnSpc>
                        <a:spcAft>
                          <a:spcPts val="800"/>
                        </a:spcAft>
                      </a:pPr>
                      <a:r>
                        <a:rPr lang="ar-IQ" sz="600">
                          <a:effectLst/>
                        </a:rPr>
                        <a:t>14</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spcAft>
                          <a:spcPts val="800"/>
                        </a:spcAft>
                      </a:pPr>
                      <a:r>
                        <a:rPr lang="ar-IQ" sz="600">
                          <a:effectLst/>
                        </a:rPr>
                        <a:t>المجموع</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a:effectLst/>
                        </a:rPr>
                        <a:t>100%</a:t>
                      </a:r>
                      <a:endParaRPr lang="en-GB" sz="600">
                        <a:effectLst/>
                        <a:latin typeface="Calibri" panose="020F0502020204030204" pitchFamily="34" charset="0"/>
                        <a:cs typeface="Arial" panose="020B0604020202020204" pitchFamily="34" charset="0"/>
                      </a:endParaRPr>
                    </a:p>
                  </a:txBody>
                  <a:tcPr marL="34296" marR="34296" marT="0" marB="0" anchor="ctr"/>
                </a:tc>
                <a:tc>
                  <a:txBody>
                    <a:bodyPr/>
                    <a:lstStyle/>
                    <a:p>
                      <a:pPr algn="ctr" rtl="1">
                        <a:lnSpc>
                          <a:spcPct val="107000"/>
                        </a:lnSpc>
                        <a:spcAft>
                          <a:spcPts val="800"/>
                        </a:spcAft>
                      </a:pPr>
                      <a:r>
                        <a:rPr lang="ar-IQ" sz="600" dirty="0">
                          <a:effectLst/>
                        </a:rPr>
                        <a:t>100%</a:t>
                      </a:r>
                      <a:endParaRPr lang="en-GB" sz="600" dirty="0">
                        <a:effectLst/>
                        <a:latin typeface="Calibri" panose="020F0502020204030204" pitchFamily="34" charset="0"/>
                        <a:cs typeface="Arial" panose="020B0604020202020204" pitchFamily="34" charset="0"/>
                      </a:endParaRPr>
                    </a:p>
                  </a:txBody>
                  <a:tcPr marL="34296" marR="34296" marT="0" marB="0" anchor="ctr"/>
                </a:tc>
              </a:tr>
            </a:tbl>
          </a:graphicData>
        </a:graphic>
      </p:graphicFrame>
      <p:sp>
        <p:nvSpPr>
          <p:cNvPr id="10" name="Rectangle 9"/>
          <p:cNvSpPr/>
          <p:nvPr/>
        </p:nvSpPr>
        <p:spPr>
          <a:xfrm>
            <a:off x="3131840" y="620688"/>
            <a:ext cx="3132588" cy="369332"/>
          </a:xfrm>
          <a:prstGeom prst="rect">
            <a:avLst/>
          </a:prstGeom>
        </p:spPr>
        <p:txBody>
          <a:bodyPr wrap="none">
            <a:spAutoFit/>
          </a:bodyPr>
          <a:lstStyle/>
          <a:p>
            <a:r>
              <a:rPr lang="en-US" b="1" dirty="0">
                <a:latin typeface="Simplified Arabic" panose="02020603050405020304" pitchFamily="18" charset="-78"/>
                <a:ea typeface="Calibri" panose="020F0502020204030204" pitchFamily="34" charset="0"/>
              </a:rPr>
              <a:t> </a:t>
            </a:r>
            <a:r>
              <a:rPr lang="ar-IQ" b="1" dirty="0">
                <a:ea typeface="Calibri" panose="020F0502020204030204" pitchFamily="34" charset="0"/>
                <a:cs typeface="Simplified Arabic" panose="02020603050405020304" pitchFamily="18" charset="-78"/>
              </a:rPr>
              <a:t>جدول</a:t>
            </a:r>
            <a:r>
              <a:rPr lang="en-US" b="1" dirty="0">
                <a:latin typeface="Simplified Arabic" panose="02020603050405020304" pitchFamily="18" charset="-78"/>
                <a:ea typeface="Times New Roman" panose="02020603050405020304" pitchFamily="18" charset="0"/>
              </a:rPr>
              <a:t>(2-3)</a:t>
            </a:r>
            <a:r>
              <a:rPr lang="ar-IQ" b="1" dirty="0">
                <a:ea typeface="Times New Roman" panose="02020603050405020304" pitchFamily="18" charset="0"/>
                <a:cs typeface="Simplified Arabic" panose="02020603050405020304" pitchFamily="18" charset="-78"/>
              </a:rPr>
              <a:t>:</a:t>
            </a:r>
            <a:r>
              <a:rPr lang="ar-IQ" b="1" dirty="0">
                <a:ea typeface="Calibri" panose="020F0502020204030204" pitchFamily="34" charset="0"/>
                <a:cs typeface="Simplified Arabic" panose="02020603050405020304" pitchFamily="18" charset="-78"/>
              </a:rPr>
              <a:t>مكونات العلائق التجريبية</a:t>
            </a:r>
            <a:endParaRPr lang="en-GB" dirty="0"/>
          </a:p>
        </p:txBody>
      </p:sp>
    </p:spTree>
    <p:extLst>
      <p:ext uri="{BB962C8B-B14F-4D97-AF65-F5344CB8AC3E}">
        <p14:creationId xmlns:p14="http://schemas.microsoft.com/office/powerpoint/2010/main" val="105060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434380" y="332656"/>
            <a:ext cx="8352928" cy="5976664"/>
          </a:xfrm>
          <a:prstGeom prst="roundRect">
            <a:avLst/>
          </a:prstGeom>
          <a:solidFill>
            <a:schemeClr val="accent5">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Wingdings" pitchFamily="2" charset="2"/>
              <a:buChar char="v"/>
            </a:pPr>
            <a:endParaRPr lang="ar-IQ" dirty="0"/>
          </a:p>
        </p:txBody>
      </p:sp>
      <p:sp>
        <p:nvSpPr>
          <p:cNvPr id="9" name="مستطيل مستدير الزوايا 8"/>
          <p:cNvSpPr/>
          <p:nvPr/>
        </p:nvSpPr>
        <p:spPr>
          <a:xfrm>
            <a:off x="4716016" y="854797"/>
            <a:ext cx="2736303" cy="2520280"/>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IQ" sz="1600" b="1" dirty="0">
                <a:solidFill>
                  <a:schemeClr val="tx1">
                    <a:lumMod val="95000"/>
                    <a:lumOff val="5000"/>
                  </a:schemeClr>
                </a:solidFill>
              </a:rPr>
              <a:t>معايير النمو</a:t>
            </a:r>
            <a:endParaRPr lang="en-GB" sz="1600" dirty="0">
              <a:solidFill>
                <a:schemeClr val="tx1">
                  <a:lumMod val="95000"/>
                  <a:lumOff val="5000"/>
                </a:schemeClr>
              </a:solidFill>
            </a:endParaRPr>
          </a:p>
          <a:p>
            <a:r>
              <a:rPr lang="ar-IQ" sz="1600" dirty="0">
                <a:solidFill>
                  <a:schemeClr val="tx1">
                    <a:lumMod val="95000"/>
                    <a:lumOff val="5000"/>
                  </a:schemeClr>
                </a:solidFill>
              </a:rPr>
              <a:t>الزيادة الوزنية الكلية   (</a:t>
            </a:r>
            <a:r>
              <a:rPr lang="en-US" sz="1600" dirty="0">
                <a:solidFill>
                  <a:schemeClr val="tx1">
                    <a:lumMod val="95000"/>
                    <a:lumOff val="5000"/>
                  </a:schemeClr>
                </a:solidFill>
              </a:rPr>
              <a:t>TWG</a:t>
            </a:r>
            <a:r>
              <a:rPr lang="ar-IQ" sz="1600" dirty="0">
                <a:solidFill>
                  <a:schemeClr val="tx1">
                    <a:lumMod val="95000"/>
                    <a:lumOff val="5000"/>
                  </a:schemeClr>
                </a:solidFill>
              </a:rPr>
              <a:t>)</a:t>
            </a:r>
            <a:endParaRPr lang="en-GB" sz="1600" dirty="0">
              <a:solidFill>
                <a:schemeClr val="tx1">
                  <a:lumMod val="95000"/>
                  <a:lumOff val="5000"/>
                </a:schemeClr>
              </a:solidFill>
            </a:endParaRPr>
          </a:p>
          <a:p>
            <a:r>
              <a:rPr lang="ar-IQ" sz="1600" dirty="0">
                <a:solidFill>
                  <a:schemeClr val="tx1">
                    <a:lumMod val="95000"/>
                    <a:lumOff val="5000"/>
                  </a:schemeClr>
                </a:solidFill>
              </a:rPr>
              <a:t>معدل النمو اليومي   (</a:t>
            </a:r>
            <a:r>
              <a:rPr lang="en-US" sz="1600" dirty="0">
                <a:solidFill>
                  <a:schemeClr val="tx1">
                    <a:lumMod val="95000"/>
                    <a:lumOff val="5000"/>
                  </a:schemeClr>
                </a:solidFill>
              </a:rPr>
              <a:t>DGR</a:t>
            </a:r>
            <a:r>
              <a:rPr lang="ar-IQ" sz="1600" dirty="0">
                <a:solidFill>
                  <a:schemeClr val="tx1">
                    <a:lumMod val="95000"/>
                    <a:lumOff val="5000"/>
                  </a:schemeClr>
                </a:solidFill>
              </a:rPr>
              <a:t>)</a:t>
            </a:r>
            <a:endParaRPr lang="en-GB" sz="1600" dirty="0">
              <a:solidFill>
                <a:schemeClr val="tx1">
                  <a:lumMod val="95000"/>
                  <a:lumOff val="5000"/>
                </a:schemeClr>
              </a:solidFill>
            </a:endParaRPr>
          </a:p>
          <a:p>
            <a:r>
              <a:rPr lang="ar-IQ" sz="1600" dirty="0">
                <a:solidFill>
                  <a:schemeClr val="tx1">
                    <a:lumMod val="95000"/>
                    <a:lumOff val="5000"/>
                  </a:schemeClr>
                </a:solidFill>
              </a:rPr>
              <a:t>معدل النمو النوعي    (</a:t>
            </a:r>
            <a:r>
              <a:rPr lang="en-US" sz="1600" dirty="0">
                <a:solidFill>
                  <a:schemeClr val="tx1">
                    <a:lumMod val="95000"/>
                    <a:lumOff val="5000"/>
                  </a:schemeClr>
                </a:solidFill>
              </a:rPr>
              <a:t>SGR</a:t>
            </a:r>
            <a:r>
              <a:rPr lang="ar-IQ" sz="1600" dirty="0">
                <a:solidFill>
                  <a:schemeClr val="tx1">
                    <a:lumMod val="95000"/>
                    <a:lumOff val="5000"/>
                  </a:schemeClr>
                </a:solidFill>
              </a:rPr>
              <a:t>) </a:t>
            </a:r>
            <a:endParaRPr lang="en-GB" sz="1600" dirty="0">
              <a:solidFill>
                <a:schemeClr val="tx1">
                  <a:lumMod val="95000"/>
                  <a:lumOff val="5000"/>
                </a:schemeClr>
              </a:solidFill>
            </a:endParaRPr>
          </a:p>
          <a:p>
            <a:r>
              <a:rPr lang="ar-IQ" sz="1600" dirty="0">
                <a:solidFill>
                  <a:schemeClr val="tx1">
                    <a:lumMod val="95000"/>
                    <a:lumOff val="5000"/>
                  </a:schemeClr>
                </a:solidFill>
              </a:rPr>
              <a:t>معدل النمو النسبي</a:t>
            </a:r>
            <a:r>
              <a:rPr lang="ar-IQ" sz="2400" dirty="0">
                <a:solidFill>
                  <a:schemeClr val="tx1">
                    <a:lumMod val="95000"/>
                    <a:lumOff val="5000"/>
                  </a:schemeClr>
                </a:solidFill>
              </a:rPr>
              <a:t>   (</a:t>
            </a:r>
            <a:r>
              <a:rPr lang="en-US" sz="2400" dirty="0">
                <a:solidFill>
                  <a:schemeClr val="tx1">
                    <a:lumMod val="95000"/>
                    <a:lumOff val="5000"/>
                  </a:schemeClr>
                </a:solidFill>
              </a:rPr>
              <a:t>RGR</a:t>
            </a:r>
            <a:r>
              <a:rPr lang="ar-IQ" sz="2400" dirty="0">
                <a:solidFill>
                  <a:schemeClr val="tx1">
                    <a:lumMod val="95000"/>
                    <a:lumOff val="5000"/>
                  </a:schemeClr>
                </a:solidFill>
              </a:rPr>
              <a:t>) </a:t>
            </a:r>
            <a:endParaRPr lang="en-US" sz="2400"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مستدير الزوايا 10"/>
          <p:cNvSpPr/>
          <p:nvPr/>
        </p:nvSpPr>
        <p:spPr>
          <a:xfrm>
            <a:off x="1691680" y="854797"/>
            <a:ext cx="2736303" cy="252028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IQ" sz="1400" b="1" dirty="0">
                <a:solidFill>
                  <a:schemeClr val="tx1">
                    <a:lumMod val="95000"/>
                    <a:lumOff val="5000"/>
                  </a:schemeClr>
                </a:solidFill>
              </a:rPr>
              <a:t>معايير تقييم العليقة  </a:t>
            </a:r>
            <a:endParaRPr lang="en-GB" sz="1400" dirty="0">
              <a:solidFill>
                <a:schemeClr val="tx1">
                  <a:lumMod val="95000"/>
                  <a:lumOff val="5000"/>
                </a:schemeClr>
              </a:solidFill>
            </a:endParaRPr>
          </a:p>
          <a:p>
            <a:r>
              <a:rPr lang="ar-IQ" sz="1400" dirty="0">
                <a:solidFill>
                  <a:schemeClr val="tx1">
                    <a:lumMod val="95000"/>
                    <a:lumOff val="5000"/>
                  </a:schemeClr>
                </a:solidFill>
              </a:rPr>
              <a:t>كمية العلف المتناول       (</a:t>
            </a:r>
            <a:r>
              <a:rPr lang="en-US" sz="1400" dirty="0">
                <a:solidFill>
                  <a:schemeClr val="tx1">
                    <a:lumMod val="95000"/>
                    <a:lumOff val="5000"/>
                  </a:schemeClr>
                </a:solidFill>
              </a:rPr>
              <a:t>FI</a:t>
            </a:r>
            <a:r>
              <a:rPr lang="ar-IQ" sz="1400" dirty="0">
                <a:solidFill>
                  <a:schemeClr val="tx1">
                    <a:lumMod val="95000"/>
                    <a:lumOff val="5000"/>
                  </a:schemeClr>
                </a:solidFill>
              </a:rPr>
              <a:t>)</a:t>
            </a:r>
            <a:endParaRPr lang="en-GB" sz="1400" dirty="0">
              <a:solidFill>
                <a:schemeClr val="tx1">
                  <a:lumMod val="95000"/>
                  <a:lumOff val="5000"/>
                </a:schemeClr>
              </a:solidFill>
            </a:endParaRPr>
          </a:p>
          <a:p>
            <a:r>
              <a:rPr lang="ar-IQ" sz="1400" dirty="0">
                <a:solidFill>
                  <a:schemeClr val="tx1">
                    <a:lumMod val="95000"/>
                    <a:lumOff val="5000"/>
                  </a:schemeClr>
                </a:solidFill>
              </a:rPr>
              <a:t>كمية البروتين المتناول    (</a:t>
            </a:r>
            <a:r>
              <a:rPr lang="en-US" sz="1400" dirty="0">
                <a:solidFill>
                  <a:schemeClr val="tx1">
                    <a:lumMod val="95000"/>
                    <a:lumOff val="5000"/>
                  </a:schemeClr>
                </a:solidFill>
              </a:rPr>
              <a:t>PI</a:t>
            </a:r>
            <a:r>
              <a:rPr lang="ar-IQ" sz="1400" dirty="0">
                <a:solidFill>
                  <a:schemeClr val="tx1">
                    <a:lumMod val="95000"/>
                    <a:lumOff val="5000"/>
                  </a:schemeClr>
                </a:solidFill>
              </a:rPr>
              <a:t>) </a:t>
            </a:r>
            <a:endParaRPr lang="en-GB" sz="1400" dirty="0">
              <a:solidFill>
                <a:schemeClr val="tx1">
                  <a:lumMod val="95000"/>
                  <a:lumOff val="5000"/>
                </a:schemeClr>
              </a:solidFill>
            </a:endParaRPr>
          </a:p>
          <a:p>
            <a:r>
              <a:rPr lang="ar-IQ" sz="1400" dirty="0">
                <a:solidFill>
                  <a:schemeClr val="tx1">
                    <a:lumMod val="95000"/>
                    <a:lumOff val="5000"/>
                  </a:schemeClr>
                </a:solidFill>
              </a:rPr>
              <a:t>نسبة التحويل الغذائي   (</a:t>
            </a:r>
            <a:r>
              <a:rPr lang="en-US" sz="1400" dirty="0">
                <a:solidFill>
                  <a:schemeClr val="tx1">
                    <a:lumMod val="95000"/>
                    <a:lumOff val="5000"/>
                  </a:schemeClr>
                </a:solidFill>
              </a:rPr>
              <a:t>FCR</a:t>
            </a:r>
            <a:r>
              <a:rPr lang="ar-IQ" sz="1400" dirty="0">
                <a:solidFill>
                  <a:schemeClr val="tx1">
                    <a:lumMod val="95000"/>
                    <a:lumOff val="5000"/>
                  </a:schemeClr>
                </a:solidFill>
              </a:rPr>
              <a:t>)</a:t>
            </a:r>
            <a:endParaRPr lang="en-GB" sz="1400" dirty="0">
              <a:solidFill>
                <a:schemeClr val="tx1">
                  <a:lumMod val="95000"/>
                  <a:lumOff val="5000"/>
                </a:schemeClr>
              </a:solidFill>
            </a:endParaRPr>
          </a:p>
          <a:p>
            <a:r>
              <a:rPr lang="ar-IQ" sz="1400" dirty="0">
                <a:solidFill>
                  <a:schemeClr val="tx1">
                    <a:lumMod val="95000"/>
                    <a:lumOff val="5000"/>
                  </a:schemeClr>
                </a:solidFill>
              </a:rPr>
              <a:t> نسبة كفاءة البروتين    (</a:t>
            </a:r>
            <a:r>
              <a:rPr lang="en-US" sz="1400" dirty="0">
                <a:solidFill>
                  <a:schemeClr val="tx1">
                    <a:lumMod val="95000"/>
                    <a:lumOff val="5000"/>
                  </a:schemeClr>
                </a:solidFill>
              </a:rPr>
              <a:t>PER</a:t>
            </a:r>
            <a:r>
              <a:rPr lang="ar-IQ" sz="1400" dirty="0">
                <a:solidFill>
                  <a:schemeClr val="tx1">
                    <a:lumMod val="95000"/>
                    <a:lumOff val="5000"/>
                  </a:schemeClr>
                </a:solidFill>
              </a:rPr>
              <a:t>)</a:t>
            </a:r>
            <a:endParaRPr lang="en-GB" sz="1400" dirty="0">
              <a:solidFill>
                <a:schemeClr val="tx1">
                  <a:lumMod val="95000"/>
                  <a:lumOff val="5000"/>
                </a:schemeClr>
              </a:solidFill>
            </a:endParaRPr>
          </a:p>
          <a:p>
            <a:r>
              <a:rPr lang="ar-IQ" sz="1400" dirty="0">
                <a:solidFill>
                  <a:schemeClr val="tx1">
                    <a:lumMod val="95000"/>
                    <a:lumOff val="5000"/>
                  </a:schemeClr>
                </a:solidFill>
              </a:rPr>
              <a:t>  كمية البروتين المتناول</a:t>
            </a:r>
            <a:endParaRPr lang="en-GB" sz="1400" dirty="0">
              <a:solidFill>
                <a:schemeClr val="tx1">
                  <a:lumMod val="95000"/>
                  <a:lumOff val="5000"/>
                </a:schemeClr>
              </a:solidFill>
            </a:endParaRPr>
          </a:p>
          <a:p>
            <a:r>
              <a:rPr lang="ar-IQ" sz="1400" dirty="0">
                <a:solidFill>
                  <a:schemeClr val="tx1">
                    <a:lumMod val="95000"/>
                    <a:lumOff val="5000"/>
                  </a:schemeClr>
                </a:solidFill>
              </a:rPr>
              <a:t>صافي البروتين المستغل الظاهري (</a:t>
            </a:r>
            <a:r>
              <a:rPr lang="en-US" sz="1400" dirty="0">
                <a:solidFill>
                  <a:schemeClr val="tx1">
                    <a:lumMod val="95000"/>
                    <a:lumOff val="5000"/>
                  </a:schemeClr>
                </a:solidFill>
              </a:rPr>
              <a:t>A.N.P.U</a:t>
            </a:r>
            <a:r>
              <a:rPr lang="ar-IQ" sz="1400" dirty="0">
                <a:solidFill>
                  <a:schemeClr val="tx1">
                    <a:lumMod val="95000"/>
                    <a:lumOff val="5000"/>
                  </a:schemeClr>
                </a:solidFill>
              </a:rPr>
              <a:t>)</a:t>
            </a:r>
            <a:endParaRPr lang="en-GB" sz="1400" dirty="0">
              <a:solidFill>
                <a:schemeClr val="tx1">
                  <a:lumMod val="95000"/>
                  <a:lumOff val="5000"/>
                </a:schemeClr>
              </a:solidFill>
            </a:endParaRPr>
          </a:p>
          <a:p>
            <a:r>
              <a:rPr lang="ar-SA" sz="1400" dirty="0">
                <a:solidFill>
                  <a:schemeClr val="tx1">
                    <a:lumMod val="95000"/>
                    <a:lumOff val="5000"/>
                  </a:schemeClr>
                </a:solidFill>
              </a:rPr>
              <a:t>قيمة البروتين المنتج   </a:t>
            </a:r>
            <a:r>
              <a:rPr lang="ar-IQ" sz="1400" dirty="0">
                <a:solidFill>
                  <a:schemeClr val="tx1">
                    <a:lumMod val="95000"/>
                    <a:lumOff val="5000"/>
                  </a:schemeClr>
                </a:solidFill>
              </a:rPr>
              <a:t>(</a:t>
            </a:r>
            <a:r>
              <a:rPr lang="en-US" sz="1400" dirty="0">
                <a:solidFill>
                  <a:schemeClr val="tx1">
                    <a:lumMod val="95000"/>
                    <a:lumOff val="5000"/>
                  </a:schemeClr>
                </a:solidFill>
              </a:rPr>
              <a:t>(PPV </a:t>
            </a:r>
            <a:endParaRPr lang="en-US" sz="2400" dirty="0">
              <a:solidFill>
                <a:schemeClr val="tx1">
                  <a:lumMod val="95000"/>
                  <a:lumOff val="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3" name="مستطيل مستدير الزوايا 12"/>
          <p:cNvSpPr/>
          <p:nvPr/>
        </p:nvSpPr>
        <p:spPr>
          <a:xfrm>
            <a:off x="4860031" y="3518412"/>
            <a:ext cx="2448271" cy="2520280"/>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sz="2000" b="1" dirty="0">
                <a:solidFill>
                  <a:schemeClr val="tx1">
                    <a:lumMod val="95000"/>
                    <a:lumOff val="5000"/>
                  </a:schemeClr>
                </a:solidFill>
              </a:rPr>
              <a:t>حساب معامل الهضم الظاهري</a:t>
            </a:r>
            <a:endParaRPr lang="en-GB" sz="2000" dirty="0">
              <a:solidFill>
                <a:schemeClr val="tx1">
                  <a:lumMod val="95000"/>
                  <a:lumOff val="5000"/>
                </a:schemeClr>
              </a:solidFill>
            </a:endParaRPr>
          </a:p>
          <a:p>
            <a:r>
              <a:rPr lang="ar-SA" sz="2000" b="1" dirty="0">
                <a:solidFill>
                  <a:schemeClr val="tx1">
                    <a:lumMod val="95000"/>
                    <a:lumOff val="5000"/>
                  </a:schemeClr>
                </a:solidFill>
              </a:rPr>
              <a:t> </a:t>
            </a:r>
            <a:r>
              <a:rPr lang="ar-IQ" sz="2000" dirty="0">
                <a:solidFill>
                  <a:schemeClr val="tx1">
                    <a:lumMod val="95000"/>
                    <a:lumOff val="5000"/>
                  </a:schemeClr>
                </a:solidFill>
              </a:rPr>
              <a:t>تقدير معامل الهضم الظاهري للعليقة </a:t>
            </a:r>
            <a:endParaRPr lang="en-GB" sz="2000" dirty="0">
              <a:solidFill>
                <a:schemeClr val="tx1">
                  <a:lumMod val="95000"/>
                  <a:lumOff val="5000"/>
                </a:schemeClr>
              </a:solidFill>
            </a:endParaRPr>
          </a:p>
          <a:p>
            <a:r>
              <a:rPr lang="ar-IQ" sz="2000" dirty="0">
                <a:solidFill>
                  <a:schemeClr val="tx1">
                    <a:lumMod val="95000"/>
                    <a:lumOff val="5000"/>
                  </a:schemeClr>
                </a:solidFill>
              </a:rPr>
              <a:t>تقدير معامل الهضم الظاهر للبروتين</a:t>
            </a:r>
            <a:endParaRPr lang="en-GB" sz="2000" dirty="0">
              <a:solidFill>
                <a:schemeClr val="tx1">
                  <a:lumMod val="95000"/>
                  <a:lumOff val="5000"/>
                </a:schemeClr>
              </a:solidFill>
            </a:endParaRPr>
          </a:p>
          <a:p>
            <a:r>
              <a:rPr lang="ar-IQ" sz="2000" b="1" dirty="0"/>
              <a:t> </a:t>
            </a:r>
            <a:endParaRPr lang="en-GB" sz="2000" dirty="0"/>
          </a:p>
        </p:txBody>
      </p:sp>
      <p:sp>
        <p:nvSpPr>
          <p:cNvPr id="14" name="مستطيل مستدير الزوايا 13"/>
          <p:cNvSpPr/>
          <p:nvPr/>
        </p:nvSpPr>
        <p:spPr>
          <a:xfrm>
            <a:off x="1835695" y="3534499"/>
            <a:ext cx="2448271" cy="2520280"/>
          </a:xfrm>
          <a:prstGeom prst="round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sz="1600" dirty="0">
                <a:solidFill>
                  <a:schemeClr val="tx1">
                    <a:lumMod val="95000"/>
                    <a:lumOff val="5000"/>
                  </a:schemeClr>
                </a:solidFill>
              </a:rPr>
              <a:t>التحليل الكيميائي ( للعليقة والفضلات وعضلات الاسماك)</a:t>
            </a:r>
            <a:endParaRPr lang="en-GB" sz="1600" dirty="0">
              <a:solidFill>
                <a:schemeClr val="tx1">
                  <a:lumMod val="95000"/>
                  <a:lumOff val="5000"/>
                </a:schemeClr>
              </a:solidFill>
            </a:endParaRPr>
          </a:p>
          <a:p>
            <a:r>
              <a:rPr lang="ar-IQ" sz="1600" dirty="0">
                <a:solidFill>
                  <a:schemeClr val="tx1">
                    <a:lumMod val="95000"/>
                    <a:lumOff val="5000"/>
                  </a:schemeClr>
                </a:solidFill>
              </a:rPr>
              <a:t>البروتين</a:t>
            </a:r>
            <a:endParaRPr lang="en-GB" sz="1600" dirty="0">
              <a:solidFill>
                <a:schemeClr val="tx1">
                  <a:lumMod val="95000"/>
                  <a:lumOff val="5000"/>
                </a:schemeClr>
              </a:solidFill>
            </a:endParaRPr>
          </a:p>
          <a:p>
            <a:r>
              <a:rPr lang="ar-IQ" sz="1600" dirty="0">
                <a:solidFill>
                  <a:schemeClr val="tx1">
                    <a:lumMod val="95000"/>
                    <a:lumOff val="5000"/>
                  </a:schemeClr>
                </a:solidFill>
              </a:rPr>
              <a:t>الدهون</a:t>
            </a:r>
            <a:endParaRPr lang="en-GB" sz="1600" dirty="0">
              <a:solidFill>
                <a:schemeClr val="tx1">
                  <a:lumMod val="95000"/>
                  <a:lumOff val="5000"/>
                </a:schemeClr>
              </a:solidFill>
            </a:endParaRPr>
          </a:p>
          <a:p>
            <a:r>
              <a:rPr lang="ar-IQ" sz="1600" dirty="0">
                <a:solidFill>
                  <a:schemeClr val="tx1">
                    <a:lumMod val="95000"/>
                    <a:lumOff val="5000"/>
                  </a:schemeClr>
                </a:solidFill>
              </a:rPr>
              <a:t>الكربوهدرات</a:t>
            </a:r>
            <a:endParaRPr lang="en-GB" sz="1600" dirty="0">
              <a:solidFill>
                <a:schemeClr val="tx1">
                  <a:lumMod val="95000"/>
                  <a:lumOff val="5000"/>
                </a:schemeClr>
              </a:solidFill>
            </a:endParaRPr>
          </a:p>
          <a:p>
            <a:r>
              <a:rPr lang="ar-IQ" sz="1600" dirty="0">
                <a:solidFill>
                  <a:schemeClr val="tx1">
                    <a:lumMod val="95000"/>
                    <a:lumOff val="5000"/>
                  </a:schemeClr>
                </a:solidFill>
              </a:rPr>
              <a:t>الرماد الالياف </a:t>
            </a:r>
            <a:endParaRPr lang="en-GB" sz="1600" dirty="0">
              <a:solidFill>
                <a:schemeClr val="tx1">
                  <a:lumMod val="95000"/>
                  <a:lumOff val="5000"/>
                </a:schemeClr>
              </a:solidFill>
            </a:endParaRPr>
          </a:p>
          <a:p>
            <a:r>
              <a:rPr lang="ar-IQ" sz="1600" dirty="0">
                <a:solidFill>
                  <a:schemeClr val="tx1">
                    <a:lumMod val="95000"/>
                    <a:lumOff val="5000"/>
                  </a:schemeClr>
                </a:solidFill>
              </a:rPr>
              <a:t>الرطوبة</a:t>
            </a:r>
            <a:endParaRPr lang="en-GB" sz="1600" dirty="0">
              <a:solidFill>
                <a:schemeClr val="tx1">
                  <a:lumMod val="95000"/>
                  <a:lumOff val="5000"/>
                </a:schemeClr>
              </a:solidFill>
            </a:endParaRPr>
          </a:p>
          <a:p>
            <a:r>
              <a:rPr lang="ar-IQ" sz="1600" dirty="0">
                <a:solidFill>
                  <a:schemeClr val="tx1">
                    <a:lumMod val="95000"/>
                    <a:lumOff val="5000"/>
                  </a:schemeClr>
                </a:solidFill>
              </a:rPr>
              <a:t>المادة الجافة</a:t>
            </a:r>
            <a:endParaRPr lang="en-GB" sz="1600" dirty="0">
              <a:solidFill>
                <a:schemeClr val="tx1">
                  <a:lumMod val="95000"/>
                  <a:lumOff val="5000"/>
                </a:schemeClr>
              </a:solidFill>
            </a:endParaRPr>
          </a:p>
        </p:txBody>
      </p:sp>
      <p:sp>
        <p:nvSpPr>
          <p:cNvPr id="2" name="مستطيل 1"/>
          <p:cNvSpPr/>
          <p:nvPr/>
        </p:nvSpPr>
        <p:spPr>
          <a:xfrm>
            <a:off x="2962688" y="398574"/>
            <a:ext cx="3265496" cy="400110"/>
          </a:xfrm>
          <a:prstGeom prst="rect">
            <a:avLst/>
          </a:prstGeom>
        </p:spPr>
        <p:txBody>
          <a:bodyPr wrap="square">
            <a:spAutoFit/>
          </a:bodyPr>
          <a:lstStyle/>
          <a:p>
            <a:pPr algn="ctr"/>
            <a:r>
              <a:rPr lang="ar-IQ" sz="2000" b="1" dirty="0"/>
              <a:t>الصفات المدروسة</a:t>
            </a:r>
          </a:p>
        </p:txBody>
      </p:sp>
    </p:spTree>
    <p:extLst>
      <p:ext uri="{BB962C8B-B14F-4D97-AF65-F5344CB8AC3E}">
        <p14:creationId xmlns:p14="http://schemas.microsoft.com/office/powerpoint/2010/main" val="402070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Slice</Template>
  <TotalTime>986</TotalTime>
  <Words>1951</Words>
  <Application>Microsoft Office PowerPoint</Application>
  <PresentationFormat>On-screen Show (4:3)</PresentationFormat>
  <Paragraphs>922</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Cambria Math</vt:lpstr>
      <vt:lpstr>Gill Sans MT</vt:lpstr>
      <vt:lpstr>Impact</vt:lpstr>
      <vt:lpstr>Majalla UI</vt:lpstr>
      <vt:lpstr>Simplified Arabic</vt:lpstr>
      <vt:lpstr>Times New Roman</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baghdad tec2023</dc:creator>
  <cp:lastModifiedBy>Maser Bassma</cp:lastModifiedBy>
  <cp:revision>118</cp:revision>
  <dcterms:created xsi:type="dcterms:W3CDTF">2023-09-24T14:20:23Z</dcterms:created>
  <dcterms:modified xsi:type="dcterms:W3CDTF">2024-02-19T13:54:06Z</dcterms:modified>
</cp:coreProperties>
</file>