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7" r:id="rId2"/>
    <p:sldId id="258" r:id="rId3"/>
    <p:sldId id="260" r:id="rId4"/>
    <p:sldId id="261" r:id="rId5"/>
    <p:sldId id="292" r:id="rId6"/>
    <p:sldId id="262" r:id="rId7"/>
    <p:sldId id="264" r:id="rId8"/>
    <p:sldId id="265" r:id="rId9"/>
    <p:sldId id="266" r:id="rId10"/>
    <p:sldId id="267" r:id="rId11"/>
    <p:sldId id="268" r:id="rId12"/>
    <p:sldId id="270" r:id="rId13"/>
    <p:sldId id="271" r:id="rId14"/>
    <p:sldId id="272" r:id="rId15"/>
    <p:sldId id="273" r:id="rId16"/>
    <p:sldId id="269" r:id="rId17"/>
    <p:sldId id="274" r:id="rId18"/>
    <p:sldId id="275" r:id="rId19"/>
    <p:sldId id="276" r:id="rId20"/>
    <p:sldId id="277" r:id="rId21"/>
    <p:sldId id="278" r:id="rId22"/>
    <p:sldId id="284" r:id="rId23"/>
    <p:sldId id="285" r:id="rId24"/>
    <p:sldId id="286" r:id="rId25"/>
    <p:sldId id="287" r:id="rId26"/>
    <p:sldId id="288" r:id="rId27"/>
    <p:sldId id="289" r:id="rId28"/>
    <p:sldId id="290" r:id="rId29"/>
    <p:sldId id="291" r:id="rId30"/>
    <p:sldId id="279" r:id="rId31"/>
    <p:sldId id="280" r:id="rId32"/>
    <p:sldId id="281" r:id="rId33"/>
    <p:sldId id="282" r:id="rId3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B9631B5-78F2-41C9-869B-9F39066F8104}" styleName="نمط متوسط 3 - تمييز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84380"/>
    <p:restoredTop sz="93957" autoAdjust="0"/>
  </p:normalViewPr>
  <p:slideViewPr>
    <p:cSldViewPr>
      <p:cViewPr varScale="1">
        <p:scale>
          <a:sx n="68" d="100"/>
          <a:sy n="68" d="100"/>
        </p:scale>
        <p:origin x="182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19" name="Footer Placeholder 18"/>
          <p:cNvSpPr>
            <a:spLocks noGrp="1"/>
          </p:cNvSpPr>
          <p:nvPr>
            <p:ph type="ftr" sz="quarter" idx="11"/>
          </p:nvPr>
        </p:nvSpPr>
        <p:spPr/>
        <p:txBody>
          <a:bodyPr/>
          <a:lstStyle/>
          <a:p>
            <a:endParaRPr lang="ar-IQ" dirty="0"/>
          </a:p>
        </p:txBody>
      </p:sp>
      <p:sp>
        <p:nvSpPr>
          <p:cNvPr id="27" name="Slide Number Placeholder 26"/>
          <p:cNvSpPr>
            <a:spLocks noGrp="1"/>
          </p:cNvSpPr>
          <p:nvPr>
            <p:ph type="sldNum" sz="quarter" idx="12"/>
          </p:nvPr>
        </p:nvSpPr>
        <p:spPr/>
        <p:txBody>
          <a:bodyPr/>
          <a:lstStyle/>
          <a:p>
            <a:fld id="{F5DA0313-A269-4672-91C1-2039A7C04707}" type="slidenum">
              <a:rPr lang="ar-IQ" smtClean="0"/>
              <a:t>‹#›</a:t>
            </a:fld>
            <a:endParaRPr lang="ar-IQ"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Date Placeholder 3"/>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F5DA0313-A269-4672-91C1-2039A7C04707}" type="slidenum">
              <a:rPr lang="ar-IQ" smtClean="0"/>
              <a:t>‹#›</a:t>
            </a:fld>
            <a:endParaRPr lang="ar-IQ"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Date Placeholder 3"/>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F5DA0313-A269-4672-91C1-2039A7C04707}" type="slidenum">
              <a:rPr lang="ar-IQ" smtClean="0"/>
              <a:t>‹#›</a:t>
            </a:fld>
            <a:endParaRPr lang="ar-IQ"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Date Placeholder 3"/>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F5DA0313-A269-4672-91C1-2039A7C04707}" type="slidenum">
              <a:rPr lang="ar-IQ" smtClean="0"/>
              <a:t>‹#›</a:t>
            </a:fld>
            <a:endParaRPr lang="ar-IQ"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Date Placeholder 3"/>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5" name="Footer Placeholder 4"/>
          <p:cNvSpPr>
            <a:spLocks noGrp="1"/>
          </p:cNvSpPr>
          <p:nvPr>
            <p:ph type="ftr" sz="quarter" idx="11"/>
          </p:nvPr>
        </p:nvSpPr>
        <p:spPr/>
        <p:txBody>
          <a:bodyPr/>
          <a:lstStyle/>
          <a:p>
            <a:endParaRPr lang="ar-IQ" dirty="0"/>
          </a:p>
        </p:txBody>
      </p:sp>
      <p:sp>
        <p:nvSpPr>
          <p:cNvPr id="6" name="Slide Number Placeholder 5"/>
          <p:cNvSpPr>
            <a:spLocks noGrp="1"/>
          </p:cNvSpPr>
          <p:nvPr>
            <p:ph type="sldNum" sz="quarter" idx="12"/>
          </p:nvPr>
        </p:nvSpPr>
        <p:spPr/>
        <p:txBody>
          <a:bodyPr/>
          <a:lstStyle/>
          <a:p>
            <a:fld id="{F5DA0313-A269-4672-91C1-2039A7C04707}" type="slidenum">
              <a:rPr lang="ar-IQ" smtClean="0"/>
              <a:t>‹#›</a:t>
            </a:fld>
            <a:endParaRPr lang="ar-IQ"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Date Placeholder 4"/>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6" name="Footer Placeholder 5"/>
          <p:cNvSpPr>
            <a:spLocks noGrp="1"/>
          </p:cNvSpPr>
          <p:nvPr>
            <p:ph type="ftr" sz="quarter" idx="11"/>
          </p:nvPr>
        </p:nvSpPr>
        <p:spPr/>
        <p:txBody>
          <a:bodyPr/>
          <a:lstStyle/>
          <a:p>
            <a:endParaRPr lang="ar-IQ" dirty="0"/>
          </a:p>
        </p:txBody>
      </p:sp>
      <p:sp>
        <p:nvSpPr>
          <p:cNvPr id="7" name="Slide Number Placeholder 6"/>
          <p:cNvSpPr>
            <a:spLocks noGrp="1"/>
          </p:cNvSpPr>
          <p:nvPr>
            <p:ph type="sldNum" sz="quarter" idx="12"/>
          </p:nvPr>
        </p:nvSpPr>
        <p:spPr/>
        <p:txBody>
          <a:bodyPr/>
          <a:lstStyle/>
          <a:p>
            <a:fld id="{F5DA0313-A269-4672-91C1-2039A7C04707}" type="slidenum">
              <a:rPr lang="ar-IQ" smtClean="0"/>
              <a:t>‹#›</a:t>
            </a:fld>
            <a:endParaRPr lang="ar-IQ"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Date Placeholder 6"/>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8" name="Footer Placeholder 7"/>
          <p:cNvSpPr>
            <a:spLocks noGrp="1"/>
          </p:cNvSpPr>
          <p:nvPr>
            <p:ph type="ftr" sz="quarter" idx="11"/>
          </p:nvPr>
        </p:nvSpPr>
        <p:spPr/>
        <p:txBody>
          <a:bodyPr/>
          <a:lstStyle/>
          <a:p>
            <a:endParaRPr lang="ar-IQ" dirty="0"/>
          </a:p>
        </p:txBody>
      </p:sp>
      <p:sp>
        <p:nvSpPr>
          <p:cNvPr id="9" name="Slide Number Placeholder 8"/>
          <p:cNvSpPr>
            <a:spLocks noGrp="1"/>
          </p:cNvSpPr>
          <p:nvPr>
            <p:ph type="sldNum" sz="quarter" idx="12"/>
          </p:nvPr>
        </p:nvSpPr>
        <p:spPr/>
        <p:txBody>
          <a:bodyPr/>
          <a:lstStyle/>
          <a:p>
            <a:fld id="{F5DA0313-A269-4672-91C1-2039A7C04707}" type="slidenum">
              <a:rPr lang="ar-IQ" smtClean="0"/>
              <a:t>‹#›</a:t>
            </a:fld>
            <a:endParaRPr lang="ar-IQ"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Date Placeholder 2"/>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4" name="Footer Placeholder 3"/>
          <p:cNvSpPr>
            <a:spLocks noGrp="1"/>
          </p:cNvSpPr>
          <p:nvPr>
            <p:ph type="ftr" sz="quarter" idx="11"/>
          </p:nvPr>
        </p:nvSpPr>
        <p:spPr/>
        <p:txBody>
          <a:bodyPr/>
          <a:lstStyle/>
          <a:p>
            <a:endParaRPr lang="ar-IQ" dirty="0"/>
          </a:p>
        </p:txBody>
      </p:sp>
      <p:sp>
        <p:nvSpPr>
          <p:cNvPr id="5" name="Slide Number Placeholder 4"/>
          <p:cNvSpPr>
            <a:spLocks noGrp="1"/>
          </p:cNvSpPr>
          <p:nvPr>
            <p:ph type="sldNum" sz="quarter" idx="12"/>
          </p:nvPr>
        </p:nvSpPr>
        <p:spPr/>
        <p:txBody>
          <a:bodyPr/>
          <a:lstStyle/>
          <a:p>
            <a:fld id="{F5DA0313-A269-4672-91C1-2039A7C04707}" type="slidenum">
              <a:rPr lang="ar-IQ" smtClean="0"/>
              <a:t>‹#›</a:t>
            </a:fld>
            <a:endParaRPr lang="ar-IQ"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3" name="Footer Placeholder 2"/>
          <p:cNvSpPr>
            <a:spLocks noGrp="1"/>
          </p:cNvSpPr>
          <p:nvPr>
            <p:ph type="ftr" sz="quarter" idx="11"/>
          </p:nvPr>
        </p:nvSpPr>
        <p:spPr/>
        <p:txBody>
          <a:bodyPr/>
          <a:lstStyle/>
          <a:p>
            <a:endParaRPr lang="ar-IQ" dirty="0"/>
          </a:p>
        </p:txBody>
      </p:sp>
      <p:sp>
        <p:nvSpPr>
          <p:cNvPr id="4" name="Slide Number Placeholder 3"/>
          <p:cNvSpPr>
            <a:spLocks noGrp="1"/>
          </p:cNvSpPr>
          <p:nvPr>
            <p:ph type="sldNum" sz="quarter" idx="12"/>
          </p:nvPr>
        </p:nvSpPr>
        <p:spPr/>
        <p:txBody>
          <a:bodyPr/>
          <a:lstStyle/>
          <a:p>
            <a:fld id="{F5DA0313-A269-4672-91C1-2039A7C04707}" type="slidenum">
              <a:rPr lang="ar-IQ" smtClean="0"/>
              <a:t>‹#›</a:t>
            </a:fld>
            <a:endParaRPr lang="ar-IQ"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Date Placeholder 4"/>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6" name="Footer Placeholder 5"/>
          <p:cNvSpPr>
            <a:spLocks noGrp="1"/>
          </p:cNvSpPr>
          <p:nvPr>
            <p:ph type="ftr" sz="quarter" idx="11"/>
          </p:nvPr>
        </p:nvSpPr>
        <p:spPr/>
        <p:txBody>
          <a:bodyPr/>
          <a:lstStyle/>
          <a:p>
            <a:endParaRPr lang="ar-IQ" dirty="0"/>
          </a:p>
        </p:txBody>
      </p:sp>
      <p:sp>
        <p:nvSpPr>
          <p:cNvPr id="7" name="Slide Number Placeholder 6"/>
          <p:cNvSpPr>
            <a:spLocks noGrp="1"/>
          </p:cNvSpPr>
          <p:nvPr>
            <p:ph type="sldNum" sz="quarter" idx="12"/>
          </p:nvPr>
        </p:nvSpPr>
        <p:spPr/>
        <p:txBody>
          <a:bodyPr/>
          <a:lstStyle/>
          <a:p>
            <a:fld id="{F5DA0313-A269-4672-91C1-2039A7C04707}" type="slidenum">
              <a:rPr lang="ar-IQ" smtClean="0"/>
              <a:t>‹#›</a:t>
            </a:fld>
            <a:endParaRPr lang="ar-IQ"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Date Placeholder 4"/>
          <p:cNvSpPr>
            <a:spLocks noGrp="1"/>
          </p:cNvSpPr>
          <p:nvPr>
            <p:ph type="dt" sz="half" idx="10"/>
          </p:nvPr>
        </p:nvSpPr>
        <p:spPr/>
        <p:txBody>
          <a:bodyPr/>
          <a:lstStyle/>
          <a:p>
            <a:fld id="{EC4A7579-8290-49DE-A76E-4A0E1A89C7A8}" type="datetimeFigureOut">
              <a:rPr lang="ar-IQ" smtClean="0"/>
              <a:t>01/08/1445</a:t>
            </a:fld>
            <a:endParaRPr lang="ar-IQ" dirty="0"/>
          </a:p>
        </p:txBody>
      </p:sp>
      <p:sp>
        <p:nvSpPr>
          <p:cNvPr id="6" name="Footer Placeholder 5"/>
          <p:cNvSpPr>
            <a:spLocks noGrp="1"/>
          </p:cNvSpPr>
          <p:nvPr>
            <p:ph type="ftr" sz="quarter" idx="11"/>
          </p:nvPr>
        </p:nvSpPr>
        <p:spPr/>
        <p:txBody>
          <a:bodyPr/>
          <a:lstStyle/>
          <a:p>
            <a:endParaRPr lang="ar-IQ" dirty="0"/>
          </a:p>
        </p:txBody>
      </p:sp>
      <p:sp>
        <p:nvSpPr>
          <p:cNvPr id="7" name="Slide Number Placeholder 6"/>
          <p:cNvSpPr>
            <a:spLocks noGrp="1"/>
          </p:cNvSpPr>
          <p:nvPr>
            <p:ph type="sldNum" sz="quarter" idx="12"/>
          </p:nvPr>
        </p:nvSpPr>
        <p:spPr>
          <a:xfrm>
            <a:off x="8077200" y="6356350"/>
            <a:ext cx="609600" cy="365125"/>
          </a:xfrm>
        </p:spPr>
        <p:txBody>
          <a:bodyPr/>
          <a:lstStyle/>
          <a:p>
            <a:fld id="{F5DA0313-A269-4672-91C1-2039A7C04707}" type="slidenum">
              <a:rPr lang="ar-IQ" smtClean="0"/>
              <a:t>‹#›</a:t>
            </a:fld>
            <a:endParaRPr lang="ar-IQ"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4A7579-8290-49DE-A76E-4A0E1A89C7A8}" type="datetimeFigureOut">
              <a:rPr lang="ar-IQ" smtClean="0"/>
              <a:t>01/08/1445</a:t>
            </a:fld>
            <a:endParaRPr lang="ar-IQ"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5DA0313-A269-4672-91C1-2039A7C04707}" type="slidenum">
              <a:rPr lang="ar-IQ" smtClean="0"/>
              <a:t>‹#›</a:t>
            </a:fld>
            <a:endParaRPr lang="ar-IQ"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3968" y="332656"/>
            <a:ext cx="4572000" cy="1200329"/>
          </a:xfrm>
          <a:prstGeom prst="rect">
            <a:avLst/>
          </a:prstGeom>
        </p:spPr>
        <p:txBody>
          <a:bodyPr>
            <a:spAutoFit/>
          </a:bodyPr>
          <a:lstStyle/>
          <a:p>
            <a:pPr algn="ctr"/>
            <a:r>
              <a:rPr lang="ar-IQ" sz="2400" b="1" dirty="0">
                <a:solidFill>
                  <a:schemeClr val="tx2">
                    <a:lumMod val="50000"/>
                  </a:schemeClr>
                </a:solidFill>
              </a:rPr>
              <a:t>جامعة بغداد </a:t>
            </a:r>
          </a:p>
          <a:p>
            <a:pPr algn="ctr"/>
            <a:r>
              <a:rPr lang="ar-IQ" sz="2400" b="1" dirty="0">
                <a:solidFill>
                  <a:schemeClr val="tx2">
                    <a:lumMod val="50000"/>
                  </a:schemeClr>
                </a:solidFill>
              </a:rPr>
              <a:t>كلية علوم الهندسة الزراعية</a:t>
            </a:r>
          </a:p>
          <a:p>
            <a:pPr algn="ctr"/>
            <a:r>
              <a:rPr lang="ar-IQ" sz="2400" b="1" dirty="0">
                <a:solidFill>
                  <a:schemeClr val="tx2">
                    <a:lumMod val="50000"/>
                  </a:schemeClr>
                </a:solidFill>
              </a:rPr>
              <a:t>قسم الإنتاج الحيواني</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563223"/>
            <a:ext cx="1785937" cy="1425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مستطيل مستدير الزوايا 3"/>
          <p:cNvSpPr/>
          <p:nvPr/>
        </p:nvSpPr>
        <p:spPr>
          <a:xfrm>
            <a:off x="251520" y="2442536"/>
            <a:ext cx="8064896" cy="1512168"/>
          </a:xfrm>
          <a:prstGeom prst="roundRect">
            <a:avLst/>
          </a:prstGeom>
          <a:solidFill>
            <a:schemeClr val="bg2">
              <a:lumMod val="75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a:solidFill>
                  <a:prstClr val="black"/>
                </a:solidFill>
                <a:latin typeface="Arial" panose="020B0604020202020204" pitchFamily="34" charset="0"/>
                <a:cs typeface="Arial" panose="020B0604020202020204" pitchFamily="34" charset="0"/>
              </a:rPr>
              <a:t>دراسة بعض الصفات النوعية والمايكروبية والحسية للحوم بعض الاسماك المستوردة للعراق</a:t>
            </a:r>
            <a:endParaRPr lang="en-US" sz="2000" b="1" dirty="0">
              <a:solidFill>
                <a:prstClr val="black"/>
              </a:solidFill>
              <a:latin typeface="Arial" panose="020B0604020202020204" pitchFamily="34" charset="0"/>
              <a:cs typeface="Arial" panose="020B0604020202020204" pitchFamily="34" charset="0"/>
            </a:endParaRPr>
          </a:p>
          <a:p>
            <a:pPr algn="ctr"/>
            <a:r>
              <a:rPr lang="en-US" sz="2000" b="1" dirty="0">
                <a:solidFill>
                  <a:prstClr val="black"/>
                </a:solidFill>
                <a:latin typeface="Times New Roman" pitchFamily="18" charset="0"/>
                <a:cs typeface="Times New Roman" pitchFamily="18" charset="0"/>
              </a:rPr>
              <a:t>A study of some qualitative, microbial and sensory characteristics of some fish meat  imported to Iraq</a:t>
            </a:r>
            <a:endParaRPr lang="en-US" sz="2800" dirty="0">
              <a:solidFill>
                <a:schemeClr val="tx1"/>
              </a:solidFill>
              <a:latin typeface="Times New Roman" pitchFamily="18" charset="0"/>
              <a:cs typeface="Times New Roman" pitchFamily="18" charset="0"/>
            </a:endParaRPr>
          </a:p>
        </p:txBody>
      </p:sp>
      <p:sp>
        <p:nvSpPr>
          <p:cNvPr id="5" name="مستطيل 4"/>
          <p:cNvSpPr/>
          <p:nvPr/>
        </p:nvSpPr>
        <p:spPr>
          <a:xfrm>
            <a:off x="1115616" y="5301208"/>
            <a:ext cx="4572000" cy="954107"/>
          </a:xfrm>
          <a:prstGeom prst="rect">
            <a:avLst/>
          </a:prstGeom>
        </p:spPr>
        <p:txBody>
          <a:bodyPr>
            <a:spAutoFit/>
          </a:bodyPr>
          <a:lstStyle/>
          <a:p>
            <a:pPr algn="ctr"/>
            <a:r>
              <a:rPr lang="ar-IQ" sz="2400" b="1" dirty="0">
                <a:solidFill>
                  <a:srgbClr val="FF0000"/>
                </a:solidFill>
                <a:latin typeface="Simplified Arabic" panose="02020603050405020304" pitchFamily="18" charset="-78"/>
                <a:cs typeface="Simplified Arabic" panose="02020603050405020304" pitchFamily="18" charset="-78"/>
              </a:rPr>
              <a:t>              </a:t>
            </a:r>
            <a:r>
              <a:rPr lang="ar-IQ" sz="2800" b="1" dirty="0">
                <a:solidFill>
                  <a:srgbClr val="FF0000"/>
                </a:solidFill>
                <a:latin typeface="Simplified Arabic" panose="02020603050405020304" pitchFamily="18" charset="-78"/>
                <a:cs typeface="Simplified Arabic" panose="02020603050405020304" pitchFamily="18" charset="-78"/>
              </a:rPr>
              <a:t>إشراف :</a:t>
            </a:r>
          </a:p>
          <a:p>
            <a:pPr algn="ctr"/>
            <a:r>
              <a:rPr lang="ar-IQ" sz="2800" b="1" dirty="0">
                <a:solidFill>
                  <a:srgbClr val="FF0000"/>
                </a:solidFill>
                <a:latin typeface="Simplified Arabic" panose="02020603050405020304" pitchFamily="18" charset="-78"/>
                <a:cs typeface="Simplified Arabic" panose="02020603050405020304" pitchFamily="18" charset="-78"/>
              </a:rPr>
              <a:t>              أ.د محمد شاكر الخشالي   </a:t>
            </a:r>
            <a:endParaRPr lang="ar-IQ" sz="2800" dirty="0">
              <a:latin typeface="Simplified Arabic" panose="02020603050405020304" pitchFamily="18" charset="-78"/>
              <a:cs typeface="Simplified Arabic" panose="02020603050405020304" pitchFamily="18" charset="-78"/>
            </a:endParaRPr>
          </a:p>
        </p:txBody>
      </p:sp>
      <p:sp>
        <p:nvSpPr>
          <p:cNvPr id="6" name="مستطيل 5"/>
          <p:cNvSpPr/>
          <p:nvPr/>
        </p:nvSpPr>
        <p:spPr>
          <a:xfrm>
            <a:off x="327521" y="4221088"/>
            <a:ext cx="4572000" cy="954107"/>
          </a:xfrm>
          <a:prstGeom prst="rect">
            <a:avLst/>
          </a:prstGeom>
        </p:spPr>
        <p:txBody>
          <a:bodyPr>
            <a:spAutoFit/>
          </a:bodyPr>
          <a:lstStyle/>
          <a:p>
            <a:pPr algn="ctr"/>
            <a:r>
              <a:rPr lang="ar-IQ" sz="2800" b="1" dirty="0">
                <a:solidFill>
                  <a:srgbClr val="FF0000"/>
                </a:solidFill>
              </a:rPr>
              <a:t> </a:t>
            </a:r>
            <a:r>
              <a:rPr lang="ar-IQ" sz="2800" b="1" dirty="0">
                <a:solidFill>
                  <a:srgbClr val="FF0000"/>
                </a:solidFill>
                <a:latin typeface="Simplified Arabic" panose="02020603050405020304" pitchFamily="18" charset="-78"/>
                <a:cs typeface="Simplified Arabic" panose="02020603050405020304" pitchFamily="18" charset="-78"/>
              </a:rPr>
              <a:t>الطالب :                                               </a:t>
            </a:r>
          </a:p>
          <a:p>
            <a:pPr algn="ctr"/>
            <a:r>
              <a:rPr lang="ar-IQ" sz="2800" b="1" dirty="0">
                <a:solidFill>
                  <a:srgbClr val="FF0000"/>
                </a:solidFill>
                <a:latin typeface="Simplified Arabic" panose="02020603050405020304" pitchFamily="18" charset="-78"/>
                <a:cs typeface="Simplified Arabic" panose="02020603050405020304" pitchFamily="18" charset="-78"/>
              </a:rPr>
              <a:t>   سعد اياد فيصل</a:t>
            </a:r>
          </a:p>
        </p:txBody>
      </p:sp>
      <p:sp>
        <p:nvSpPr>
          <p:cNvPr id="7" name="AutoShape 2" descr="قناة السمكة الإرشادية: تربية السمك في حقول الأرز - YouTube"/>
          <p:cNvSpPr>
            <a:spLocks noChangeAspect="1" noChangeArrowheads="1"/>
          </p:cNvSpPr>
          <p:nvPr/>
        </p:nvSpPr>
        <p:spPr bwMode="auto">
          <a:xfrm>
            <a:off x="8634413" y="-769938"/>
            <a:ext cx="2857500" cy="16097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IQ" dirty="0"/>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4230" y="4226913"/>
            <a:ext cx="1663700" cy="1328104"/>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5856" y="5585430"/>
            <a:ext cx="3440112" cy="127257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3337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47664" y="652106"/>
            <a:ext cx="6408712" cy="400494"/>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spcAft>
                <a:spcPts val="1000"/>
              </a:spcAft>
            </a:pPr>
            <a:r>
              <a:rPr lang="ar-IQ" b="1" dirty="0">
                <a:latin typeface="Calibri"/>
                <a:ea typeface="Calibri"/>
                <a:cs typeface="Simplified Arabic"/>
              </a:rPr>
              <a:t>جدول </a:t>
            </a:r>
            <a:r>
              <a:rPr lang="en-US" b="1" dirty="0">
                <a:latin typeface="Simplified Arabic"/>
                <a:ea typeface="Calibri"/>
                <a:cs typeface="Arial"/>
              </a:rPr>
              <a:t>3)</a:t>
            </a:r>
            <a:r>
              <a:rPr lang="ar-IQ" b="1" dirty="0">
                <a:latin typeface="Calibri"/>
                <a:ea typeface="Calibri"/>
                <a:cs typeface="Simplified Arabic"/>
              </a:rPr>
              <a:t>) : تأثير حالة ونوع الأسماك في نسبة الدهن</a:t>
            </a:r>
            <a:endParaRPr lang="en-US" sz="1400" dirty="0">
              <a:effectLst/>
              <a:latin typeface="Calibri"/>
              <a:ea typeface="Calibri"/>
              <a:cs typeface="Arial"/>
            </a:endParaRPr>
          </a:p>
        </p:txBody>
      </p:sp>
      <p:graphicFrame>
        <p:nvGraphicFramePr>
          <p:cNvPr id="4" name="Table 3">
            <a:extLst>
              <a:ext uri="{FF2B5EF4-FFF2-40B4-BE49-F238E27FC236}">
                <a16:creationId xmlns:a16="http://schemas.microsoft.com/office/drawing/2014/main" id="{9560CB3C-20B1-8F50-0D68-D417442D1952}"/>
              </a:ext>
            </a:extLst>
          </p:cNvPr>
          <p:cNvGraphicFramePr>
            <a:graphicFrameLocks noGrp="1"/>
          </p:cNvGraphicFramePr>
          <p:nvPr>
            <p:extLst>
              <p:ext uri="{D42A27DB-BD31-4B8C-83A1-F6EECF244321}">
                <p14:modId xmlns:p14="http://schemas.microsoft.com/office/powerpoint/2010/main" val="1786547921"/>
              </p:ext>
            </p:extLst>
          </p:nvPr>
        </p:nvGraphicFramePr>
        <p:xfrm>
          <a:off x="881591" y="1412776"/>
          <a:ext cx="7380818" cy="4608510"/>
        </p:xfrm>
        <a:graphic>
          <a:graphicData uri="http://schemas.openxmlformats.org/drawingml/2006/table">
            <a:tbl>
              <a:tblPr rtl="1" firstRow="1" firstCol="1" bandRow="1"/>
              <a:tblGrid>
                <a:gridCol w="1844555">
                  <a:extLst>
                    <a:ext uri="{9D8B030D-6E8A-4147-A177-3AD203B41FA5}">
                      <a16:colId xmlns:a16="http://schemas.microsoft.com/office/drawing/2014/main" val="2093342258"/>
                    </a:ext>
                  </a:extLst>
                </a:gridCol>
                <a:gridCol w="1845421">
                  <a:extLst>
                    <a:ext uri="{9D8B030D-6E8A-4147-A177-3AD203B41FA5}">
                      <a16:colId xmlns:a16="http://schemas.microsoft.com/office/drawing/2014/main" val="2079506723"/>
                    </a:ext>
                  </a:extLst>
                </a:gridCol>
                <a:gridCol w="1845421">
                  <a:extLst>
                    <a:ext uri="{9D8B030D-6E8A-4147-A177-3AD203B41FA5}">
                      <a16:colId xmlns:a16="http://schemas.microsoft.com/office/drawing/2014/main" val="2275644590"/>
                    </a:ext>
                  </a:extLst>
                </a:gridCol>
                <a:gridCol w="1845421">
                  <a:extLst>
                    <a:ext uri="{9D8B030D-6E8A-4147-A177-3AD203B41FA5}">
                      <a16:colId xmlns:a16="http://schemas.microsoft.com/office/drawing/2014/main" val="3640641858"/>
                    </a:ext>
                  </a:extLst>
                </a:gridCol>
              </a:tblGrid>
              <a:tr h="412428">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Simplified Arabic" panose="02020603050405020304" pitchFamily="18" charset="-78"/>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Simplified Arabic" panose="02020603050405020304" pitchFamily="18" charset="-78"/>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Simplified Arabic" panose="02020603050405020304" pitchFamily="18" charset="-78"/>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262357800"/>
                  </a:ext>
                </a:extLst>
              </a:tr>
              <a:tr h="412428">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Simplified Arabic" panose="02020603050405020304" pitchFamily="18" charset="-78"/>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Simplified Arabic" panose="02020603050405020304" pitchFamily="18" charset="-78"/>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308110613"/>
                  </a:ext>
                </a:extLst>
              </a:tr>
              <a:tr h="752332">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Arial" panose="020B0604020202020204" pitchFamily="34" charset="0"/>
                        </a:rPr>
                        <a:t>سيبريم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Aparajita" panose="020B0502040204020203" pitchFamily="18" charset="0"/>
                          <a:ea typeface="Calibri" panose="020F0502020204030204" pitchFamily="34" charset="0"/>
                          <a:cs typeface="Arial" panose="020B0604020202020204" pitchFamily="34" charset="0"/>
                        </a:rPr>
                        <a:t>8.23</a:t>
                      </a:r>
                      <a:r>
                        <a:rPr lang="ar-IQ" sz="2000" dirty="0">
                          <a:effectLst/>
                          <a:latin typeface="Calibri" panose="020F0502020204030204" pitchFamily="34" charset="0"/>
                          <a:ea typeface="Calibri" panose="020F0502020204030204" pitchFamily="34" charset="0"/>
                          <a:cs typeface="Aparajita" panose="020B0502040204020203" pitchFamily="18" charset="0"/>
                        </a:rPr>
                        <a:t>±</a:t>
                      </a:r>
                      <a:r>
                        <a:rPr lang="en-US" sz="2000" dirty="0">
                          <a:effectLst/>
                          <a:latin typeface="Aparajita" panose="020B0502040204020203" pitchFamily="18" charset="0"/>
                          <a:ea typeface="Calibri" panose="020F0502020204030204" pitchFamily="34" charset="0"/>
                          <a:cs typeface="Arial" panose="020B0604020202020204" pitchFamily="34" charset="0"/>
                        </a:rPr>
                        <a:t>0.39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Aparajita" panose="020B0502040204020203" pitchFamily="18" charset="0"/>
                          <a:ea typeface="Calibri" panose="020F0502020204030204" pitchFamily="34" charset="0"/>
                          <a:cs typeface="Arial" panose="020B0604020202020204" pitchFamily="34" charset="0"/>
                        </a:rPr>
                        <a:t>A </a:t>
                      </a:r>
                      <a:r>
                        <a:rPr lang="en-US" sz="2000" dirty="0" err="1">
                          <a:effectLst/>
                          <a:latin typeface="Aparajita" panose="020B0502040204020203"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rial" panose="020B0604020202020204" pitchFamily="34" charset="0"/>
                        </a:rPr>
                        <a:t>7.36</a:t>
                      </a:r>
                      <a:r>
                        <a:rPr lang="ar-IQ" sz="2000">
                          <a:effectLst/>
                          <a:latin typeface="Calibri" panose="020F0502020204030204" pitchFamily="34" charset="0"/>
                          <a:ea typeface="Calibri" panose="020F0502020204030204" pitchFamily="34" charset="0"/>
                          <a:cs typeface="Aparajita" panose="020B0502040204020203" pitchFamily="18" charset="0"/>
                        </a:rPr>
                        <a:t> ±0.06</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640462352"/>
                  </a:ext>
                </a:extLst>
              </a:tr>
              <a:tr h="752332">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Arial" panose="020B0604020202020204" pitchFamily="34" charset="0"/>
                        </a:rPr>
                        <a:t>سيباس</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Aparajita" panose="020B0502040204020203" pitchFamily="18" charset="0"/>
                          <a:ea typeface="Calibri" panose="020F0502020204030204" pitchFamily="34" charset="0"/>
                          <a:cs typeface="Arial" panose="020B0604020202020204" pitchFamily="34" charset="0"/>
                        </a:rPr>
                        <a:t>7.72</a:t>
                      </a:r>
                      <a:r>
                        <a:rPr lang="ar-IQ" sz="2000" dirty="0">
                          <a:effectLst/>
                          <a:latin typeface="Calibri" panose="020F0502020204030204" pitchFamily="34" charset="0"/>
                          <a:ea typeface="Calibri" panose="020F0502020204030204" pitchFamily="34" charset="0"/>
                          <a:cs typeface="Aparajita" panose="020B0502040204020203" pitchFamily="18" charset="0"/>
                        </a:rPr>
                        <a:t> ±</a:t>
                      </a:r>
                      <a:r>
                        <a:rPr lang="en-US" sz="2000" dirty="0">
                          <a:effectLst/>
                          <a:latin typeface="Aparajita" panose="020B0502040204020203" pitchFamily="18" charset="0"/>
                          <a:ea typeface="Calibri" panose="020F0502020204030204" pitchFamily="34" charset="0"/>
                          <a:cs typeface="Arial" panose="020B0604020202020204" pitchFamily="34" charset="0"/>
                        </a:rPr>
                        <a:t>0.10</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Aparajita" panose="020B0502040204020203" pitchFamily="18" charset="0"/>
                          <a:ea typeface="Calibri" panose="020F0502020204030204" pitchFamily="34" charset="0"/>
                          <a:cs typeface="Arial" panose="020B0604020202020204" pitchFamily="34" charset="0"/>
                        </a:rPr>
                        <a:t>A </a:t>
                      </a:r>
                      <a:r>
                        <a:rPr lang="en-US" sz="2000" dirty="0" err="1">
                          <a:effectLst/>
                          <a:latin typeface="Aparajita" panose="020B0502040204020203"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rial" panose="020B0604020202020204" pitchFamily="34" charset="0"/>
                        </a:rPr>
                        <a:t>6.57</a:t>
                      </a:r>
                      <a:r>
                        <a:rPr lang="ar-IQ" sz="2000">
                          <a:effectLst/>
                          <a:latin typeface="Calibri" panose="020F0502020204030204" pitchFamily="34" charset="0"/>
                          <a:ea typeface="Calibri" panose="020F0502020204030204" pitchFamily="34" charset="0"/>
                          <a:cs typeface="Aparajita" panose="020B0502040204020203" pitchFamily="18" charset="0"/>
                        </a:rPr>
                        <a:t> ±</a:t>
                      </a:r>
                      <a:r>
                        <a:rPr lang="en-US" sz="2000">
                          <a:effectLst/>
                          <a:latin typeface="Aparajita" panose="020B0502040204020203" pitchFamily="18" charset="0"/>
                          <a:ea typeface="Calibri" panose="020F0502020204030204" pitchFamily="34" charset="0"/>
                          <a:cs typeface="Arial" panose="020B0604020202020204" pitchFamily="34" charset="0"/>
                        </a:rPr>
                        <a:t>0.14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parajita" panose="020B0502040204020203"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19057614"/>
                  </a:ext>
                </a:extLst>
              </a:tr>
              <a:tr h="75233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Arial" panose="020B0604020202020204" pitchFamily="34"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Aparajita" panose="020B0502040204020203" pitchFamily="18" charset="0"/>
                          <a:ea typeface="Calibri" panose="020F0502020204030204" pitchFamily="34" charset="0"/>
                          <a:cs typeface="Arial" panose="020B0604020202020204" pitchFamily="34" charset="0"/>
                        </a:rPr>
                        <a:t>4.42</a:t>
                      </a:r>
                      <a:r>
                        <a:rPr lang="ar-IQ" sz="2000" dirty="0">
                          <a:effectLst/>
                          <a:latin typeface="Calibri" panose="020F0502020204030204" pitchFamily="34" charset="0"/>
                          <a:ea typeface="Calibri" panose="020F0502020204030204" pitchFamily="34" charset="0"/>
                          <a:cs typeface="Aparajita" panose="020B0502040204020203" pitchFamily="18" charset="0"/>
                        </a:rPr>
                        <a:t> ±</a:t>
                      </a:r>
                      <a:r>
                        <a:rPr lang="en-US" sz="2000" dirty="0">
                          <a:effectLst/>
                          <a:latin typeface="Aparajita" panose="020B0502040204020203" pitchFamily="18" charset="0"/>
                          <a:ea typeface="Calibri" panose="020F0502020204030204" pitchFamily="34" charset="0"/>
                          <a:cs typeface="Arial" panose="020B0604020202020204" pitchFamily="34" charset="0"/>
                        </a:rPr>
                        <a:t>0.19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Aparajita" panose="020B0502040204020203"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rial" panose="020B0604020202020204" pitchFamily="34" charset="0"/>
                        </a:rPr>
                        <a:t>2.91</a:t>
                      </a:r>
                      <a:r>
                        <a:rPr lang="ar-IQ" sz="2000">
                          <a:effectLst/>
                          <a:latin typeface="Calibri" panose="020F0502020204030204" pitchFamily="34" charset="0"/>
                          <a:ea typeface="Calibri" panose="020F0502020204030204" pitchFamily="34" charset="0"/>
                          <a:cs typeface="Aparajita" panose="020B0502040204020203" pitchFamily="18" charset="0"/>
                        </a:rPr>
                        <a:t> ±</a:t>
                      </a:r>
                      <a:r>
                        <a:rPr lang="en-US" sz="2000">
                          <a:effectLst/>
                          <a:latin typeface="Aparajita" panose="020B0502040204020203" pitchFamily="18" charset="0"/>
                          <a:ea typeface="Calibri" panose="020F0502020204030204" pitchFamily="34" charset="0"/>
                          <a:cs typeface="Arial" panose="020B0604020202020204" pitchFamily="34" charset="0"/>
                        </a:rPr>
                        <a:t>0.01</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rial" panose="020B0604020202020204" pitchFamily="34" charset="0"/>
                        </a:rPr>
                        <a:t>C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parajita" panose="020B0502040204020203"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824879472"/>
                  </a:ext>
                </a:extLst>
              </a:tr>
              <a:tr h="412428">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Arial" panose="020B0604020202020204" pitchFamily="34" charset="0"/>
                        </a:rPr>
                        <a:t>مستوى</a:t>
                      </a:r>
                      <a:r>
                        <a:rPr lang="ar-IQ" sz="2000">
                          <a:effectLst/>
                          <a:latin typeface="Calibri" panose="020F0502020204030204" pitchFamily="34" charset="0"/>
                          <a:ea typeface="Calibri" panose="020F0502020204030204" pitchFamily="34" charset="0"/>
                          <a:cs typeface="Aparajita" panose="020B0502040204020203" pitchFamily="18" charset="0"/>
                        </a:rPr>
                        <a:t> </a:t>
                      </a:r>
                      <a:r>
                        <a:rPr lang="ar-IQ" sz="2000">
                          <a:effectLst/>
                          <a:latin typeface="Calibri" panose="020F0502020204030204" pitchFamily="34" charset="0"/>
                          <a:ea typeface="Calibri" panose="020F0502020204030204" pitchFamily="34" charset="0"/>
                          <a:cs typeface="Arial" panose="020B0604020202020204" pitchFamily="34" charset="0"/>
                        </a:rPr>
                        <a:t>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Aparajita" panose="020B0502040204020203" pitchFamily="18" charset="0"/>
                          <a:ea typeface="Calibri" panose="020F0502020204030204" pitchFamily="34" charset="0"/>
                          <a:cs typeface="Arial" panose="020B0604020202020204" pitchFamily="34" charset="0"/>
                          <a:sym typeface="Symbol" panose="05050102010706020507" pitchFamily="18" charset="2"/>
                        </a:rPr>
                        <a:t></a:t>
                      </a:r>
                      <a:r>
                        <a:rPr lang="en-US" sz="2000" dirty="0">
                          <a:effectLst/>
                          <a:latin typeface="Aparajita" panose="020B0502040204020203" pitchFamily="18" charset="0"/>
                          <a:ea typeface="Calibri" panose="020F0502020204030204" pitchFamily="34" charset="0"/>
                          <a:cs typeface="Aparajita" panose="020B0502040204020203"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Aparajita" panose="020B0502040204020203"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Aparajita" panose="020B0502040204020203"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613532992"/>
                  </a:ext>
                </a:extLst>
              </a:tr>
              <a:tr h="1114230">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r>
                        <a:rPr lang="ar-IQ" sz="2000" dirty="0">
                          <a:effectLst/>
                          <a:latin typeface="Calibri" panose="020F0502020204030204" pitchFamily="34" charset="0"/>
                          <a:ea typeface="Calibri" panose="020F0502020204030204" pitchFamily="34" charset="0"/>
                          <a:cs typeface="Simplified Arabic" panose="02020603050405020304" pitchFamily="18" charset="-78"/>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16641858"/>
                  </a:ext>
                </a:extLst>
              </a:tr>
            </a:tbl>
          </a:graphicData>
        </a:graphic>
      </p:graphicFrame>
    </p:spTree>
    <p:extLst>
      <p:ext uri="{BB962C8B-B14F-4D97-AF65-F5344CB8AC3E}">
        <p14:creationId xmlns:p14="http://schemas.microsoft.com/office/powerpoint/2010/main" val="2530919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9552" y="764702"/>
            <a:ext cx="7992887" cy="463397"/>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spcAft>
                <a:spcPts val="1000"/>
              </a:spcAft>
            </a:pPr>
            <a:r>
              <a:rPr lang="ar-IQ" b="1" dirty="0">
                <a:latin typeface="Calibri"/>
                <a:ea typeface="Calibri"/>
                <a:cs typeface="Times New Roman"/>
              </a:rPr>
              <a:t>جدول </a:t>
            </a:r>
            <a:r>
              <a:rPr lang="en-US" b="1" dirty="0">
                <a:latin typeface="Times New Roman"/>
                <a:ea typeface="Calibri"/>
                <a:cs typeface="Arial"/>
              </a:rPr>
              <a:t>4)</a:t>
            </a:r>
            <a:r>
              <a:rPr lang="ar-IQ" b="1" dirty="0">
                <a:latin typeface="Calibri"/>
                <a:ea typeface="Calibri"/>
                <a:cs typeface="Times New Roman"/>
              </a:rPr>
              <a:t>): تأثير حالة ونوع الأسماك في نسبة الرماد</a:t>
            </a:r>
            <a:endParaRPr lang="en-US" sz="1400" dirty="0">
              <a:effectLst/>
              <a:latin typeface="Calibri"/>
              <a:ea typeface="Calibri"/>
              <a:cs typeface="Arial"/>
            </a:endParaRPr>
          </a:p>
        </p:txBody>
      </p:sp>
      <p:graphicFrame>
        <p:nvGraphicFramePr>
          <p:cNvPr id="2" name="Table 1">
            <a:extLst>
              <a:ext uri="{FF2B5EF4-FFF2-40B4-BE49-F238E27FC236}">
                <a16:creationId xmlns:a16="http://schemas.microsoft.com/office/drawing/2014/main" id="{8C35FAE9-E02F-5844-8D1E-92FD1AAE1CAC}"/>
              </a:ext>
            </a:extLst>
          </p:cNvPr>
          <p:cNvGraphicFramePr>
            <a:graphicFrameLocks noGrp="1"/>
          </p:cNvGraphicFramePr>
          <p:nvPr>
            <p:extLst>
              <p:ext uri="{D42A27DB-BD31-4B8C-83A1-F6EECF244321}">
                <p14:modId xmlns:p14="http://schemas.microsoft.com/office/powerpoint/2010/main" val="3017749675"/>
              </p:ext>
            </p:extLst>
          </p:nvPr>
        </p:nvGraphicFramePr>
        <p:xfrm>
          <a:off x="719571" y="1628800"/>
          <a:ext cx="7632848" cy="4320480"/>
        </p:xfrm>
        <a:graphic>
          <a:graphicData uri="http://schemas.openxmlformats.org/drawingml/2006/table">
            <a:tbl>
              <a:tblPr rtl="1" firstRow="1" firstCol="1" bandRow="1"/>
              <a:tblGrid>
                <a:gridCol w="1907540">
                  <a:extLst>
                    <a:ext uri="{9D8B030D-6E8A-4147-A177-3AD203B41FA5}">
                      <a16:colId xmlns:a16="http://schemas.microsoft.com/office/drawing/2014/main" val="1401889658"/>
                    </a:ext>
                  </a:extLst>
                </a:gridCol>
                <a:gridCol w="1908436">
                  <a:extLst>
                    <a:ext uri="{9D8B030D-6E8A-4147-A177-3AD203B41FA5}">
                      <a16:colId xmlns:a16="http://schemas.microsoft.com/office/drawing/2014/main" val="1789852154"/>
                    </a:ext>
                  </a:extLst>
                </a:gridCol>
                <a:gridCol w="1908436">
                  <a:extLst>
                    <a:ext uri="{9D8B030D-6E8A-4147-A177-3AD203B41FA5}">
                      <a16:colId xmlns:a16="http://schemas.microsoft.com/office/drawing/2014/main" val="3784382973"/>
                    </a:ext>
                  </a:extLst>
                </a:gridCol>
                <a:gridCol w="1908436">
                  <a:extLst>
                    <a:ext uri="{9D8B030D-6E8A-4147-A177-3AD203B41FA5}">
                      <a16:colId xmlns:a16="http://schemas.microsoft.com/office/drawing/2014/main" val="4134456415"/>
                    </a:ext>
                  </a:extLst>
                </a:gridCol>
              </a:tblGrid>
              <a:tr h="388174">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81966737"/>
                  </a:ext>
                </a:extLst>
              </a:tr>
              <a:tr h="388174">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182621104"/>
                  </a:ext>
                </a:extLst>
              </a:tr>
              <a:tr h="708467">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1.23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1.15</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724354479"/>
                  </a:ext>
                </a:extLst>
              </a:tr>
              <a:tr h="708467">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1.03</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0.02</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1.26</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0.12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158739316"/>
                  </a:ext>
                </a:extLst>
              </a:tr>
              <a:tr h="708467">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1.13</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0.02</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1.62</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r>
                        <a:rPr lang="en-US" sz="2000" dirty="0">
                          <a:effectLst/>
                          <a:latin typeface="Times New Roman" panose="02020603050405020304" pitchFamily="18"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618226580"/>
                  </a:ext>
                </a:extLst>
              </a:tr>
              <a:tr h="388174">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00265698"/>
                  </a:ext>
                </a:extLst>
              </a:tr>
              <a:tr h="1030557">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2859400"/>
                  </a:ext>
                </a:extLst>
              </a:tr>
            </a:tbl>
          </a:graphicData>
        </a:graphic>
      </p:graphicFrame>
    </p:spTree>
    <p:extLst>
      <p:ext uri="{BB962C8B-B14F-4D97-AF65-F5344CB8AC3E}">
        <p14:creationId xmlns:p14="http://schemas.microsoft.com/office/powerpoint/2010/main" val="533436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643679"/>
            <a:ext cx="7848872" cy="463397"/>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spcAft>
                <a:spcPts val="1000"/>
              </a:spcAft>
            </a:pPr>
            <a:r>
              <a:rPr lang="ar-IQ" b="1" dirty="0">
                <a:latin typeface="Calibri"/>
                <a:ea typeface="Calibri"/>
                <a:cs typeface="Times New Roman"/>
              </a:rPr>
              <a:t>جدول</a:t>
            </a:r>
            <a:r>
              <a:rPr lang="en-US" b="1" dirty="0">
                <a:latin typeface="Times New Roman"/>
                <a:ea typeface="Calibri"/>
                <a:cs typeface="Arial"/>
              </a:rPr>
              <a:t>5) </a:t>
            </a:r>
            <a:r>
              <a:rPr lang="ar-IQ" b="1" dirty="0">
                <a:latin typeface="Calibri"/>
                <a:ea typeface="Calibri"/>
                <a:cs typeface="Times New Roman"/>
              </a:rPr>
              <a:t>): تأثير حالة ونوع الأسماك في نسبة الكاربوهيدرات</a:t>
            </a:r>
            <a:endParaRPr lang="en-US" sz="1400" dirty="0">
              <a:effectLst/>
              <a:latin typeface="Calibri"/>
              <a:ea typeface="Calibri"/>
              <a:cs typeface="Arial"/>
            </a:endParaRPr>
          </a:p>
        </p:txBody>
      </p:sp>
      <p:graphicFrame>
        <p:nvGraphicFramePr>
          <p:cNvPr id="4" name="Table 3">
            <a:extLst>
              <a:ext uri="{FF2B5EF4-FFF2-40B4-BE49-F238E27FC236}">
                <a16:creationId xmlns:a16="http://schemas.microsoft.com/office/drawing/2014/main" id="{256DFA16-4E2C-538E-FFF9-881C42DBB026}"/>
              </a:ext>
            </a:extLst>
          </p:cNvPr>
          <p:cNvGraphicFramePr>
            <a:graphicFrameLocks noGrp="1"/>
          </p:cNvGraphicFramePr>
          <p:nvPr>
            <p:extLst>
              <p:ext uri="{D42A27DB-BD31-4B8C-83A1-F6EECF244321}">
                <p14:modId xmlns:p14="http://schemas.microsoft.com/office/powerpoint/2010/main" val="510889860"/>
              </p:ext>
            </p:extLst>
          </p:nvPr>
        </p:nvGraphicFramePr>
        <p:xfrm>
          <a:off x="899593" y="1484785"/>
          <a:ext cx="7560838" cy="4729536"/>
        </p:xfrm>
        <a:graphic>
          <a:graphicData uri="http://schemas.openxmlformats.org/drawingml/2006/table">
            <a:tbl>
              <a:tblPr rtl="1" firstRow="1" firstCol="1" bandRow="1"/>
              <a:tblGrid>
                <a:gridCol w="1889545">
                  <a:extLst>
                    <a:ext uri="{9D8B030D-6E8A-4147-A177-3AD203B41FA5}">
                      <a16:colId xmlns:a16="http://schemas.microsoft.com/office/drawing/2014/main" val="4195417004"/>
                    </a:ext>
                  </a:extLst>
                </a:gridCol>
                <a:gridCol w="1890431">
                  <a:extLst>
                    <a:ext uri="{9D8B030D-6E8A-4147-A177-3AD203B41FA5}">
                      <a16:colId xmlns:a16="http://schemas.microsoft.com/office/drawing/2014/main" val="3454747982"/>
                    </a:ext>
                  </a:extLst>
                </a:gridCol>
                <a:gridCol w="1890431">
                  <a:extLst>
                    <a:ext uri="{9D8B030D-6E8A-4147-A177-3AD203B41FA5}">
                      <a16:colId xmlns:a16="http://schemas.microsoft.com/office/drawing/2014/main" val="439479174"/>
                    </a:ext>
                  </a:extLst>
                </a:gridCol>
                <a:gridCol w="1890431">
                  <a:extLst>
                    <a:ext uri="{9D8B030D-6E8A-4147-A177-3AD203B41FA5}">
                      <a16:colId xmlns:a16="http://schemas.microsoft.com/office/drawing/2014/main" val="1633277732"/>
                    </a:ext>
                  </a:extLst>
                </a:gridCol>
              </a:tblGrid>
              <a:tr h="424926">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045406870"/>
                  </a:ext>
                </a:extLst>
              </a:tr>
              <a:tr h="424926">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650164625"/>
                  </a:ext>
                </a:extLst>
              </a:tr>
              <a:tr h="775543">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0.240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0.06</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0.726</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989057562"/>
                  </a:ext>
                </a:extLst>
              </a:tr>
              <a:tr h="775543">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0.260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0.753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20065616"/>
                  </a:ext>
                </a:extLst>
              </a:tr>
              <a:tr h="775543">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0.413</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0.12</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0.830</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0.03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840958068"/>
                  </a:ext>
                </a:extLst>
              </a:tr>
              <a:tr h="42492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337561673"/>
                  </a:ext>
                </a:extLst>
              </a:tr>
              <a:tr h="1128129">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23177662"/>
                  </a:ext>
                </a:extLst>
              </a:tr>
            </a:tbl>
          </a:graphicData>
        </a:graphic>
      </p:graphicFrame>
    </p:spTree>
    <p:extLst>
      <p:ext uri="{BB962C8B-B14F-4D97-AF65-F5344CB8AC3E}">
        <p14:creationId xmlns:p14="http://schemas.microsoft.com/office/powerpoint/2010/main" val="1877900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10595" y="672014"/>
            <a:ext cx="7632848" cy="390684"/>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spcAft>
                <a:spcPts val="1000"/>
              </a:spcAft>
            </a:pPr>
            <a:r>
              <a:rPr lang="ar-IQ" b="1" dirty="0">
                <a:latin typeface="Calibri"/>
                <a:ea typeface="Calibri"/>
                <a:cs typeface="Times New Roman"/>
              </a:rPr>
              <a:t>جدول </a:t>
            </a:r>
            <a:r>
              <a:rPr lang="en-US" b="1" dirty="0">
                <a:latin typeface="Times New Roman"/>
                <a:ea typeface="Calibri"/>
                <a:cs typeface="Arial"/>
              </a:rPr>
              <a:t>6)</a:t>
            </a:r>
            <a:r>
              <a:rPr lang="ar-IQ" b="1" dirty="0">
                <a:latin typeface="Calibri"/>
                <a:ea typeface="Calibri"/>
                <a:cs typeface="Times New Roman"/>
              </a:rPr>
              <a:t>) : تأثير حالة ونوع الأسماك في قيم الأس الهيدروجيني </a:t>
            </a:r>
            <a:endParaRPr lang="en-US" sz="1400" dirty="0">
              <a:effectLst/>
              <a:latin typeface="Calibri"/>
              <a:ea typeface="Calibri"/>
              <a:cs typeface="Arial"/>
            </a:endParaRPr>
          </a:p>
        </p:txBody>
      </p:sp>
      <p:graphicFrame>
        <p:nvGraphicFramePr>
          <p:cNvPr id="4" name="Table 3">
            <a:extLst>
              <a:ext uri="{FF2B5EF4-FFF2-40B4-BE49-F238E27FC236}">
                <a16:creationId xmlns:a16="http://schemas.microsoft.com/office/drawing/2014/main" id="{BD3A7DDE-7298-AEB3-FF0A-0FAA3DA04530}"/>
              </a:ext>
            </a:extLst>
          </p:cNvPr>
          <p:cNvGraphicFramePr>
            <a:graphicFrameLocks noGrp="1"/>
          </p:cNvGraphicFramePr>
          <p:nvPr>
            <p:extLst>
              <p:ext uri="{D42A27DB-BD31-4B8C-83A1-F6EECF244321}">
                <p14:modId xmlns:p14="http://schemas.microsoft.com/office/powerpoint/2010/main" val="3755223625"/>
              </p:ext>
            </p:extLst>
          </p:nvPr>
        </p:nvGraphicFramePr>
        <p:xfrm>
          <a:off x="710596" y="1484785"/>
          <a:ext cx="7632846" cy="4701201"/>
        </p:xfrm>
        <a:graphic>
          <a:graphicData uri="http://schemas.openxmlformats.org/drawingml/2006/table">
            <a:tbl>
              <a:tblPr rtl="1" firstRow="1" firstCol="1" bandRow="1"/>
              <a:tblGrid>
                <a:gridCol w="1907541">
                  <a:extLst>
                    <a:ext uri="{9D8B030D-6E8A-4147-A177-3AD203B41FA5}">
                      <a16:colId xmlns:a16="http://schemas.microsoft.com/office/drawing/2014/main" val="4052930190"/>
                    </a:ext>
                  </a:extLst>
                </a:gridCol>
                <a:gridCol w="1908435">
                  <a:extLst>
                    <a:ext uri="{9D8B030D-6E8A-4147-A177-3AD203B41FA5}">
                      <a16:colId xmlns:a16="http://schemas.microsoft.com/office/drawing/2014/main" val="4054153126"/>
                    </a:ext>
                  </a:extLst>
                </a:gridCol>
                <a:gridCol w="1908435">
                  <a:extLst>
                    <a:ext uri="{9D8B030D-6E8A-4147-A177-3AD203B41FA5}">
                      <a16:colId xmlns:a16="http://schemas.microsoft.com/office/drawing/2014/main" val="1687223151"/>
                    </a:ext>
                  </a:extLst>
                </a:gridCol>
                <a:gridCol w="1908435">
                  <a:extLst>
                    <a:ext uri="{9D8B030D-6E8A-4147-A177-3AD203B41FA5}">
                      <a16:colId xmlns:a16="http://schemas.microsoft.com/office/drawing/2014/main" val="1979817312"/>
                    </a:ext>
                  </a:extLst>
                </a:gridCol>
              </a:tblGrid>
              <a:tr h="422380">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846328078"/>
                  </a:ext>
                </a:extLst>
              </a:tr>
              <a:tr h="422380">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862032277"/>
                  </a:ext>
                </a:extLst>
              </a:tr>
              <a:tr h="770897">
                <a:tc>
                  <a:txBody>
                    <a:bodyPr/>
                    <a:lstStyle/>
                    <a:p>
                      <a:pPr marL="0" marR="0" algn="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         سيبريم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6.73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6.80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402139731"/>
                  </a:ext>
                </a:extLst>
              </a:tr>
              <a:tr h="770897">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6.70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6.76</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0.03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294708485"/>
                  </a:ext>
                </a:extLst>
              </a:tr>
              <a:tr h="770897">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6.03</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0.03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6.06</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0.03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764700141"/>
                  </a:ext>
                </a:extLst>
              </a:tr>
              <a:tr h="422380">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032453453"/>
                  </a:ext>
                </a:extLst>
              </a:tr>
              <a:tr h="1121370">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74668519"/>
                  </a:ext>
                </a:extLst>
              </a:tr>
            </a:tbl>
          </a:graphicData>
        </a:graphic>
      </p:graphicFrame>
    </p:spTree>
    <p:extLst>
      <p:ext uri="{BB962C8B-B14F-4D97-AF65-F5344CB8AC3E}">
        <p14:creationId xmlns:p14="http://schemas.microsoft.com/office/powerpoint/2010/main" val="3929486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736170"/>
            <a:ext cx="8064896" cy="463075"/>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spcAft>
                <a:spcPts val="1000"/>
              </a:spcAft>
            </a:pPr>
            <a:r>
              <a:rPr lang="en-US" b="1" dirty="0">
                <a:latin typeface="Times New Roman"/>
                <a:ea typeface="Calibri"/>
                <a:cs typeface="Arial"/>
              </a:rPr>
              <a:t> </a:t>
            </a:r>
            <a:r>
              <a:rPr lang="ar-IQ" b="1" dirty="0">
                <a:latin typeface="Times New Roman"/>
                <a:ea typeface="Calibri"/>
                <a:cs typeface="Arial"/>
              </a:rPr>
              <a:t>جدول </a:t>
            </a:r>
            <a:r>
              <a:rPr lang="en-US" b="1" dirty="0">
                <a:latin typeface="Times New Roman"/>
                <a:ea typeface="Calibri"/>
                <a:cs typeface="Arial"/>
              </a:rPr>
              <a:t>7)</a:t>
            </a:r>
            <a:r>
              <a:rPr lang="ar-IQ" b="1" dirty="0">
                <a:latin typeface="Times New Roman"/>
                <a:ea typeface="Calibri"/>
                <a:cs typeface="Arial"/>
              </a:rPr>
              <a:t>)</a:t>
            </a:r>
            <a:r>
              <a:rPr lang="ar-IQ" b="1" dirty="0">
                <a:latin typeface="Calibri"/>
                <a:ea typeface="Calibri"/>
                <a:cs typeface="Times New Roman"/>
              </a:rPr>
              <a:t>: تأثير حالة ونوع الأسماك في قيم حامض الثايوباربتيوريك</a:t>
            </a:r>
            <a:r>
              <a:rPr lang="en-US" b="1" dirty="0">
                <a:latin typeface="Times New Roman"/>
                <a:ea typeface="Calibri"/>
                <a:cs typeface="Arial"/>
              </a:rPr>
              <a:t>TBA) </a:t>
            </a:r>
            <a:r>
              <a:rPr lang="ar-IQ" b="1" dirty="0">
                <a:latin typeface="Calibri"/>
                <a:ea typeface="Calibri"/>
                <a:cs typeface="Times New Roman"/>
              </a:rPr>
              <a:t>) </a:t>
            </a:r>
            <a:endParaRPr lang="en-US" sz="1400" dirty="0">
              <a:effectLst/>
              <a:latin typeface="Calibri"/>
              <a:ea typeface="Calibri"/>
              <a:cs typeface="Arial"/>
            </a:endParaRPr>
          </a:p>
        </p:txBody>
      </p:sp>
      <p:graphicFrame>
        <p:nvGraphicFramePr>
          <p:cNvPr id="4" name="Table 3">
            <a:extLst>
              <a:ext uri="{FF2B5EF4-FFF2-40B4-BE49-F238E27FC236}">
                <a16:creationId xmlns:a16="http://schemas.microsoft.com/office/drawing/2014/main" id="{2B62C2CB-0439-F45C-97D6-C0279EFE4A57}"/>
              </a:ext>
            </a:extLst>
          </p:cNvPr>
          <p:cNvGraphicFramePr>
            <a:graphicFrameLocks noGrp="1"/>
          </p:cNvGraphicFramePr>
          <p:nvPr>
            <p:extLst>
              <p:ext uri="{D42A27DB-BD31-4B8C-83A1-F6EECF244321}">
                <p14:modId xmlns:p14="http://schemas.microsoft.com/office/powerpoint/2010/main" val="947578355"/>
              </p:ext>
            </p:extLst>
          </p:nvPr>
        </p:nvGraphicFramePr>
        <p:xfrm>
          <a:off x="611557" y="1484785"/>
          <a:ext cx="7920882" cy="4637046"/>
        </p:xfrm>
        <a:graphic>
          <a:graphicData uri="http://schemas.openxmlformats.org/drawingml/2006/table">
            <a:tbl>
              <a:tblPr rtl="1" firstRow="1" firstCol="1" bandRow="1"/>
              <a:tblGrid>
                <a:gridCol w="1979523">
                  <a:extLst>
                    <a:ext uri="{9D8B030D-6E8A-4147-A177-3AD203B41FA5}">
                      <a16:colId xmlns:a16="http://schemas.microsoft.com/office/drawing/2014/main" val="4003010431"/>
                    </a:ext>
                  </a:extLst>
                </a:gridCol>
                <a:gridCol w="1980453">
                  <a:extLst>
                    <a:ext uri="{9D8B030D-6E8A-4147-A177-3AD203B41FA5}">
                      <a16:colId xmlns:a16="http://schemas.microsoft.com/office/drawing/2014/main" val="4010465803"/>
                    </a:ext>
                  </a:extLst>
                </a:gridCol>
                <a:gridCol w="1980453">
                  <a:extLst>
                    <a:ext uri="{9D8B030D-6E8A-4147-A177-3AD203B41FA5}">
                      <a16:colId xmlns:a16="http://schemas.microsoft.com/office/drawing/2014/main" val="350655250"/>
                    </a:ext>
                  </a:extLst>
                </a:gridCol>
                <a:gridCol w="1980453">
                  <a:extLst>
                    <a:ext uri="{9D8B030D-6E8A-4147-A177-3AD203B41FA5}">
                      <a16:colId xmlns:a16="http://schemas.microsoft.com/office/drawing/2014/main" val="1376437080"/>
                    </a:ext>
                  </a:extLst>
                </a:gridCol>
              </a:tblGrid>
              <a:tr h="416616">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171528228"/>
                  </a:ext>
                </a:extLst>
              </a:tr>
              <a:tr h="416616">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34357267"/>
                  </a:ext>
                </a:extLst>
              </a:tr>
              <a:tr h="760377">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0.919</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0.02</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0.941</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0.02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485036580"/>
                  </a:ext>
                </a:extLst>
              </a:tr>
              <a:tr h="760377">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0.941</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0.01</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0.918</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0.0002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390853008"/>
                  </a:ext>
                </a:extLst>
              </a:tr>
              <a:tr h="760377">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0.875</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0.007</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0.917</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0.0002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824223915"/>
                  </a:ext>
                </a:extLst>
              </a:tr>
              <a:tr h="41661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984795563"/>
                  </a:ext>
                </a:extLst>
              </a:tr>
              <a:tr h="1106067">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660299"/>
                  </a:ext>
                </a:extLst>
              </a:tr>
            </a:tbl>
          </a:graphicData>
        </a:graphic>
      </p:graphicFrame>
    </p:spTree>
    <p:extLst>
      <p:ext uri="{BB962C8B-B14F-4D97-AF65-F5344CB8AC3E}">
        <p14:creationId xmlns:p14="http://schemas.microsoft.com/office/powerpoint/2010/main" val="2351574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7" y="825303"/>
            <a:ext cx="7632849" cy="390363"/>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spcAft>
                <a:spcPts val="1000"/>
              </a:spcAft>
            </a:pPr>
            <a:r>
              <a:rPr lang="en-US" b="1" dirty="0">
                <a:latin typeface="Times New Roman"/>
                <a:ea typeface="Calibri"/>
                <a:cs typeface="Arial"/>
              </a:rPr>
              <a:t> </a:t>
            </a:r>
            <a:r>
              <a:rPr lang="ar-IQ" b="1" dirty="0">
                <a:latin typeface="Times New Roman"/>
                <a:ea typeface="Calibri"/>
                <a:cs typeface="Arial"/>
              </a:rPr>
              <a:t>جدول </a:t>
            </a:r>
            <a:r>
              <a:rPr lang="en-US" b="1" dirty="0">
                <a:latin typeface="Times New Roman"/>
                <a:ea typeface="Calibri"/>
                <a:cs typeface="Arial"/>
              </a:rPr>
              <a:t>8)</a:t>
            </a:r>
            <a:r>
              <a:rPr lang="ar-IQ" b="1" dirty="0">
                <a:latin typeface="Times New Roman"/>
                <a:ea typeface="Calibri"/>
                <a:cs typeface="Arial"/>
              </a:rPr>
              <a:t>)</a:t>
            </a:r>
            <a:r>
              <a:rPr lang="ar-IQ" b="1" dirty="0">
                <a:latin typeface="Calibri"/>
                <a:ea typeface="Calibri"/>
                <a:cs typeface="Times New Roman"/>
              </a:rPr>
              <a:t> : تأثير حالة ونوع الأسماك في قيم الأحماض الدهنية </a:t>
            </a:r>
            <a:endParaRPr lang="en-US" sz="1400" dirty="0">
              <a:effectLst/>
              <a:latin typeface="Calibri"/>
              <a:ea typeface="Calibri"/>
              <a:cs typeface="Arial"/>
            </a:endParaRPr>
          </a:p>
        </p:txBody>
      </p:sp>
      <p:graphicFrame>
        <p:nvGraphicFramePr>
          <p:cNvPr id="3" name="Table 2">
            <a:extLst>
              <a:ext uri="{FF2B5EF4-FFF2-40B4-BE49-F238E27FC236}">
                <a16:creationId xmlns:a16="http://schemas.microsoft.com/office/drawing/2014/main" id="{8A2A5C4F-D50C-A1C1-B722-5EFFA8139837}"/>
              </a:ext>
            </a:extLst>
          </p:cNvPr>
          <p:cNvGraphicFramePr>
            <a:graphicFrameLocks noGrp="1"/>
          </p:cNvGraphicFramePr>
          <p:nvPr>
            <p:extLst>
              <p:ext uri="{D42A27DB-BD31-4B8C-83A1-F6EECF244321}">
                <p14:modId xmlns:p14="http://schemas.microsoft.com/office/powerpoint/2010/main" val="880758406"/>
              </p:ext>
            </p:extLst>
          </p:nvPr>
        </p:nvGraphicFramePr>
        <p:xfrm>
          <a:off x="827585" y="1484784"/>
          <a:ext cx="7488829" cy="4248473"/>
        </p:xfrm>
        <a:graphic>
          <a:graphicData uri="http://schemas.openxmlformats.org/drawingml/2006/table">
            <a:tbl>
              <a:tblPr rtl="1" firstRow="1" firstCol="1" bandRow="1"/>
              <a:tblGrid>
                <a:gridCol w="1871548">
                  <a:extLst>
                    <a:ext uri="{9D8B030D-6E8A-4147-A177-3AD203B41FA5}">
                      <a16:colId xmlns:a16="http://schemas.microsoft.com/office/drawing/2014/main" val="3294943381"/>
                    </a:ext>
                  </a:extLst>
                </a:gridCol>
                <a:gridCol w="1872427">
                  <a:extLst>
                    <a:ext uri="{9D8B030D-6E8A-4147-A177-3AD203B41FA5}">
                      <a16:colId xmlns:a16="http://schemas.microsoft.com/office/drawing/2014/main" val="3484444147"/>
                    </a:ext>
                  </a:extLst>
                </a:gridCol>
                <a:gridCol w="1872427">
                  <a:extLst>
                    <a:ext uri="{9D8B030D-6E8A-4147-A177-3AD203B41FA5}">
                      <a16:colId xmlns:a16="http://schemas.microsoft.com/office/drawing/2014/main" val="4050912774"/>
                    </a:ext>
                  </a:extLst>
                </a:gridCol>
                <a:gridCol w="1872427">
                  <a:extLst>
                    <a:ext uri="{9D8B030D-6E8A-4147-A177-3AD203B41FA5}">
                      <a16:colId xmlns:a16="http://schemas.microsoft.com/office/drawing/2014/main" val="3003374562"/>
                    </a:ext>
                  </a:extLst>
                </a:gridCol>
              </a:tblGrid>
              <a:tr h="381705">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933597004"/>
                  </a:ext>
                </a:extLst>
              </a:tr>
              <a:tr h="381705">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216120853"/>
                  </a:ext>
                </a:extLst>
              </a:tr>
              <a:tr h="69665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1.206</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0.04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C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1.710</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0.04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341787491"/>
                  </a:ext>
                </a:extLst>
              </a:tr>
              <a:tr h="69665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1.710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0.06</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1.836</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122520499"/>
                  </a:ext>
                </a:extLst>
              </a:tr>
              <a:tr h="69665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2.076</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0.06</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1.816</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0.05</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384585545"/>
                  </a:ext>
                </a:extLst>
              </a:tr>
              <a:tr h="381705">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507849732"/>
                  </a:ext>
                </a:extLst>
              </a:tr>
              <a:tr h="1013381">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2146174"/>
                  </a:ext>
                </a:extLst>
              </a:tr>
            </a:tbl>
          </a:graphicData>
        </a:graphic>
      </p:graphicFrame>
    </p:spTree>
    <p:extLst>
      <p:ext uri="{BB962C8B-B14F-4D97-AF65-F5344CB8AC3E}">
        <p14:creationId xmlns:p14="http://schemas.microsoft.com/office/powerpoint/2010/main" val="1845305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47217" y="692696"/>
            <a:ext cx="7704856" cy="463397"/>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spcAft>
                <a:spcPts val="1000"/>
              </a:spcAft>
            </a:pPr>
            <a:r>
              <a:rPr lang="ar-IQ" b="1" dirty="0">
                <a:latin typeface="Calibri"/>
                <a:ea typeface="Calibri"/>
                <a:cs typeface="Times New Roman"/>
              </a:rPr>
              <a:t>جدول </a:t>
            </a:r>
            <a:r>
              <a:rPr lang="en-US" b="1" dirty="0">
                <a:latin typeface="Calibri"/>
                <a:ea typeface="Calibri"/>
                <a:cs typeface="Times New Roman"/>
              </a:rPr>
              <a:t>(</a:t>
            </a:r>
            <a:r>
              <a:rPr lang="en-US" b="1" dirty="0">
                <a:latin typeface="Times New Roman"/>
                <a:ea typeface="Calibri"/>
                <a:cs typeface="Arial"/>
              </a:rPr>
              <a:t>9)</a:t>
            </a:r>
            <a:r>
              <a:rPr lang="ar-IQ" b="1" dirty="0">
                <a:latin typeface="Calibri"/>
                <a:ea typeface="Calibri"/>
                <a:cs typeface="Times New Roman"/>
              </a:rPr>
              <a:t> : تأثير حالة ونوع الأسماك في قيمة البيروكسيد</a:t>
            </a:r>
            <a:r>
              <a:rPr lang="en-US" b="1" dirty="0">
                <a:latin typeface="Times New Roman"/>
                <a:ea typeface="Calibri"/>
                <a:cs typeface="Arial"/>
              </a:rPr>
              <a:t>PV </a:t>
            </a:r>
            <a:endParaRPr lang="en-US" sz="1400" dirty="0">
              <a:effectLst/>
              <a:latin typeface="Calibri"/>
              <a:ea typeface="Calibri"/>
              <a:cs typeface="Arial"/>
            </a:endParaRPr>
          </a:p>
        </p:txBody>
      </p:sp>
      <p:graphicFrame>
        <p:nvGraphicFramePr>
          <p:cNvPr id="3" name="Table 2">
            <a:extLst>
              <a:ext uri="{FF2B5EF4-FFF2-40B4-BE49-F238E27FC236}">
                <a16:creationId xmlns:a16="http://schemas.microsoft.com/office/drawing/2014/main" id="{61FA2BAD-7903-C6C1-D474-FF9480954D3B}"/>
              </a:ext>
            </a:extLst>
          </p:cNvPr>
          <p:cNvGraphicFramePr>
            <a:graphicFrameLocks noGrp="1"/>
          </p:cNvGraphicFramePr>
          <p:nvPr>
            <p:extLst>
              <p:ext uri="{D42A27DB-BD31-4B8C-83A1-F6EECF244321}">
                <p14:modId xmlns:p14="http://schemas.microsoft.com/office/powerpoint/2010/main" val="296149690"/>
              </p:ext>
            </p:extLst>
          </p:nvPr>
        </p:nvGraphicFramePr>
        <p:xfrm>
          <a:off x="995413" y="1425651"/>
          <a:ext cx="7608463" cy="4079799"/>
        </p:xfrm>
        <a:graphic>
          <a:graphicData uri="http://schemas.openxmlformats.org/drawingml/2006/table">
            <a:tbl>
              <a:tblPr rtl="1" firstRow="1" firstCol="1" bandRow="1"/>
              <a:tblGrid>
                <a:gridCol w="1901446">
                  <a:extLst>
                    <a:ext uri="{9D8B030D-6E8A-4147-A177-3AD203B41FA5}">
                      <a16:colId xmlns:a16="http://schemas.microsoft.com/office/drawing/2014/main" val="2234569150"/>
                    </a:ext>
                  </a:extLst>
                </a:gridCol>
                <a:gridCol w="1902339">
                  <a:extLst>
                    <a:ext uri="{9D8B030D-6E8A-4147-A177-3AD203B41FA5}">
                      <a16:colId xmlns:a16="http://schemas.microsoft.com/office/drawing/2014/main" val="4033013110"/>
                    </a:ext>
                  </a:extLst>
                </a:gridCol>
                <a:gridCol w="1902339">
                  <a:extLst>
                    <a:ext uri="{9D8B030D-6E8A-4147-A177-3AD203B41FA5}">
                      <a16:colId xmlns:a16="http://schemas.microsoft.com/office/drawing/2014/main" val="3079776781"/>
                    </a:ext>
                  </a:extLst>
                </a:gridCol>
                <a:gridCol w="1902339">
                  <a:extLst>
                    <a:ext uri="{9D8B030D-6E8A-4147-A177-3AD203B41FA5}">
                      <a16:colId xmlns:a16="http://schemas.microsoft.com/office/drawing/2014/main" val="460009851"/>
                    </a:ext>
                  </a:extLst>
                </a:gridCol>
              </a:tblGrid>
              <a:tr h="363817">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99702446"/>
                  </a:ext>
                </a:extLst>
              </a:tr>
              <a:tr h="363817">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4110212667"/>
                  </a:ext>
                </a:extLst>
              </a:tr>
              <a:tr h="66401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3.86</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0.10</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2.58</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0.18</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97971808"/>
                  </a:ext>
                </a:extLst>
              </a:tr>
              <a:tr h="66401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3.67</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3.55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0.16</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449333538"/>
                  </a:ext>
                </a:extLst>
              </a:tr>
              <a:tr h="66401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4.28</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0.19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3.78</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0.07</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109325067"/>
                  </a:ext>
                </a:extLst>
              </a:tr>
              <a:tr h="32113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345599696"/>
                  </a:ext>
                </a:extLst>
              </a:tr>
              <a:tr h="965892">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76604146"/>
                  </a:ext>
                </a:extLst>
              </a:tr>
            </a:tbl>
          </a:graphicData>
        </a:graphic>
      </p:graphicFrame>
    </p:spTree>
    <p:extLst>
      <p:ext uri="{BB962C8B-B14F-4D97-AF65-F5344CB8AC3E}">
        <p14:creationId xmlns:p14="http://schemas.microsoft.com/office/powerpoint/2010/main" val="1516799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18072" y="713794"/>
            <a:ext cx="8136904" cy="463075"/>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spcAft>
                <a:spcPts val="1000"/>
              </a:spcAft>
            </a:pPr>
            <a:r>
              <a:rPr lang="en-US" b="1" dirty="0">
                <a:latin typeface="Times New Roman"/>
                <a:ea typeface="Calibri"/>
                <a:cs typeface="Arial"/>
              </a:rPr>
              <a:t> </a:t>
            </a:r>
            <a:r>
              <a:rPr lang="ar-IQ" b="1" dirty="0">
                <a:latin typeface="Times New Roman"/>
                <a:ea typeface="Calibri"/>
                <a:cs typeface="Arial"/>
              </a:rPr>
              <a:t>جدول </a:t>
            </a:r>
            <a:r>
              <a:rPr lang="en-US" b="1" dirty="0">
                <a:latin typeface="Times New Roman"/>
                <a:ea typeface="Calibri"/>
                <a:cs typeface="Arial"/>
              </a:rPr>
              <a:t>10)</a:t>
            </a:r>
            <a:r>
              <a:rPr lang="ar-IQ" b="1" dirty="0">
                <a:latin typeface="Times New Roman"/>
                <a:ea typeface="Calibri"/>
                <a:cs typeface="Arial"/>
              </a:rPr>
              <a:t>)</a:t>
            </a:r>
            <a:r>
              <a:rPr lang="ar-IQ" b="1" dirty="0">
                <a:latin typeface="Calibri"/>
                <a:ea typeface="Calibri"/>
                <a:cs typeface="Times New Roman"/>
              </a:rPr>
              <a:t> : تأثير حالة ونوع الأسماك  في قيم النتروجين الكلي المتطاير </a:t>
            </a:r>
            <a:endParaRPr lang="en-US" sz="1400" dirty="0">
              <a:effectLst/>
              <a:latin typeface="Calibri"/>
              <a:ea typeface="Calibri"/>
              <a:cs typeface="Arial"/>
            </a:endParaRPr>
          </a:p>
        </p:txBody>
      </p:sp>
      <p:graphicFrame>
        <p:nvGraphicFramePr>
          <p:cNvPr id="3" name="Table 2">
            <a:extLst>
              <a:ext uri="{FF2B5EF4-FFF2-40B4-BE49-F238E27FC236}">
                <a16:creationId xmlns:a16="http://schemas.microsoft.com/office/drawing/2014/main" id="{E4E31AEB-37EA-5937-75A9-35D24E68CC99}"/>
              </a:ext>
            </a:extLst>
          </p:cNvPr>
          <p:cNvGraphicFramePr>
            <a:graphicFrameLocks noGrp="1"/>
          </p:cNvGraphicFramePr>
          <p:nvPr>
            <p:extLst>
              <p:ext uri="{D42A27DB-BD31-4B8C-83A1-F6EECF244321}">
                <p14:modId xmlns:p14="http://schemas.microsoft.com/office/powerpoint/2010/main" val="807872513"/>
              </p:ext>
            </p:extLst>
          </p:nvPr>
        </p:nvGraphicFramePr>
        <p:xfrm>
          <a:off x="503548" y="1556792"/>
          <a:ext cx="8136904" cy="4587414"/>
        </p:xfrm>
        <a:graphic>
          <a:graphicData uri="http://schemas.openxmlformats.org/drawingml/2006/table">
            <a:tbl>
              <a:tblPr rtl="1" firstRow="1" firstCol="1" bandRow="1"/>
              <a:tblGrid>
                <a:gridCol w="2033509">
                  <a:extLst>
                    <a:ext uri="{9D8B030D-6E8A-4147-A177-3AD203B41FA5}">
                      <a16:colId xmlns:a16="http://schemas.microsoft.com/office/drawing/2014/main" val="184775462"/>
                    </a:ext>
                  </a:extLst>
                </a:gridCol>
                <a:gridCol w="2034465">
                  <a:extLst>
                    <a:ext uri="{9D8B030D-6E8A-4147-A177-3AD203B41FA5}">
                      <a16:colId xmlns:a16="http://schemas.microsoft.com/office/drawing/2014/main" val="642516637"/>
                    </a:ext>
                  </a:extLst>
                </a:gridCol>
                <a:gridCol w="2034465">
                  <a:extLst>
                    <a:ext uri="{9D8B030D-6E8A-4147-A177-3AD203B41FA5}">
                      <a16:colId xmlns:a16="http://schemas.microsoft.com/office/drawing/2014/main" val="527026778"/>
                    </a:ext>
                  </a:extLst>
                </a:gridCol>
                <a:gridCol w="2034465">
                  <a:extLst>
                    <a:ext uri="{9D8B030D-6E8A-4147-A177-3AD203B41FA5}">
                      <a16:colId xmlns:a16="http://schemas.microsoft.com/office/drawing/2014/main" val="895807531"/>
                    </a:ext>
                  </a:extLst>
                </a:gridCol>
              </a:tblGrid>
              <a:tr h="398189">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583620781"/>
                  </a:ext>
                </a:extLst>
              </a:tr>
              <a:tr h="398189">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912192097"/>
                  </a:ext>
                </a:extLst>
              </a:tr>
              <a:tr h="761645">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3.33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4.20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0.20 </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885779930"/>
                  </a:ext>
                </a:extLst>
              </a:tr>
              <a:tr h="761645">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2.43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0.21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4.50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0.15</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033310447"/>
                  </a:ext>
                </a:extLst>
              </a:tr>
              <a:tr h="761645">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4.33</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0.18</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4.46</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0.23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258251496"/>
                  </a:ext>
                </a:extLst>
              </a:tr>
              <a:tr h="39818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685476061"/>
                  </a:ext>
                </a:extLst>
              </a:tr>
              <a:tr h="1107912">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86893389"/>
                  </a:ext>
                </a:extLst>
              </a:tr>
            </a:tbl>
          </a:graphicData>
        </a:graphic>
      </p:graphicFrame>
    </p:spTree>
    <p:extLst>
      <p:ext uri="{BB962C8B-B14F-4D97-AF65-F5344CB8AC3E}">
        <p14:creationId xmlns:p14="http://schemas.microsoft.com/office/powerpoint/2010/main" val="3511702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778702"/>
            <a:ext cx="8352928" cy="463397"/>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spcAft>
                <a:spcPts val="1000"/>
              </a:spcAft>
            </a:pPr>
            <a:r>
              <a:rPr lang="ar-IQ" b="1" dirty="0">
                <a:latin typeface="Calibri"/>
                <a:ea typeface="Calibri"/>
                <a:cs typeface="Times New Roman"/>
              </a:rPr>
              <a:t>جدول </a:t>
            </a:r>
            <a:r>
              <a:rPr lang="en-US" b="1" dirty="0">
                <a:latin typeface="Times New Roman"/>
                <a:ea typeface="Calibri"/>
                <a:cs typeface="Arial"/>
              </a:rPr>
              <a:t>11)</a:t>
            </a:r>
            <a:r>
              <a:rPr lang="ar-IQ" b="1" dirty="0">
                <a:latin typeface="Calibri"/>
                <a:ea typeface="Calibri"/>
                <a:cs typeface="Times New Roman"/>
              </a:rPr>
              <a:t>) : تأثير حالة ونوع الأسماك في تركيز صبغة المايوغلوبين </a:t>
            </a:r>
            <a:endParaRPr lang="en-US" sz="1400" dirty="0">
              <a:effectLst/>
              <a:latin typeface="Calibri"/>
              <a:ea typeface="Calibri"/>
              <a:cs typeface="Arial"/>
            </a:endParaRPr>
          </a:p>
        </p:txBody>
      </p:sp>
      <p:sp>
        <p:nvSpPr>
          <p:cNvPr id="5" name="Rectangle 1"/>
          <p:cNvSpPr>
            <a:spLocks noChangeArrowheads="1"/>
          </p:cNvSpPr>
          <p:nvPr/>
        </p:nvSpPr>
        <p:spPr bwMode="auto">
          <a:xfrm>
            <a:off x="2405063" y="18002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4" name="Table 3">
            <a:extLst>
              <a:ext uri="{FF2B5EF4-FFF2-40B4-BE49-F238E27FC236}">
                <a16:creationId xmlns:a16="http://schemas.microsoft.com/office/drawing/2014/main" id="{4F135B98-8210-8D54-4052-44EB61D13F97}"/>
              </a:ext>
            </a:extLst>
          </p:cNvPr>
          <p:cNvGraphicFramePr>
            <a:graphicFrameLocks noGrp="1"/>
          </p:cNvGraphicFramePr>
          <p:nvPr>
            <p:extLst>
              <p:ext uri="{D42A27DB-BD31-4B8C-83A1-F6EECF244321}">
                <p14:modId xmlns:p14="http://schemas.microsoft.com/office/powerpoint/2010/main" val="3764026943"/>
              </p:ext>
            </p:extLst>
          </p:nvPr>
        </p:nvGraphicFramePr>
        <p:xfrm>
          <a:off x="647564" y="1556792"/>
          <a:ext cx="7992887" cy="4522505"/>
        </p:xfrm>
        <a:graphic>
          <a:graphicData uri="http://schemas.openxmlformats.org/drawingml/2006/table">
            <a:tbl>
              <a:tblPr rtl="1" firstRow="1" firstCol="1" bandRow="1"/>
              <a:tblGrid>
                <a:gridCol w="1997519">
                  <a:extLst>
                    <a:ext uri="{9D8B030D-6E8A-4147-A177-3AD203B41FA5}">
                      <a16:colId xmlns:a16="http://schemas.microsoft.com/office/drawing/2014/main" val="3834955234"/>
                    </a:ext>
                  </a:extLst>
                </a:gridCol>
                <a:gridCol w="1998456">
                  <a:extLst>
                    <a:ext uri="{9D8B030D-6E8A-4147-A177-3AD203B41FA5}">
                      <a16:colId xmlns:a16="http://schemas.microsoft.com/office/drawing/2014/main" val="2297447127"/>
                    </a:ext>
                  </a:extLst>
                </a:gridCol>
                <a:gridCol w="1998456">
                  <a:extLst>
                    <a:ext uri="{9D8B030D-6E8A-4147-A177-3AD203B41FA5}">
                      <a16:colId xmlns:a16="http://schemas.microsoft.com/office/drawing/2014/main" val="811378971"/>
                    </a:ext>
                  </a:extLst>
                </a:gridCol>
                <a:gridCol w="1998456">
                  <a:extLst>
                    <a:ext uri="{9D8B030D-6E8A-4147-A177-3AD203B41FA5}">
                      <a16:colId xmlns:a16="http://schemas.microsoft.com/office/drawing/2014/main" val="1146675231"/>
                    </a:ext>
                  </a:extLst>
                </a:gridCol>
              </a:tblGrid>
              <a:tr h="372829">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229035267"/>
                  </a:ext>
                </a:extLst>
              </a:tr>
              <a:tr h="372829">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390433899"/>
                  </a:ext>
                </a:extLst>
              </a:tr>
              <a:tr h="680458">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0.194</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0.002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0.170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0.005</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687117549"/>
                  </a:ext>
                </a:extLst>
              </a:tr>
              <a:tr h="680458">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0.168</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0.009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0.167</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0.008</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659738618"/>
                  </a:ext>
                </a:extLst>
              </a:tr>
              <a:tr h="680458">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0.248</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0.01</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0.212</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0.004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90577484"/>
                  </a:ext>
                </a:extLst>
              </a:tr>
              <a:tr h="37282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938023522"/>
                  </a:ext>
                </a:extLst>
              </a:tr>
              <a:tr h="989815">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18659362"/>
                  </a:ext>
                </a:extLst>
              </a:tr>
              <a:tr h="372829">
                <a:tc gridSpan="4">
                  <a:txBody>
                    <a:bodyPr/>
                    <a:lstStyle/>
                    <a:p>
                      <a:pPr marL="0" marR="0" algn="r" rtl="1">
                        <a:lnSpc>
                          <a:spcPct val="110000"/>
                        </a:lnSpc>
                        <a:spcBef>
                          <a:spcPts val="0"/>
                        </a:spcBef>
                        <a:spcAft>
                          <a:spcPts val="0"/>
                        </a:spcAft>
                      </a:pPr>
                      <a:r>
                        <a:rPr lang="ar-IQ" sz="1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52358960"/>
                  </a:ext>
                </a:extLst>
              </a:tr>
            </a:tbl>
          </a:graphicData>
        </a:graphic>
      </p:graphicFrame>
    </p:spTree>
    <p:extLst>
      <p:ext uri="{BB962C8B-B14F-4D97-AF65-F5344CB8AC3E}">
        <p14:creationId xmlns:p14="http://schemas.microsoft.com/office/powerpoint/2010/main" val="3437727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9413" y="780217"/>
            <a:ext cx="8136904" cy="463075"/>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spcAft>
                <a:spcPts val="1000"/>
              </a:spcAft>
            </a:pPr>
            <a:r>
              <a:rPr lang="en-US" dirty="0">
                <a:latin typeface="Times New Roman"/>
                <a:ea typeface="Calibri"/>
                <a:cs typeface="Arial"/>
              </a:rPr>
              <a:t> </a:t>
            </a:r>
            <a:r>
              <a:rPr lang="ar-IQ" b="1" dirty="0">
                <a:latin typeface="Times New Roman"/>
                <a:ea typeface="Calibri"/>
                <a:cs typeface="Arial"/>
              </a:rPr>
              <a:t>جدول </a:t>
            </a:r>
            <a:r>
              <a:rPr lang="en-US" b="1" dirty="0">
                <a:latin typeface="Times New Roman"/>
                <a:ea typeface="Calibri"/>
                <a:cs typeface="Arial"/>
              </a:rPr>
              <a:t>12)</a:t>
            </a:r>
            <a:r>
              <a:rPr lang="ar-IQ" b="1" dirty="0">
                <a:latin typeface="Calibri"/>
                <a:ea typeface="Calibri"/>
                <a:cs typeface="Times New Roman"/>
              </a:rPr>
              <a:t>): تأثير حالة ونوع الأسماك في قابلية حمل الماء </a:t>
            </a:r>
            <a:r>
              <a:rPr lang="en-US" b="1" dirty="0">
                <a:latin typeface="Times New Roman"/>
                <a:ea typeface="Calibri"/>
                <a:cs typeface="Arial"/>
              </a:rPr>
              <a:t>WHC)</a:t>
            </a:r>
            <a:r>
              <a:rPr lang="ar-IQ" b="1" dirty="0">
                <a:latin typeface="Calibri"/>
                <a:ea typeface="Calibri"/>
                <a:cs typeface="Times New Roman"/>
              </a:rPr>
              <a:t>)</a:t>
            </a:r>
            <a:endParaRPr lang="en-US" sz="1400" dirty="0">
              <a:effectLst/>
              <a:latin typeface="Calibri"/>
              <a:ea typeface="Calibri"/>
              <a:cs typeface="Arial"/>
            </a:endParaRPr>
          </a:p>
        </p:txBody>
      </p:sp>
      <p:graphicFrame>
        <p:nvGraphicFramePr>
          <p:cNvPr id="3" name="Table 2">
            <a:extLst>
              <a:ext uri="{FF2B5EF4-FFF2-40B4-BE49-F238E27FC236}">
                <a16:creationId xmlns:a16="http://schemas.microsoft.com/office/drawing/2014/main" id="{CA8F73E9-C0B5-0FE8-212C-1B6F736CE049}"/>
              </a:ext>
            </a:extLst>
          </p:cNvPr>
          <p:cNvGraphicFramePr>
            <a:graphicFrameLocks noGrp="1"/>
          </p:cNvGraphicFramePr>
          <p:nvPr>
            <p:extLst>
              <p:ext uri="{D42A27DB-BD31-4B8C-83A1-F6EECF244321}">
                <p14:modId xmlns:p14="http://schemas.microsoft.com/office/powerpoint/2010/main" val="1135963259"/>
              </p:ext>
            </p:extLst>
          </p:nvPr>
        </p:nvGraphicFramePr>
        <p:xfrm>
          <a:off x="755577" y="1484784"/>
          <a:ext cx="7848870" cy="4752530"/>
        </p:xfrm>
        <a:graphic>
          <a:graphicData uri="http://schemas.openxmlformats.org/drawingml/2006/table">
            <a:tbl>
              <a:tblPr rtl="1" firstRow="1" firstCol="1" bandRow="1"/>
              <a:tblGrid>
                <a:gridCol w="1800297">
                  <a:extLst>
                    <a:ext uri="{9D8B030D-6E8A-4147-A177-3AD203B41FA5}">
                      <a16:colId xmlns:a16="http://schemas.microsoft.com/office/drawing/2014/main" val="3533339364"/>
                    </a:ext>
                  </a:extLst>
                </a:gridCol>
                <a:gridCol w="2016191">
                  <a:extLst>
                    <a:ext uri="{9D8B030D-6E8A-4147-A177-3AD203B41FA5}">
                      <a16:colId xmlns:a16="http://schemas.microsoft.com/office/drawing/2014/main" val="3714182962"/>
                    </a:ext>
                  </a:extLst>
                </a:gridCol>
                <a:gridCol w="2016191">
                  <a:extLst>
                    <a:ext uri="{9D8B030D-6E8A-4147-A177-3AD203B41FA5}">
                      <a16:colId xmlns:a16="http://schemas.microsoft.com/office/drawing/2014/main" val="1864883135"/>
                    </a:ext>
                  </a:extLst>
                </a:gridCol>
                <a:gridCol w="2016191">
                  <a:extLst>
                    <a:ext uri="{9D8B030D-6E8A-4147-A177-3AD203B41FA5}">
                      <a16:colId xmlns:a16="http://schemas.microsoft.com/office/drawing/2014/main" val="1598733963"/>
                    </a:ext>
                  </a:extLst>
                </a:gridCol>
              </a:tblGrid>
              <a:tr h="356738">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184892961"/>
                  </a:ext>
                </a:extLst>
              </a:tr>
              <a:tr h="356738">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698457155"/>
                  </a:ext>
                </a:extLst>
              </a:tr>
              <a:tr h="737626">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 23.00</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0.75</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24.99</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0.60</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945378460"/>
                  </a:ext>
                </a:extLst>
              </a:tr>
              <a:tr h="73762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20.53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1.28</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12.48</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0.41</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C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686141910"/>
                  </a:ext>
                </a:extLst>
              </a:tr>
              <a:tr h="73762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 30.85</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1.31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14.89</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0.38</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409601331"/>
                  </a:ext>
                </a:extLst>
              </a:tr>
              <a:tr h="619347">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94634133"/>
                  </a:ext>
                </a:extLst>
              </a:tr>
              <a:tr h="1206829">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62931759"/>
                  </a:ext>
                </a:extLst>
              </a:tr>
            </a:tbl>
          </a:graphicData>
        </a:graphic>
      </p:graphicFrame>
    </p:spTree>
    <p:extLst>
      <p:ext uri="{BB962C8B-B14F-4D97-AF65-F5344CB8AC3E}">
        <p14:creationId xmlns:p14="http://schemas.microsoft.com/office/powerpoint/2010/main" val="2894211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مقدمة وخاتمة المدونات✓ | 💄جمال و خيال ✨ Ami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764704"/>
            <a:ext cx="2714625" cy="16954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 name="مستطيل مستدير الزوايا 1"/>
          <p:cNvSpPr/>
          <p:nvPr/>
        </p:nvSpPr>
        <p:spPr>
          <a:xfrm>
            <a:off x="179512" y="260648"/>
            <a:ext cx="8786290" cy="6408712"/>
          </a:xfrm>
          <a:prstGeom prst="roundRect">
            <a:avLst/>
          </a:prstGeom>
          <a:solidFill>
            <a:schemeClr val="accent5">
              <a:lumMod val="20000"/>
              <a:lumOff val="8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IQ" sz="2000" dirty="0">
                <a:solidFill>
                  <a:srgbClr val="000000"/>
                </a:solidFill>
                <a:latin typeface="Arial" panose="020B0604020202020204" pitchFamily="34" charset="0"/>
                <a:ea typeface="Times New Roman"/>
                <a:cs typeface="Arial" panose="020B0604020202020204" pitchFamily="34" charset="0"/>
              </a:rPr>
              <a:t>تُعد لحوم الأسماك ذات أهمية تغذوية عالية لكونها غنية بالعناصر الغذائية والفيتامينات والمعادن وقد ازداد استهلاك لحوم الأسماك في العالم في السنوات الأخيرة بسبب زيادة وعي المجتمعات والتوجه نحو الغذاء </a:t>
            </a:r>
            <a:r>
              <a:rPr lang="ar-IQ" sz="2000" dirty="0">
                <a:solidFill>
                  <a:schemeClr val="tx1"/>
                </a:solidFill>
                <a:latin typeface="Arial" panose="020B0604020202020204" pitchFamily="34" charset="0"/>
                <a:ea typeface="Times New Roman"/>
                <a:cs typeface="Arial" panose="020B0604020202020204" pitchFamily="34" charset="0"/>
              </a:rPr>
              <a:t>الصحي</a:t>
            </a:r>
            <a:r>
              <a:rPr lang="ar-IQ" sz="2000" dirty="0">
                <a:solidFill>
                  <a:schemeClr val="tx1"/>
                </a:solidFill>
                <a:latin typeface="Arial" panose="020B0604020202020204" pitchFamily="34" charset="0"/>
                <a:ea typeface="Calibri"/>
                <a:cs typeface="Arial" panose="020B0604020202020204" pitchFamily="34" charset="0"/>
              </a:rPr>
              <a:t> </a:t>
            </a:r>
            <a:r>
              <a:rPr lang="en-US" sz="2000" dirty="0" err="1">
                <a:solidFill>
                  <a:schemeClr val="tx1"/>
                </a:solidFill>
                <a:latin typeface="Arial" panose="020B0604020202020204" pitchFamily="34" charset="0"/>
                <a:ea typeface="Calibri"/>
                <a:cs typeface="Arial" panose="020B0604020202020204" pitchFamily="34" charset="0"/>
              </a:rPr>
              <a:t>Alkhshali</a:t>
            </a:r>
            <a:r>
              <a:rPr lang="en-US" sz="2000" dirty="0">
                <a:solidFill>
                  <a:schemeClr val="tx1"/>
                </a:solidFill>
                <a:latin typeface="Arial" panose="020B0604020202020204" pitchFamily="34" charset="0"/>
                <a:ea typeface="Calibri"/>
                <a:cs typeface="Arial" panose="020B0604020202020204" pitchFamily="34" charset="0"/>
              </a:rPr>
              <a:t>)</a:t>
            </a:r>
            <a:r>
              <a:rPr lang="ar-IQ" sz="2000" dirty="0">
                <a:solidFill>
                  <a:schemeClr val="tx1"/>
                </a:solidFill>
                <a:latin typeface="Arial" panose="020B0604020202020204" pitchFamily="34" charset="0"/>
                <a:ea typeface="Calibri"/>
                <a:cs typeface="Arial" panose="020B0604020202020204" pitchFamily="34" charset="0"/>
              </a:rPr>
              <a:t>,</a:t>
            </a:r>
            <a:r>
              <a:rPr lang="en-US" sz="2000" dirty="0">
                <a:solidFill>
                  <a:schemeClr val="tx1"/>
                </a:solidFill>
                <a:latin typeface="Arial" panose="020B0604020202020204" pitchFamily="34" charset="0"/>
                <a:ea typeface="Calibri"/>
                <a:cs typeface="Arial" panose="020B0604020202020204" pitchFamily="34" charset="0"/>
              </a:rPr>
              <a:t>(2019</a:t>
            </a:r>
            <a:r>
              <a:rPr lang="ar-IQ" sz="2000" dirty="0">
                <a:solidFill>
                  <a:schemeClr val="tx1"/>
                </a:solidFill>
                <a:latin typeface="Arial" panose="020B0604020202020204" pitchFamily="34" charset="0"/>
                <a:ea typeface="Times New Roman"/>
                <a:cs typeface="Arial" panose="020B0604020202020204" pitchFamily="34" charset="0"/>
              </a:rPr>
              <a:t>. </a:t>
            </a:r>
            <a:r>
              <a:rPr lang="ar-IQ" sz="2000" dirty="0">
                <a:solidFill>
                  <a:srgbClr val="000000"/>
                </a:solidFill>
                <a:latin typeface="Arial" panose="020B0604020202020204" pitchFamily="34" charset="0"/>
                <a:ea typeface="Times New Roman"/>
                <a:cs typeface="Arial" panose="020B0604020202020204" pitchFamily="34" charset="0"/>
              </a:rPr>
              <a:t>كما تُعد الأسماك من أرخص أنواع اللحوم بالمقارنة مع اللحوم الآخرى لكونها متوافرة من المصائد الطبيعية إذ تكمن تكاليفها في عمليات الصيد والتسويق (السعدون,</a:t>
            </a:r>
            <a:r>
              <a:rPr lang="en-US" sz="2000" dirty="0">
                <a:solidFill>
                  <a:srgbClr val="000000"/>
                </a:solidFill>
                <a:latin typeface="Arial" panose="020B0604020202020204" pitchFamily="34" charset="0"/>
                <a:ea typeface="Times New Roman"/>
                <a:cs typeface="Arial" panose="020B0604020202020204" pitchFamily="34" charset="0"/>
              </a:rPr>
              <a:t>2015</a:t>
            </a:r>
            <a:r>
              <a:rPr lang="ar-IQ" sz="2000" dirty="0">
                <a:solidFill>
                  <a:srgbClr val="000000"/>
                </a:solidFill>
                <a:latin typeface="Arial" panose="020B0604020202020204" pitchFamily="34" charset="0"/>
                <a:ea typeface="Times New Roman"/>
                <a:cs typeface="Arial" panose="020B0604020202020204" pitchFamily="34" charset="0"/>
              </a:rPr>
              <a:t>).إن صيد وصناعة الأسماك والأغذية البحرية </a:t>
            </a:r>
            <a:r>
              <a:rPr lang="en-US" sz="2000" dirty="0">
                <a:solidFill>
                  <a:srgbClr val="000000"/>
                </a:solidFill>
                <a:latin typeface="Arial" panose="020B0604020202020204" pitchFamily="34" charset="0"/>
                <a:ea typeface="Times New Roman"/>
                <a:cs typeface="Arial" panose="020B0604020202020204" pitchFamily="34" charset="0"/>
              </a:rPr>
              <a:t>sea food </a:t>
            </a:r>
            <a:r>
              <a:rPr lang="ar-IQ" sz="2000" dirty="0">
                <a:solidFill>
                  <a:srgbClr val="000000"/>
                </a:solidFill>
                <a:latin typeface="Arial" panose="020B0604020202020204" pitchFamily="34" charset="0"/>
                <a:ea typeface="Times New Roman"/>
                <a:cs typeface="Arial" panose="020B0604020202020204" pitchFamily="34" charset="0"/>
              </a:rPr>
              <a:t> تعد البديل الأفضل عن صناعة اللحوم الحمر التي تحتوي على نسبة عالية من الدهون والكولسترول والأحماض الدهنية المشبعة والتي تسبب بصورة أو بأخرى مشكلات تغذوية تؤثر سلباً في صحة الإنسان وبذلك تكون الأسماك والأغذية البحرية ذات أهمية متميزة لاحتوائها على نسبة جيدة من المعادن والفيتامينات مثل فيتامين</a:t>
            </a:r>
            <a:r>
              <a:rPr lang="en-US" sz="2000" dirty="0">
                <a:solidFill>
                  <a:srgbClr val="000000"/>
                </a:solidFill>
                <a:latin typeface="Arial" panose="020B0604020202020204" pitchFamily="34" charset="0"/>
                <a:ea typeface="Times New Roman"/>
                <a:cs typeface="Arial" panose="020B0604020202020204" pitchFamily="34" charset="0"/>
              </a:rPr>
              <a:t>A</a:t>
            </a:r>
            <a:r>
              <a:rPr lang="ar-IQ" sz="2000" dirty="0">
                <a:solidFill>
                  <a:srgbClr val="000000"/>
                </a:solidFill>
                <a:latin typeface="Arial" panose="020B0604020202020204" pitchFamily="34" charset="0"/>
                <a:ea typeface="Times New Roman"/>
                <a:cs typeface="Arial" panose="020B0604020202020204" pitchFamily="34" charset="0"/>
              </a:rPr>
              <a:t> و </a:t>
            </a:r>
            <a:r>
              <a:rPr lang="en-US" sz="2000" dirty="0">
                <a:solidFill>
                  <a:srgbClr val="000000"/>
                </a:solidFill>
                <a:latin typeface="Arial" panose="020B0604020202020204" pitchFamily="34" charset="0"/>
                <a:ea typeface="Times New Roman"/>
                <a:cs typeface="Arial" panose="020B0604020202020204" pitchFamily="34" charset="0"/>
              </a:rPr>
              <a:t> B</a:t>
            </a:r>
            <a:r>
              <a:rPr lang="ar-IQ" sz="2000" dirty="0">
                <a:solidFill>
                  <a:srgbClr val="000000"/>
                </a:solidFill>
                <a:latin typeface="Arial" panose="020B0604020202020204" pitchFamily="34" charset="0"/>
                <a:ea typeface="Times New Roman"/>
                <a:cs typeface="Arial" panose="020B0604020202020204" pitchFamily="34" charset="0"/>
              </a:rPr>
              <a:t>والدهون والأملاح, ويمتاز بروتين الأسماك بكونه من البروتينات البسيطة وسهلة الهضم (</a:t>
            </a:r>
            <a:r>
              <a:rPr lang="en-US" sz="2000" dirty="0" err="1">
                <a:solidFill>
                  <a:srgbClr val="000000"/>
                </a:solidFill>
                <a:latin typeface="Arial" panose="020B0604020202020204" pitchFamily="34" charset="0"/>
                <a:ea typeface="Times New Roman"/>
                <a:cs typeface="Arial" panose="020B0604020202020204" pitchFamily="34" charset="0"/>
              </a:rPr>
              <a:t>Wyness</a:t>
            </a:r>
            <a:r>
              <a:rPr lang="ar-IQ" sz="2000" dirty="0">
                <a:solidFill>
                  <a:srgbClr val="000000"/>
                </a:solidFill>
                <a:latin typeface="Arial" panose="020B0604020202020204" pitchFamily="34" charset="0"/>
                <a:ea typeface="Times New Roman"/>
                <a:cs typeface="Arial" panose="020B0604020202020204" pitchFamily="34" charset="0"/>
              </a:rPr>
              <a:t> وآخرون, </a:t>
            </a:r>
            <a:r>
              <a:rPr lang="en-US" sz="2000" dirty="0">
                <a:solidFill>
                  <a:srgbClr val="000000"/>
                </a:solidFill>
                <a:latin typeface="Arial" panose="020B0604020202020204" pitchFamily="34" charset="0"/>
                <a:ea typeface="Times New Roman"/>
                <a:cs typeface="Arial" panose="020B0604020202020204" pitchFamily="34" charset="0"/>
              </a:rPr>
              <a:t>2016</a:t>
            </a:r>
            <a:r>
              <a:rPr lang="ar-IQ" sz="2000" dirty="0">
                <a:solidFill>
                  <a:srgbClr val="000000"/>
                </a:solidFill>
                <a:latin typeface="Arial" panose="020B0604020202020204" pitchFamily="34" charset="0"/>
                <a:ea typeface="Times New Roman"/>
                <a:cs typeface="Arial" panose="020B0604020202020204" pitchFamily="34" charset="0"/>
              </a:rPr>
              <a:t>).ولكونها مهمة في نمو جسم إلإنسان, ينصح خبراء التغذية النساء الحوامل بتناول الأسماك بانتظام إذ تسهم في النمو العقلي السليم للجنين وجعله أقل عرضة للاصابة بالأمراض (الجنابي،</a:t>
            </a:r>
            <a:r>
              <a:rPr lang="en-US" sz="2000" dirty="0">
                <a:solidFill>
                  <a:srgbClr val="000000"/>
                </a:solidFill>
                <a:latin typeface="Arial" panose="020B0604020202020204" pitchFamily="34" charset="0"/>
                <a:ea typeface="Times New Roman"/>
                <a:cs typeface="Arial" panose="020B0604020202020204" pitchFamily="34" charset="0"/>
              </a:rPr>
              <a:t>2005</a:t>
            </a:r>
            <a:r>
              <a:rPr lang="ar-IQ" sz="2000" dirty="0">
                <a:solidFill>
                  <a:srgbClr val="000000"/>
                </a:solidFill>
                <a:latin typeface="Arial" panose="020B0604020202020204" pitchFamily="34" charset="0"/>
                <a:ea typeface="Times New Roman"/>
                <a:cs typeface="Arial" panose="020B0604020202020204" pitchFamily="34" charset="0"/>
              </a:rPr>
              <a:t>). </a:t>
            </a:r>
            <a:endParaRPr lang="ar-IQ" sz="2000" dirty="0">
              <a:solidFill>
                <a:schemeClr val="tx1"/>
              </a:solidFill>
              <a:latin typeface="Arial" panose="020B0604020202020204" pitchFamily="34" charset="0"/>
              <a:cs typeface="Arial" panose="020B0604020202020204" pitchFamily="34" charset="0"/>
            </a:endParaRPr>
          </a:p>
        </p:txBody>
      </p:sp>
      <p:pic>
        <p:nvPicPr>
          <p:cNvPr id="2052" name="Picture 4" descr="مقدمة وخاتمة المدونات✓ | 💄جمال و خيال ✨ Ami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5344" y="271893"/>
            <a:ext cx="2714625" cy="10801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70797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6870" y="654356"/>
            <a:ext cx="8424936" cy="357534"/>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spcAft>
                <a:spcPts val="1000"/>
              </a:spcAft>
            </a:pPr>
            <a:r>
              <a:rPr lang="ar-IQ" sz="1600" b="1" dirty="0">
                <a:latin typeface="Calibri"/>
                <a:ea typeface="Calibri"/>
                <a:cs typeface="Times New Roman"/>
              </a:rPr>
              <a:t>جدول </a:t>
            </a:r>
            <a:r>
              <a:rPr lang="en-US" sz="1600" b="1" dirty="0">
                <a:latin typeface="Times New Roman"/>
                <a:ea typeface="Calibri"/>
                <a:cs typeface="Arial"/>
              </a:rPr>
              <a:t>13)</a:t>
            </a:r>
            <a:r>
              <a:rPr lang="ar-IQ" sz="1600" b="1" dirty="0">
                <a:latin typeface="Times New Roman"/>
                <a:ea typeface="Calibri"/>
                <a:cs typeface="Arial"/>
              </a:rPr>
              <a:t>)</a:t>
            </a:r>
            <a:r>
              <a:rPr lang="ar-IQ" sz="1600" b="1" dirty="0">
                <a:latin typeface="Calibri"/>
                <a:ea typeface="Calibri"/>
                <a:cs typeface="Times New Roman"/>
              </a:rPr>
              <a:t>: تأثير حالة ونوع الأسماك في  نسبة السائل الناضح </a:t>
            </a:r>
            <a:r>
              <a:rPr lang="en-US" sz="1600" b="1" dirty="0">
                <a:latin typeface="Times New Roman"/>
                <a:ea typeface="Calibri"/>
                <a:cs typeface="Arial"/>
              </a:rPr>
              <a:t>Drip</a:t>
            </a:r>
            <a:endParaRPr lang="en-US" sz="1200" dirty="0">
              <a:effectLst/>
              <a:latin typeface="Calibri"/>
              <a:ea typeface="Calibri"/>
              <a:cs typeface="Arial"/>
            </a:endParaRPr>
          </a:p>
        </p:txBody>
      </p:sp>
      <p:graphicFrame>
        <p:nvGraphicFramePr>
          <p:cNvPr id="3" name="Table 2">
            <a:extLst>
              <a:ext uri="{FF2B5EF4-FFF2-40B4-BE49-F238E27FC236}">
                <a16:creationId xmlns:a16="http://schemas.microsoft.com/office/drawing/2014/main" id="{27A85031-2AE1-F9E3-78F7-5C7B93EB550F}"/>
              </a:ext>
            </a:extLst>
          </p:cNvPr>
          <p:cNvGraphicFramePr>
            <a:graphicFrameLocks noGrp="1"/>
          </p:cNvGraphicFramePr>
          <p:nvPr>
            <p:extLst>
              <p:ext uri="{D42A27DB-BD31-4B8C-83A1-F6EECF244321}">
                <p14:modId xmlns:p14="http://schemas.microsoft.com/office/powerpoint/2010/main" val="2203920188"/>
              </p:ext>
            </p:extLst>
          </p:nvPr>
        </p:nvGraphicFramePr>
        <p:xfrm>
          <a:off x="422192" y="1418014"/>
          <a:ext cx="8002234" cy="4891309"/>
        </p:xfrm>
        <a:graphic>
          <a:graphicData uri="http://schemas.openxmlformats.org/drawingml/2006/table">
            <a:tbl>
              <a:tblPr rtl="1" firstRow="1" firstCol="1" bandRow="1"/>
              <a:tblGrid>
                <a:gridCol w="1999855">
                  <a:extLst>
                    <a:ext uri="{9D8B030D-6E8A-4147-A177-3AD203B41FA5}">
                      <a16:colId xmlns:a16="http://schemas.microsoft.com/office/drawing/2014/main" val="2903876198"/>
                    </a:ext>
                  </a:extLst>
                </a:gridCol>
                <a:gridCol w="2000793">
                  <a:extLst>
                    <a:ext uri="{9D8B030D-6E8A-4147-A177-3AD203B41FA5}">
                      <a16:colId xmlns:a16="http://schemas.microsoft.com/office/drawing/2014/main" val="881102831"/>
                    </a:ext>
                  </a:extLst>
                </a:gridCol>
                <a:gridCol w="2000793">
                  <a:extLst>
                    <a:ext uri="{9D8B030D-6E8A-4147-A177-3AD203B41FA5}">
                      <a16:colId xmlns:a16="http://schemas.microsoft.com/office/drawing/2014/main" val="2519288143"/>
                    </a:ext>
                  </a:extLst>
                </a:gridCol>
                <a:gridCol w="2000793">
                  <a:extLst>
                    <a:ext uri="{9D8B030D-6E8A-4147-A177-3AD203B41FA5}">
                      <a16:colId xmlns:a16="http://schemas.microsoft.com/office/drawing/2014/main" val="1166675308"/>
                    </a:ext>
                  </a:extLst>
                </a:gridCol>
              </a:tblGrid>
              <a:tr h="439461">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149690187"/>
                  </a:ext>
                </a:extLst>
              </a:tr>
              <a:tr h="439461">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110773331"/>
                  </a:ext>
                </a:extLst>
              </a:tr>
              <a:tr h="802070">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23.38</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16.40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0.64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204407270"/>
                  </a:ext>
                </a:extLst>
              </a:tr>
              <a:tr h="802070">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21.96</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0.72</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16.09</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0.55</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C 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082937350"/>
                  </a:ext>
                </a:extLst>
              </a:tr>
              <a:tr h="802070">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23.64</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0.80</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18.25</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0.31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153246482"/>
                  </a:ext>
                </a:extLst>
              </a:tr>
              <a:tr h="439461">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382928206"/>
                  </a:ext>
                </a:extLst>
              </a:tr>
              <a:tr h="1166716">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33733253"/>
                  </a:ext>
                </a:extLst>
              </a:tr>
            </a:tbl>
          </a:graphicData>
        </a:graphic>
      </p:graphicFrame>
    </p:spTree>
    <p:extLst>
      <p:ext uri="{BB962C8B-B14F-4D97-AF65-F5344CB8AC3E}">
        <p14:creationId xmlns:p14="http://schemas.microsoft.com/office/powerpoint/2010/main" val="1660392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600006"/>
            <a:ext cx="7920880" cy="390684"/>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spcAft>
                <a:spcPts val="1000"/>
              </a:spcAft>
            </a:pPr>
            <a:r>
              <a:rPr lang="ar-IQ" b="1" dirty="0">
                <a:latin typeface="Calibri"/>
                <a:ea typeface="Calibri"/>
                <a:cs typeface="Times New Roman"/>
              </a:rPr>
              <a:t>جدول </a:t>
            </a:r>
            <a:r>
              <a:rPr lang="en-US" b="1" dirty="0">
                <a:latin typeface="Times New Roman"/>
                <a:ea typeface="Calibri"/>
                <a:cs typeface="Arial"/>
              </a:rPr>
              <a:t>14)</a:t>
            </a:r>
            <a:r>
              <a:rPr lang="ar-IQ" b="1" dirty="0">
                <a:latin typeface="Calibri"/>
                <a:ea typeface="Calibri"/>
                <a:cs typeface="Times New Roman"/>
              </a:rPr>
              <a:t>) : تأثير حالة ونوع الأسماك في الفقد بالطبخ</a:t>
            </a:r>
            <a:endParaRPr lang="en-US" sz="1400" dirty="0">
              <a:effectLst/>
              <a:latin typeface="Calibri"/>
              <a:ea typeface="Calibri"/>
              <a:cs typeface="Arial"/>
            </a:endParaRPr>
          </a:p>
        </p:txBody>
      </p:sp>
      <p:graphicFrame>
        <p:nvGraphicFramePr>
          <p:cNvPr id="3" name="Table 2">
            <a:extLst>
              <a:ext uri="{FF2B5EF4-FFF2-40B4-BE49-F238E27FC236}">
                <a16:creationId xmlns:a16="http://schemas.microsoft.com/office/drawing/2014/main" id="{0ECFBF29-135A-CD1E-77D5-118E357849EF}"/>
              </a:ext>
            </a:extLst>
          </p:cNvPr>
          <p:cNvGraphicFramePr>
            <a:graphicFrameLocks noGrp="1"/>
          </p:cNvGraphicFramePr>
          <p:nvPr>
            <p:extLst>
              <p:ext uri="{D42A27DB-BD31-4B8C-83A1-F6EECF244321}">
                <p14:modId xmlns:p14="http://schemas.microsoft.com/office/powerpoint/2010/main" val="2567479447"/>
              </p:ext>
            </p:extLst>
          </p:nvPr>
        </p:nvGraphicFramePr>
        <p:xfrm>
          <a:off x="1020975" y="1346006"/>
          <a:ext cx="7632848" cy="4603274"/>
        </p:xfrm>
        <a:graphic>
          <a:graphicData uri="http://schemas.openxmlformats.org/drawingml/2006/table">
            <a:tbl>
              <a:tblPr rtl="1" firstRow="1" firstCol="1" bandRow="1"/>
              <a:tblGrid>
                <a:gridCol w="1907540">
                  <a:extLst>
                    <a:ext uri="{9D8B030D-6E8A-4147-A177-3AD203B41FA5}">
                      <a16:colId xmlns:a16="http://schemas.microsoft.com/office/drawing/2014/main" val="1887548431"/>
                    </a:ext>
                  </a:extLst>
                </a:gridCol>
                <a:gridCol w="1908436">
                  <a:extLst>
                    <a:ext uri="{9D8B030D-6E8A-4147-A177-3AD203B41FA5}">
                      <a16:colId xmlns:a16="http://schemas.microsoft.com/office/drawing/2014/main" val="2419018987"/>
                    </a:ext>
                  </a:extLst>
                </a:gridCol>
                <a:gridCol w="1908436">
                  <a:extLst>
                    <a:ext uri="{9D8B030D-6E8A-4147-A177-3AD203B41FA5}">
                      <a16:colId xmlns:a16="http://schemas.microsoft.com/office/drawing/2014/main" val="2928645843"/>
                    </a:ext>
                  </a:extLst>
                </a:gridCol>
                <a:gridCol w="1908436">
                  <a:extLst>
                    <a:ext uri="{9D8B030D-6E8A-4147-A177-3AD203B41FA5}">
                      <a16:colId xmlns:a16="http://schemas.microsoft.com/office/drawing/2014/main" val="1905269615"/>
                    </a:ext>
                  </a:extLst>
                </a:gridCol>
              </a:tblGrid>
              <a:tr h="413582">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49296754"/>
                  </a:ext>
                </a:extLst>
              </a:tr>
              <a:tr h="413582">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026710124"/>
                  </a:ext>
                </a:extLst>
              </a:tr>
              <a:tr h="75483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16.26</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20.78</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35717676"/>
                  </a:ext>
                </a:extLst>
              </a:tr>
              <a:tr h="75483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19.63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0.29</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17.87</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0.06</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C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267706533"/>
                  </a:ext>
                </a:extLst>
              </a:tr>
              <a:tr h="75483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15.77</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0.22</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19.72</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0.20</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644296456"/>
                  </a:ext>
                </a:extLst>
              </a:tr>
              <a:tr h="41358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933556809"/>
                  </a:ext>
                </a:extLst>
              </a:tr>
              <a:tr h="1098011">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83812599"/>
                  </a:ext>
                </a:extLst>
              </a:tr>
            </a:tbl>
          </a:graphicData>
        </a:graphic>
      </p:graphicFrame>
    </p:spTree>
    <p:extLst>
      <p:ext uri="{BB962C8B-B14F-4D97-AF65-F5344CB8AC3E}">
        <p14:creationId xmlns:p14="http://schemas.microsoft.com/office/powerpoint/2010/main" val="909809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9672" y="767958"/>
            <a:ext cx="6804248" cy="39068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spcAft>
                <a:spcPts val="1000"/>
              </a:spcAft>
            </a:pPr>
            <a:r>
              <a:rPr lang="ar-IQ" b="1" dirty="0">
                <a:latin typeface="Calibri"/>
                <a:ea typeface="Calibri"/>
                <a:cs typeface="Times New Roman"/>
              </a:rPr>
              <a:t>جدول </a:t>
            </a:r>
            <a:r>
              <a:rPr lang="en-US" b="1" dirty="0">
                <a:latin typeface="Times New Roman"/>
                <a:ea typeface="Calibri"/>
                <a:cs typeface="Arial"/>
              </a:rPr>
              <a:t>15)</a:t>
            </a:r>
            <a:r>
              <a:rPr lang="ar-IQ" b="1" dirty="0">
                <a:latin typeface="Calibri"/>
                <a:ea typeface="Calibri"/>
                <a:cs typeface="Times New Roman"/>
              </a:rPr>
              <a:t>) : تأثير حالة ونوع الأسماك في العدد الكلي للبكتريا</a:t>
            </a:r>
            <a:endParaRPr lang="en-US" sz="1400" dirty="0">
              <a:effectLst/>
              <a:latin typeface="Calibri"/>
              <a:ea typeface="Calibri"/>
              <a:cs typeface="Arial"/>
            </a:endParaRPr>
          </a:p>
        </p:txBody>
      </p:sp>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1B3851A6-DCDE-0EE0-E79F-B412677AC7E9}"/>
                  </a:ext>
                </a:extLst>
              </p:cNvPr>
              <p:cNvGraphicFramePr>
                <a:graphicFrameLocks noGrp="1"/>
              </p:cNvGraphicFramePr>
              <p:nvPr>
                <p:extLst>
                  <p:ext uri="{D42A27DB-BD31-4B8C-83A1-F6EECF244321}">
                    <p14:modId xmlns:p14="http://schemas.microsoft.com/office/powerpoint/2010/main" val="2107041338"/>
                  </p:ext>
                </p:extLst>
              </p:nvPr>
            </p:nvGraphicFramePr>
            <p:xfrm>
              <a:off x="899592" y="1556792"/>
              <a:ext cx="7632848" cy="4708843"/>
            </p:xfrm>
            <a:graphic>
              <a:graphicData uri="http://schemas.openxmlformats.org/drawingml/2006/table">
                <a:tbl>
                  <a:tblPr rtl="1" firstRow="1" firstCol="1" bandRow="1"/>
                  <a:tblGrid>
                    <a:gridCol w="1907540">
                      <a:extLst>
                        <a:ext uri="{9D8B030D-6E8A-4147-A177-3AD203B41FA5}">
                          <a16:colId xmlns:a16="http://schemas.microsoft.com/office/drawing/2014/main" val="3421275420"/>
                        </a:ext>
                      </a:extLst>
                    </a:gridCol>
                    <a:gridCol w="1908436">
                      <a:extLst>
                        <a:ext uri="{9D8B030D-6E8A-4147-A177-3AD203B41FA5}">
                          <a16:colId xmlns:a16="http://schemas.microsoft.com/office/drawing/2014/main" val="2053397588"/>
                        </a:ext>
                      </a:extLst>
                    </a:gridCol>
                    <a:gridCol w="1908436">
                      <a:extLst>
                        <a:ext uri="{9D8B030D-6E8A-4147-A177-3AD203B41FA5}">
                          <a16:colId xmlns:a16="http://schemas.microsoft.com/office/drawing/2014/main" val="2548687399"/>
                        </a:ext>
                      </a:extLst>
                    </a:gridCol>
                    <a:gridCol w="1908436">
                      <a:extLst>
                        <a:ext uri="{9D8B030D-6E8A-4147-A177-3AD203B41FA5}">
                          <a16:colId xmlns:a16="http://schemas.microsoft.com/office/drawing/2014/main" val="3037290636"/>
                        </a:ext>
                      </a:extLst>
                    </a:gridCol>
                  </a:tblGrid>
                  <a:tr h="324131">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109701388"/>
                      </a:ext>
                    </a:extLst>
                  </a:tr>
                  <a:tr h="896181">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(عدد البكتريا×</a:t>
                          </a:r>
                          <a14:m>
                            <m:oMath xmlns:m="http://schemas.openxmlformats.org/officeDocument/2006/math">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10</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4</m:t>
                                  </m:r>
                                </m:sup>
                              </m:sSup>
                            </m:oMath>
                          </a14:m>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ar-IQ" sz="2000" dirty="0">
                              <a:effectLst/>
                              <a:latin typeface="Calibri" panose="020F0502020204030204" pitchFamily="34" charset="0"/>
                              <a:ea typeface="Calibri" panose="020F0502020204030204" pitchFamily="34" charset="0"/>
                              <a:cs typeface="Times New Roman" panose="02020603050405020304" pitchFamily="18" charset="0"/>
                            </a:rPr>
                            <a:t>غم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(عدد البكتريا×</a:t>
                          </a:r>
                          <a14:m>
                            <m:oMath xmlns:m="http://schemas.openxmlformats.org/officeDocument/2006/math">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10</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4</m:t>
                                  </m:r>
                                </m:sup>
                              </m:sSup>
                            </m:oMath>
                          </a14:m>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ar-IQ" sz="2000" dirty="0">
                              <a:effectLst/>
                              <a:latin typeface="Calibri" panose="020F0502020204030204" pitchFamily="34" charset="0"/>
                              <a:ea typeface="Calibri" panose="020F0502020204030204" pitchFamily="34" charset="0"/>
                              <a:cs typeface="Times New Roman" panose="02020603050405020304" pitchFamily="18" charset="0"/>
                            </a:rPr>
                            <a:t>غم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30699638"/>
                      </a:ext>
                    </a:extLst>
                  </a:tr>
                  <a:tr h="591578">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1.86</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0.20</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5.90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448017079"/>
                      </a:ext>
                    </a:extLst>
                  </a:tr>
                  <a:tr h="591578">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1.63</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0.14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3.13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C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490268248"/>
                      </a:ext>
                    </a:extLst>
                  </a:tr>
                  <a:tr h="591578">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4.30</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0.15</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9.03</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0.52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542155009"/>
                      </a:ext>
                    </a:extLst>
                  </a:tr>
                  <a:tr h="324131">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851986799"/>
                      </a:ext>
                    </a:extLst>
                  </a:tr>
                  <a:tr h="860528">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2979551"/>
                      </a:ext>
                    </a:extLst>
                  </a:tr>
                </a:tbl>
              </a:graphicData>
            </a:graphic>
          </p:graphicFrame>
        </mc:Choice>
        <mc:Fallback xmlns="">
          <p:graphicFrame>
            <p:nvGraphicFramePr>
              <p:cNvPr id="4" name="Table 3">
                <a:extLst>
                  <a:ext uri="{FF2B5EF4-FFF2-40B4-BE49-F238E27FC236}">
                    <a16:creationId xmlns:a16="http://schemas.microsoft.com/office/drawing/2014/main" id="{1B3851A6-DCDE-0EE0-E79F-B412677AC7E9}"/>
                  </a:ext>
                </a:extLst>
              </p:cNvPr>
              <p:cNvGraphicFramePr>
                <a:graphicFrameLocks noGrp="1"/>
              </p:cNvGraphicFramePr>
              <p:nvPr>
                <p:extLst>
                  <p:ext uri="{D42A27DB-BD31-4B8C-83A1-F6EECF244321}">
                    <p14:modId xmlns:p14="http://schemas.microsoft.com/office/powerpoint/2010/main" val="2107041338"/>
                  </p:ext>
                </p:extLst>
              </p:nvPr>
            </p:nvGraphicFramePr>
            <p:xfrm>
              <a:off x="899592" y="1556792"/>
              <a:ext cx="7632848" cy="4708843"/>
            </p:xfrm>
            <a:graphic>
              <a:graphicData uri="http://schemas.openxmlformats.org/drawingml/2006/table">
                <a:tbl>
                  <a:tblPr rtl="1" firstRow="1" firstCol="1" bandRow="1"/>
                  <a:tblGrid>
                    <a:gridCol w="1907540">
                      <a:extLst>
                        <a:ext uri="{9D8B030D-6E8A-4147-A177-3AD203B41FA5}">
                          <a16:colId xmlns:a16="http://schemas.microsoft.com/office/drawing/2014/main" val="3421275420"/>
                        </a:ext>
                      </a:extLst>
                    </a:gridCol>
                    <a:gridCol w="1908436">
                      <a:extLst>
                        <a:ext uri="{9D8B030D-6E8A-4147-A177-3AD203B41FA5}">
                          <a16:colId xmlns:a16="http://schemas.microsoft.com/office/drawing/2014/main" val="2053397588"/>
                        </a:ext>
                      </a:extLst>
                    </a:gridCol>
                    <a:gridCol w="1908436">
                      <a:extLst>
                        <a:ext uri="{9D8B030D-6E8A-4147-A177-3AD203B41FA5}">
                          <a16:colId xmlns:a16="http://schemas.microsoft.com/office/drawing/2014/main" val="2548687399"/>
                        </a:ext>
                      </a:extLst>
                    </a:gridCol>
                    <a:gridCol w="1908436">
                      <a:extLst>
                        <a:ext uri="{9D8B030D-6E8A-4147-A177-3AD203B41FA5}">
                          <a16:colId xmlns:a16="http://schemas.microsoft.com/office/drawing/2014/main" val="3037290636"/>
                        </a:ext>
                      </a:extLst>
                    </a:gridCol>
                  </a:tblGrid>
                  <a:tr h="328295">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109701388"/>
                      </a:ext>
                    </a:extLst>
                  </a:tr>
                  <a:tr h="1028383">
                    <a:tc vMerge="1">
                      <a:txBody>
                        <a:bodyPr/>
                        <a:lstStyle/>
                        <a:p>
                          <a:endParaRPr lang="en-US"/>
                        </a:p>
                      </a:txBody>
                      <a:tcPr/>
                    </a:tc>
                    <a:tc>
                      <a:txBody>
                        <a:bodyPr/>
                        <a:lstStyle/>
                        <a:p>
                          <a:endParaRPr lang="en-US"/>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a:blip r:embed="rId2"/>
                          <a:stretch>
                            <a:fillRect l="-100319" t="-37870" r="-201278" b="-339645"/>
                          </a:stretch>
                        </a:blipFill>
                      </a:tcPr>
                    </a:tc>
                    <a:tc>
                      <a:txBody>
                        <a:bodyPr/>
                        <a:lstStyle/>
                        <a:p>
                          <a:endParaRPr lang="en-US"/>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a:blip r:embed="rId2"/>
                          <a:stretch>
                            <a:fillRect l="-199682" t="-37870" r="-100637" b="-339645"/>
                          </a:stretch>
                        </a:blipFill>
                      </a:tcPr>
                    </a:tc>
                    <a:tc vMerge="1">
                      <a:txBody>
                        <a:bodyPr/>
                        <a:lstStyle/>
                        <a:p>
                          <a:endParaRPr lang="en-US"/>
                        </a:p>
                      </a:txBody>
                      <a:tcPr/>
                    </a:tc>
                    <a:extLst>
                      <a:ext uri="{0D108BD9-81ED-4DB2-BD59-A6C34878D82A}">
                        <a16:rowId xmlns:a16="http://schemas.microsoft.com/office/drawing/2014/main" val="330699638"/>
                      </a:ext>
                    </a:extLst>
                  </a:tr>
                  <a:tr h="678815">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1.86</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0.20</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5.90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448017079"/>
                      </a:ext>
                    </a:extLst>
                  </a:tr>
                  <a:tr h="678815">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1.63</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0.14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3.13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C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490268248"/>
                      </a:ext>
                    </a:extLst>
                  </a:tr>
                  <a:tr h="678815">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4.30</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0.15</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9.03</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0.52</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542155009"/>
                      </a:ext>
                    </a:extLst>
                  </a:tr>
                  <a:tr h="328295">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851986799"/>
                      </a:ext>
                    </a:extLst>
                  </a:tr>
                  <a:tr h="987425">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2979551"/>
                      </a:ext>
                    </a:extLst>
                  </a:tr>
                </a:tbl>
              </a:graphicData>
            </a:graphic>
          </p:graphicFrame>
        </mc:Fallback>
      </mc:AlternateContent>
    </p:spTree>
    <p:extLst>
      <p:ext uri="{BB962C8B-B14F-4D97-AF65-F5344CB8AC3E}">
        <p14:creationId xmlns:p14="http://schemas.microsoft.com/office/powerpoint/2010/main" val="2455353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59632" y="667466"/>
            <a:ext cx="6876256" cy="39068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spcAft>
                <a:spcPts val="1000"/>
              </a:spcAft>
            </a:pPr>
            <a:r>
              <a:rPr lang="ar-IQ" b="1" dirty="0">
                <a:latin typeface="Calibri"/>
                <a:ea typeface="Calibri"/>
                <a:cs typeface="Times New Roman"/>
              </a:rPr>
              <a:t>جدول </a:t>
            </a:r>
            <a:r>
              <a:rPr lang="en-US" b="1" dirty="0">
                <a:latin typeface="Times New Roman"/>
                <a:ea typeface="Calibri"/>
                <a:cs typeface="Arial"/>
              </a:rPr>
              <a:t>16)</a:t>
            </a:r>
            <a:r>
              <a:rPr lang="ar-IQ" b="1" dirty="0">
                <a:latin typeface="Calibri"/>
                <a:ea typeface="Calibri"/>
                <a:cs typeface="Times New Roman"/>
              </a:rPr>
              <a:t>) : تأثير حالة ونوع الأسماك في أعداد بكتريا السالمونيلا</a:t>
            </a:r>
            <a:endParaRPr lang="en-US" sz="1400" dirty="0">
              <a:effectLst/>
              <a:latin typeface="Calibri"/>
              <a:ea typeface="Calibri"/>
              <a:cs typeface="Arial"/>
            </a:endParaRPr>
          </a:p>
        </p:txBody>
      </p:sp>
      <mc:AlternateContent xmlns:mc="http://schemas.openxmlformats.org/markup-compatibility/2006">
        <mc:Choice xmlns:a14="http://schemas.microsoft.com/office/drawing/2010/main" Requires="a14">
          <p:graphicFrame>
            <p:nvGraphicFramePr>
              <p:cNvPr id="4" name="Table 3">
                <a:extLst>
                  <a:ext uri="{FF2B5EF4-FFF2-40B4-BE49-F238E27FC236}">
                    <a16:creationId xmlns:a16="http://schemas.microsoft.com/office/drawing/2014/main" id="{A453B3C1-456E-EC20-83B1-FAF70F819B1F}"/>
                  </a:ext>
                </a:extLst>
              </p:cNvPr>
              <p:cNvGraphicFramePr>
                <a:graphicFrameLocks noGrp="1"/>
              </p:cNvGraphicFramePr>
              <p:nvPr>
                <p:extLst>
                  <p:ext uri="{D42A27DB-BD31-4B8C-83A1-F6EECF244321}">
                    <p14:modId xmlns:p14="http://schemas.microsoft.com/office/powerpoint/2010/main" val="3164077123"/>
                  </p:ext>
                </p:extLst>
              </p:nvPr>
            </p:nvGraphicFramePr>
            <p:xfrm>
              <a:off x="935087" y="1412776"/>
              <a:ext cx="7200801" cy="4777757"/>
            </p:xfrm>
            <a:graphic>
              <a:graphicData uri="http://schemas.openxmlformats.org/drawingml/2006/table">
                <a:tbl>
                  <a:tblPr rtl="1" firstRow="1" firstCol="1" bandRow="1"/>
                  <a:tblGrid>
                    <a:gridCol w="1799565">
                      <a:extLst>
                        <a:ext uri="{9D8B030D-6E8A-4147-A177-3AD203B41FA5}">
                          <a16:colId xmlns:a16="http://schemas.microsoft.com/office/drawing/2014/main" val="470088288"/>
                        </a:ext>
                      </a:extLst>
                    </a:gridCol>
                    <a:gridCol w="1800412">
                      <a:extLst>
                        <a:ext uri="{9D8B030D-6E8A-4147-A177-3AD203B41FA5}">
                          <a16:colId xmlns:a16="http://schemas.microsoft.com/office/drawing/2014/main" val="55458122"/>
                        </a:ext>
                      </a:extLst>
                    </a:gridCol>
                    <a:gridCol w="1800412">
                      <a:extLst>
                        <a:ext uri="{9D8B030D-6E8A-4147-A177-3AD203B41FA5}">
                          <a16:colId xmlns:a16="http://schemas.microsoft.com/office/drawing/2014/main" val="3961000295"/>
                        </a:ext>
                      </a:extLst>
                    </a:gridCol>
                    <a:gridCol w="1800412">
                      <a:extLst>
                        <a:ext uri="{9D8B030D-6E8A-4147-A177-3AD203B41FA5}">
                          <a16:colId xmlns:a16="http://schemas.microsoft.com/office/drawing/2014/main" val="1697028142"/>
                        </a:ext>
                      </a:extLst>
                    </a:gridCol>
                  </a:tblGrid>
                  <a:tr h="386609">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9206102"/>
                      </a:ext>
                    </a:extLst>
                  </a:tr>
                  <a:tr h="734042">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14:m>
                            <m:oMath xmlns:m="http://schemas.openxmlformats.org/officeDocument/2006/math">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10</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4</m:t>
                                  </m:r>
                                </m:sup>
                              </m:sSup>
                            </m:oMath>
                          </a14:m>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14:m>
                            <m:oMath xmlns:m="http://schemas.openxmlformats.org/officeDocument/2006/math">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10</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4</m:t>
                                  </m:r>
                                </m:sup>
                              </m:sSup>
                            </m:oMath>
                          </a14:m>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234483018"/>
                      </a:ext>
                    </a:extLst>
                  </a:tr>
                  <a:tr h="73417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0.50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0.05</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C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2.30</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0.11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612489258"/>
                      </a:ext>
                    </a:extLst>
                  </a:tr>
                  <a:tr h="73417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1.06</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0.14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1.60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C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82677881"/>
                      </a:ext>
                    </a:extLst>
                  </a:tr>
                  <a:tr h="73417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3.30</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0.11</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5.10</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0.23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096440485"/>
                      </a:ext>
                    </a:extLst>
                  </a:tr>
                  <a:tr h="38660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143251784"/>
                      </a:ext>
                    </a:extLst>
                  </a:tr>
                  <a:tr h="1067960">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46206582"/>
                      </a:ext>
                    </a:extLst>
                  </a:tr>
                </a:tbl>
              </a:graphicData>
            </a:graphic>
          </p:graphicFrame>
        </mc:Choice>
        <mc:Fallback>
          <p:graphicFrame>
            <p:nvGraphicFramePr>
              <p:cNvPr id="4" name="Table 3">
                <a:extLst>
                  <a:ext uri="{FF2B5EF4-FFF2-40B4-BE49-F238E27FC236}">
                    <a16:creationId xmlns:a16="http://schemas.microsoft.com/office/drawing/2014/main" id="{A453B3C1-456E-EC20-83B1-FAF70F819B1F}"/>
                  </a:ext>
                </a:extLst>
              </p:cNvPr>
              <p:cNvGraphicFramePr>
                <a:graphicFrameLocks noGrp="1"/>
              </p:cNvGraphicFramePr>
              <p:nvPr>
                <p:extLst>
                  <p:ext uri="{D42A27DB-BD31-4B8C-83A1-F6EECF244321}">
                    <p14:modId xmlns:p14="http://schemas.microsoft.com/office/powerpoint/2010/main" val="3164077123"/>
                  </p:ext>
                </p:extLst>
              </p:nvPr>
            </p:nvGraphicFramePr>
            <p:xfrm>
              <a:off x="935087" y="1412776"/>
              <a:ext cx="7200801" cy="4777757"/>
            </p:xfrm>
            <a:graphic>
              <a:graphicData uri="http://schemas.openxmlformats.org/drawingml/2006/table">
                <a:tbl>
                  <a:tblPr rtl="1" firstRow="1" firstCol="1" bandRow="1"/>
                  <a:tblGrid>
                    <a:gridCol w="1799565">
                      <a:extLst>
                        <a:ext uri="{9D8B030D-6E8A-4147-A177-3AD203B41FA5}">
                          <a16:colId xmlns:a16="http://schemas.microsoft.com/office/drawing/2014/main" val="470088288"/>
                        </a:ext>
                      </a:extLst>
                    </a:gridCol>
                    <a:gridCol w="1800412">
                      <a:extLst>
                        <a:ext uri="{9D8B030D-6E8A-4147-A177-3AD203B41FA5}">
                          <a16:colId xmlns:a16="http://schemas.microsoft.com/office/drawing/2014/main" val="55458122"/>
                        </a:ext>
                      </a:extLst>
                    </a:gridCol>
                    <a:gridCol w="1800412">
                      <a:extLst>
                        <a:ext uri="{9D8B030D-6E8A-4147-A177-3AD203B41FA5}">
                          <a16:colId xmlns:a16="http://schemas.microsoft.com/office/drawing/2014/main" val="3961000295"/>
                        </a:ext>
                      </a:extLst>
                    </a:gridCol>
                    <a:gridCol w="1800412">
                      <a:extLst>
                        <a:ext uri="{9D8B030D-6E8A-4147-A177-3AD203B41FA5}">
                          <a16:colId xmlns:a16="http://schemas.microsoft.com/office/drawing/2014/main" val="1697028142"/>
                        </a:ext>
                      </a:extLst>
                    </a:gridCol>
                  </a:tblGrid>
                  <a:tr h="386609">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9206102"/>
                      </a:ext>
                    </a:extLst>
                  </a:tr>
                  <a:tr h="734042">
                    <a:tc vMerge="1">
                      <a:txBody>
                        <a:bodyPr/>
                        <a:lstStyle/>
                        <a:p>
                          <a:endParaRPr lang="en-US"/>
                        </a:p>
                      </a:txBody>
                      <a:tcPr/>
                    </a:tc>
                    <a:tc>
                      <a:txBody>
                        <a:bodyPr/>
                        <a:lstStyle/>
                        <a:p>
                          <a:endParaRPr lang="en-US"/>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a:blip r:embed="rId2"/>
                          <a:stretch>
                            <a:fillRect l="-100338" t="-60833" r="-200676" b="-510000"/>
                          </a:stretch>
                        </a:blipFill>
                      </a:tcPr>
                    </a:tc>
                    <a:tc>
                      <a:txBody>
                        <a:bodyPr/>
                        <a:lstStyle/>
                        <a:p>
                          <a:endParaRPr lang="en-US"/>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a:blip r:embed="rId2"/>
                          <a:stretch>
                            <a:fillRect l="-201017" t="-60833" r="-101356" b="-510000"/>
                          </a:stretch>
                        </a:blipFill>
                      </a:tcPr>
                    </a:tc>
                    <a:tc vMerge="1">
                      <a:txBody>
                        <a:bodyPr/>
                        <a:lstStyle/>
                        <a:p>
                          <a:endParaRPr lang="en-US"/>
                        </a:p>
                      </a:txBody>
                      <a:tcPr/>
                    </a:tc>
                    <a:extLst>
                      <a:ext uri="{0D108BD9-81ED-4DB2-BD59-A6C34878D82A}">
                        <a16:rowId xmlns:a16="http://schemas.microsoft.com/office/drawing/2014/main" val="2234483018"/>
                      </a:ext>
                    </a:extLst>
                  </a:tr>
                  <a:tr h="73417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0.50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0.05</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C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2.30</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0.11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612489258"/>
                      </a:ext>
                    </a:extLst>
                  </a:tr>
                  <a:tr h="73417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1.06</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0.14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1.60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C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82677881"/>
                      </a:ext>
                    </a:extLst>
                  </a:tr>
                  <a:tr h="73417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3.30</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0.11</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5.10</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0.23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096440485"/>
                      </a:ext>
                    </a:extLst>
                  </a:tr>
                  <a:tr h="38660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143251784"/>
                      </a:ext>
                    </a:extLst>
                  </a:tr>
                  <a:tr h="1067960">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46206582"/>
                      </a:ext>
                    </a:extLst>
                  </a:tr>
                </a:tbl>
              </a:graphicData>
            </a:graphic>
          </p:graphicFrame>
        </mc:Fallback>
      </mc:AlternateContent>
    </p:spTree>
    <p:extLst>
      <p:ext uri="{BB962C8B-B14F-4D97-AF65-F5344CB8AC3E}">
        <p14:creationId xmlns:p14="http://schemas.microsoft.com/office/powerpoint/2010/main" val="1688331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47664" y="780378"/>
            <a:ext cx="6550263" cy="5078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spcAft>
                <a:spcPts val="1000"/>
              </a:spcAft>
            </a:pPr>
            <a:r>
              <a:rPr lang="ar-IQ" b="1" dirty="0">
                <a:latin typeface="Calibri"/>
                <a:ea typeface="Calibri"/>
                <a:cs typeface="Times New Roman"/>
              </a:rPr>
              <a:t>جدول </a:t>
            </a:r>
            <a:r>
              <a:rPr lang="en-US" b="1" dirty="0">
                <a:latin typeface="Calibri"/>
                <a:ea typeface="Calibri"/>
                <a:cs typeface="Times New Roman"/>
              </a:rPr>
              <a:t>(</a:t>
            </a:r>
            <a:r>
              <a:rPr lang="en-US" b="1" dirty="0">
                <a:latin typeface="Times New Roman"/>
                <a:ea typeface="Calibri"/>
                <a:cs typeface="Arial"/>
              </a:rPr>
              <a:t>17)</a:t>
            </a:r>
            <a:r>
              <a:rPr lang="ar-IQ" b="1" dirty="0">
                <a:latin typeface="Calibri"/>
                <a:ea typeface="Calibri"/>
                <a:cs typeface="Times New Roman"/>
              </a:rPr>
              <a:t>: تأثير حالة ونوع الأسماك المختلفة في أعداد بكتريا القولون</a:t>
            </a:r>
            <a:endParaRPr lang="en-US" sz="1400" dirty="0">
              <a:effectLst/>
              <a:latin typeface="Calibri"/>
              <a:ea typeface="Calibri"/>
              <a:cs typeface="Arial"/>
            </a:endParaRPr>
          </a:p>
        </p:txBody>
      </p:sp>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C0678755-FA7A-DAB5-3611-00E55387C407}"/>
                  </a:ext>
                </a:extLst>
              </p:cNvPr>
              <p:cNvGraphicFramePr>
                <a:graphicFrameLocks noGrp="1"/>
              </p:cNvGraphicFramePr>
              <p:nvPr>
                <p:extLst>
                  <p:ext uri="{D42A27DB-BD31-4B8C-83A1-F6EECF244321}">
                    <p14:modId xmlns:p14="http://schemas.microsoft.com/office/powerpoint/2010/main" val="3046810588"/>
                  </p:ext>
                </p:extLst>
              </p:nvPr>
            </p:nvGraphicFramePr>
            <p:xfrm>
              <a:off x="1046073" y="1628800"/>
              <a:ext cx="7342350" cy="4608513"/>
            </p:xfrm>
            <a:graphic>
              <a:graphicData uri="http://schemas.openxmlformats.org/drawingml/2006/table">
                <a:tbl>
                  <a:tblPr rtl="1" firstRow="1" firstCol="1" bandRow="1"/>
                  <a:tblGrid>
                    <a:gridCol w="1834941">
                      <a:extLst>
                        <a:ext uri="{9D8B030D-6E8A-4147-A177-3AD203B41FA5}">
                          <a16:colId xmlns:a16="http://schemas.microsoft.com/office/drawing/2014/main" val="1294038881"/>
                        </a:ext>
                      </a:extLst>
                    </a:gridCol>
                    <a:gridCol w="1835803">
                      <a:extLst>
                        <a:ext uri="{9D8B030D-6E8A-4147-A177-3AD203B41FA5}">
                          <a16:colId xmlns:a16="http://schemas.microsoft.com/office/drawing/2014/main" val="2705236349"/>
                        </a:ext>
                      </a:extLst>
                    </a:gridCol>
                    <a:gridCol w="1835803">
                      <a:extLst>
                        <a:ext uri="{9D8B030D-6E8A-4147-A177-3AD203B41FA5}">
                          <a16:colId xmlns:a16="http://schemas.microsoft.com/office/drawing/2014/main" val="794996287"/>
                        </a:ext>
                      </a:extLst>
                    </a:gridCol>
                    <a:gridCol w="1835803">
                      <a:extLst>
                        <a:ext uri="{9D8B030D-6E8A-4147-A177-3AD203B41FA5}">
                          <a16:colId xmlns:a16="http://schemas.microsoft.com/office/drawing/2014/main" val="1685315596"/>
                        </a:ext>
                      </a:extLst>
                    </a:gridCol>
                  </a:tblGrid>
                  <a:tr h="385492">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215191208"/>
                      </a:ext>
                    </a:extLst>
                  </a:tr>
                  <a:tr h="703382">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14:m>
                            <m:oMath xmlns:m="http://schemas.openxmlformats.org/officeDocument/2006/math">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10</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4</m:t>
                                  </m:r>
                                </m:sup>
                              </m:sSup>
                            </m:oMath>
                          </a14:m>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14:m>
                            <m:oMath xmlns:m="http://schemas.openxmlformats.org/officeDocument/2006/math">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10</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4</m:t>
                                  </m:r>
                                </m:sup>
                              </m:sSup>
                            </m:oMath>
                          </a14:m>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323912260"/>
                      </a:ext>
                    </a:extLst>
                  </a:tr>
                  <a:tr h="703571">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3.63</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0.29</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988508754"/>
                      </a:ext>
                    </a:extLst>
                  </a:tr>
                  <a:tr h="703571">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0.90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2.50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C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740657919"/>
                      </a:ext>
                    </a:extLst>
                  </a:tr>
                  <a:tr h="703571">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2.03</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0.29</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4.50</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0.23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53155631"/>
                      </a:ext>
                    </a:extLst>
                  </a:tr>
                  <a:tr h="38549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278176055"/>
                      </a:ext>
                    </a:extLst>
                  </a:tr>
                  <a:tr h="1023434">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3316664"/>
                      </a:ext>
                    </a:extLst>
                  </a:tr>
                </a:tbl>
              </a:graphicData>
            </a:graphic>
          </p:graphicFrame>
        </mc:Choice>
        <mc:Fallback xmlns="">
          <p:graphicFrame>
            <p:nvGraphicFramePr>
              <p:cNvPr id="4" name="Table 3">
                <a:extLst>
                  <a:ext uri="{FF2B5EF4-FFF2-40B4-BE49-F238E27FC236}">
                    <a16:creationId xmlns:a16="http://schemas.microsoft.com/office/drawing/2014/main" id="{C0678755-FA7A-DAB5-3611-00E55387C407}"/>
                  </a:ext>
                </a:extLst>
              </p:cNvPr>
              <p:cNvGraphicFramePr>
                <a:graphicFrameLocks noGrp="1"/>
              </p:cNvGraphicFramePr>
              <p:nvPr>
                <p:extLst>
                  <p:ext uri="{D42A27DB-BD31-4B8C-83A1-F6EECF244321}">
                    <p14:modId xmlns:p14="http://schemas.microsoft.com/office/powerpoint/2010/main" val="3046810588"/>
                  </p:ext>
                </p:extLst>
              </p:nvPr>
            </p:nvGraphicFramePr>
            <p:xfrm>
              <a:off x="1046073" y="1628800"/>
              <a:ext cx="7342350" cy="4608513"/>
            </p:xfrm>
            <a:graphic>
              <a:graphicData uri="http://schemas.openxmlformats.org/drawingml/2006/table">
                <a:tbl>
                  <a:tblPr rtl="1" firstRow="1" firstCol="1" bandRow="1"/>
                  <a:tblGrid>
                    <a:gridCol w="1834941">
                      <a:extLst>
                        <a:ext uri="{9D8B030D-6E8A-4147-A177-3AD203B41FA5}">
                          <a16:colId xmlns:a16="http://schemas.microsoft.com/office/drawing/2014/main" val="1294038881"/>
                        </a:ext>
                      </a:extLst>
                    </a:gridCol>
                    <a:gridCol w="1835803">
                      <a:extLst>
                        <a:ext uri="{9D8B030D-6E8A-4147-A177-3AD203B41FA5}">
                          <a16:colId xmlns:a16="http://schemas.microsoft.com/office/drawing/2014/main" val="2705236349"/>
                        </a:ext>
                      </a:extLst>
                    </a:gridCol>
                    <a:gridCol w="1835803">
                      <a:extLst>
                        <a:ext uri="{9D8B030D-6E8A-4147-A177-3AD203B41FA5}">
                          <a16:colId xmlns:a16="http://schemas.microsoft.com/office/drawing/2014/main" val="794996287"/>
                        </a:ext>
                      </a:extLst>
                    </a:gridCol>
                    <a:gridCol w="1835803">
                      <a:extLst>
                        <a:ext uri="{9D8B030D-6E8A-4147-A177-3AD203B41FA5}">
                          <a16:colId xmlns:a16="http://schemas.microsoft.com/office/drawing/2014/main" val="1685315596"/>
                        </a:ext>
                      </a:extLst>
                    </a:gridCol>
                  </a:tblGrid>
                  <a:tr h="385492">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215191208"/>
                      </a:ext>
                    </a:extLst>
                  </a:tr>
                  <a:tr h="703382">
                    <a:tc vMerge="1">
                      <a:txBody>
                        <a:bodyPr/>
                        <a:lstStyle/>
                        <a:p>
                          <a:endParaRPr lang="en-US"/>
                        </a:p>
                      </a:txBody>
                      <a:tcPr/>
                    </a:tc>
                    <a:tc>
                      <a:txBody>
                        <a:bodyPr/>
                        <a:lstStyle/>
                        <a:p>
                          <a:endParaRPr lang="en-US"/>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a:blip r:embed="rId2"/>
                          <a:stretch>
                            <a:fillRect l="-100000" t="-62931" r="-200662" b="-513793"/>
                          </a:stretch>
                        </a:blipFill>
                      </a:tcPr>
                    </a:tc>
                    <a:tc>
                      <a:txBody>
                        <a:bodyPr/>
                        <a:lstStyle/>
                        <a:p>
                          <a:endParaRPr lang="en-US"/>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a:blip r:embed="rId2"/>
                          <a:stretch>
                            <a:fillRect l="-200664" t="-62931" r="-101329" b="-513793"/>
                          </a:stretch>
                        </a:blipFill>
                      </a:tcPr>
                    </a:tc>
                    <a:tc vMerge="1">
                      <a:txBody>
                        <a:bodyPr/>
                        <a:lstStyle/>
                        <a:p>
                          <a:endParaRPr lang="en-US"/>
                        </a:p>
                      </a:txBody>
                      <a:tcPr/>
                    </a:tc>
                    <a:extLst>
                      <a:ext uri="{0D108BD9-81ED-4DB2-BD59-A6C34878D82A}">
                        <a16:rowId xmlns:a16="http://schemas.microsoft.com/office/drawing/2014/main" val="1323912260"/>
                      </a:ext>
                    </a:extLst>
                  </a:tr>
                  <a:tr h="703571">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0.03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3.63</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0.29</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988508754"/>
                      </a:ext>
                    </a:extLst>
                  </a:tr>
                  <a:tr h="703571">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0.90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0.11</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2.50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0.17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C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740657919"/>
                      </a:ext>
                    </a:extLst>
                  </a:tr>
                  <a:tr h="703571">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2.03</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0.29</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b</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4.50</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0.23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53155631"/>
                      </a:ext>
                    </a:extLst>
                  </a:tr>
                  <a:tr h="38549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278176055"/>
                      </a:ext>
                    </a:extLst>
                  </a:tr>
                  <a:tr h="1023434">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3316664"/>
                      </a:ext>
                    </a:extLst>
                  </a:tr>
                </a:tbl>
              </a:graphicData>
            </a:graphic>
          </p:graphicFrame>
        </mc:Fallback>
      </mc:AlternateContent>
    </p:spTree>
    <p:extLst>
      <p:ext uri="{BB962C8B-B14F-4D97-AF65-F5344CB8AC3E}">
        <p14:creationId xmlns:p14="http://schemas.microsoft.com/office/powerpoint/2010/main" val="1653650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9672" y="949370"/>
            <a:ext cx="610939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ar-IQ" b="1" dirty="0">
                <a:ea typeface="Calibri"/>
                <a:cs typeface="Times New Roman"/>
              </a:rPr>
              <a:t>جدول</a:t>
            </a:r>
            <a:r>
              <a:rPr lang="en-US" b="1" dirty="0">
                <a:latin typeface="Times New Roman"/>
                <a:ea typeface="Calibri"/>
              </a:rPr>
              <a:t>18) </a:t>
            </a:r>
            <a:r>
              <a:rPr lang="ar-IQ" b="1" dirty="0">
                <a:latin typeface="Times New Roman"/>
                <a:ea typeface="Calibri"/>
              </a:rPr>
              <a:t>): تأثير حالة ونوع الأسماك في اللون</a:t>
            </a:r>
            <a:endParaRPr lang="en-US" dirty="0"/>
          </a:p>
        </p:txBody>
      </p:sp>
      <p:graphicFrame>
        <p:nvGraphicFramePr>
          <p:cNvPr id="4" name="Table 3">
            <a:extLst>
              <a:ext uri="{FF2B5EF4-FFF2-40B4-BE49-F238E27FC236}">
                <a16:creationId xmlns:a16="http://schemas.microsoft.com/office/drawing/2014/main" id="{DD2BA741-BB15-C7F9-1ED8-021129A63BD1}"/>
              </a:ext>
            </a:extLst>
          </p:cNvPr>
          <p:cNvGraphicFramePr>
            <a:graphicFrameLocks noGrp="1"/>
          </p:cNvGraphicFramePr>
          <p:nvPr>
            <p:extLst>
              <p:ext uri="{D42A27DB-BD31-4B8C-83A1-F6EECF244321}">
                <p14:modId xmlns:p14="http://schemas.microsoft.com/office/powerpoint/2010/main" val="269348877"/>
              </p:ext>
            </p:extLst>
          </p:nvPr>
        </p:nvGraphicFramePr>
        <p:xfrm>
          <a:off x="899593" y="1556792"/>
          <a:ext cx="7416822" cy="4968551"/>
        </p:xfrm>
        <a:graphic>
          <a:graphicData uri="http://schemas.openxmlformats.org/drawingml/2006/table">
            <a:tbl>
              <a:tblPr rtl="1" firstRow="1" firstCol="1" bandRow="1"/>
              <a:tblGrid>
                <a:gridCol w="1853553">
                  <a:extLst>
                    <a:ext uri="{9D8B030D-6E8A-4147-A177-3AD203B41FA5}">
                      <a16:colId xmlns:a16="http://schemas.microsoft.com/office/drawing/2014/main" val="784547167"/>
                    </a:ext>
                  </a:extLst>
                </a:gridCol>
                <a:gridCol w="1854423">
                  <a:extLst>
                    <a:ext uri="{9D8B030D-6E8A-4147-A177-3AD203B41FA5}">
                      <a16:colId xmlns:a16="http://schemas.microsoft.com/office/drawing/2014/main" val="2673953411"/>
                    </a:ext>
                  </a:extLst>
                </a:gridCol>
                <a:gridCol w="1854423">
                  <a:extLst>
                    <a:ext uri="{9D8B030D-6E8A-4147-A177-3AD203B41FA5}">
                      <a16:colId xmlns:a16="http://schemas.microsoft.com/office/drawing/2014/main" val="2914447290"/>
                    </a:ext>
                  </a:extLst>
                </a:gridCol>
                <a:gridCol w="1854423">
                  <a:extLst>
                    <a:ext uri="{9D8B030D-6E8A-4147-A177-3AD203B41FA5}">
                      <a16:colId xmlns:a16="http://schemas.microsoft.com/office/drawing/2014/main" val="971060920"/>
                    </a:ext>
                  </a:extLst>
                </a:gridCol>
              </a:tblGrid>
              <a:tr h="433759">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900497898"/>
                  </a:ext>
                </a:extLst>
              </a:tr>
              <a:tr h="574466">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295899825"/>
                  </a:ext>
                </a:extLst>
              </a:tr>
              <a:tr h="791663">
                <a:tc>
                  <a:txBody>
                    <a:bodyPr/>
                    <a:lstStyle/>
                    <a:p>
                      <a:pPr marL="0" marR="0" algn="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         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4.2</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4.1</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26288108"/>
                  </a:ext>
                </a:extLst>
              </a:tr>
              <a:tr h="791663">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4.2</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940792091"/>
                  </a:ext>
                </a:extLst>
              </a:tr>
              <a:tr h="791663">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5.8</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5.5</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534483679"/>
                  </a:ext>
                </a:extLst>
              </a:tr>
              <a:tr h="43375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51794917"/>
                  </a:ext>
                </a:extLst>
              </a:tr>
              <a:tr h="1151578">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84362233"/>
                  </a:ext>
                </a:extLst>
              </a:tr>
            </a:tbl>
          </a:graphicData>
        </a:graphic>
      </p:graphicFrame>
    </p:spTree>
    <p:extLst>
      <p:ext uri="{BB962C8B-B14F-4D97-AF65-F5344CB8AC3E}">
        <p14:creationId xmlns:p14="http://schemas.microsoft.com/office/powerpoint/2010/main" val="2225521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79712" y="692696"/>
            <a:ext cx="5544616"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ar-IQ" b="1" dirty="0">
                <a:ea typeface="Calibri"/>
                <a:cs typeface="Times New Roman"/>
              </a:rPr>
              <a:t>جدول </a:t>
            </a:r>
            <a:r>
              <a:rPr lang="en-US" b="1" dirty="0">
                <a:latin typeface="Times New Roman"/>
                <a:ea typeface="Calibri"/>
              </a:rPr>
              <a:t>19)</a:t>
            </a:r>
            <a:r>
              <a:rPr lang="ar-IQ" b="1" dirty="0">
                <a:latin typeface="Times New Roman"/>
                <a:ea typeface="Calibri"/>
              </a:rPr>
              <a:t>): تأثير حالة ونوع الأسماك في النكهة</a:t>
            </a:r>
            <a:endParaRPr lang="en-US" dirty="0"/>
          </a:p>
        </p:txBody>
      </p:sp>
      <p:graphicFrame>
        <p:nvGraphicFramePr>
          <p:cNvPr id="4" name="Table 3">
            <a:extLst>
              <a:ext uri="{FF2B5EF4-FFF2-40B4-BE49-F238E27FC236}">
                <a16:creationId xmlns:a16="http://schemas.microsoft.com/office/drawing/2014/main" id="{507CC34C-18BA-64F0-2E33-ED0654A60368}"/>
              </a:ext>
            </a:extLst>
          </p:cNvPr>
          <p:cNvGraphicFramePr>
            <a:graphicFrameLocks noGrp="1"/>
          </p:cNvGraphicFramePr>
          <p:nvPr>
            <p:extLst>
              <p:ext uri="{D42A27DB-BD31-4B8C-83A1-F6EECF244321}">
                <p14:modId xmlns:p14="http://schemas.microsoft.com/office/powerpoint/2010/main" val="1132444923"/>
              </p:ext>
            </p:extLst>
          </p:nvPr>
        </p:nvGraphicFramePr>
        <p:xfrm>
          <a:off x="943159" y="1268760"/>
          <a:ext cx="7257681" cy="4896544"/>
        </p:xfrm>
        <a:graphic>
          <a:graphicData uri="http://schemas.openxmlformats.org/drawingml/2006/table">
            <a:tbl>
              <a:tblPr rtl="1" firstRow="1" firstCol="1" bandRow="1"/>
              <a:tblGrid>
                <a:gridCol w="1813782">
                  <a:extLst>
                    <a:ext uri="{9D8B030D-6E8A-4147-A177-3AD203B41FA5}">
                      <a16:colId xmlns:a16="http://schemas.microsoft.com/office/drawing/2014/main" val="3694500308"/>
                    </a:ext>
                  </a:extLst>
                </a:gridCol>
                <a:gridCol w="1814633">
                  <a:extLst>
                    <a:ext uri="{9D8B030D-6E8A-4147-A177-3AD203B41FA5}">
                      <a16:colId xmlns:a16="http://schemas.microsoft.com/office/drawing/2014/main" val="5080882"/>
                    </a:ext>
                  </a:extLst>
                </a:gridCol>
                <a:gridCol w="1814633">
                  <a:extLst>
                    <a:ext uri="{9D8B030D-6E8A-4147-A177-3AD203B41FA5}">
                      <a16:colId xmlns:a16="http://schemas.microsoft.com/office/drawing/2014/main" val="1374059272"/>
                    </a:ext>
                  </a:extLst>
                </a:gridCol>
                <a:gridCol w="1814633">
                  <a:extLst>
                    <a:ext uri="{9D8B030D-6E8A-4147-A177-3AD203B41FA5}">
                      <a16:colId xmlns:a16="http://schemas.microsoft.com/office/drawing/2014/main" val="1544952290"/>
                    </a:ext>
                  </a:extLst>
                </a:gridCol>
              </a:tblGrid>
              <a:tr h="439931">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528156255"/>
                  </a:ext>
                </a:extLst>
              </a:tr>
              <a:tr h="439931">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81627397"/>
                  </a:ext>
                </a:extLst>
              </a:tr>
              <a:tr h="80292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6.0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5.3</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853517087"/>
                  </a:ext>
                </a:extLst>
              </a:tr>
              <a:tr h="802929">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6.0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0.57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4.8</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0.44</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AB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16219529"/>
                  </a:ext>
                </a:extLst>
              </a:tr>
              <a:tr h="802929">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5.3</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3.6</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608892251"/>
                  </a:ext>
                </a:extLst>
              </a:tr>
              <a:tr h="439931">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743761313"/>
                  </a:ext>
                </a:extLst>
              </a:tr>
              <a:tr h="1167964">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6628781"/>
                  </a:ext>
                </a:extLst>
              </a:tr>
            </a:tbl>
          </a:graphicData>
        </a:graphic>
      </p:graphicFrame>
    </p:spTree>
    <p:extLst>
      <p:ext uri="{BB962C8B-B14F-4D97-AF65-F5344CB8AC3E}">
        <p14:creationId xmlns:p14="http://schemas.microsoft.com/office/powerpoint/2010/main" val="3504057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9672" y="764704"/>
            <a:ext cx="5961076"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ar-IQ" b="1" dirty="0">
                <a:ea typeface="Calibri"/>
                <a:cs typeface="Times New Roman"/>
              </a:rPr>
              <a:t>جدول </a:t>
            </a:r>
            <a:r>
              <a:rPr lang="en-US" b="1" dirty="0">
                <a:latin typeface="Times New Roman"/>
                <a:ea typeface="Calibri"/>
              </a:rPr>
              <a:t>20)</a:t>
            </a:r>
            <a:r>
              <a:rPr lang="ar-IQ" b="1" dirty="0">
                <a:latin typeface="Times New Roman"/>
                <a:ea typeface="Calibri"/>
              </a:rPr>
              <a:t>): تأثير حالة ونوع الأسماك في الطراوة</a:t>
            </a:r>
            <a:r>
              <a:rPr lang="ar-IQ" dirty="0">
                <a:ea typeface="Calibri"/>
                <a:cs typeface="Times New Roman"/>
              </a:rPr>
              <a:t> </a:t>
            </a:r>
            <a:endParaRPr lang="en-US" dirty="0"/>
          </a:p>
        </p:txBody>
      </p:sp>
      <p:graphicFrame>
        <p:nvGraphicFramePr>
          <p:cNvPr id="4" name="Table 3">
            <a:extLst>
              <a:ext uri="{FF2B5EF4-FFF2-40B4-BE49-F238E27FC236}">
                <a16:creationId xmlns:a16="http://schemas.microsoft.com/office/drawing/2014/main" id="{D92FFBF2-7CD2-ABF0-81E5-80A416C9C788}"/>
              </a:ext>
            </a:extLst>
          </p:cNvPr>
          <p:cNvGraphicFramePr>
            <a:graphicFrameLocks noGrp="1"/>
          </p:cNvGraphicFramePr>
          <p:nvPr>
            <p:extLst>
              <p:ext uri="{D42A27DB-BD31-4B8C-83A1-F6EECF244321}">
                <p14:modId xmlns:p14="http://schemas.microsoft.com/office/powerpoint/2010/main" val="1196434376"/>
              </p:ext>
            </p:extLst>
          </p:nvPr>
        </p:nvGraphicFramePr>
        <p:xfrm>
          <a:off x="899590" y="1412776"/>
          <a:ext cx="7632849" cy="4608513"/>
        </p:xfrm>
        <a:graphic>
          <a:graphicData uri="http://schemas.openxmlformats.org/drawingml/2006/table">
            <a:tbl>
              <a:tblPr rtl="1" firstRow="1" firstCol="1" bandRow="1"/>
              <a:tblGrid>
                <a:gridCol w="1907541">
                  <a:extLst>
                    <a:ext uri="{9D8B030D-6E8A-4147-A177-3AD203B41FA5}">
                      <a16:colId xmlns:a16="http://schemas.microsoft.com/office/drawing/2014/main" val="744816234"/>
                    </a:ext>
                  </a:extLst>
                </a:gridCol>
                <a:gridCol w="1908436">
                  <a:extLst>
                    <a:ext uri="{9D8B030D-6E8A-4147-A177-3AD203B41FA5}">
                      <a16:colId xmlns:a16="http://schemas.microsoft.com/office/drawing/2014/main" val="1673117095"/>
                    </a:ext>
                  </a:extLst>
                </a:gridCol>
                <a:gridCol w="1908436">
                  <a:extLst>
                    <a:ext uri="{9D8B030D-6E8A-4147-A177-3AD203B41FA5}">
                      <a16:colId xmlns:a16="http://schemas.microsoft.com/office/drawing/2014/main" val="254434437"/>
                    </a:ext>
                  </a:extLst>
                </a:gridCol>
                <a:gridCol w="1908436">
                  <a:extLst>
                    <a:ext uri="{9D8B030D-6E8A-4147-A177-3AD203B41FA5}">
                      <a16:colId xmlns:a16="http://schemas.microsoft.com/office/drawing/2014/main" val="573890709"/>
                    </a:ext>
                  </a:extLst>
                </a:gridCol>
              </a:tblGrid>
              <a:tr h="402328">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649694801"/>
                  </a:ext>
                </a:extLst>
              </a:tr>
              <a:tr h="532839">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431190363"/>
                  </a:ext>
                </a:extLst>
              </a:tr>
              <a:tr h="734296">
                <a:tc>
                  <a:txBody>
                    <a:bodyPr/>
                    <a:lstStyle/>
                    <a:p>
                      <a:pPr marL="0" marR="0" algn="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         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5.6</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4.6</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16919447"/>
                  </a:ext>
                </a:extLst>
              </a:tr>
              <a:tr h="734296">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5.6</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5.6</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239318745"/>
                  </a:ext>
                </a:extLst>
              </a:tr>
              <a:tr h="73429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4.6</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4.3</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48735706"/>
                  </a:ext>
                </a:extLst>
              </a:tr>
              <a:tr h="402328">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814032382"/>
                  </a:ext>
                </a:extLst>
              </a:tr>
              <a:tr h="1068130">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33494281"/>
                  </a:ext>
                </a:extLst>
              </a:tr>
            </a:tbl>
          </a:graphicData>
        </a:graphic>
      </p:graphicFrame>
    </p:spTree>
    <p:extLst>
      <p:ext uri="{BB962C8B-B14F-4D97-AF65-F5344CB8AC3E}">
        <p14:creationId xmlns:p14="http://schemas.microsoft.com/office/powerpoint/2010/main" val="1870044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75656" y="692696"/>
            <a:ext cx="6348368" cy="46339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50000"/>
              </a:lnSpc>
              <a:spcAft>
                <a:spcPts val="1000"/>
              </a:spcAft>
            </a:pPr>
            <a:r>
              <a:rPr lang="ar-IQ" b="1" dirty="0">
                <a:latin typeface="Calibri"/>
                <a:ea typeface="Calibri"/>
                <a:cs typeface="Times New Roman"/>
              </a:rPr>
              <a:t>جدول (</a:t>
            </a:r>
            <a:r>
              <a:rPr lang="en-US" b="1" dirty="0">
                <a:latin typeface="Times New Roman"/>
                <a:ea typeface="Calibri"/>
                <a:cs typeface="Arial"/>
              </a:rPr>
              <a:t>(21</a:t>
            </a:r>
            <a:r>
              <a:rPr lang="ar-IQ" b="1" dirty="0">
                <a:latin typeface="Calibri"/>
                <a:ea typeface="Calibri"/>
                <a:cs typeface="Times New Roman"/>
              </a:rPr>
              <a:t>: تأثير حالة ونوع الأسماك في </a:t>
            </a:r>
            <a:r>
              <a:rPr lang="ar-IQ" b="1" dirty="0" err="1">
                <a:latin typeface="Calibri"/>
                <a:ea typeface="Calibri"/>
                <a:cs typeface="Times New Roman"/>
              </a:rPr>
              <a:t>العـصيرية</a:t>
            </a:r>
            <a:r>
              <a:rPr lang="ar-IQ" dirty="0">
                <a:latin typeface="Calibri"/>
                <a:ea typeface="Calibri"/>
                <a:cs typeface="Times New Roman"/>
              </a:rPr>
              <a:t> </a:t>
            </a:r>
            <a:endParaRPr lang="en-US" sz="1400" dirty="0">
              <a:effectLst/>
              <a:latin typeface="Calibri"/>
              <a:ea typeface="Calibri"/>
              <a:cs typeface="Arial"/>
            </a:endParaRPr>
          </a:p>
        </p:txBody>
      </p:sp>
      <p:graphicFrame>
        <p:nvGraphicFramePr>
          <p:cNvPr id="4" name="Table 3">
            <a:extLst>
              <a:ext uri="{FF2B5EF4-FFF2-40B4-BE49-F238E27FC236}">
                <a16:creationId xmlns:a16="http://schemas.microsoft.com/office/drawing/2014/main" id="{97D6ABC5-6981-8908-35AA-EFAB0E1069E7}"/>
              </a:ext>
            </a:extLst>
          </p:cNvPr>
          <p:cNvGraphicFramePr>
            <a:graphicFrameLocks noGrp="1"/>
          </p:cNvGraphicFramePr>
          <p:nvPr>
            <p:extLst>
              <p:ext uri="{D42A27DB-BD31-4B8C-83A1-F6EECF244321}">
                <p14:modId xmlns:p14="http://schemas.microsoft.com/office/powerpoint/2010/main" val="3161801393"/>
              </p:ext>
            </p:extLst>
          </p:nvPr>
        </p:nvGraphicFramePr>
        <p:xfrm>
          <a:off x="683568" y="1484785"/>
          <a:ext cx="7776863" cy="4320480"/>
        </p:xfrm>
        <a:graphic>
          <a:graphicData uri="http://schemas.openxmlformats.org/drawingml/2006/table">
            <a:tbl>
              <a:tblPr rtl="1" firstRow="1" firstCol="1" bandRow="1"/>
              <a:tblGrid>
                <a:gridCol w="1943531">
                  <a:extLst>
                    <a:ext uri="{9D8B030D-6E8A-4147-A177-3AD203B41FA5}">
                      <a16:colId xmlns:a16="http://schemas.microsoft.com/office/drawing/2014/main" val="2203036839"/>
                    </a:ext>
                  </a:extLst>
                </a:gridCol>
                <a:gridCol w="1944444">
                  <a:extLst>
                    <a:ext uri="{9D8B030D-6E8A-4147-A177-3AD203B41FA5}">
                      <a16:colId xmlns:a16="http://schemas.microsoft.com/office/drawing/2014/main" val="4287159479"/>
                    </a:ext>
                  </a:extLst>
                </a:gridCol>
                <a:gridCol w="1944444">
                  <a:extLst>
                    <a:ext uri="{9D8B030D-6E8A-4147-A177-3AD203B41FA5}">
                      <a16:colId xmlns:a16="http://schemas.microsoft.com/office/drawing/2014/main" val="1432609735"/>
                    </a:ext>
                  </a:extLst>
                </a:gridCol>
                <a:gridCol w="1944444">
                  <a:extLst>
                    <a:ext uri="{9D8B030D-6E8A-4147-A177-3AD203B41FA5}">
                      <a16:colId xmlns:a16="http://schemas.microsoft.com/office/drawing/2014/main" val="2152727763"/>
                    </a:ext>
                  </a:extLst>
                </a:gridCol>
              </a:tblGrid>
              <a:tr h="388175">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450845710"/>
                  </a:ext>
                </a:extLst>
              </a:tr>
              <a:tr h="388175">
                <a:tc vMerge="1">
                  <a:txBody>
                    <a:bodyPr/>
                    <a:lstStyle/>
                    <a:p>
                      <a:endParaRPr lang="en-US"/>
                    </a:p>
                  </a:txBody>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234235780"/>
                  </a:ext>
                </a:extLst>
              </a:tr>
              <a:tr h="70846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5.0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0.57</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4.3</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18058737"/>
                  </a:ext>
                </a:extLst>
              </a:tr>
              <a:tr h="708466">
                <a:tc>
                  <a:txBody>
                    <a:bodyPr/>
                    <a:lstStyle/>
                    <a:p>
                      <a:pPr marL="0" marR="0" algn="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          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5.3</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4.6</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788445986"/>
                  </a:ext>
                </a:extLst>
              </a:tr>
              <a:tr h="70846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4.3</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4.3</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8779191"/>
                  </a:ext>
                </a:extLst>
              </a:tr>
              <a:tr h="388175">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401968972"/>
                  </a:ext>
                </a:extLst>
              </a:tr>
              <a:tr h="1030557">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2992309"/>
                  </a:ext>
                </a:extLst>
              </a:tr>
            </a:tbl>
          </a:graphicData>
        </a:graphic>
      </p:graphicFrame>
    </p:spTree>
    <p:extLst>
      <p:ext uri="{BB962C8B-B14F-4D97-AF65-F5344CB8AC3E}">
        <p14:creationId xmlns:p14="http://schemas.microsoft.com/office/powerpoint/2010/main" val="1413338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47664" y="620688"/>
            <a:ext cx="6084168" cy="39068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spcAft>
                <a:spcPts val="1000"/>
              </a:spcAft>
            </a:pPr>
            <a:r>
              <a:rPr lang="ar-IQ" b="1" dirty="0">
                <a:latin typeface="Calibri"/>
                <a:ea typeface="Calibri"/>
                <a:cs typeface="Times New Roman"/>
              </a:rPr>
              <a:t>جدول </a:t>
            </a:r>
            <a:r>
              <a:rPr lang="en-US" b="1" dirty="0">
                <a:latin typeface="Times New Roman"/>
                <a:ea typeface="Calibri"/>
                <a:cs typeface="Arial"/>
              </a:rPr>
              <a:t>22)</a:t>
            </a:r>
            <a:r>
              <a:rPr lang="ar-IQ" b="1" dirty="0">
                <a:latin typeface="Calibri"/>
                <a:ea typeface="Calibri"/>
                <a:cs typeface="Times New Roman"/>
              </a:rPr>
              <a:t>) : تأثير حالة ونوع الأسماك في التقبل العام</a:t>
            </a:r>
            <a:endParaRPr lang="en-US" sz="1400" dirty="0">
              <a:effectLst/>
              <a:latin typeface="Calibri"/>
              <a:ea typeface="Calibri"/>
              <a:cs typeface="Arial"/>
            </a:endParaRPr>
          </a:p>
        </p:txBody>
      </p:sp>
      <p:graphicFrame>
        <p:nvGraphicFramePr>
          <p:cNvPr id="4" name="Table 3">
            <a:extLst>
              <a:ext uri="{FF2B5EF4-FFF2-40B4-BE49-F238E27FC236}">
                <a16:creationId xmlns:a16="http://schemas.microsoft.com/office/drawing/2014/main" id="{F8A4C022-5DE2-A958-D38F-561F6C6532E7}"/>
              </a:ext>
            </a:extLst>
          </p:cNvPr>
          <p:cNvGraphicFramePr>
            <a:graphicFrameLocks noGrp="1"/>
          </p:cNvGraphicFramePr>
          <p:nvPr>
            <p:extLst>
              <p:ext uri="{D42A27DB-BD31-4B8C-83A1-F6EECF244321}">
                <p14:modId xmlns:p14="http://schemas.microsoft.com/office/powerpoint/2010/main" val="3940228738"/>
              </p:ext>
            </p:extLst>
          </p:nvPr>
        </p:nvGraphicFramePr>
        <p:xfrm>
          <a:off x="1187624" y="1412776"/>
          <a:ext cx="7128791" cy="4608511"/>
        </p:xfrm>
        <a:graphic>
          <a:graphicData uri="http://schemas.openxmlformats.org/drawingml/2006/table">
            <a:tbl>
              <a:tblPr rtl="1" firstRow="1" firstCol="1" bandRow="1"/>
              <a:tblGrid>
                <a:gridCol w="1781570">
                  <a:extLst>
                    <a:ext uri="{9D8B030D-6E8A-4147-A177-3AD203B41FA5}">
                      <a16:colId xmlns:a16="http://schemas.microsoft.com/office/drawing/2014/main" val="2492025261"/>
                    </a:ext>
                  </a:extLst>
                </a:gridCol>
                <a:gridCol w="1782407">
                  <a:extLst>
                    <a:ext uri="{9D8B030D-6E8A-4147-A177-3AD203B41FA5}">
                      <a16:colId xmlns:a16="http://schemas.microsoft.com/office/drawing/2014/main" val="3599686206"/>
                    </a:ext>
                  </a:extLst>
                </a:gridCol>
                <a:gridCol w="1782407">
                  <a:extLst>
                    <a:ext uri="{9D8B030D-6E8A-4147-A177-3AD203B41FA5}">
                      <a16:colId xmlns:a16="http://schemas.microsoft.com/office/drawing/2014/main" val="3345776165"/>
                    </a:ext>
                  </a:extLst>
                </a:gridCol>
                <a:gridCol w="1782407">
                  <a:extLst>
                    <a:ext uri="{9D8B030D-6E8A-4147-A177-3AD203B41FA5}">
                      <a16:colId xmlns:a16="http://schemas.microsoft.com/office/drawing/2014/main" val="1052796960"/>
                    </a:ext>
                  </a:extLst>
                </a:gridCol>
              </a:tblGrid>
              <a:tr h="412976">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080576860"/>
                  </a:ext>
                </a:extLst>
              </a:tr>
              <a:tr h="412976">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597467143"/>
                  </a:ext>
                </a:extLst>
              </a:tr>
              <a:tr h="75373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5.6</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4.0</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0.57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210687744"/>
                  </a:ext>
                </a:extLst>
              </a:tr>
              <a:tr h="75373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5.6</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0.33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5.3</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836285086"/>
                  </a:ext>
                </a:extLst>
              </a:tr>
              <a:tr h="75373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4.0</a:t>
                      </a:r>
                      <a:r>
                        <a:rPr lang="ar-IQ" sz="2000">
                          <a:effectLst/>
                          <a:latin typeface="Calibri" panose="020F0502020204030204" pitchFamily="34" charset="0"/>
                          <a:ea typeface="Calibri" panose="020F0502020204030204" pitchFamily="34" charset="0"/>
                          <a:cs typeface="Times New Roman" panose="02020603050405020304" pitchFamily="18" charset="0"/>
                        </a:rPr>
                        <a:t>±</a:t>
                      </a:r>
                      <a:r>
                        <a:rPr lang="en-US" sz="2000">
                          <a:effectLst/>
                          <a:latin typeface="Times New Roman" panose="02020603050405020304" pitchFamily="18" charset="0"/>
                          <a:ea typeface="Calibri" panose="020F0502020204030204" pitchFamily="34" charset="0"/>
                          <a:cs typeface="Arial" panose="020B0604020202020204" pitchFamily="34" charset="0"/>
                        </a:rPr>
                        <a:t>0.57</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4.6</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Arial" panose="020B0604020202020204" pitchFamily="34" charset="0"/>
                        </a:rPr>
                        <a:t>0.33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941788563"/>
                  </a:ext>
                </a:extLst>
              </a:tr>
              <a:tr h="41297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Arial" panose="020B0604020202020204" pitchFamily="34" charset="0"/>
                        </a:rPr>
                        <a:t>مستوى</a:t>
                      </a:r>
                      <a:r>
                        <a:rPr lang="ar-IQ" sz="2000">
                          <a:effectLst/>
                          <a:latin typeface="Aparajita" panose="020B0502040204020203" pitchFamily="18" charset="0"/>
                          <a:ea typeface="Calibri" panose="020F0502020204030204" pitchFamily="34" charset="0"/>
                          <a:cs typeface="Times New Roman" panose="02020603050405020304" pitchFamily="18" charset="0"/>
                        </a:rPr>
                        <a:t> </a:t>
                      </a:r>
                      <a:r>
                        <a:rPr lang="ar-IQ" sz="2000">
                          <a:effectLst/>
                          <a:latin typeface="Calibri" panose="020F0502020204030204" pitchFamily="34" charset="0"/>
                          <a:ea typeface="Calibri" panose="020F0502020204030204" pitchFamily="34" charset="0"/>
                          <a:cs typeface="Arial" panose="020B0604020202020204" pitchFamily="34" charset="0"/>
                        </a:rPr>
                        <a:t>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Aparajita" panose="020B0502040204020203" pitchFamily="18" charset="0"/>
                          <a:ea typeface="Calibri" panose="020F0502020204030204" pitchFamily="34" charset="0"/>
                          <a:cs typeface="Times New Roman" panose="02020603050405020304" pitchFamily="18"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Aparajita" panose="020B0502040204020203" pitchFamily="18" charset="0"/>
                          <a:ea typeface="Calibri" panose="020F0502020204030204" pitchFamily="34" charset="0"/>
                          <a:cs typeface="Arial" panose="020B0604020202020204" pitchFamily="34" charset="0"/>
                        </a:rPr>
                        <a:t>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Aparajita" panose="020B0502040204020203" pitchFamily="18"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12369749"/>
                  </a:ext>
                </a:extLst>
              </a:tr>
              <a:tr h="1108387">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Simplified Arabic" panose="02020603050405020304" pitchFamily="18" charset="-78"/>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Simplified Arabic" panose="02020603050405020304" pitchFamily="18" charset="-78"/>
                        </a:rPr>
                        <a:t>* (</a:t>
                      </a:r>
                      <a:r>
                        <a:rPr lang="en-US" sz="2000" dirty="0">
                          <a:effectLst/>
                          <a:latin typeface="Simplified Arabic" panose="02020603050405020304" pitchFamily="18" charset="-78"/>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Simplified Arabic" panose="02020603050405020304" pitchFamily="18" charset="-78"/>
                        </a:rPr>
                        <a:t>),** (</a:t>
                      </a:r>
                      <a:r>
                        <a:rPr lang="en-US" sz="2000" dirty="0">
                          <a:effectLst/>
                          <a:latin typeface="Simplified Arabic" panose="02020603050405020304" pitchFamily="18" charset="-78"/>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Simplified Arabic" panose="02020603050405020304" pitchFamily="18" charset="-78"/>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Simplified Arabic" panose="02020603050405020304" pitchFamily="18" charset="-78"/>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94116768"/>
                  </a:ext>
                </a:extLst>
              </a:tr>
            </a:tbl>
          </a:graphicData>
        </a:graphic>
      </p:graphicFrame>
    </p:spTree>
    <p:extLst>
      <p:ext uri="{BB962C8B-B14F-4D97-AF65-F5344CB8AC3E}">
        <p14:creationId xmlns:p14="http://schemas.microsoft.com/office/powerpoint/2010/main" val="1670948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اهميه تحديد الهدف | BizHub بزهــب"/>
          <p:cNvSpPr>
            <a:spLocks noChangeAspect="1" noChangeArrowheads="1"/>
          </p:cNvSpPr>
          <p:nvPr/>
        </p:nvSpPr>
        <p:spPr bwMode="auto">
          <a:xfrm>
            <a:off x="8609013" y="-822325"/>
            <a:ext cx="2295525"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IQ"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16427"/>
            <a:ext cx="2476500" cy="154036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مستطيل 2"/>
          <p:cNvSpPr/>
          <p:nvPr/>
        </p:nvSpPr>
        <p:spPr>
          <a:xfrm>
            <a:off x="6444208" y="188640"/>
            <a:ext cx="2201885" cy="769441"/>
          </a:xfrm>
          <a:prstGeom prst="rect">
            <a:avLst/>
          </a:prstGeom>
          <a:solidFill>
            <a:schemeClr val="accent3">
              <a:lumMod val="20000"/>
              <a:lumOff val="80000"/>
            </a:schemeClr>
          </a:solidFill>
          <a:ln w="57150">
            <a:solidFill>
              <a:schemeClr val="bg2">
                <a:lumMod val="10000"/>
              </a:schemeClr>
            </a:solidFill>
          </a:ln>
        </p:spPr>
        <p:txBody>
          <a:bodyPr wrap="square">
            <a:spAutoFit/>
          </a:bodyPr>
          <a:lstStyle/>
          <a:p>
            <a:r>
              <a:rPr lang="ar-IQ" sz="3600" b="1" dirty="0"/>
              <a:t>اهداف البحث</a:t>
            </a:r>
            <a:r>
              <a:rPr lang="ar-IQ" sz="4400" b="1" dirty="0"/>
              <a:t>: </a:t>
            </a:r>
          </a:p>
        </p:txBody>
      </p:sp>
      <p:sp>
        <p:nvSpPr>
          <p:cNvPr id="6" name="مستطيل 5"/>
          <p:cNvSpPr/>
          <p:nvPr/>
        </p:nvSpPr>
        <p:spPr>
          <a:xfrm>
            <a:off x="251520" y="1988840"/>
            <a:ext cx="8640960" cy="3416320"/>
          </a:xfrm>
          <a:prstGeom prst="rect">
            <a:avLst/>
          </a:prstGeom>
          <a:solidFill>
            <a:schemeClr val="accent1">
              <a:lumMod val="40000"/>
              <a:lumOff val="60000"/>
            </a:schemeClr>
          </a:solidFill>
          <a:ln w="57150">
            <a:solidFill>
              <a:schemeClr val="tx1"/>
            </a:solidFill>
          </a:ln>
        </p:spPr>
        <p:txBody>
          <a:bodyPr wrap="square">
            <a:spAutoFit/>
          </a:bodyPr>
          <a:lstStyle/>
          <a:p>
            <a:pPr lvl="0" defTabSz="457200">
              <a:lnSpc>
                <a:spcPct val="150000"/>
              </a:lnSpc>
            </a:pPr>
            <a:r>
              <a:rPr lang="en-US" sz="2400" b="1" dirty="0">
                <a:solidFill>
                  <a:prstClr val="black"/>
                </a:solidFill>
                <a:latin typeface="Arial" panose="020B0604020202020204" pitchFamily="34" charset="0"/>
                <a:cs typeface="Arial" panose="020B0604020202020204" pitchFamily="34" charset="0"/>
              </a:rPr>
              <a:t>.1  </a:t>
            </a:r>
            <a:r>
              <a:rPr lang="ar-SA" sz="2400" b="1" dirty="0">
                <a:solidFill>
                  <a:prstClr val="black"/>
                </a:solidFill>
                <a:latin typeface="Arial" panose="020B0604020202020204" pitchFamily="34" charset="0"/>
                <a:cs typeface="Arial" panose="020B0604020202020204" pitchFamily="34" charset="0"/>
              </a:rPr>
              <a:t>دراسة بعض الصفات </a:t>
            </a:r>
            <a:r>
              <a:rPr lang="ar-SA" sz="2400" b="1">
                <a:solidFill>
                  <a:prstClr val="black"/>
                </a:solidFill>
                <a:latin typeface="Arial" panose="020B0604020202020204" pitchFamily="34" charset="0"/>
                <a:cs typeface="Arial" panose="020B0604020202020204" pitchFamily="34" charset="0"/>
              </a:rPr>
              <a:t>الكيميائية والميكروبية لثلاثة </a:t>
            </a:r>
            <a:r>
              <a:rPr lang="ar-SA" sz="2400" b="1" dirty="0">
                <a:solidFill>
                  <a:prstClr val="black"/>
                </a:solidFill>
                <a:latin typeface="Arial" panose="020B0604020202020204" pitchFamily="34" charset="0"/>
                <a:cs typeface="Arial" panose="020B0604020202020204" pitchFamily="34" charset="0"/>
              </a:rPr>
              <a:t>أنواع من الاسماك المستوردة للعراق .</a:t>
            </a:r>
            <a:endParaRPr lang="en-US" sz="2400" b="1" dirty="0">
              <a:solidFill>
                <a:prstClr val="black"/>
              </a:solidFill>
              <a:latin typeface="Arial" panose="020B0604020202020204" pitchFamily="34" charset="0"/>
              <a:cs typeface="Arial" panose="020B0604020202020204" pitchFamily="34" charset="0"/>
            </a:endParaRPr>
          </a:p>
          <a:p>
            <a:pPr lvl="0" defTabSz="457200">
              <a:lnSpc>
                <a:spcPct val="150000"/>
              </a:lnSpc>
            </a:pPr>
            <a:r>
              <a:rPr lang="en-US" sz="2400" b="1" dirty="0">
                <a:solidFill>
                  <a:prstClr val="black"/>
                </a:solidFill>
                <a:latin typeface="Arial" panose="020B0604020202020204" pitchFamily="34" charset="0"/>
                <a:cs typeface="Arial" panose="020B0604020202020204" pitchFamily="34" charset="0"/>
              </a:rPr>
              <a:t>. 2 </a:t>
            </a:r>
            <a:r>
              <a:rPr lang="ar-SA" sz="2400" b="1" dirty="0">
                <a:solidFill>
                  <a:prstClr val="black"/>
                </a:solidFill>
                <a:latin typeface="Arial" panose="020B0604020202020204" pitchFamily="34" charset="0"/>
                <a:cs typeface="Arial" panose="020B0604020202020204" pitchFamily="34" charset="0"/>
              </a:rPr>
              <a:t>دراسة بعض الصفات ال</a:t>
            </a:r>
            <a:r>
              <a:rPr lang="ar-IQ" sz="2400" b="1" dirty="0">
                <a:solidFill>
                  <a:prstClr val="black"/>
                </a:solidFill>
                <a:latin typeface="Arial" panose="020B0604020202020204" pitchFamily="34" charset="0"/>
                <a:cs typeface="Arial" panose="020B0604020202020204" pitchFamily="34" charset="0"/>
              </a:rPr>
              <a:t>حس</a:t>
            </a:r>
            <a:r>
              <a:rPr lang="ar-SA" sz="2400" b="1" dirty="0" err="1">
                <a:solidFill>
                  <a:prstClr val="black"/>
                </a:solidFill>
                <a:latin typeface="Arial" panose="020B0604020202020204" pitchFamily="34" charset="0"/>
                <a:cs typeface="Arial" panose="020B0604020202020204" pitchFamily="34" charset="0"/>
              </a:rPr>
              <a:t>ية</a:t>
            </a:r>
            <a:r>
              <a:rPr lang="ar-SA" sz="2400" b="1" dirty="0">
                <a:solidFill>
                  <a:prstClr val="black"/>
                </a:solidFill>
                <a:latin typeface="Arial" panose="020B0604020202020204" pitchFamily="34" charset="0"/>
                <a:cs typeface="Arial" panose="020B0604020202020204" pitchFamily="34" charset="0"/>
              </a:rPr>
              <a:t> للحوم الانواع المدروسة مثل اللون والطراوة والعصيرية والنكهة من خلال إجراء بعض الاختبارات الحسية .</a:t>
            </a:r>
            <a:endParaRPr lang="en-US" sz="2400" b="1" dirty="0">
              <a:solidFill>
                <a:prstClr val="black"/>
              </a:solidFill>
              <a:latin typeface="Arial" panose="020B0604020202020204" pitchFamily="34" charset="0"/>
              <a:cs typeface="Arial" panose="020B0604020202020204" pitchFamily="34" charset="0"/>
            </a:endParaRPr>
          </a:p>
          <a:p>
            <a:pPr lvl="0" defTabSz="457200">
              <a:lnSpc>
                <a:spcPct val="150000"/>
              </a:lnSpc>
            </a:pPr>
            <a:r>
              <a:rPr lang="en-US" sz="2400" b="1" dirty="0">
                <a:solidFill>
                  <a:prstClr val="black"/>
                </a:solidFill>
                <a:latin typeface="Arial" panose="020B0604020202020204" pitchFamily="34" charset="0"/>
                <a:cs typeface="Arial" panose="020B0604020202020204" pitchFamily="34" charset="0"/>
              </a:rPr>
              <a:t>. 3  </a:t>
            </a:r>
            <a:r>
              <a:rPr lang="ar-SA" sz="2400" b="1" dirty="0">
                <a:solidFill>
                  <a:prstClr val="black"/>
                </a:solidFill>
                <a:latin typeface="Arial" panose="020B0604020202020204" pitchFamily="34" charset="0"/>
                <a:cs typeface="Arial" panose="020B0604020202020204" pitchFamily="34" charset="0"/>
              </a:rPr>
              <a:t>تحديد مدى صلاحية وجودة لحوم الانواع المدروسة بعد مقارنتها بالمواصفات القياسية الصادرة عن الجهاز المركزي للتقييس والسيطرة النوعية.</a:t>
            </a:r>
            <a:endParaRPr lang="en-US"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52201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ريط إلى الأسفل 1"/>
          <p:cNvSpPr/>
          <p:nvPr/>
        </p:nvSpPr>
        <p:spPr>
          <a:xfrm>
            <a:off x="928313" y="2348880"/>
            <a:ext cx="7272808" cy="1296144"/>
          </a:xfrm>
          <a:prstGeom prst="ribbon">
            <a:avLst/>
          </a:prstGeom>
          <a:solidFill>
            <a:schemeClr val="accent4">
              <a:lumMod val="60000"/>
              <a:lumOff val="4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6000" dirty="0">
                <a:solidFill>
                  <a:schemeClr val="tx1"/>
                </a:solidFill>
                <a:latin typeface="Simplified Arabic" panose="02020603050405020304" pitchFamily="18" charset="-78"/>
                <a:cs typeface="Simplified Arabic" panose="02020603050405020304" pitchFamily="18" charset="-78"/>
              </a:rPr>
              <a:t>الإستنتاجات</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8553" y="4221088"/>
            <a:ext cx="3528392" cy="18478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85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188640"/>
            <a:ext cx="2454399" cy="1656184"/>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مستطيل 1"/>
          <p:cNvSpPr/>
          <p:nvPr/>
        </p:nvSpPr>
        <p:spPr>
          <a:xfrm>
            <a:off x="971600" y="454441"/>
            <a:ext cx="5544616" cy="830997"/>
          </a:xfrm>
          <a:prstGeom prst="rect">
            <a:avLst/>
          </a:prstGeom>
          <a:ln w="38100">
            <a:solidFill>
              <a:schemeClr val="tx1"/>
            </a:solidFill>
          </a:ln>
        </p:spPr>
        <p:txBody>
          <a:bodyPr wrap="square">
            <a:spAutoFit/>
          </a:bodyPr>
          <a:lstStyle/>
          <a:p>
            <a:r>
              <a:rPr lang="ar-IQ" sz="4800" dirty="0">
                <a:solidFill>
                  <a:srgbClr val="FF0000"/>
                </a:solidFill>
              </a:rPr>
              <a:t>الإستنتاجات</a:t>
            </a:r>
          </a:p>
        </p:txBody>
      </p:sp>
      <p:sp>
        <p:nvSpPr>
          <p:cNvPr id="3" name="مستطيل 2"/>
          <p:cNvSpPr/>
          <p:nvPr/>
        </p:nvSpPr>
        <p:spPr>
          <a:xfrm>
            <a:off x="1187624" y="546773"/>
            <a:ext cx="2991658" cy="707886"/>
          </a:xfrm>
          <a:prstGeom prst="rect">
            <a:avLst/>
          </a:prstGeom>
        </p:spPr>
        <p:txBody>
          <a:bodyPr wrap="square">
            <a:spAutoFit/>
          </a:bodyPr>
          <a:lstStyle/>
          <a:p>
            <a:r>
              <a:rPr lang="en-US" sz="4000" dirty="0">
                <a:solidFill>
                  <a:srgbClr val="FF0000"/>
                </a:solidFill>
              </a:rPr>
              <a:t>Conclusions</a:t>
            </a:r>
            <a:endParaRPr lang="ar-IQ" sz="4000" dirty="0">
              <a:solidFill>
                <a:srgbClr val="FF0000"/>
              </a:solidFill>
            </a:endParaRPr>
          </a:p>
        </p:txBody>
      </p:sp>
      <p:sp>
        <p:nvSpPr>
          <p:cNvPr id="6" name="مستطيل 5"/>
          <p:cNvSpPr/>
          <p:nvPr/>
        </p:nvSpPr>
        <p:spPr>
          <a:xfrm>
            <a:off x="971601" y="1844824"/>
            <a:ext cx="6627798" cy="36830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spcAft>
                <a:spcPts val="1000"/>
              </a:spcAft>
            </a:pPr>
            <a:r>
              <a:rPr lang="en-US" sz="2000" dirty="0">
                <a:latin typeface="Calibri"/>
                <a:ea typeface="Calibri"/>
                <a:cs typeface="Times New Roman"/>
              </a:rPr>
              <a:t>1</a:t>
            </a:r>
            <a:r>
              <a:rPr lang="ar-IQ" sz="2000" dirty="0">
                <a:latin typeface="Calibri"/>
                <a:ea typeface="Calibri"/>
                <a:cs typeface="Times New Roman"/>
              </a:rPr>
              <a:t>- حافظ التجميد على الصفات الكيميائية والفيزيائية والمايكروبية والحسية للأسماك المجمدة المستوردة.</a:t>
            </a:r>
            <a:endParaRPr lang="en-US" sz="2000" dirty="0">
              <a:latin typeface="Calibri"/>
              <a:ea typeface="Calibri"/>
              <a:cs typeface="Arial"/>
            </a:endParaRPr>
          </a:p>
          <a:p>
            <a:pPr algn="just">
              <a:spcAft>
                <a:spcPts val="1000"/>
              </a:spcAft>
            </a:pPr>
            <a:r>
              <a:rPr lang="en-US" sz="2000" dirty="0">
                <a:latin typeface="Times New Roman"/>
                <a:ea typeface="Calibri"/>
                <a:cs typeface="Arial"/>
              </a:rPr>
              <a:t>2</a:t>
            </a:r>
            <a:r>
              <a:rPr lang="ar-IQ" sz="2000" dirty="0">
                <a:latin typeface="Calibri"/>
                <a:ea typeface="Calibri"/>
                <a:cs typeface="Times New Roman"/>
              </a:rPr>
              <a:t>- كانت مستويات حامض </a:t>
            </a:r>
            <a:r>
              <a:rPr lang="ar-IQ" sz="2000" dirty="0" err="1">
                <a:latin typeface="Calibri"/>
                <a:ea typeface="Calibri"/>
                <a:cs typeface="Times New Roman"/>
              </a:rPr>
              <a:t>الثايوباربتيوريك</a:t>
            </a:r>
            <a:r>
              <a:rPr lang="ar-IQ" sz="2000" dirty="0">
                <a:latin typeface="Calibri"/>
                <a:ea typeface="Calibri"/>
                <a:cs typeface="Times New Roman"/>
              </a:rPr>
              <a:t> </a:t>
            </a:r>
            <a:r>
              <a:rPr lang="en-US" sz="2000" dirty="0">
                <a:latin typeface="Times New Roman"/>
                <a:ea typeface="Calibri"/>
                <a:cs typeface="Arial"/>
              </a:rPr>
              <a:t>TBA</a:t>
            </a:r>
            <a:r>
              <a:rPr lang="ar-IQ" sz="2000" dirty="0">
                <a:latin typeface="Calibri"/>
                <a:ea typeface="Calibri"/>
                <a:cs typeface="Times New Roman"/>
              </a:rPr>
              <a:t> والنتروجين الكلي المتطاير </a:t>
            </a:r>
            <a:r>
              <a:rPr lang="en-US" sz="2000" dirty="0">
                <a:latin typeface="Times New Roman"/>
                <a:ea typeface="Calibri"/>
                <a:cs typeface="Arial"/>
              </a:rPr>
              <a:t>TVN </a:t>
            </a:r>
            <a:r>
              <a:rPr lang="ar-IQ" sz="2000" dirty="0">
                <a:latin typeface="Times New Roman"/>
                <a:ea typeface="Calibri"/>
                <a:cs typeface="Arial"/>
              </a:rPr>
              <a:t> والبيروكسيد </a:t>
            </a:r>
            <a:r>
              <a:rPr lang="en-US" sz="2000" dirty="0">
                <a:latin typeface="Times New Roman"/>
                <a:ea typeface="Calibri"/>
                <a:cs typeface="Arial"/>
              </a:rPr>
              <a:t>PV</a:t>
            </a:r>
            <a:r>
              <a:rPr lang="ar-IQ" sz="2000" dirty="0">
                <a:latin typeface="Calibri"/>
                <a:ea typeface="Calibri"/>
                <a:cs typeface="Times New Roman"/>
              </a:rPr>
              <a:t> ضمن الحدود المسموح بها.</a:t>
            </a:r>
            <a:endParaRPr lang="en-US" sz="2000" dirty="0">
              <a:latin typeface="Calibri"/>
              <a:ea typeface="Calibri"/>
              <a:cs typeface="Arial"/>
            </a:endParaRPr>
          </a:p>
          <a:p>
            <a:pPr algn="just">
              <a:spcAft>
                <a:spcPts val="1000"/>
              </a:spcAft>
            </a:pPr>
            <a:r>
              <a:rPr lang="en-US" sz="2000" dirty="0">
                <a:latin typeface="Times New Roman"/>
                <a:ea typeface="Calibri"/>
                <a:cs typeface="Arial"/>
              </a:rPr>
              <a:t>3</a:t>
            </a:r>
            <a:r>
              <a:rPr lang="ar-IQ" sz="2000" dirty="0">
                <a:latin typeface="Calibri"/>
                <a:ea typeface="Calibri"/>
                <a:cs typeface="Times New Roman"/>
              </a:rPr>
              <a:t>- إنخفاض العدد الكلي للبكتريا وبكتريا القولون والسالمونيلا في الأسماك الكاملة والشرائح.</a:t>
            </a:r>
            <a:endParaRPr lang="en-US" sz="2000" dirty="0">
              <a:latin typeface="Calibri"/>
              <a:ea typeface="Calibri"/>
              <a:cs typeface="Arial"/>
            </a:endParaRPr>
          </a:p>
          <a:p>
            <a:pPr algn="just">
              <a:spcAft>
                <a:spcPts val="1000"/>
              </a:spcAft>
            </a:pPr>
            <a:r>
              <a:rPr lang="en-US" sz="2000" dirty="0">
                <a:latin typeface="Times New Roman"/>
                <a:ea typeface="Calibri"/>
                <a:cs typeface="Arial"/>
              </a:rPr>
              <a:t>4</a:t>
            </a:r>
            <a:r>
              <a:rPr lang="ar-IQ" sz="2000" dirty="0">
                <a:latin typeface="Calibri"/>
                <a:ea typeface="Calibri"/>
                <a:cs typeface="Times New Roman"/>
              </a:rPr>
              <a:t>- بينت الدراسة بأن شرائح الاسماك تحتوي على أعداد أكبر من البكتريا مما في الاسماك الكاملة.</a:t>
            </a:r>
            <a:endParaRPr lang="en-US" sz="2000" dirty="0">
              <a:latin typeface="Calibri"/>
              <a:ea typeface="Calibri"/>
              <a:cs typeface="Arial"/>
            </a:endParaRPr>
          </a:p>
          <a:p>
            <a:pPr algn="justLow">
              <a:spcAft>
                <a:spcPts val="1000"/>
              </a:spcAft>
            </a:pPr>
            <a:r>
              <a:rPr lang="en-US" sz="2000" dirty="0">
                <a:latin typeface="Times New Roman"/>
                <a:ea typeface="Calibri"/>
                <a:cs typeface="Arial"/>
              </a:rPr>
              <a:t>5</a:t>
            </a:r>
            <a:r>
              <a:rPr lang="ar-IQ" sz="2000" dirty="0">
                <a:latin typeface="Calibri"/>
                <a:ea typeface="Calibri"/>
                <a:cs typeface="Times New Roman"/>
              </a:rPr>
              <a:t>- كانت درجات التقبل العام متقاربة في حالة الأسماك الكاملة والشرائح للأنواع الثلاثة المدروسة.</a:t>
            </a:r>
            <a:endParaRPr lang="en-US" sz="2000" dirty="0">
              <a:effectLst/>
              <a:latin typeface="Calibri"/>
              <a:ea typeface="Calibri"/>
              <a:cs typeface="Arial"/>
            </a:endParaRPr>
          </a:p>
        </p:txBody>
      </p:sp>
    </p:spTree>
    <p:extLst>
      <p:ext uri="{BB962C8B-B14F-4D97-AF65-F5344CB8AC3E}">
        <p14:creationId xmlns:p14="http://schemas.microsoft.com/office/powerpoint/2010/main" val="193675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260649"/>
            <a:ext cx="2143125" cy="1512167"/>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مستطيل 1"/>
          <p:cNvSpPr/>
          <p:nvPr/>
        </p:nvSpPr>
        <p:spPr>
          <a:xfrm>
            <a:off x="683568" y="633815"/>
            <a:ext cx="6138347" cy="707886"/>
          </a:xfrm>
          <a:prstGeom prst="rect">
            <a:avLst/>
          </a:prstGeom>
          <a:ln w="38100">
            <a:solidFill>
              <a:schemeClr val="tx1"/>
            </a:solidFill>
          </a:ln>
        </p:spPr>
        <p:txBody>
          <a:bodyPr wrap="none">
            <a:spAutoFit/>
          </a:bodyPr>
          <a:lstStyle/>
          <a:p>
            <a:r>
              <a:rPr lang="ar-IQ" dirty="0"/>
              <a:t> </a:t>
            </a:r>
            <a:r>
              <a:rPr lang="ar-IQ" sz="4000" dirty="0">
                <a:solidFill>
                  <a:srgbClr val="FF0000"/>
                </a:solidFill>
              </a:rPr>
              <a:t>التوصيات </a:t>
            </a:r>
            <a:r>
              <a:rPr lang="en-US" sz="4000" dirty="0">
                <a:solidFill>
                  <a:srgbClr val="FF0000"/>
                </a:solidFill>
              </a:rPr>
              <a:t>Recommendations</a:t>
            </a:r>
            <a:endParaRPr lang="ar-IQ" sz="4000" dirty="0">
              <a:solidFill>
                <a:srgbClr val="FF0000"/>
              </a:solidFill>
            </a:endParaRPr>
          </a:p>
        </p:txBody>
      </p:sp>
      <p:sp>
        <p:nvSpPr>
          <p:cNvPr id="4" name="مستطيل 3"/>
          <p:cNvSpPr/>
          <p:nvPr/>
        </p:nvSpPr>
        <p:spPr>
          <a:xfrm>
            <a:off x="539552" y="2204864"/>
            <a:ext cx="7560840" cy="269304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spcAft>
                <a:spcPts val="1000"/>
              </a:spcAft>
            </a:pPr>
            <a:r>
              <a:rPr lang="en-US" sz="2400" dirty="0">
                <a:latin typeface="Times New Roman"/>
                <a:ea typeface="Calibri"/>
                <a:cs typeface="Arial"/>
              </a:rPr>
              <a:t>1</a:t>
            </a:r>
            <a:r>
              <a:rPr lang="ar-IQ" sz="2400" dirty="0">
                <a:latin typeface="Calibri"/>
                <a:ea typeface="Calibri"/>
                <a:cs typeface="Times New Roman"/>
              </a:rPr>
              <a:t>- شراء الأسماك المجمدة من مصدر موثوق للتأكد من سلامتها.</a:t>
            </a:r>
            <a:endParaRPr lang="en-US" sz="2400" dirty="0">
              <a:latin typeface="Calibri"/>
              <a:ea typeface="Calibri"/>
              <a:cs typeface="Arial"/>
            </a:endParaRPr>
          </a:p>
          <a:p>
            <a:pPr algn="just">
              <a:spcAft>
                <a:spcPts val="1000"/>
              </a:spcAft>
            </a:pPr>
            <a:r>
              <a:rPr lang="en-US" sz="2400" dirty="0">
                <a:latin typeface="Times New Roman"/>
                <a:ea typeface="Calibri"/>
                <a:cs typeface="Arial"/>
              </a:rPr>
              <a:t>2</a:t>
            </a:r>
            <a:r>
              <a:rPr lang="ar-IQ" sz="2400" dirty="0">
                <a:latin typeface="Calibri"/>
                <a:ea typeface="Calibri"/>
                <a:cs typeface="Times New Roman"/>
              </a:rPr>
              <a:t>-التأكيد على المراقبة المستمرة للأسماك المستوردة وإجراء الفحوص الدورية بإشراف الجهاز المركزي للتقييس والسيطرة النوعية.</a:t>
            </a:r>
            <a:endParaRPr lang="en-US" sz="2400" dirty="0">
              <a:latin typeface="Calibri"/>
              <a:ea typeface="Calibri"/>
              <a:cs typeface="Arial"/>
            </a:endParaRPr>
          </a:p>
          <a:p>
            <a:pPr algn="just">
              <a:spcAft>
                <a:spcPts val="1000"/>
              </a:spcAft>
            </a:pPr>
            <a:r>
              <a:rPr lang="en-US" sz="2400" dirty="0">
                <a:latin typeface="Times New Roman"/>
                <a:ea typeface="Calibri"/>
                <a:cs typeface="Arial"/>
              </a:rPr>
              <a:t>3</a:t>
            </a:r>
            <a:r>
              <a:rPr lang="ar-IQ" sz="2400" dirty="0">
                <a:latin typeface="Calibri"/>
                <a:ea typeface="Calibri"/>
                <a:cs typeface="Times New Roman"/>
              </a:rPr>
              <a:t>- تنظيم حملات إعلامية لأصحاب المخازن على كيفية إلادارة والتداول الصحيح للأسماك لتجنب الأضرار الحاصلة من سوء الخزن.</a:t>
            </a:r>
            <a:endParaRPr lang="en-US" sz="2400" dirty="0">
              <a:latin typeface="Calibri"/>
              <a:ea typeface="Calibri"/>
              <a:cs typeface="Arial"/>
            </a:endParaRPr>
          </a:p>
          <a:p>
            <a:pPr algn="just">
              <a:spcAft>
                <a:spcPts val="1000"/>
              </a:spcAft>
            </a:pPr>
            <a:r>
              <a:rPr lang="en-US" sz="2400" dirty="0">
                <a:latin typeface="Times New Roman"/>
                <a:ea typeface="Calibri"/>
                <a:cs typeface="Arial"/>
              </a:rPr>
              <a:t>4</a:t>
            </a:r>
            <a:r>
              <a:rPr lang="ar-IQ" sz="2400" dirty="0">
                <a:latin typeface="Calibri"/>
                <a:ea typeface="Calibri"/>
                <a:cs typeface="Times New Roman"/>
              </a:rPr>
              <a:t>- </a:t>
            </a:r>
            <a:r>
              <a:rPr lang="ar-IQ" sz="2400">
                <a:latin typeface="Calibri"/>
                <a:ea typeface="Calibri"/>
                <a:cs typeface="Times New Roman"/>
              </a:rPr>
              <a:t>إجراء دراسات </a:t>
            </a:r>
            <a:r>
              <a:rPr lang="ar-IQ" sz="2400" dirty="0">
                <a:latin typeface="Calibri"/>
                <a:ea typeface="Calibri"/>
                <a:cs typeface="Times New Roman"/>
              </a:rPr>
              <a:t>على أنواع أخرى من الأسماك المستوردة للعراق. </a:t>
            </a:r>
            <a:endParaRPr lang="en-US" sz="2400" dirty="0">
              <a:effectLst/>
              <a:latin typeface="Calibri"/>
              <a:ea typeface="Calibri"/>
              <a:cs typeface="Arial"/>
            </a:endParaRPr>
          </a:p>
        </p:txBody>
      </p:sp>
    </p:spTree>
    <p:extLst>
      <p:ext uri="{BB962C8B-B14F-4D97-AF65-F5344CB8AC3E}">
        <p14:creationId xmlns:p14="http://schemas.microsoft.com/office/powerpoint/2010/main" val="2691494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1" y="1791697"/>
            <a:ext cx="5976663" cy="2933447"/>
          </a:xfrm>
          <a:prstGeom prst="rect">
            <a:avLst/>
          </a:prstGeom>
          <a:ln w="9525">
            <a:solidFill>
              <a:schemeClr val="tx1"/>
            </a:solidFill>
            <a:miter lim="800000"/>
            <a:headEnd/>
            <a:tailEnd/>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1529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ريط إلى الأسفل 1"/>
          <p:cNvSpPr/>
          <p:nvPr/>
        </p:nvSpPr>
        <p:spPr>
          <a:xfrm>
            <a:off x="899592" y="2132856"/>
            <a:ext cx="7416824" cy="1656184"/>
          </a:xfrm>
          <a:prstGeom prst="ribbon">
            <a:avLst/>
          </a:prstGeom>
          <a:blipFill>
            <a:blip r:embed="rId2"/>
            <a:tile tx="0" ty="0" sx="100000" sy="100000" flip="none" algn="tl"/>
          </a:bli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4000" dirty="0">
                <a:ln>
                  <a:solidFill>
                    <a:schemeClr val="tx1"/>
                  </a:solidFill>
                </a:ln>
                <a:solidFill>
                  <a:schemeClr val="tx1"/>
                </a:solidFill>
                <a:latin typeface="Simplified Arabic" panose="02020603050405020304" pitchFamily="18" charset="-78"/>
                <a:cs typeface="Simplified Arabic" panose="02020603050405020304" pitchFamily="18" charset="-78"/>
              </a:rPr>
              <a:t>المواد وطرائق العمل</a:t>
            </a:r>
          </a:p>
        </p:txBody>
      </p:sp>
    </p:spTree>
    <p:extLst>
      <p:ext uri="{BB962C8B-B14F-4D97-AF65-F5344CB8AC3E}">
        <p14:creationId xmlns:p14="http://schemas.microsoft.com/office/powerpoint/2010/main" val="329063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ع سهم إلى الأسفل 2"/>
          <p:cNvSpPr/>
          <p:nvPr/>
        </p:nvSpPr>
        <p:spPr>
          <a:xfrm>
            <a:off x="1799691" y="4581128"/>
            <a:ext cx="5544616" cy="1872208"/>
          </a:xfrm>
          <a:prstGeom prst="downArrowCallout">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457200" algn="l" rtl="1">
              <a:lnSpc>
                <a:spcPct val="115000"/>
              </a:lnSpc>
              <a:spcAft>
                <a:spcPts val="0"/>
              </a:spcAft>
            </a:pPr>
            <a:r>
              <a:rPr lang="ar-IQ" sz="1400" b="1" dirty="0">
                <a:effectLst/>
                <a:latin typeface="Calibri"/>
                <a:ea typeface="Times New Roman"/>
                <a:cs typeface="Arial"/>
              </a:rPr>
              <a:t>              </a:t>
            </a:r>
            <a:endParaRPr lang="en-US" sz="1100" dirty="0">
              <a:effectLst/>
              <a:latin typeface="Calibri"/>
              <a:ea typeface="Times New Roman"/>
              <a:cs typeface="Arial"/>
            </a:endParaRPr>
          </a:p>
          <a:p>
            <a:pPr marL="457200" algn="ctr" rtl="0">
              <a:lnSpc>
                <a:spcPct val="115000"/>
              </a:lnSpc>
              <a:spcAft>
                <a:spcPts val="0"/>
              </a:spcAft>
            </a:pPr>
            <a:r>
              <a:rPr lang="ar-IQ" sz="2000" b="1" dirty="0">
                <a:effectLst/>
                <a:latin typeface="Calibri"/>
                <a:ea typeface="Times New Roman"/>
                <a:cs typeface="Arial"/>
              </a:rPr>
              <a:t>            لحوم الأسماك المجمدة المستوردة     </a:t>
            </a:r>
            <a:r>
              <a:rPr lang="en-US" sz="2000" b="1" dirty="0">
                <a:effectLst/>
                <a:latin typeface="Calibri"/>
                <a:ea typeface="Times New Roman"/>
                <a:cs typeface="Arial"/>
              </a:rPr>
              <a:t>  </a:t>
            </a:r>
            <a:endParaRPr lang="en-US" sz="2000" dirty="0">
              <a:effectLst/>
              <a:latin typeface="Calibri"/>
              <a:ea typeface="Times New Roman"/>
              <a:cs typeface="Arial"/>
            </a:endParaRPr>
          </a:p>
          <a:p>
            <a:pPr marL="457200" algn="l" rtl="0">
              <a:lnSpc>
                <a:spcPct val="115000"/>
              </a:lnSpc>
              <a:spcAft>
                <a:spcPts val="0"/>
              </a:spcAft>
            </a:pPr>
            <a:r>
              <a:rPr lang="ar-IQ" sz="2000" b="1" dirty="0">
                <a:effectLst/>
                <a:latin typeface="Calibri"/>
                <a:ea typeface="Times New Roman"/>
                <a:cs typeface="Arial"/>
              </a:rPr>
              <a:t>أسماك السيبريم والسيباس والتونة (كاملة + شرائح)                       </a:t>
            </a:r>
            <a:endParaRPr lang="en-US" sz="2000" dirty="0">
              <a:effectLst/>
              <a:latin typeface="Calibri"/>
              <a:ea typeface="Times New Roman"/>
              <a:cs typeface="Arial"/>
            </a:endParaRPr>
          </a:p>
          <a:p>
            <a:pPr marL="457200" algn="l" rtl="0">
              <a:lnSpc>
                <a:spcPct val="115000"/>
              </a:lnSpc>
              <a:spcAft>
                <a:spcPts val="1000"/>
              </a:spcAft>
            </a:pPr>
            <a:r>
              <a:rPr lang="en-US" sz="1100" dirty="0">
                <a:effectLst/>
                <a:latin typeface="Calibri"/>
                <a:ea typeface="Times New Roman"/>
                <a:cs typeface="Arial"/>
              </a:rPr>
              <a:t> </a:t>
            </a:r>
          </a:p>
        </p:txBody>
      </p:sp>
      <p:sp>
        <p:nvSpPr>
          <p:cNvPr id="4" name="TextBox 3">
            <a:extLst>
              <a:ext uri="{FF2B5EF4-FFF2-40B4-BE49-F238E27FC236}">
                <a16:creationId xmlns:a16="http://schemas.microsoft.com/office/drawing/2014/main" id="{61AA9D74-C695-DCC9-DA1A-3FF40B0D039F}"/>
              </a:ext>
            </a:extLst>
          </p:cNvPr>
          <p:cNvSpPr txBox="1"/>
          <p:nvPr/>
        </p:nvSpPr>
        <p:spPr>
          <a:xfrm>
            <a:off x="683567" y="1124744"/>
            <a:ext cx="7776864" cy="281262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0" marR="0" algn="justLow" rtl="1">
              <a:lnSpc>
                <a:spcPct val="150000"/>
              </a:lnSpc>
              <a:spcBef>
                <a:spcPts val="0"/>
              </a:spcBef>
              <a:spcAft>
                <a:spcPts val="80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أجريت هذه الدراسة للمدة من </a:t>
            </a:r>
            <a:r>
              <a:rPr lang="en-US" sz="2000" dirty="0">
                <a:effectLst/>
                <a:latin typeface="Times New Roman" panose="02020603050405020304" pitchFamily="18" charset="0"/>
                <a:ea typeface="Calibri" panose="020F0502020204030204" pitchFamily="34" charset="0"/>
                <a:cs typeface="Arial" panose="020B0604020202020204" pitchFamily="34" charset="0"/>
              </a:rPr>
              <a:t>2022</a:t>
            </a:r>
            <a:r>
              <a:rPr lang="en-GB"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GB" sz="2000" dirty="0">
                <a:effectLst/>
                <a:latin typeface="Times New Roman" panose="02020603050405020304" pitchFamily="18" charset="0"/>
                <a:ea typeface="Calibri" panose="020F0502020204030204" pitchFamily="34" charset="0"/>
                <a:cs typeface="Arial" panose="020B0604020202020204" pitchFamily="34" charset="0"/>
              </a:rPr>
              <a:t>10</a:t>
            </a:r>
            <a:r>
              <a:rPr lang="en-GB"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GB" sz="2000" dirty="0">
                <a:effectLst/>
                <a:latin typeface="Times New Roman" panose="02020603050405020304" pitchFamily="18" charset="0"/>
                <a:ea typeface="Calibri" panose="020F0502020204030204" pitchFamily="34" charset="0"/>
                <a:cs typeface="Arial" panose="020B0604020202020204" pitchFamily="34" charset="0"/>
              </a:rPr>
              <a:t>1 </a:t>
            </a:r>
            <a:r>
              <a:rPr lang="ar-IQ" sz="2000" dirty="0">
                <a:effectLst/>
                <a:latin typeface="Calibri" panose="020F0502020204030204" pitchFamily="34" charset="0"/>
                <a:ea typeface="Calibri" panose="020F0502020204030204" pitchFamily="34" charset="0"/>
                <a:cs typeface="Times New Roman" panose="02020603050405020304" pitchFamily="18" charset="0"/>
              </a:rPr>
              <a:t>الى </a:t>
            </a:r>
            <a:r>
              <a:rPr lang="en-GB" sz="2000" dirty="0">
                <a:effectLst/>
                <a:latin typeface="Times New Roman" panose="02020603050405020304" pitchFamily="18" charset="0"/>
                <a:ea typeface="Calibri" panose="020F0502020204030204" pitchFamily="34" charset="0"/>
                <a:cs typeface="Arial" panose="020B0604020202020204" pitchFamily="34" charset="0"/>
              </a:rPr>
              <a:t>2022</a:t>
            </a:r>
            <a:r>
              <a:rPr lang="en-GB"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GB" sz="2000" dirty="0">
                <a:effectLst/>
                <a:latin typeface="Times New Roman" panose="02020603050405020304" pitchFamily="18" charset="0"/>
                <a:ea typeface="Calibri" panose="020F0502020204030204" pitchFamily="34" charset="0"/>
                <a:cs typeface="Arial" panose="020B0604020202020204" pitchFamily="34" charset="0"/>
              </a:rPr>
              <a:t>12</a:t>
            </a:r>
            <a:r>
              <a:rPr lang="en-GB" sz="20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GB" sz="2000" dirty="0">
                <a:effectLst/>
                <a:latin typeface="Times New Roman" panose="02020603050405020304" pitchFamily="18" charset="0"/>
                <a:ea typeface="Calibri" panose="020F0502020204030204" pitchFamily="34" charset="0"/>
                <a:cs typeface="Arial" panose="020B0604020202020204" pitchFamily="34" charset="0"/>
              </a:rPr>
              <a:t>28</a:t>
            </a:r>
            <a:r>
              <a:rPr lang="ar-IQ" sz="2000" dirty="0">
                <a:effectLst/>
                <a:latin typeface="Calibri" panose="020F0502020204030204" pitchFamily="34" charset="0"/>
                <a:ea typeface="Calibri" panose="020F0502020204030204" pitchFamily="34" charset="0"/>
                <a:cs typeface="Times New Roman" panose="02020603050405020304" pitchFamily="18" charset="0"/>
              </a:rPr>
              <a:t> في مختبرات كلية علوم الهندسة الزراعية – جامعة بغداد, إذ  تم شراء </a:t>
            </a:r>
            <a:r>
              <a:rPr lang="en-US" sz="2000" dirty="0">
                <a:effectLst/>
                <a:latin typeface="Times New Roman" panose="02020603050405020304" pitchFamily="18" charset="0"/>
                <a:ea typeface="Calibri" panose="020F0502020204030204" pitchFamily="34" charset="0"/>
                <a:cs typeface="Arial" panose="020B0604020202020204" pitchFamily="34" charset="0"/>
              </a:rPr>
              <a:t>30 </a:t>
            </a:r>
            <a:r>
              <a:rPr lang="ar-IQ" sz="2000" dirty="0">
                <a:effectLst/>
                <a:latin typeface="Times New Roman" panose="02020603050405020304" pitchFamily="18" charset="0"/>
                <a:ea typeface="Calibri" panose="020F0502020204030204" pitchFamily="34" charset="0"/>
                <a:cs typeface="Arial" panose="020B0604020202020204" pitchFamily="34" charset="0"/>
              </a:rPr>
              <a:t>إنموذجاً لثلاثة أنواع من الأسماك المجمدة المستوردة للعراق هي السيبريم </a:t>
            </a:r>
            <a:r>
              <a:rPr lang="ar-IQ" sz="20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i="1" dirty="0">
                <a:effectLst/>
                <a:latin typeface="Times New Roman" panose="02020603050405020304" pitchFamily="18" charset="0"/>
                <a:ea typeface="Calibri" panose="020F0502020204030204" pitchFamily="34" charset="0"/>
                <a:cs typeface="Arial" panose="020B0604020202020204" pitchFamily="34" charset="0"/>
              </a:rPr>
              <a:t>Sparus </a:t>
            </a:r>
            <a:r>
              <a:rPr lang="en-US" sz="2000" i="1" dirty="0" err="1">
                <a:effectLst/>
                <a:latin typeface="Times New Roman" panose="02020603050405020304" pitchFamily="18" charset="0"/>
                <a:ea typeface="Calibri" panose="020F0502020204030204" pitchFamily="34" charset="0"/>
                <a:cs typeface="Arial" panose="020B0604020202020204" pitchFamily="34" charset="0"/>
              </a:rPr>
              <a:t>aurata</a:t>
            </a:r>
            <a:r>
              <a:rPr lang="ar-IQ" sz="2000" dirty="0">
                <a:effectLst/>
                <a:latin typeface="Calibri" panose="020F0502020204030204" pitchFamily="34" charset="0"/>
                <a:ea typeface="Calibri" panose="020F0502020204030204" pitchFamily="34" charset="0"/>
                <a:cs typeface="Times New Roman" panose="02020603050405020304" pitchFamily="18" charset="0"/>
              </a:rPr>
              <a:t>, السيباس </a:t>
            </a:r>
            <a:r>
              <a:rPr lang="en-US" sz="2000" i="1" dirty="0" err="1">
                <a:effectLst/>
                <a:latin typeface="Times New Roman" panose="02020603050405020304" pitchFamily="18" charset="0"/>
                <a:ea typeface="Calibri" panose="020F0502020204030204" pitchFamily="34" charset="0"/>
                <a:cs typeface="Arial" panose="020B0604020202020204" pitchFamily="34" charset="0"/>
              </a:rPr>
              <a:t>Dicentrarchus</a:t>
            </a:r>
            <a:r>
              <a:rPr lang="en-US" sz="2000" i="1" dirty="0">
                <a:effectLst/>
                <a:latin typeface="Times New Roman" panose="02020603050405020304" pitchFamily="18" charset="0"/>
                <a:ea typeface="Calibri" panose="020F0502020204030204" pitchFamily="34" charset="0"/>
                <a:cs typeface="Arial" panose="020B0604020202020204" pitchFamily="34" charset="0"/>
              </a:rPr>
              <a:t> </a:t>
            </a:r>
            <a:r>
              <a:rPr lang="en-US" sz="2000" i="1" dirty="0" err="1">
                <a:effectLst/>
                <a:latin typeface="Times New Roman" panose="02020603050405020304" pitchFamily="18" charset="0"/>
                <a:ea typeface="Calibri" panose="020F0502020204030204" pitchFamily="34" charset="0"/>
                <a:cs typeface="Arial" panose="020B0604020202020204" pitchFamily="34" charset="0"/>
              </a:rPr>
              <a:t>labrax</a:t>
            </a:r>
            <a:r>
              <a:rPr lang="ar-IQ" sz="2000" dirty="0">
                <a:effectLst/>
                <a:latin typeface="Calibri" panose="020F0502020204030204" pitchFamily="34" charset="0"/>
                <a:ea typeface="Calibri" panose="020F0502020204030204" pitchFamily="34" charset="0"/>
                <a:cs typeface="Times New Roman" panose="02020603050405020304" pitchFamily="18" charset="0"/>
              </a:rPr>
              <a:t>  والتونة  </a:t>
            </a:r>
            <a:r>
              <a:rPr lang="en-US" sz="2000" i="1" dirty="0">
                <a:effectLst/>
                <a:latin typeface="Times New Roman" panose="02020603050405020304" pitchFamily="18" charset="0"/>
                <a:ea typeface="Calibri" panose="020F0502020204030204" pitchFamily="34" charset="0"/>
                <a:cs typeface="Arial" panose="020B0604020202020204" pitchFamily="34" charset="0"/>
              </a:rPr>
              <a:t>alalunga</a:t>
            </a:r>
            <a:r>
              <a:rPr lang="en-US" sz="2000" i="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Calibri" panose="020F0502020204030204" pitchFamily="34" charset="0"/>
                <a:cs typeface="Arial" panose="020B0604020202020204" pitchFamily="34" charset="0"/>
              </a:rPr>
              <a:t>Thunnini</a:t>
            </a:r>
            <a:r>
              <a:rPr lang="en-US" sz="2000" dirty="0">
                <a:effectLst/>
                <a:latin typeface="Times New Roman" panose="02020603050405020304" pitchFamily="18" charset="0"/>
                <a:ea typeface="Calibri" panose="020F0502020204030204" pitchFamily="34" charset="0"/>
                <a:cs typeface="Arial" panose="020B0604020202020204" pitchFamily="34" charset="0"/>
              </a:rPr>
              <a:t> 15 </a:t>
            </a:r>
            <a:r>
              <a:rPr lang="ar-IQ" sz="2000" dirty="0">
                <a:effectLst/>
                <a:latin typeface="Times New Roman" panose="02020603050405020304" pitchFamily="18" charset="0"/>
                <a:ea typeface="Calibri" panose="020F0502020204030204" pitchFamily="34" charset="0"/>
                <a:cs typeface="Arial" panose="020B0604020202020204" pitchFamily="34" charset="0"/>
              </a:rPr>
              <a:t>أنموذجاً بهيئة أسماك كاملة و</a:t>
            </a:r>
            <a:r>
              <a:rPr lang="en-US" sz="2000" dirty="0">
                <a:effectLst/>
                <a:latin typeface="Times New Roman" panose="02020603050405020304" pitchFamily="18" charset="0"/>
                <a:ea typeface="Calibri" panose="020F0502020204030204" pitchFamily="34" charset="0"/>
                <a:cs typeface="Arial" panose="020B0604020202020204" pitchFamily="34" charset="0"/>
              </a:rPr>
              <a:t>15 </a:t>
            </a:r>
            <a:r>
              <a:rPr lang="ar-IQ" sz="2000" dirty="0">
                <a:effectLst/>
                <a:latin typeface="Times New Roman" panose="02020603050405020304" pitchFamily="18" charset="0"/>
                <a:ea typeface="Calibri" panose="020F0502020204030204" pitchFamily="34" charset="0"/>
                <a:cs typeface="Arial" panose="020B0604020202020204" pitchFamily="34" charset="0"/>
              </a:rPr>
              <a:t>أنموذجاً بهيئة شرائح, وضعت</a:t>
            </a:r>
            <a:r>
              <a:rPr lang="ar-IQ" sz="2000" i="1" dirty="0">
                <a:effectLst/>
                <a:latin typeface="Times New Roman" panose="02020603050405020304" pitchFamily="18" charset="0"/>
                <a:ea typeface="Calibri" panose="020F0502020204030204" pitchFamily="34" charset="0"/>
                <a:cs typeface="Arial" panose="020B0604020202020204" pitchFamily="34" charset="0"/>
              </a:rPr>
              <a:t> </a:t>
            </a:r>
            <a:r>
              <a:rPr lang="ar-IQ" sz="2000" dirty="0">
                <a:effectLst/>
                <a:latin typeface="Times New Roman" panose="02020603050405020304" pitchFamily="18" charset="0"/>
                <a:ea typeface="Calibri" panose="020F0502020204030204" pitchFamily="34" charset="0"/>
                <a:cs typeface="Arial" panose="020B0604020202020204" pitchFamily="34" charset="0"/>
              </a:rPr>
              <a:t>النماذج في ثلاجة منزلية وأجريت الفحوص المايكروبية, تلتها الفحوص الكيميائية والفيزيائية والحسية. كما في مخطط</a:t>
            </a:r>
            <a:r>
              <a:rPr lang="en-US" sz="2000" dirty="0">
                <a:effectLst/>
                <a:latin typeface="Times New Roman" panose="02020603050405020304" pitchFamily="18" charset="0"/>
                <a:ea typeface="Calibri" panose="020F0502020204030204" pitchFamily="34" charset="0"/>
                <a:cs typeface="Arial" panose="020B0604020202020204" pitchFamily="34" charset="0"/>
              </a:rPr>
              <a:t>1 </a:t>
            </a: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14442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a:spLocks noChangeArrowheads="1"/>
          </p:cNvSpPr>
          <p:nvPr/>
        </p:nvSpPr>
        <p:spPr bwMode="auto">
          <a:xfrm>
            <a:off x="667747" y="1412776"/>
            <a:ext cx="7560839" cy="4855988"/>
          </a:xfrm>
          <a:prstGeom prst="rect">
            <a:avLst/>
          </a:prstGeom>
          <a:solidFill>
            <a:sysClr val="window" lastClr="FFFFFF"/>
          </a:solidFill>
          <a:ln w="25400" cap="flat" cmpd="sng" algn="ctr">
            <a:solidFill>
              <a:sysClr val="windowText" lastClr="000000"/>
            </a:solidFill>
            <a:prstDash val="solid"/>
            <a:headEnd/>
            <a:tailEnd/>
          </a:ln>
          <a:effectLst/>
        </p:spPr>
        <p:txBody>
          <a:bodyPr rot="0" vert="horz" wrap="square" lIns="91440" tIns="45720" rIns="91440" bIns="45720" anchor="t" anchorCtr="0" upright="1">
            <a:noAutofit/>
          </a:bodyPr>
          <a:lstStyle/>
          <a:p>
            <a:pPr algn="r" rtl="1">
              <a:lnSpc>
                <a:spcPct val="115000"/>
              </a:lnSpc>
              <a:spcAft>
                <a:spcPts val="1000"/>
              </a:spcAft>
            </a:pPr>
            <a:r>
              <a:rPr lang="ar-IQ" sz="1100" dirty="0">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100" dirty="0">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100" dirty="0">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100" dirty="0">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100" dirty="0">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100" dirty="0">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800" b="1" dirty="0">
                <a:solidFill>
                  <a:srgbClr val="003300"/>
                </a:solidFill>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800" b="1" dirty="0">
                <a:solidFill>
                  <a:srgbClr val="003300"/>
                </a:solidFill>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800" b="1" dirty="0">
                <a:solidFill>
                  <a:srgbClr val="003300"/>
                </a:solidFill>
                <a:effectLst/>
                <a:latin typeface="Calibri"/>
                <a:ea typeface="Calibri"/>
                <a:cs typeface="Arial"/>
              </a:rPr>
              <a:t> </a:t>
            </a:r>
            <a:endParaRPr lang="en-US" sz="1100" dirty="0">
              <a:effectLst/>
              <a:latin typeface="Calibri"/>
              <a:ea typeface="Calibri"/>
              <a:cs typeface="Arial"/>
            </a:endParaRPr>
          </a:p>
          <a:p>
            <a:pPr algn="r" rtl="1">
              <a:lnSpc>
                <a:spcPct val="115000"/>
              </a:lnSpc>
              <a:spcAft>
                <a:spcPts val="1000"/>
              </a:spcAft>
            </a:pPr>
            <a:r>
              <a:rPr lang="ar-IQ" sz="1800" b="1" dirty="0">
                <a:solidFill>
                  <a:srgbClr val="003300"/>
                </a:solidFill>
                <a:effectLst/>
                <a:latin typeface="Calibri"/>
                <a:ea typeface="Calibri"/>
                <a:cs typeface="Arial"/>
              </a:rPr>
              <a:t> </a:t>
            </a:r>
            <a:endParaRPr lang="en-US" sz="1100" dirty="0">
              <a:effectLst/>
              <a:latin typeface="Calibri"/>
              <a:ea typeface="Calibri"/>
              <a:cs typeface="Arial"/>
            </a:endParaRPr>
          </a:p>
        </p:txBody>
      </p:sp>
      <p:sp>
        <p:nvSpPr>
          <p:cNvPr id="8" name="Rectangle: Rounded Corners 3"/>
          <p:cNvSpPr>
            <a:spLocks/>
          </p:cNvSpPr>
          <p:nvPr/>
        </p:nvSpPr>
        <p:spPr>
          <a:xfrm>
            <a:off x="6588224" y="1844825"/>
            <a:ext cx="1567180" cy="3544817"/>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IQ" sz="1600" b="1" u="sng" dirty="0">
                <a:solidFill>
                  <a:srgbClr val="002060"/>
                </a:solidFill>
                <a:effectLst/>
                <a:latin typeface="Calibri"/>
                <a:ea typeface="Calibri"/>
                <a:cs typeface="Arial"/>
              </a:rPr>
              <a:t>الفحوص الفيزيائية </a:t>
            </a:r>
            <a:endParaRPr lang="en-US" sz="1600" b="1" u="sng"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Times New Roman"/>
              </a:rPr>
              <a:t>نسبة الفقد في السائل الناضح</a:t>
            </a:r>
            <a:endParaRPr lang="en-US" sz="1600" b="1"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Times New Roman"/>
              </a:rPr>
              <a:t>نسبة الفقد عند الطبخ</a:t>
            </a:r>
            <a:endParaRPr lang="en-US" sz="1600" b="1"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Times New Roman"/>
              </a:rPr>
              <a:t>قابلية اللحم على حمل الماء</a:t>
            </a:r>
            <a:endParaRPr lang="en-US" sz="1600" b="1" dirty="0">
              <a:effectLst/>
              <a:latin typeface="Calibri"/>
              <a:ea typeface="Calibri"/>
              <a:cs typeface="Arial"/>
            </a:endParaRPr>
          </a:p>
        </p:txBody>
      </p:sp>
      <p:sp>
        <p:nvSpPr>
          <p:cNvPr id="9" name="Rectangle: Rounded Corners 5"/>
          <p:cNvSpPr>
            <a:spLocks/>
          </p:cNvSpPr>
          <p:nvPr/>
        </p:nvSpPr>
        <p:spPr>
          <a:xfrm>
            <a:off x="4448166" y="1844825"/>
            <a:ext cx="1909568" cy="3544818"/>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spcAft>
                <a:spcPts val="1000"/>
              </a:spcAft>
            </a:pPr>
            <a:r>
              <a:rPr lang="ar-IQ" sz="1600" b="1" u="sng" dirty="0">
                <a:solidFill>
                  <a:srgbClr val="002060"/>
                </a:solidFill>
                <a:effectLst/>
                <a:latin typeface="Calibri"/>
                <a:ea typeface="Calibri"/>
                <a:cs typeface="Arial"/>
              </a:rPr>
              <a:t>الفحوص الكيميائية</a:t>
            </a:r>
            <a:endParaRPr lang="en-US" sz="1600" b="1" u="sng" dirty="0">
              <a:solidFill>
                <a:srgbClr val="002060"/>
              </a:solidFill>
              <a:effectLst/>
              <a:latin typeface="Calibri"/>
              <a:ea typeface="Calibri"/>
              <a:cs typeface="Arial"/>
            </a:endParaRPr>
          </a:p>
          <a:p>
            <a:pPr algn="ctr" rtl="1">
              <a:spcAft>
                <a:spcPts val="1000"/>
              </a:spcAft>
            </a:pPr>
            <a:r>
              <a:rPr lang="ar-IQ" sz="1600" b="1" dirty="0">
                <a:solidFill>
                  <a:srgbClr val="002060"/>
                </a:solidFill>
                <a:effectLst/>
                <a:latin typeface="Calibri"/>
                <a:ea typeface="Calibri"/>
                <a:cs typeface="Times New Roman"/>
              </a:rPr>
              <a:t>البروتين، الدهن، الرطوبة، الرماد،الكاربوهيدرات تقدير تركيز صبغة المايوغلوبين،</a:t>
            </a:r>
            <a:endParaRPr lang="en-US" sz="1600" b="1" dirty="0">
              <a:solidFill>
                <a:srgbClr val="002060"/>
              </a:solidFill>
              <a:effectLst/>
              <a:latin typeface="Calibri"/>
              <a:ea typeface="Calibri"/>
              <a:cs typeface="Times New Roman"/>
            </a:endParaRPr>
          </a:p>
          <a:p>
            <a:pPr algn="ctr" rtl="1">
              <a:spcAft>
                <a:spcPts val="1000"/>
              </a:spcAft>
            </a:pPr>
            <a:r>
              <a:rPr lang="ar-IQ" sz="1600" b="1" dirty="0">
                <a:solidFill>
                  <a:srgbClr val="002060"/>
                </a:solidFill>
                <a:effectLst/>
                <a:latin typeface="Calibri"/>
                <a:ea typeface="Calibri"/>
                <a:cs typeface="Times New Roman"/>
              </a:rPr>
              <a:t>الأس الهيدروجيني </a:t>
            </a:r>
            <a:endParaRPr lang="en-US" sz="1600" b="1" dirty="0">
              <a:effectLst/>
              <a:latin typeface="Calibri"/>
              <a:ea typeface="Calibri"/>
              <a:cs typeface="Arial"/>
            </a:endParaRPr>
          </a:p>
          <a:p>
            <a:pPr algn="ctr">
              <a:spcAft>
                <a:spcPts val="1000"/>
              </a:spcAft>
            </a:pPr>
            <a:r>
              <a:rPr lang="en-US" sz="1600" b="1" dirty="0">
                <a:solidFill>
                  <a:srgbClr val="002060"/>
                </a:solidFill>
                <a:latin typeface="Times New Roman"/>
                <a:ea typeface="Calibri"/>
                <a:cs typeface="Arial"/>
              </a:rPr>
              <a:t>TBA, PV</a:t>
            </a:r>
            <a:endParaRPr lang="en-US" sz="1600" b="1" dirty="0">
              <a:effectLst/>
              <a:latin typeface="Calibri"/>
              <a:ea typeface="Calibri"/>
              <a:cs typeface="Arial"/>
            </a:endParaRPr>
          </a:p>
          <a:p>
            <a:pPr lvl="0" algn="ctr">
              <a:spcAft>
                <a:spcPts val="1000"/>
              </a:spcAft>
            </a:pPr>
            <a:r>
              <a:rPr lang="en-US" sz="1600" b="1" dirty="0">
                <a:solidFill>
                  <a:srgbClr val="002060"/>
                </a:solidFill>
                <a:effectLst/>
                <a:latin typeface="Times New Roman"/>
                <a:ea typeface="Calibri"/>
                <a:cs typeface="Arial"/>
              </a:rPr>
              <a:t>FFA,</a:t>
            </a:r>
            <a:r>
              <a:rPr lang="en-US" sz="1600" b="1" dirty="0">
                <a:solidFill>
                  <a:srgbClr val="002060"/>
                </a:solidFill>
                <a:latin typeface="Times New Roman"/>
                <a:ea typeface="Calibri"/>
                <a:cs typeface="Arial"/>
              </a:rPr>
              <a:t>TVN</a:t>
            </a:r>
            <a:endParaRPr lang="en-US" sz="1600" b="1" dirty="0">
              <a:effectLst/>
              <a:latin typeface="Calibri"/>
              <a:ea typeface="Calibri"/>
              <a:cs typeface="Arial"/>
            </a:endParaRPr>
          </a:p>
          <a:p>
            <a:pPr algn="ctr" rtl="1">
              <a:lnSpc>
                <a:spcPct val="115000"/>
              </a:lnSpc>
              <a:spcAft>
                <a:spcPts val="1000"/>
              </a:spcAft>
            </a:pPr>
            <a:r>
              <a:rPr lang="en-US" sz="1000" dirty="0">
                <a:solidFill>
                  <a:srgbClr val="002060"/>
                </a:solidFill>
                <a:effectLst/>
                <a:latin typeface="Times New Roman"/>
                <a:ea typeface="Calibri"/>
                <a:cs typeface="Arial"/>
              </a:rPr>
              <a:t> </a:t>
            </a:r>
            <a:endParaRPr lang="en-US" sz="1100" dirty="0">
              <a:effectLst/>
              <a:latin typeface="Calibri"/>
              <a:ea typeface="Calibri"/>
              <a:cs typeface="Arial"/>
            </a:endParaRPr>
          </a:p>
        </p:txBody>
      </p:sp>
      <p:sp>
        <p:nvSpPr>
          <p:cNvPr id="10" name="Rectangle: Rounded Corners 8"/>
          <p:cNvSpPr>
            <a:spLocks/>
          </p:cNvSpPr>
          <p:nvPr/>
        </p:nvSpPr>
        <p:spPr>
          <a:xfrm>
            <a:off x="2699792" y="1811581"/>
            <a:ext cx="1567180" cy="3527037"/>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IQ" sz="1600" b="1" u="sng" dirty="0">
                <a:solidFill>
                  <a:srgbClr val="002060"/>
                </a:solidFill>
                <a:effectLst/>
                <a:latin typeface="Calibri"/>
                <a:ea typeface="Calibri"/>
                <a:cs typeface="Arial"/>
              </a:rPr>
              <a:t>الفحوص المايكروبية</a:t>
            </a:r>
            <a:endParaRPr lang="en-US" sz="1600" b="1" u="sng"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Arial"/>
              </a:rPr>
              <a:t>العدد الكلي للبكتريا</a:t>
            </a:r>
            <a:endParaRPr lang="en-US" sz="1600" b="1"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Arial"/>
              </a:rPr>
              <a:t>العدد الكلي لبكتريا السالمونيلا</a:t>
            </a:r>
            <a:endParaRPr lang="en-US" sz="1600" b="1"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Arial"/>
              </a:rPr>
              <a:t>العدد الكلي لبكتريا القولون</a:t>
            </a:r>
            <a:endParaRPr lang="en-US" sz="1600" b="1" dirty="0">
              <a:effectLst/>
              <a:latin typeface="Calibri"/>
              <a:ea typeface="Calibri"/>
              <a:cs typeface="Arial"/>
            </a:endParaRPr>
          </a:p>
          <a:p>
            <a:pPr algn="ctr" rtl="1">
              <a:lnSpc>
                <a:spcPct val="115000"/>
              </a:lnSpc>
              <a:spcAft>
                <a:spcPts val="1000"/>
              </a:spcAft>
            </a:pPr>
            <a:r>
              <a:rPr lang="ar-IQ" sz="1100" dirty="0">
                <a:effectLst/>
                <a:latin typeface="Calibri"/>
                <a:ea typeface="Calibri"/>
                <a:cs typeface="Arial"/>
              </a:rPr>
              <a:t> </a:t>
            </a:r>
            <a:endParaRPr lang="en-US" sz="1100" dirty="0">
              <a:effectLst/>
              <a:latin typeface="Calibri"/>
              <a:ea typeface="Calibri"/>
              <a:cs typeface="Arial"/>
            </a:endParaRPr>
          </a:p>
        </p:txBody>
      </p:sp>
      <p:sp>
        <p:nvSpPr>
          <p:cNvPr id="11" name="Rectangle: Rounded Corners 6"/>
          <p:cNvSpPr>
            <a:spLocks/>
          </p:cNvSpPr>
          <p:nvPr/>
        </p:nvSpPr>
        <p:spPr>
          <a:xfrm>
            <a:off x="899592" y="1844825"/>
            <a:ext cx="1515110" cy="3541065"/>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15000"/>
              </a:lnSpc>
              <a:spcAft>
                <a:spcPts val="1000"/>
              </a:spcAft>
            </a:pPr>
            <a:r>
              <a:rPr lang="ar-IQ" sz="1600" b="1" u="sng" dirty="0">
                <a:solidFill>
                  <a:srgbClr val="002060"/>
                </a:solidFill>
                <a:effectLst/>
                <a:latin typeface="Calibri"/>
                <a:ea typeface="Calibri"/>
                <a:cs typeface="Arial"/>
              </a:rPr>
              <a:t>الفحوص الحسية </a:t>
            </a:r>
            <a:endParaRPr lang="en-US" sz="1100" u="sng"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Arial"/>
              </a:rPr>
              <a:t>اللون</a:t>
            </a:r>
            <a:endParaRPr lang="en-US" sz="1600" b="1"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Arial"/>
              </a:rPr>
              <a:t>النكهة</a:t>
            </a:r>
            <a:endParaRPr lang="en-US" sz="1600" b="1"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Arial"/>
              </a:rPr>
              <a:t>الطراوة</a:t>
            </a:r>
            <a:endParaRPr lang="en-US" sz="1600" b="1"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Arial"/>
              </a:rPr>
              <a:t>العصيرية</a:t>
            </a:r>
            <a:endParaRPr lang="en-US" sz="1600" b="1" dirty="0">
              <a:effectLst/>
              <a:latin typeface="Calibri"/>
              <a:ea typeface="Calibri"/>
              <a:cs typeface="Arial"/>
            </a:endParaRPr>
          </a:p>
          <a:p>
            <a:pPr algn="ctr" rtl="1">
              <a:lnSpc>
                <a:spcPct val="115000"/>
              </a:lnSpc>
              <a:spcAft>
                <a:spcPts val="1000"/>
              </a:spcAft>
            </a:pPr>
            <a:r>
              <a:rPr lang="ar-IQ" sz="1600" b="1" dirty="0">
                <a:solidFill>
                  <a:srgbClr val="002060"/>
                </a:solidFill>
                <a:effectLst/>
                <a:latin typeface="Calibri"/>
                <a:ea typeface="Calibri"/>
                <a:cs typeface="Arial"/>
              </a:rPr>
              <a:t>درجة التقبل العام</a:t>
            </a:r>
            <a:endParaRPr lang="en-US" sz="1600" b="1" dirty="0">
              <a:effectLst/>
              <a:latin typeface="Calibri"/>
              <a:ea typeface="Calibri"/>
              <a:cs typeface="Arial"/>
            </a:endParaRPr>
          </a:p>
        </p:txBody>
      </p:sp>
    </p:spTree>
    <p:extLst>
      <p:ext uri="{BB962C8B-B14F-4D97-AF65-F5344CB8AC3E}">
        <p14:creationId xmlns:p14="http://schemas.microsoft.com/office/powerpoint/2010/main" val="2758746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ريط إلى الأعلى 1"/>
          <p:cNvSpPr/>
          <p:nvPr/>
        </p:nvSpPr>
        <p:spPr>
          <a:xfrm>
            <a:off x="967408" y="1916832"/>
            <a:ext cx="7632848" cy="1656184"/>
          </a:xfrm>
          <a:prstGeom prst="ribbon2">
            <a:avLst/>
          </a:prstGeom>
          <a:solidFill>
            <a:schemeClr val="accent3">
              <a:lumMod val="40000"/>
              <a:lumOff val="60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6000" dirty="0">
                <a:solidFill>
                  <a:schemeClr val="tx1"/>
                </a:solidFill>
                <a:latin typeface="Simplified Arabic" panose="02020603050405020304" pitchFamily="18" charset="-78"/>
                <a:cs typeface="Simplified Arabic" panose="02020603050405020304" pitchFamily="18" charset="-78"/>
              </a:rPr>
              <a:t>النتائج</a:t>
            </a:r>
          </a:p>
        </p:txBody>
      </p:sp>
    </p:spTree>
    <p:extLst>
      <p:ext uri="{BB962C8B-B14F-4D97-AF65-F5344CB8AC3E}">
        <p14:creationId xmlns:p14="http://schemas.microsoft.com/office/powerpoint/2010/main" val="6346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604911"/>
            <a:ext cx="7920880" cy="400494"/>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spcAft>
                <a:spcPts val="1000"/>
              </a:spcAft>
            </a:pPr>
            <a:r>
              <a:rPr lang="ar-IQ" b="1" dirty="0">
                <a:latin typeface="Calibri"/>
                <a:ea typeface="Calibri"/>
                <a:cs typeface="Simplified Arabic"/>
              </a:rPr>
              <a:t>جدول </a:t>
            </a:r>
            <a:r>
              <a:rPr lang="en-US" b="1" dirty="0">
                <a:latin typeface="Simplified Arabic"/>
                <a:ea typeface="Calibri"/>
                <a:cs typeface="Arial"/>
              </a:rPr>
              <a:t>1)</a:t>
            </a:r>
            <a:r>
              <a:rPr lang="ar-IQ" b="1" dirty="0">
                <a:latin typeface="Simplified Arabic"/>
                <a:ea typeface="Calibri"/>
                <a:cs typeface="Arial"/>
              </a:rPr>
              <a:t>)</a:t>
            </a:r>
            <a:r>
              <a:rPr lang="ar-IQ" b="1" dirty="0">
                <a:latin typeface="Calibri"/>
                <a:ea typeface="Calibri"/>
                <a:cs typeface="Simplified Arabic"/>
              </a:rPr>
              <a:t>: تأثير حالة ونوع الأسماك في نسبة الرطوبة</a:t>
            </a:r>
            <a:endParaRPr lang="en-US" sz="1400" dirty="0">
              <a:effectLst/>
              <a:latin typeface="Calibri"/>
              <a:ea typeface="Calibri"/>
              <a:cs typeface="Arial"/>
            </a:endParaRPr>
          </a:p>
        </p:txBody>
      </p:sp>
      <p:sp>
        <p:nvSpPr>
          <p:cNvPr id="4" name="Rectangle 1"/>
          <p:cNvSpPr>
            <a:spLocks noChangeArrowheads="1"/>
          </p:cNvSpPr>
          <p:nvPr/>
        </p:nvSpPr>
        <p:spPr bwMode="auto">
          <a:xfrm>
            <a:off x="1543050" y="29225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5" name="Table 4">
            <a:extLst>
              <a:ext uri="{FF2B5EF4-FFF2-40B4-BE49-F238E27FC236}">
                <a16:creationId xmlns:a16="http://schemas.microsoft.com/office/drawing/2014/main" id="{2EC3B68E-289E-253B-E943-5C9F0E26E60D}"/>
              </a:ext>
            </a:extLst>
          </p:cNvPr>
          <p:cNvGraphicFramePr>
            <a:graphicFrameLocks noGrp="1"/>
          </p:cNvGraphicFramePr>
          <p:nvPr>
            <p:extLst>
              <p:ext uri="{D42A27DB-BD31-4B8C-83A1-F6EECF244321}">
                <p14:modId xmlns:p14="http://schemas.microsoft.com/office/powerpoint/2010/main" val="2974236296"/>
              </p:ext>
            </p:extLst>
          </p:nvPr>
        </p:nvGraphicFramePr>
        <p:xfrm>
          <a:off x="943158" y="1196752"/>
          <a:ext cx="7401699" cy="5056339"/>
        </p:xfrm>
        <a:graphic>
          <a:graphicData uri="http://schemas.openxmlformats.org/drawingml/2006/table">
            <a:tbl>
              <a:tblPr rtl="1" firstRow="1" firstCol="1" bandRow="1"/>
              <a:tblGrid>
                <a:gridCol w="1849773">
                  <a:extLst>
                    <a:ext uri="{9D8B030D-6E8A-4147-A177-3AD203B41FA5}">
                      <a16:colId xmlns:a16="http://schemas.microsoft.com/office/drawing/2014/main" val="2192114834"/>
                    </a:ext>
                  </a:extLst>
                </a:gridCol>
                <a:gridCol w="1850642">
                  <a:extLst>
                    <a:ext uri="{9D8B030D-6E8A-4147-A177-3AD203B41FA5}">
                      <a16:colId xmlns:a16="http://schemas.microsoft.com/office/drawing/2014/main" val="408969692"/>
                    </a:ext>
                  </a:extLst>
                </a:gridCol>
                <a:gridCol w="1850642">
                  <a:extLst>
                    <a:ext uri="{9D8B030D-6E8A-4147-A177-3AD203B41FA5}">
                      <a16:colId xmlns:a16="http://schemas.microsoft.com/office/drawing/2014/main" val="1433052194"/>
                    </a:ext>
                  </a:extLst>
                </a:gridCol>
                <a:gridCol w="1850642">
                  <a:extLst>
                    <a:ext uri="{9D8B030D-6E8A-4147-A177-3AD203B41FA5}">
                      <a16:colId xmlns:a16="http://schemas.microsoft.com/office/drawing/2014/main" val="3494514799"/>
                    </a:ext>
                  </a:extLst>
                </a:gridCol>
              </a:tblGrid>
              <a:tr h="454407">
                <a:tc rowSpan="2">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نوع الأسماك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Arial" panose="020B0604020202020204" pitchFamily="34" charset="0"/>
                          <a:ea typeface="Calibri" panose="020F0502020204030204" pitchFamily="34" charset="0"/>
                          <a:cs typeface="Arial" panose="020B0604020202020204" pitchFamily="34" charset="0"/>
                        </a:rPr>
                        <a:t>المتوسط ± الخطا القياسي</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Arial" panose="020B0604020202020204" pitchFamily="34" charset="0"/>
                          <a:ea typeface="Calibri" panose="020F0502020204030204" pitchFamily="34" charset="0"/>
                          <a:cs typeface="Arial" panose="020B0604020202020204" pitchFamily="34" charset="0"/>
                        </a:rPr>
                        <a:t>مستوى المعنوية</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342415670"/>
                  </a:ext>
                </a:extLst>
              </a:tr>
              <a:tr h="454407">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أسماك كاملة</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Arial" panose="020B0604020202020204" pitchFamily="34" charset="0"/>
                          <a:ea typeface="Calibri" panose="020F0502020204030204" pitchFamily="34" charset="0"/>
                          <a:cs typeface="Arial" panose="020B0604020202020204" pitchFamily="34" charset="0"/>
                        </a:rPr>
                        <a:t>شرائح</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461229761"/>
                  </a:ext>
                </a:extLst>
              </a:tr>
              <a:tr h="828907">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سيبريم</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72.10 ±0.70</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B </a:t>
                      </a:r>
                      <a:r>
                        <a:rPr lang="en-US" sz="2000" dirty="0" err="1">
                          <a:effectLst/>
                          <a:latin typeface="Arial" panose="020B0604020202020204" pitchFamily="34" charset="0"/>
                          <a:ea typeface="Calibri" panose="020F0502020204030204" pitchFamily="34" charset="0"/>
                          <a:cs typeface="Arial" panose="020B0604020202020204" pitchFamily="34" charset="0"/>
                        </a:rPr>
                        <a:t>b</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75.16 ±0.46</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 </a:t>
                      </a:r>
                      <a:r>
                        <a:rPr lang="en-US" sz="2000" dirty="0" err="1">
                          <a:effectLst/>
                          <a:latin typeface="Arial" panose="020B0604020202020204" pitchFamily="34" charset="0"/>
                          <a:ea typeface="Calibri" panose="020F0502020204030204" pitchFamily="34" charset="0"/>
                          <a:cs typeface="Arial" panose="020B0604020202020204" pitchFamily="34" charset="0"/>
                        </a:rPr>
                        <a:t>a</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51629940"/>
                  </a:ext>
                </a:extLst>
              </a:tr>
              <a:tr h="828907">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سيباس</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73.05 ±0.41</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B a</a:t>
                      </a: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74.48 ±0.80</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 </a:t>
                      </a:r>
                      <a:r>
                        <a:rPr lang="en-US" sz="2000" dirty="0" err="1">
                          <a:effectLst/>
                          <a:latin typeface="Arial" panose="020B0604020202020204" pitchFamily="34" charset="0"/>
                          <a:ea typeface="Calibri" panose="020F0502020204030204" pitchFamily="34" charset="0"/>
                          <a:cs typeface="Arial" panose="020B0604020202020204" pitchFamily="34" charset="0"/>
                        </a:rPr>
                        <a:t>a</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Arial" panose="020B0604020202020204" pitchFamily="34" charset="0"/>
                          <a:ea typeface="Calibri" panose="020F0502020204030204" pitchFamily="34" charset="0"/>
                          <a:cs typeface="Arial" panose="020B0604020202020204" pitchFamily="34" charset="0"/>
                        </a:rPr>
                        <a:t>NS</a:t>
                      </a: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243567835"/>
                  </a:ext>
                </a:extLst>
              </a:tr>
              <a:tr h="828907">
                <a:tc>
                  <a:txBody>
                    <a:bodyPr/>
                    <a:lstStyle/>
                    <a:p>
                      <a:pPr marL="0" marR="0" algn="ctr" rtl="1">
                        <a:lnSpc>
                          <a:spcPct val="115000"/>
                        </a:lnSpc>
                        <a:spcBef>
                          <a:spcPts val="0"/>
                        </a:spcBef>
                        <a:spcAft>
                          <a:spcPts val="0"/>
                        </a:spcAft>
                      </a:pPr>
                      <a:r>
                        <a:rPr lang="ar-IQ" sz="2000">
                          <a:effectLst/>
                          <a:latin typeface="Arial" panose="020B0604020202020204" pitchFamily="34" charset="0"/>
                          <a:ea typeface="Calibri" panose="020F0502020204030204" pitchFamily="34" charset="0"/>
                          <a:cs typeface="Arial" panose="020B0604020202020204" pitchFamily="34" charset="0"/>
                        </a:rPr>
                        <a:t>تونة</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75.63 ±0.48</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 </a:t>
                      </a:r>
                      <a:r>
                        <a:rPr lang="en-US" sz="2000" dirty="0" err="1">
                          <a:effectLst/>
                          <a:latin typeface="Arial" panose="020B0604020202020204" pitchFamily="34" charset="0"/>
                          <a:ea typeface="Calibri" panose="020F0502020204030204" pitchFamily="34" charset="0"/>
                          <a:cs typeface="Arial" panose="020B0604020202020204" pitchFamily="34" charset="0"/>
                        </a:rPr>
                        <a:t>a</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76.16 ±0.31</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A </a:t>
                      </a:r>
                      <a:r>
                        <a:rPr lang="en-US" sz="2000" dirty="0" err="1">
                          <a:effectLst/>
                          <a:latin typeface="Arial" panose="020B0604020202020204" pitchFamily="34" charset="0"/>
                          <a:ea typeface="Calibri" panose="020F0502020204030204" pitchFamily="34" charset="0"/>
                          <a:cs typeface="Arial" panose="020B0604020202020204" pitchFamily="34" charset="0"/>
                        </a:rPr>
                        <a:t>a</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Arial" panose="020B0604020202020204" pitchFamily="34" charset="0"/>
                          <a:ea typeface="Calibri" panose="020F0502020204030204" pitchFamily="34" charset="0"/>
                          <a:cs typeface="Arial" panose="020B0604020202020204" pitchFamily="34" charset="0"/>
                        </a:rPr>
                        <a:t>NS</a:t>
                      </a: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93774711"/>
                  </a:ext>
                </a:extLst>
              </a:tr>
              <a:tr h="454407">
                <a:tc>
                  <a:txBody>
                    <a:bodyPr/>
                    <a:lstStyle/>
                    <a:p>
                      <a:pPr marL="0" marR="0" algn="ctr" rtl="1">
                        <a:lnSpc>
                          <a:spcPct val="115000"/>
                        </a:lnSpc>
                        <a:spcBef>
                          <a:spcPts val="0"/>
                        </a:spcBef>
                        <a:spcAft>
                          <a:spcPts val="0"/>
                        </a:spcAft>
                      </a:pPr>
                      <a:r>
                        <a:rPr lang="ar-IQ" sz="2000">
                          <a:effectLst/>
                          <a:latin typeface="Arial" panose="020B0604020202020204" pitchFamily="34" charset="0"/>
                          <a:ea typeface="Calibri" panose="020F0502020204030204" pitchFamily="34" charset="0"/>
                          <a:cs typeface="Arial" panose="020B0604020202020204" pitchFamily="34" charset="0"/>
                        </a:rPr>
                        <a:t>مستوى المعنوية</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Arial" panose="020B0604020202020204" pitchFamily="34" charset="0"/>
                          <a:ea typeface="Calibri" panose="020F0502020204030204" pitchFamily="34" charset="0"/>
                          <a:cs typeface="Arial" panose="020B0604020202020204" pitchFamily="34" charset="0"/>
                        </a:rPr>
                        <a:t>**</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NS</a:t>
                      </a: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Arial" panose="020B0604020202020204" pitchFamily="34" charset="0"/>
                          <a:ea typeface="Calibri" panose="020F0502020204030204" pitchFamily="34" charset="0"/>
                          <a:cs typeface="Arial" panose="020B0604020202020204" pitchFamily="34" charset="0"/>
                        </a:rPr>
                        <a:t>---</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204394993"/>
                  </a:ext>
                </a:extLst>
              </a:tr>
              <a:tr h="1206397">
                <a:tc gridSpan="4">
                  <a:txBody>
                    <a:bodyPr/>
                    <a:lstStyle/>
                    <a:p>
                      <a:pPr marL="0" marR="0" algn="ctr" rtl="1">
                        <a:lnSpc>
                          <a:spcPct val="110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a:effectLst/>
                          <a:latin typeface="Arial" panose="020B0604020202020204" pitchFamily="34" charset="0"/>
                          <a:ea typeface="Calibri" panose="020F0502020204030204" pitchFamily="34" charset="0"/>
                          <a:cs typeface="Arial" panose="020B0604020202020204" pitchFamily="34" charset="0"/>
                        </a:rPr>
                        <a:t>P&lt;0.05</a:t>
                      </a:r>
                      <a:r>
                        <a:rPr lang="ar-IQ"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a:effectLst/>
                          <a:latin typeface="Arial" panose="020B0604020202020204" pitchFamily="34" charset="0"/>
                          <a:ea typeface="Calibri" panose="020F0502020204030204" pitchFamily="34" charset="0"/>
                          <a:cs typeface="Arial" panose="020B0604020202020204" pitchFamily="34" charset="0"/>
                        </a:rPr>
                        <a:t>P&lt;0.01</a:t>
                      </a:r>
                      <a:r>
                        <a:rPr lang="ar-IQ"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a:effectLst/>
                          <a:latin typeface="Arial" panose="020B0604020202020204" pitchFamily="34" charset="0"/>
                          <a:ea typeface="Calibri" panose="020F0502020204030204" pitchFamily="34" charset="0"/>
                          <a:cs typeface="Arial" panose="020B0604020202020204" pitchFamily="34" charset="0"/>
                        </a:rPr>
                        <a:t>NS</a:t>
                      </a:r>
                      <a:r>
                        <a:rPr lang="ar-IQ" sz="2000" dirty="0">
                          <a:effectLst/>
                          <a:latin typeface="Arial" panose="020B0604020202020204" pitchFamily="34" charset="0"/>
                          <a:ea typeface="Calibri" panose="020F0502020204030204" pitchFamily="34" charset="0"/>
                          <a:cs typeface="Arial" panose="020B0604020202020204" pitchFamily="34" charset="0"/>
                        </a:rPr>
                        <a:t>: غير معنوي.</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29717939"/>
                  </a:ext>
                </a:extLst>
              </a:tr>
            </a:tbl>
          </a:graphicData>
        </a:graphic>
      </p:graphicFrame>
    </p:spTree>
    <p:extLst>
      <p:ext uri="{BB962C8B-B14F-4D97-AF65-F5344CB8AC3E}">
        <p14:creationId xmlns:p14="http://schemas.microsoft.com/office/powerpoint/2010/main" val="3648918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64706" y="908720"/>
            <a:ext cx="7200800" cy="369332"/>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b="1" dirty="0">
                <a:ea typeface="Calibri"/>
                <a:cs typeface="Times New Roman"/>
              </a:rPr>
              <a:t>      </a:t>
            </a:r>
            <a:r>
              <a:rPr lang="ar-IQ" b="1" dirty="0">
                <a:ea typeface="Calibri"/>
                <a:cs typeface="Times New Roman"/>
              </a:rPr>
              <a:t>جدول </a:t>
            </a:r>
            <a:r>
              <a:rPr lang="en-US" b="1" dirty="0">
                <a:latin typeface="Times New Roman"/>
                <a:ea typeface="Calibri"/>
              </a:rPr>
              <a:t>2)</a:t>
            </a:r>
            <a:r>
              <a:rPr lang="ar-IQ" b="1" dirty="0">
                <a:latin typeface="Times New Roman"/>
                <a:ea typeface="Calibri"/>
              </a:rPr>
              <a:t>):تأثير حالة</a:t>
            </a:r>
            <a:r>
              <a:rPr lang="en-US" b="1" dirty="0">
                <a:latin typeface="Times New Roman"/>
                <a:ea typeface="Calibri"/>
              </a:rPr>
              <a:t> </a:t>
            </a:r>
            <a:r>
              <a:rPr lang="ar-IQ" b="1" dirty="0">
                <a:latin typeface="Times New Roman"/>
                <a:ea typeface="Calibri"/>
              </a:rPr>
              <a:t>ونوع الأسماك في نسبة البروتين</a:t>
            </a:r>
            <a:endParaRPr lang="ar-IQ" dirty="0">
              <a:latin typeface="Simplified Arabic" panose="02020603050405020304" pitchFamily="18" charset="-78"/>
              <a:cs typeface="Simplified Arabic" panose="02020603050405020304" pitchFamily="18" charset="-78"/>
            </a:endParaRPr>
          </a:p>
        </p:txBody>
      </p:sp>
      <p:graphicFrame>
        <p:nvGraphicFramePr>
          <p:cNvPr id="4" name="Table 3">
            <a:extLst>
              <a:ext uri="{FF2B5EF4-FFF2-40B4-BE49-F238E27FC236}">
                <a16:creationId xmlns:a16="http://schemas.microsoft.com/office/drawing/2014/main" id="{B4C557BB-D59A-9560-EDC6-D17AA1E2E31B}"/>
              </a:ext>
            </a:extLst>
          </p:cNvPr>
          <p:cNvGraphicFramePr>
            <a:graphicFrameLocks noGrp="1"/>
          </p:cNvGraphicFramePr>
          <p:nvPr>
            <p:extLst>
              <p:ext uri="{D42A27DB-BD31-4B8C-83A1-F6EECF244321}">
                <p14:modId xmlns:p14="http://schemas.microsoft.com/office/powerpoint/2010/main" val="2182807854"/>
              </p:ext>
            </p:extLst>
          </p:nvPr>
        </p:nvGraphicFramePr>
        <p:xfrm>
          <a:off x="1245771" y="1556792"/>
          <a:ext cx="7200800" cy="4680521"/>
        </p:xfrm>
        <a:graphic>
          <a:graphicData uri="http://schemas.openxmlformats.org/drawingml/2006/table">
            <a:tbl>
              <a:tblPr rtl="1" firstRow="1" firstCol="1" bandRow="1"/>
              <a:tblGrid>
                <a:gridCol w="1799567">
                  <a:extLst>
                    <a:ext uri="{9D8B030D-6E8A-4147-A177-3AD203B41FA5}">
                      <a16:colId xmlns:a16="http://schemas.microsoft.com/office/drawing/2014/main" val="3921931150"/>
                    </a:ext>
                  </a:extLst>
                </a:gridCol>
                <a:gridCol w="1800411">
                  <a:extLst>
                    <a:ext uri="{9D8B030D-6E8A-4147-A177-3AD203B41FA5}">
                      <a16:colId xmlns:a16="http://schemas.microsoft.com/office/drawing/2014/main" val="3022823696"/>
                    </a:ext>
                  </a:extLst>
                </a:gridCol>
                <a:gridCol w="1800411">
                  <a:extLst>
                    <a:ext uri="{9D8B030D-6E8A-4147-A177-3AD203B41FA5}">
                      <a16:colId xmlns:a16="http://schemas.microsoft.com/office/drawing/2014/main" val="148281815"/>
                    </a:ext>
                  </a:extLst>
                </a:gridCol>
                <a:gridCol w="1800411">
                  <a:extLst>
                    <a:ext uri="{9D8B030D-6E8A-4147-A177-3AD203B41FA5}">
                      <a16:colId xmlns:a16="http://schemas.microsoft.com/office/drawing/2014/main" val="111458913"/>
                    </a:ext>
                  </a:extLst>
                </a:gridCol>
              </a:tblGrid>
              <a:tr h="420522">
                <a:tc rowSpan="2">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نوع الأسماك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grid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المتوسط ± الخطا القياسي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rowSpan="2">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771115988"/>
                  </a:ext>
                </a:extLst>
              </a:tr>
              <a:tr h="420522">
                <a:tc vMerge="1">
                  <a:txBody>
                    <a:bodyPr/>
                    <a:lstStyle/>
                    <a:p>
                      <a:endParaRPr lang="en-US"/>
                    </a:p>
                  </a:txBody>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أسماك كاملة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شرائح</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528156637"/>
                  </a:ext>
                </a:extLst>
              </a:tr>
              <a:tr h="767506">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سيبريم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0.94±18.19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15.60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0.44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35602464"/>
                  </a:ext>
                </a:extLst>
              </a:tr>
              <a:tr h="767506">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سيباس</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17.59</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0.59</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17.10</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0.74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AB 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 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030360114"/>
                  </a:ext>
                </a:extLst>
              </a:tr>
              <a:tr h="767506">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تونة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18.40</a:t>
                      </a:r>
                      <a:r>
                        <a:rPr lang="ar-IQ" sz="2000">
                          <a:effectLst/>
                          <a:latin typeface="Calibri" panose="020F0502020204030204" pitchFamily="34" charset="0"/>
                          <a:ea typeface="Calibri" panose="020F0502020204030204" pitchFamily="34" charset="0"/>
                          <a:cs typeface="Times New Roman" panose="02020603050405020304" pitchFamily="18" charset="0"/>
                        </a:rPr>
                        <a:t> ±</a:t>
                      </a:r>
                      <a:r>
                        <a:rPr lang="en-US" sz="2000">
                          <a:effectLst/>
                          <a:latin typeface="Times New Roman" panose="02020603050405020304" pitchFamily="18" charset="0"/>
                          <a:ea typeface="Calibri" panose="020F0502020204030204" pitchFamily="34" charset="0"/>
                          <a:cs typeface="Arial" panose="020B0604020202020204" pitchFamily="34" charset="0"/>
                        </a:rPr>
                        <a:t>0.53</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A 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18.47</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0.38</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5000"/>
                        </a:lnSpc>
                        <a:spcBef>
                          <a:spcPts val="0"/>
                        </a:spcBef>
                        <a:spcAft>
                          <a:spcPts val="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A </a:t>
                      </a:r>
                      <a:r>
                        <a:rPr lang="en-US" sz="2000" dirty="0" err="1">
                          <a:effectLst/>
                          <a:latin typeface="Times New Roman" panose="02020603050405020304" pitchFamily="18" charset="0"/>
                          <a:ea typeface="Calibri" panose="020F0502020204030204" pitchFamily="34" charset="0"/>
                          <a:cs typeface="Arial" panose="020B0604020202020204" pitchFamily="34" charset="0"/>
                        </a:rPr>
                        <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877019825"/>
                  </a:ext>
                </a:extLst>
              </a:tr>
              <a:tr h="420522">
                <a:tc>
                  <a:txBody>
                    <a:bodyPr/>
                    <a:lstStyle/>
                    <a:p>
                      <a:pPr marL="0" marR="0" algn="ctr" rtl="1">
                        <a:lnSpc>
                          <a:spcPct val="115000"/>
                        </a:lnSpc>
                        <a:spcBef>
                          <a:spcPts val="0"/>
                        </a:spcBef>
                        <a:spcAft>
                          <a:spcPts val="0"/>
                        </a:spcAft>
                      </a:pPr>
                      <a:r>
                        <a:rPr lang="ar-IQ" sz="2000">
                          <a:effectLst/>
                          <a:latin typeface="Calibri" panose="020F0502020204030204" pitchFamily="34" charset="0"/>
                          <a:ea typeface="Calibri" panose="020F0502020204030204" pitchFamily="34" charset="0"/>
                          <a:cs typeface="Times New Roman" panose="02020603050405020304" pitchFamily="18" charset="0"/>
                        </a:rPr>
                        <a:t>مستوى المعنوية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Arial" panose="020B0604020202020204" pitchFamily="34" charset="0"/>
                        </a:rPr>
                        <a:t>NS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0">
                        <a:lnSpc>
                          <a:spcPct val="115000"/>
                        </a:lnSpc>
                        <a:spcBef>
                          <a:spcPts val="0"/>
                        </a:spcBef>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rtl="1">
                        <a:lnSpc>
                          <a:spcPct val="115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544571549"/>
                  </a:ext>
                </a:extLst>
              </a:tr>
              <a:tr h="1116437">
                <a:tc gridSpan="4">
                  <a:txBody>
                    <a:bodyPr/>
                    <a:lstStyle/>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المتوسطات التي تحمل حروفاً كبيرة مختلفة ضمن العمود الواحد (بين الأنواع) وحروفاً صغيرة مختلفة ضمن الصف الواحد (حالة الأسماك) تختلف معنويا فيما بينها.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10000"/>
                        </a:lnSpc>
                        <a:spcBef>
                          <a:spcPts val="0"/>
                        </a:spcBef>
                        <a:spcAft>
                          <a:spcPts val="0"/>
                        </a:spcAft>
                      </a:pP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P&lt;0.05</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P&lt;0.01</a:t>
                      </a:r>
                      <a:r>
                        <a:rPr lang="ar-IQ"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NS</a:t>
                      </a:r>
                      <a:r>
                        <a:rPr lang="ar-IQ" sz="2000" dirty="0">
                          <a:effectLst/>
                          <a:latin typeface="Calibri" panose="020F0502020204030204" pitchFamily="34" charset="0"/>
                          <a:ea typeface="Calibri" panose="020F0502020204030204" pitchFamily="34" charset="0"/>
                          <a:cs typeface="Times New Roman" panose="02020603050405020304" pitchFamily="18" charset="0"/>
                        </a:rPr>
                        <a:t>: غير معنوي.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3420428"/>
                  </a:ext>
                </a:extLst>
              </a:tr>
            </a:tbl>
          </a:graphicData>
        </a:graphic>
      </p:graphicFrame>
    </p:spTree>
    <p:extLst>
      <p:ext uri="{BB962C8B-B14F-4D97-AF65-F5344CB8AC3E}">
        <p14:creationId xmlns:p14="http://schemas.microsoft.com/office/powerpoint/2010/main" val="37593478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760</TotalTime>
  <Words>3030</Words>
  <Application>Microsoft Office PowerPoint</Application>
  <PresentationFormat>On-screen Show (4:3)</PresentationFormat>
  <Paragraphs>731</Paragraphs>
  <Slides>33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Aparajita</vt:lpstr>
      <vt:lpstr>Arial</vt:lpstr>
      <vt:lpstr>Calibri</vt:lpstr>
      <vt:lpstr>Cambria Math</vt:lpstr>
      <vt:lpstr>Constantia</vt:lpstr>
      <vt:lpstr>Simplified Arabic</vt:lpstr>
      <vt:lpstr>Times New Roman</vt:lpstr>
      <vt:lpstr>Wingdings 2</vt:lpstr>
      <vt:lpstr>تدفق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baghdad tec2023</dc:creator>
  <cp:lastModifiedBy>lenovo</cp:lastModifiedBy>
  <cp:revision>130</cp:revision>
  <dcterms:created xsi:type="dcterms:W3CDTF">2023-09-24T14:20:23Z</dcterms:created>
  <dcterms:modified xsi:type="dcterms:W3CDTF">2024-02-10T05:33:56Z</dcterms:modified>
</cp:coreProperties>
</file>