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6" r:id="rId2"/>
    <p:sldId id="351" r:id="rId3"/>
    <p:sldId id="334" r:id="rId4"/>
    <p:sldId id="383" r:id="rId5"/>
    <p:sldId id="347" r:id="rId6"/>
    <p:sldId id="358" r:id="rId7"/>
    <p:sldId id="359" r:id="rId8"/>
    <p:sldId id="356" r:id="rId9"/>
    <p:sldId id="360" r:id="rId10"/>
    <p:sldId id="384" r:id="rId11"/>
    <p:sldId id="361" r:id="rId12"/>
    <p:sldId id="363" r:id="rId13"/>
    <p:sldId id="385" r:id="rId14"/>
    <p:sldId id="386" r:id="rId15"/>
    <p:sldId id="365" r:id="rId16"/>
    <p:sldId id="367" r:id="rId17"/>
    <p:sldId id="368" r:id="rId18"/>
    <p:sldId id="374" r:id="rId19"/>
    <p:sldId id="375" r:id="rId20"/>
    <p:sldId id="376" r:id="rId21"/>
    <p:sldId id="377" r:id="rId22"/>
    <p:sldId id="378" r:id="rId23"/>
    <p:sldId id="379" r:id="rId24"/>
    <p:sldId id="371" r:id="rId25"/>
    <p:sldId id="381" r:id="rId26"/>
    <p:sldId id="362" r:id="rId27"/>
    <p:sldId id="382" r:id="rId28"/>
    <p:sldId id="38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FB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397" autoAdjust="0"/>
    <p:restoredTop sz="93825" autoAdjust="0"/>
  </p:normalViewPr>
  <p:slideViewPr>
    <p:cSldViewPr>
      <p:cViewPr varScale="1">
        <p:scale>
          <a:sx n="72" d="100"/>
          <a:sy n="72" d="100"/>
        </p:scale>
        <p:origin x="14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31CF5B-B60F-493D-97D6-6C1C987575E6}" type="datetimeFigureOut">
              <a:rPr lang="en-US" smtClean="0"/>
              <a:t>2/19/2024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88863-D3BC-430B-AAF4-FA07DCAB009A}" type="slidenum">
              <a:rPr lang="en-US" smtClean="0"/>
              <a:t>‹#›</a:t>
            </a:fld>
            <a:endParaRPr lang="en-US"/>
          </a:p>
        </p:txBody>
      </p:sp>
    </p:spTree>
    <p:extLst>
      <p:ext uri="{BB962C8B-B14F-4D97-AF65-F5344CB8AC3E}">
        <p14:creationId xmlns:p14="http://schemas.microsoft.com/office/powerpoint/2010/main" val="2666297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488863-D3BC-430B-AAF4-FA07DCAB009A}" type="slidenum">
              <a:rPr lang="en-US" smtClean="0"/>
              <a:t>1</a:t>
            </a:fld>
            <a:endParaRPr lang="en-US"/>
          </a:p>
        </p:txBody>
      </p:sp>
    </p:spTree>
    <p:extLst>
      <p:ext uri="{BB962C8B-B14F-4D97-AF65-F5344CB8AC3E}">
        <p14:creationId xmlns:p14="http://schemas.microsoft.com/office/powerpoint/2010/main" val="120256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2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91"/>
          <a:stretch/>
        </p:blipFill>
        <p:spPr>
          <a:xfrm>
            <a:off x="0" y="-29817"/>
            <a:ext cx="9144000" cy="6858000"/>
          </a:xfrm>
          <a:prstGeom prst="rect">
            <a:avLst/>
          </a:prstGeom>
        </p:spPr>
      </p:pic>
      <p:sp>
        <p:nvSpPr>
          <p:cNvPr id="7" name="TextBox 6"/>
          <p:cNvSpPr txBox="1"/>
          <p:nvPr/>
        </p:nvSpPr>
        <p:spPr>
          <a:xfrm>
            <a:off x="1447800" y="336485"/>
            <a:ext cx="6705600" cy="1055608"/>
          </a:xfrm>
          <a:prstGeom prst="roundRect">
            <a:avLst/>
          </a:prstGeom>
          <a:solidFill>
            <a:schemeClr val="accent3">
              <a:lumMod val="20000"/>
              <a:lumOff val="80000"/>
            </a:schemeClr>
          </a:solidFill>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SA" sz="2400" b="1" dirty="0">
                <a:cs typeface="PT Bold Heading" panose="02010400000000000000" pitchFamily="2" charset="-78"/>
              </a:rPr>
              <a:t>وزارة البيئة </a:t>
            </a:r>
            <a:endParaRPr lang="en-US" sz="2400" b="1" dirty="0">
              <a:cs typeface="PT Bold Heading" panose="02010400000000000000" pitchFamily="2" charset="-78"/>
            </a:endParaRPr>
          </a:p>
          <a:p>
            <a:pPr algn="ctr"/>
            <a:r>
              <a:rPr lang="ar-SA" sz="3200" b="1" dirty="0">
                <a:cs typeface="+mj-cs"/>
              </a:rPr>
              <a:t>دائرة حماية وتحسين البيئة في المنطقة الجنوبية </a:t>
            </a:r>
          </a:p>
        </p:txBody>
      </p:sp>
      <p:sp>
        <p:nvSpPr>
          <p:cNvPr id="6" name="Rectangle 5"/>
          <p:cNvSpPr/>
          <p:nvPr/>
        </p:nvSpPr>
        <p:spPr>
          <a:xfrm>
            <a:off x="400878" y="2339965"/>
            <a:ext cx="8382000" cy="2308324"/>
          </a:xfrm>
          <a:prstGeom prst="rect">
            <a:avLst/>
          </a:prstGeom>
          <a:effectLst>
            <a:glow rad="101600">
              <a:srgbClr val="FFFF00">
                <a:alpha val="60000"/>
              </a:srgbClr>
            </a:glow>
          </a:effectLst>
        </p:spPr>
        <p:txBody>
          <a:bodyPr wrap="square">
            <a:spAutoFit/>
          </a:bodyPr>
          <a:lstStyle/>
          <a:p>
            <a:pPr algn="ctr" rtl="1"/>
            <a:r>
              <a:rPr lang="ar-IQ" sz="4800" b="1" dirty="0">
                <a:ln w="9525">
                  <a:solidFill>
                    <a:schemeClr val="accent2"/>
                  </a:solidFill>
                  <a:prstDash val="solid"/>
                </a:ln>
                <a:solidFill>
                  <a:srgbClr val="FFFF00"/>
                </a:solidFill>
                <a:latin typeface="Times New Roman" panose="02020603050405020304" pitchFamily="18" charset="0"/>
                <a:cs typeface="Times New Roman" panose="02020603050405020304" pitchFamily="18" charset="0"/>
              </a:rPr>
              <a:t>الرؤية التخطيطية والبيئية لتنمية المستقرات البشرية في الاهوار</a:t>
            </a:r>
          </a:p>
          <a:p>
            <a:pPr algn="ctr" rtl="1"/>
            <a:r>
              <a:rPr lang="ar-IQ" sz="4800" b="1" dirty="0">
                <a:ln w="9525">
                  <a:solidFill>
                    <a:schemeClr val="accent2"/>
                  </a:solidFill>
                  <a:prstDash val="solid"/>
                </a:ln>
                <a:solidFill>
                  <a:srgbClr val="FFFF00"/>
                </a:solidFill>
                <a:latin typeface="Times New Roman" panose="02020603050405020304" pitchFamily="18" charset="0"/>
                <a:cs typeface="Times New Roman" panose="02020603050405020304" pitchFamily="18" charset="0"/>
              </a:rPr>
              <a:t>(بناء خطة استراتيجية) </a:t>
            </a:r>
            <a:endParaRPr lang="en-US" sz="4800" b="1" dirty="0">
              <a:ln w="9525">
                <a:solidFill>
                  <a:schemeClr val="accent2"/>
                </a:solidFill>
                <a:prstDash val="solid"/>
              </a:ln>
              <a:solidFill>
                <a:srgbClr val="FFFF00"/>
              </a:solidFill>
            </a:endParaRPr>
          </a:p>
        </p:txBody>
      </p:sp>
      <p:pic>
        <p:nvPicPr>
          <p:cNvPr id="3" name="Picture 2">
            <a:extLst>
              <a:ext uri="{FF2B5EF4-FFF2-40B4-BE49-F238E27FC236}">
                <a16:creationId xmlns:a16="http://schemas.microsoft.com/office/drawing/2014/main" id="{12F4F3D5-37BA-BF6F-925F-8E3FE058AA27}"/>
              </a:ext>
            </a:extLst>
          </p:cNvPr>
          <p:cNvPicPr>
            <a:picLocks noChangeAspect="1"/>
          </p:cNvPicPr>
          <p:nvPr/>
        </p:nvPicPr>
        <p:blipFill>
          <a:blip r:embed="rId4"/>
          <a:stretch>
            <a:fillRect/>
          </a:stretch>
        </p:blipFill>
        <p:spPr>
          <a:xfrm>
            <a:off x="6570939" y="5350710"/>
            <a:ext cx="1930044" cy="608806"/>
          </a:xfrm>
          <a:prstGeom prst="rect">
            <a:avLst/>
          </a:prstGeom>
        </p:spPr>
      </p:pic>
      <p:pic>
        <p:nvPicPr>
          <p:cNvPr id="10" name="Picture 9">
            <a:extLst>
              <a:ext uri="{FF2B5EF4-FFF2-40B4-BE49-F238E27FC236}">
                <a16:creationId xmlns:a16="http://schemas.microsoft.com/office/drawing/2014/main" id="{55F18C9F-1BE0-5EE6-5836-50B7574C9B4F}"/>
              </a:ext>
            </a:extLst>
          </p:cNvPr>
          <p:cNvPicPr>
            <a:picLocks noChangeAspect="1"/>
          </p:cNvPicPr>
          <p:nvPr/>
        </p:nvPicPr>
        <p:blipFill>
          <a:blip r:embed="rId5"/>
          <a:stretch>
            <a:fillRect/>
          </a:stretch>
        </p:blipFill>
        <p:spPr>
          <a:xfrm>
            <a:off x="6019800" y="6107782"/>
            <a:ext cx="3032322" cy="654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50C5CA85-6F04-3108-6591-16EE7707A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06" y="64519"/>
            <a:ext cx="1236581" cy="1494049"/>
          </a:xfrm>
          <a:prstGeom prst="ellipse">
            <a:avLst/>
          </a:prstGeom>
          <a:ln w="3175" cap="rnd">
            <a:solidFill>
              <a:schemeClr val="accent6">
                <a:lumMod val="75000"/>
              </a:schemeClr>
            </a:solidFill>
            <a:prstDash val="solid"/>
          </a:ln>
          <a:effectLst/>
        </p:spPr>
      </p:pic>
      <p:sp>
        <p:nvSpPr>
          <p:cNvPr id="2" name="TextBox 1">
            <a:extLst>
              <a:ext uri="{FF2B5EF4-FFF2-40B4-BE49-F238E27FC236}">
                <a16:creationId xmlns:a16="http://schemas.microsoft.com/office/drawing/2014/main" id="{89E7B813-BEEA-57B0-B3D9-F90F8102065D}"/>
              </a:ext>
            </a:extLst>
          </p:cNvPr>
          <p:cNvSpPr txBox="1"/>
          <p:nvPr/>
        </p:nvSpPr>
        <p:spPr>
          <a:xfrm>
            <a:off x="381000" y="5616039"/>
            <a:ext cx="3531704" cy="1123712"/>
          </a:xfrm>
          <a:prstGeom prst="roundRect">
            <a:avLst/>
          </a:prstGeom>
          <a:solidFill>
            <a:schemeClr val="accent3">
              <a:lumMod val="20000"/>
              <a:lumOff val="80000"/>
            </a:schemeClr>
          </a:solidFill>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SA" sz="2400" b="1" dirty="0">
                <a:cs typeface="PT Bold Heading" panose="02010400000000000000" pitchFamily="2" charset="-78"/>
              </a:rPr>
              <a:t>الاستاذ الدكتور </a:t>
            </a:r>
          </a:p>
          <a:p>
            <a:pPr algn="ctr"/>
            <a:r>
              <a:rPr lang="ar-SA" sz="3600" b="1" dirty="0">
                <a:cs typeface="+mj-cs"/>
              </a:rPr>
              <a:t>ندى خليفه الركابي </a:t>
            </a:r>
          </a:p>
        </p:txBody>
      </p:sp>
    </p:spTree>
    <p:extLst>
      <p:ext uri="{BB962C8B-B14F-4D97-AF65-F5344CB8AC3E}">
        <p14:creationId xmlns:p14="http://schemas.microsoft.com/office/powerpoint/2010/main" val="2943303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3325-75B8-0B25-3F42-062C029E24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BE1E3C-B1F0-16CF-2047-1E04098D1B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B2661A-3B3E-30C2-49DF-52A0E0D32932}"/>
              </a:ext>
            </a:extLst>
          </p:cNvPr>
          <p:cNvPicPr>
            <a:picLocks noChangeAspect="1"/>
          </p:cNvPicPr>
          <p:nvPr/>
        </p:nvPicPr>
        <p:blipFill rotWithShape="1">
          <a:blip r:embed="rId2">
            <a:extLst>
              <a:ext uri="{28A0092B-C50C-407E-A947-70E740481C1C}">
                <a14:useLocalDpi xmlns:a14="http://schemas.microsoft.com/office/drawing/2010/main" val="0"/>
              </a:ext>
            </a:extLst>
          </a:blip>
          <a:srcRect l="968" t="1006" r="1291" b="1121"/>
          <a:stretch/>
        </p:blipFill>
        <p:spPr bwMode="auto">
          <a:xfrm>
            <a:off x="-13252" y="29817"/>
            <a:ext cx="9144000" cy="682818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89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4011"/>
            <a:ext cx="9144000" cy="6853989"/>
          </a:xfrm>
        </p:spPr>
      </p:pic>
      <p:sp>
        <p:nvSpPr>
          <p:cNvPr id="9" name="Title 8"/>
          <p:cNvSpPr>
            <a:spLocks noGrp="1"/>
          </p:cNvSpPr>
          <p:nvPr>
            <p:ph type="title"/>
          </p:nvPr>
        </p:nvSpPr>
        <p:spPr>
          <a:xfrm>
            <a:off x="304800" y="4011"/>
            <a:ext cx="8610601" cy="453189"/>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ar-IQ" sz="2400" u="sng" dirty="0">
                <a:solidFill>
                  <a:srgbClr val="FF0000"/>
                </a:solidFill>
              </a:rPr>
              <a:t>القرى والمستقرات البشرية في منطقة الدراسة </a:t>
            </a:r>
            <a:endParaRPr lang="en-US" sz="1800" u="sng" dirty="0">
              <a:solidFill>
                <a:srgbClr val="FF0000"/>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3247517414"/>
              </p:ext>
            </p:extLst>
          </p:nvPr>
        </p:nvGraphicFramePr>
        <p:xfrm>
          <a:off x="228599" y="533400"/>
          <a:ext cx="8686802" cy="6301005"/>
        </p:xfrm>
        <a:graphic>
          <a:graphicData uri="http://schemas.openxmlformats.org/drawingml/2006/table">
            <a:tbl>
              <a:tblPr rtl="1" firstRow="1" firstCol="1" bandRow="1">
                <a:tableStyleId>{5C22544A-7EE6-4342-B048-85BDC9FD1C3A}</a:tableStyleId>
              </a:tblPr>
              <a:tblGrid>
                <a:gridCol w="1989598">
                  <a:extLst>
                    <a:ext uri="{9D8B030D-6E8A-4147-A177-3AD203B41FA5}">
                      <a16:colId xmlns:a16="http://schemas.microsoft.com/office/drawing/2014/main" val="1951528490"/>
                    </a:ext>
                  </a:extLst>
                </a:gridCol>
                <a:gridCol w="1169241">
                  <a:extLst>
                    <a:ext uri="{9D8B030D-6E8A-4147-A177-3AD203B41FA5}">
                      <a16:colId xmlns:a16="http://schemas.microsoft.com/office/drawing/2014/main" val="1479682640"/>
                    </a:ext>
                  </a:extLst>
                </a:gridCol>
                <a:gridCol w="1177492">
                  <a:extLst>
                    <a:ext uri="{9D8B030D-6E8A-4147-A177-3AD203B41FA5}">
                      <a16:colId xmlns:a16="http://schemas.microsoft.com/office/drawing/2014/main" val="755718005"/>
                    </a:ext>
                  </a:extLst>
                </a:gridCol>
                <a:gridCol w="1169241">
                  <a:extLst>
                    <a:ext uri="{9D8B030D-6E8A-4147-A177-3AD203B41FA5}">
                      <a16:colId xmlns:a16="http://schemas.microsoft.com/office/drawing/2014/main" val="1879692302"/>
                    </a:ext>
                  </a:extLst>
                </a:gridCol>
                <a:gridCol w="1343684">
                  <a:extLst>
                    <a:ext uri="{9D8B030D-6E8A-4147-A177-3AD203B41FA5}">
                      <a16:colId xmlns:a16="http://schemas.microsoft.com/office/drawing/2014/main" val="2907820264"/>
                    </a:ext>
                  </a:extLst>
                </a:gridCol>
                <a:gridCol w="1837546">
                  <a:extLst>
                    <a:ext uri="{9D8B030D-6E8A-4147-A177-3AD203B41FA5}">
                      <a16:colId xmlns:a16="http://schemas.microsoft.com/office/drawing/2014/main" val="1546897237"/>
                    </a:ext>
                  </a:extLst>
                </a:gridCol>
              </a:tblGrid>
              <a:tr h="390116">
                <a:tc gridSpan="6">
                  <a:txBody>
                    <a:bodyPr/>
                    <a:lstStyle/>
                    <a:p>
                      <a:pPr indent="457200" algn="ctr" rtl="1">
                        <a:spcAft>
                          <a:spcPts val="0"/>
                        </a:spcAft>
                      </a:pPr>
                      <a:r>
                        <a:rPr lang="ar-SA" sz="1800" dirty="0">
                          <a:effectLst/>
                        </a:rPr>
                        <a:t>المسح الميداني للقرى والمستقرات البشرية الريفية في منطقة الدراسة</a:t>
                      </a:r>
                      <a:endParaRPr lang="en-US" sz="20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1908525"/>
                  </a:ext>
                </a:extLst>
              </a:tr>
              <a:tr h="310717">
                <a:tc>
                  <a:txBody>
                    <a:bodyPr/>
                    <a:lstStyle/>
                    <a:p>
                      <a:pPr indent="0" algn="ctr" rtl="1">
                        <a:spcAft>
                          <a:spcPts val="0"/>
                        </a:spcAft>
                      </a:pPr>
                      <a:r>
                        <a:rPr lang="ar-SA" sz="1800" dirty="0">
                          <a:effectLst/>
                        </a:rPr>
                        <a:t>اسم القرية</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عدد الاسر</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عدد الافراد</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عدد الذكور</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عدد الاناث</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مساحة القرية (دونم)</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2658554344"/>
                  </a:ext>
                </a:extLst>
              </a:tr>
              <a:tr h="380418">
                <a:tc>
                  <a:txBody>
                    <a:bodyPr/>
                    <a:lstStyle/>
                    <a:p>
                      <a:pPr indent="0" algn="ctr" rtl="1">
                        <a:spcAft>
                          <a:spcPts val="0"/>
                        </a:spcAft>
                      </a:pPr>
                      <a:r>
                        <a:rPr lang="ar-SA" sz="1800" dirty="0" err="1">
                          <a:effectLst/>
                        </a:rPr>
                        <a:t>الصباغية</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110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270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280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901106312"/>
                  </a:ext>
                </a:extLst>
              </a:tr>
              <a:tr h="380418">
                <a:tc>
                  <a:txBody>
                    <a:bodyPr/>
                    <a:lstStyle/>
                    <a:p>
                      <a:pPr indent="0" algn="ctr" rtl="1">
                        <a:spcAft>
                          <a:spcPts val="0"/>
                        </a:spcAft>
                      </a:pPr>
                      <a:r>
                        <a:rPr lang="ar-SA" sz="1800" dirty="0" err="1">
                          <a:effectLst/>
                        </a:rPr>
                        <a:t>الرواجح</a:t>
                      </a:r>
                      <a:r>
                        <a:rPr lang="ar-SA" sz="1800" dirty="0">
                          <a:effectLst/>
                        </a:rPr>
                        <a:t>  والكسرة</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1000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400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600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524742291"/>
                  </a:ext>
                </a:extLst>
              </a:tr>
              <a:tr h="380418">
                <a:tc>
                  <a:txBody>
                    <a:bodyPr/>
                    <a:lstStyle/>
                    <a:p>
                      <a:pPr indent="0" algn="ctr" rtl="1">
                        <a:spcAft>
                          <a:spcPts val="0"/>
                        </a:spcAft>
                      </a:pPr>
                      <a:r>
                        <a:rPr lang="ar-SA" sz="1800" dirty="0" err="1">
                          <a:effectLst/>
                        </a:rPr>
                        <a:t>السحاكي</a:t>
                      </a:r>
                      <a:r>
                        <a:rPr lang="ar-SA" sz="1800" dirty="0">
                          <a:effectLst/>
                        </a:rPr>
                        <a:t> والبريج</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100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772109764"/>
                  </a:ext>
                </a:extLst>
              </a:tr>
              <a:tr h="380418">
                <a:tc>
                  <a:txBody>
                    <a:bodyPr/>
                    <a:lstStyle/>
                    <a:p>
                      <a:pPr indent="0" algn="ctr" rtl="1">
                        <a:spcAft>
                          <a:spcPts val="0"/>
                        </a:spcAft>
                      </a:pPr>
                      <a:r>
                        <a:rPr lang="ar-SA" sz="1800">
                          <a:effectLst/>
                        </a:rPr>
                        <a:t>أبو النرسي</a:t>
                      </a:r>
                      <a:endParaRPr lang="en-US" sz="18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160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1300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600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700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2186247083"/>
                  </a:ext>
                </a:extLst>
              </a:tr>
              <a:tr h="380418">
                <a:tc>
                  <a:txBody>
                    <a:bodyPr/>
                    <a:lstStyle/>
                    <a:p>
                      <a:pPr indent="0" algn="ctr" rtl="1">
                        <a:spcAft>
                          <a:spcPts val="0"/>
                        </a:spcAft>
                      </a:pPr>
                      <a:r>
                        <a:rPr lang="ar-SA" sz="1800" dirty="0">
                          <a:effectLst/>
                        </a:rPr>
                        <a:t>أبو </a:t>
                      </a:r>
                      <a:r>
                        <a:rPr lang="ar-SA" sz="1800" dirty="0" err="1">
                          <a:effectLst/>
                        </a:rPr>
                        <a:t>جويلانه</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60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733092738"/>
                  </a:ext>
                </a:extLst>
              </a:tr>
              <a:tr h="380418">
                <a:tc>
                  <a:txBody>
                    <a:bodyPr/>
                    <a:lstStyle/>
                    <a:p>
                      <a:pPr indent="0" algn="ctr" rtl="1">
                        <a:spcAft>
                          <a:spcPts val="0"/>
                        </a:spcAft>
                      </a:pPr>
                      <a:r>
                        <a:rPr lang="ar-SA" sz="1800" dirty="0" err="1">
                          <a:effectLst/>
                        </a:rPr>
                        <a:t>السريحات</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110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530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230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630532758"/>
                  </a:ext>
                </a:extLst>
              </a:tr>
              <a:tr h="380418">
                <a:tc>
                  <a:txBody>
                    <a:bodyPr/>
                    <a:lstStyle/>
                    <a:p>
                      <a:pPr indent="0" algn="ctr" rtl="1">
                        <a:spcAft>
                          <a:spcPts val="0"/>
                        </a:spcAft>
                      </a:pPr>
                      <a:r>
                        <a:rPr lang="ar-SA" sz="1800" dirty="0">
                          <a:effectLst/>
                        </a:rPr>
                        <a:t>المواجد البو نجيم</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52</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404</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224</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180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4248166843"/>
                  </a:ext>
                </a:extLst>
              </a:tr>
              <a:tr h="380418">
                <a:tc>
                  <a:txBody>
                    <a:bodyPr/>
                    <a:lstStyle/>
                    <a:p>
                      <a:pPr indent="0" algn="ctr" rtl="1">
                        <a:spcAft>
                          <a:spcPts val="0"/>
                        </a:spcAft>
                      </a:pPr>
                      <a:r>
                        <a:rPr lang="ar-SA" sz="1800" dirty="0">
                          <a:effectLst/>
                        </a:rPr>
                        <a:t>المواجد </a:t>
                      </a:r>
                      <a:r>
                        <a:rPr lang="ar-SA" sz="1800" dirty="0" err="1">
                          <a:effectLst/>
                        </a:rPr>
                        <a:t>البوشريجي</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60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205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195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110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042136202"/>
                  </a:ext>
                </a:extLst>
              </a:tr>
              <a:tr h="380418">
                <a:tc>
                  <a:txBody>
                    <a:bodyPr/>
                    <a:lstStyle/>
                    <a:p>
                      <a:pPr indent="0" algn="ctr" rtl="1">
                        <a:spcAft>
                          <a:spcPts val="0"/>
                        </a:spcAft>
                      </a:pPr>
                      <a:r>
                        <a:rPr lang="ar-SA" sz="1800" dirty="0" err="1">
                          <a:effectLst/>
                        </a:rPr>
                        <a:t>السميدة</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225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125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728850896"/>
                  </a:ext>
                </a:extLst>
              </a:tr>
              <a:tr h="380418">
                <a:tc>
                  <a:txBody>
                    <a:bodyPr/>
                    <a:lstStyle/>
                    <a:p>
                      <a:pPr indent="0" algn="ctr" rtl="1">
                        <a:spcAft>
                          <a:spcPts val="0"/>
                        </a:spcAft>
                      </a:pPr>
                      <a:r>
                        <a:rPr lang="ar-SA" sz="1800" dirty="0">
                          <a:effectLst/>
                        </a:rPr>
                        <a:t>المواجد </a:t>
                      </a:r>
                      <a:r>
                        <a:rPr lang="ar-SA" sz="1800" dirty="0" err="1">
                          <a:effectLst/>
                        </a:rPr>
                        <a:t>البوحويجم</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1250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477</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773</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2129860826"/>
                  </a:ext>
                </a:extLst>
              </a:tr>
              <a:tr h="380418">
                <a:tc>
                  <a:txBody>
                    <a:bodyPr/>
                    <a:lstStyle/>
                    <a:p>
                      <a:pPr indent="0" algn="ctr" rtl="1">
                        <a:spcAft>
                          <a:spcPts val="0"/>
                        </a:spcAft>
                      </a:pPr>
                      <a:r>
                        <a:rPr lang="ar-SA" sz="1800" dirty="0" err="1">
                          <a:effectLst/>
                        </a:rPr>
                        <a:t>الحسجة</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170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540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250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290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150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546698706"/>
                  </a:ext>
                </a:extLst>
              </a:tr>
              <a:tr h="380418">
                <a:tc>
                  <a:txBody>
                    <a:bodyPr/>
                    <a:lstStyle/>
                    <a:p>
                      <a:pPr indent="0" algn="ctr" rtl="1">
                        <a:spcAft>
                          <a:spcPts val="0"/>
                        </a:spcAft>
                      </a:pPr>
                      <a:r>
                        <a:rPr lang="ar-SA" sz="1800" dirty="0">
                          <a:effectLst/>
                        </a:rPr>
                        <a:t>أبو </a:t>
                      </a:r>
                      <a:r>
                        <a:rPr lang="ar-SA" sz="1800" dirty="0" err="1">
                          <a:effectLst/>
                        </a:rPr>
                        <a:t>سوباط</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520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190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330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75</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1553411307"/>
                  </a:ext>
                </a:extLst>
              </a:tr>
              <a:tr h="380418">
                <a:tc>
                  <a:txBody>
                    <a:bodyPr/>
                    <a:lstStyle/>
                    <a:p>
                      <a:pPr indent="0" algn="ctr" rtl="1">
                        <a:spcAft>
                          <a:spcPts val="0"/>
                        </a:spcAft>
                      </a:pPr>
                      <a:r>
                        <a:rPr lang="ar-SA" sz="1800" dirty="0">
                          <a:effectLst/>
                        </a:rPr>
                        <a:t>ال بحر</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120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675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300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375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50</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122897213"/>
                  </a:ext>
                </a:extLst>
              </a:tr>
              <a:tr h="380418">
                <a:tc>
                  <a:txBody>
                    <a:bodyPr/>
                    <a:lstStyle/>
                    <a:p>
                      <a:pPr indent="0" algn="ctr" rtl="1">
                        <a:spcAft>
                          <a:spcPts val="0"/>
                        </a:spcAft>
                      </a:pPr>
                      <a:r>
                        <a:rPr lang="ar-SA" sz="1800" dirty="0" err="1">
                          <a:effectLst/>
                        </a:rPr>
                        <a:t>الشطيط</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160</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85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75</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dirty="0">
                          <a:effectLst/>
                        </a:rPr>
                        <a:t>25</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255150641"/>
                  </a:ext>
                </a:extLst>
              </a:tr>
              <a:tr h="221715">
                <a:tc>
                  <a:txBody>
                    <a:bodyPr/>
                    <a:lstStyle/>
                    <a:p>
                      <a:pPr indent="0" algn="ctr" rtl="1">
                        <a:spcAft>
                          <a:spcPts val="0"/>
                        </a:spcAft>
                      </a:pPr>
                      <a:r>
                        <a:rPr lang="ar-SA" sz="1800" dirty="0">
                          <a:effectLst/>
                        </a:rPr>
                        <a:t>المجموع</a:t>
                      </a:r>
                      <a:endParaRPr lang="en-US" sz="1800" dirty="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1397</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8204</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tc>
                <a:tc>
                  <a:txBody>
                    <a:bodyPr/>
                    <a:lstStyle/>
                    <a:p>
                      <a:pPr indent="0" algn="ctr" rtl="1">
                        <a:spcAft>
                          <a:spcPts val="0"/>
                        </a:spcAft>
                      </a:pPr>
                      <a:r>
                        <a:rPr lang="ar-SA" sz="1400">
                          <a:effectLst/>
                        </a:rPr>
                        <a:t>3701</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nchor="b"/>
                </a:tc>
                <a:tc>
                  <a:txBody>
                    <a:bodyPr/>
                    <a:lstStyle/>
                    <a:p>
                      <a:pPr indent="0" algn="ctr" rtl="1">
                        <a:spcAft>
                          <a:spcPts val="0"/>
                        </a:spcAft>
                      </a:pPr>
                      <a:r>
                        <a:rPr lang="ar-SA" sz="1400">
                          <a:effectLst/>
                        </a:rPr>
                        <a:t>4503</a:t>
                      </a:r>
                      <a:endParaRPr lang="en-US" sz="1400">
                        <a:solidFill>
                          <a:srgbClr val="000000"/>
                        </a:solidFill>
                        <a:effectLst/>
                        <a:latin typeface="Times New Roman" panose="02020603050405020304" pitchFamily="18" charset="0"/>
                        <a:ea typeface="Calibri" panose="020F0502020204030204" pitchFamily="34" charset="0"/>
                      </a:endParaRPr>
                    </a:p>
                  </a:txBody>
                  <a:tcPr marL="50413" marR="50413" marT="0" marB="0" anchor="b"/>
                </a:tc>
                <a:tc>
                  <a:txBody>
                    <a:bodyPr/>
                    <a:lstStyle/>
                    <a:p>
                      <a:pPr indent="0" algn="ctr" rtl="1">
                        <a:spcAft>
                          <a:spcPts val="0"/>
                        </a:spcAft>
                      </a:pPr>
                      <a:r>
                        <a:rPr lang="ar-SA" sz="1400" dirty="0">
                          <a:effectLst/>
                        </a:rPr>
                        <a:t>1115</a:t>
                      </a:r>
                      <a:endParaRPr lang="en-US" sz="1400" dirty="0">
                        <a:solidFill>
                          <a:srgbClr val="000000"/>
                        </a:solidFill>
                        <a:effectLst/>
                        <a:latin typeface="Times New Roman" panose="02020603050405020304" pitchFamily="18" charset="0"/>
                        <a:ea typeface="Calibri" panose="020F0502020204030204" pitchFamily="34" charset="0"/>
                      </a:endParaRPr>
                    </a:p>
                  </a:txBody>
                  <a:tcPr marL="50413" marR="50413" marT="0" marB="0"/>
                </a:tc>
                <a:extLst>
                  <a:ext uri="{0D108BD9-81ED-4DB2-BD59-A6C34878D82A}">
                    <a16:rowId xmlns:a16="http://schemas.microsoft.com/office/drawing/2014/main" val="3613183479"/>
                  </a:ext>
                </a:extLst>
              </a:tr>
            </a:tbl>
          </a:graphicData>
        </a:graphic>
      </p:graphicFrame>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86589"/>
            <a:ext cx="9143999" cy="5847816"/>
          </a:xfrm>
          <a:prstGeom prst="rect">
            <a:avLst/>
          </a:prstGeom>
        </p:spPr>
      </p:pic>
      <p:sp>
        <p:nvSpPr>
          <p:cNvPr id="24" name="5-Point Star 23"/>
          <p:cNvSpPr/>
          <p:nvPr/>
        </p:nvSpPr>
        <p:spPr>
          <a:xfrm>
            <a:off x="745957" y="3226701"/>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1556086" y="3113754"/>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2109538" y="3193963"/>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566739" y="3151620"/>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3537286" y="2949322"/>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3881690" y="3681896"/>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4547939" y="2643403"/>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976061" y="2941301"/>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395161" y="2795803"/>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5983705" y="2949322"/>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6807868" y="3083441"/>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7341269" y="3171673"/>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7999000" y="2957109"/>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8419096" y="3552440"/>
            <a:ext cx="304800" cy="59533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3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ppt_w</p:attrName>
                                        </p:attrNameLst>
                                      </p:cBhvr>
                                      <p:tavLst>
                                        <p:tav tm="0">
                                          <p:val>
                                            <p:fltVal val="0"/>
                                          </p:val>
                                        </p:tav>
                                        <p:tav tm="100000">
                                          <p:val>
                                            <p:strVal val="#ppt_w"/>
                                          </p:val>
                                        </p:tav>
                                      </p:tavLst>
                                    </p:anim>
                                    <p:anim calcmode="lin" valueType="num">
                                      <p:cBhvr>
                                        <p:cTn id="79" dur="500" fill="hold"/>
                                        <p:tgtEl>
                                          <p:spTgt spid="25"/>
                                        </p:tgtEl>
                                        <p:attrNameLst>
                                          <p:attrName>ppt_h</p:attrName>
                                        </p:attrNameLst>
                                      </p:cBhvr>
                                      <p:tavLst>
                                        <p:tav tm="0">
                                          <p:val>
                                            <p:fltVal val="0"/>
                                          </p:val>
                                        </p:tav>
                                        <p:tav tm="100000">
                                          <p:val>
                                            <p:strVal val="#ppt_h"/>
                                          </p:val>
                                        </p:tav>
                                      </p:tavLst>
                                    </p:anim>
                                    <p:animEffect transition="in" filter="fade">
                                      <p:cBhvr>
                                        <p:cTn id="80" dur="500"/>
                                        <p:tgtEl>
                                          <p:spTgt spid="25"/>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2" name="Title 1"/>
          <p:cNvSpPr>
            <a:spLocks noGrp="1"/>
          </p:cNvSpPr>
          <p:nvPr>
            <p:ph type="title"/>
          </p:nvPr>
        </p:nvSpPr>
        <p:spPr>
          <a:xfrm>
            <a:off x="1" y="-1"/>
            <a:ext cx="8991600" cy="461223"/>
          </a:xfrm>
        </p:spPr>
        <p:style>
          <a:lnRef idx="1">
            <a:schemeClr val="accent3"/>
          </a:lnRef>
          <a:fillRef idx="2">
            <a:schemeClr val="accent3"/>
          </a:fillRef>
          <a:effectRef idx="1">
            <a:schemeClr val="accent3"/>
          </a:effectRef>
          <a:fontRef idx="minor">
            <a:schemeClr val="dk1"/>
          </a:fontRef>
        </p:style>
        <p:txBody>
          <a:bodyPr>
            <a:noAutofit/>
          </a:bodyPr>
          <a:lstStyle/>
          <a:p>
            <a:r>
              <a:rPr lang="ar-IQ" sz="2000" u="sng" dirty="0">
                <a:solidFill>
                  <a:srgbClr val="FF0000"/>
                </a:solidFill>
              </a:rPr>
              <a:t>التوقع المستقبلي لسكان منطقة الدراسة </a:t>
            </a:r>
            <a:endParaRPr lang="en-US" sz="2000" u="sng"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66180092"/>
              </p:ext>
            </p:extLst>
          </p:nvPr>
        </p:nvGraphicFramePr>
        <p:xfrm>
          <a:off x="1" y="461223"/>
          <a:ext cx="8991600" cy="6417345"/>
        </p:xfrm>
        <a:graphic>
          <a:graphicData uri="http://schemas.openxmlformats.org/drawingml/2006/table">
            <a:tbl>
              <a:tblPr rtl="1" firstRow="1" firstCol="1" bandRow="1">
                <a:tableStyleId>{5C22544A-7EE6-4342-B048-85BDC9FD1C3A}</a:tableStyleId>
              </a:tblPr>
              <a:tblGrid>
                <a:gridCol w="1054366">
                  <a:extLst>
                    <a:ext uri="{9D8B030D-6E8A-4147-A177-3AD203B41FA5}">
                      <a16:colId xmlns:a16="http://schemas.microsoft.com/office/drawing/2014/main" val="3496120449"/>
                    </a:ext>
                  </a:extLst>
                </a:gridCol>
                <a:gridCol w="941207">
                  <a:extLst>
                    <a:ext uri="{9D8B030D-6E8A-4147-A177-3AD203B41FA5}">
                      <a16:colId xmlns:a16="http://schemas.microsoft.com/office/drawing/2014/main" val="3840559062"/>
                    </a:ext>
                  </a:extLst>
                </a:gridCol>
                <a:gridCol w="1233236">
                  <a:extLst>
                    <a:ext uri="{9D8B030D-6E8A-4147-A177-3AD203B41FA5}">
                      <a16:colId xmlns:a16="http://schemas.microsoft.com/office/drawing/2014/main" val="3985836513"/>
                    </a:ext>
                  </a:extLst>
                </a:gridCol>
                <a:gridCol w="1131339">
                  <a:extLst>
                    <a:ext uri="{9D8B030D-6E8A-4147-A177-3AD203B41FA5}">
                      <a16:colId xmlns:a16="http://schemas.microsoft.com/office/drawing/2014/main" val="3482797174"/>
                    </a:ext>
                  </a:extLst>
                </a:gridCol>
                <a:gridCol w="1022090">
                  <a:extLst>
                    <a:ext uri="{9D8B030D-6E8A-4147-A177-3AD203B41FA5}">
                      <a16:colId xmlns:a16="http://schemas.microsoft.com/office/drawing/2014/main" val="529037001"/>
                    </a:ext>
                  </a:extLst>
                </a:gridCol>
                <a:gridCol w="1425466">
                  <a:extLst>
                    <a:ext uri="{9D8B030D-6E8A-4147-A177-3AD203B41FA5}">
                      <a16:colId xmlns:a16="http://schemas.microsoft.com/office/drawing/2014/main" val="4004877514"/>
                    </a:ext>
                  </a:extLst>
                </a:gridCol>
                <a:gridCol w="2183896">
                  <a:extLst>
                    <a:ext uri="{9D8B030D-6E8A-4147-A177-3AD203B41FA5}">
                      <a16:colId xmlns:a16="http://schemas.microsoft.com/office/drawing/2014/main" val="2274957983"/>
                    </a:ext>
                  </a:extLst>
                </a:gridCol>
              </a:tblGrid>
              <a:tr h="232664">
                <a:tc>
                  <a:txBody>
                    <a:bodyPr/>
                    <a:lstStyle/>
                    <a:p>
                      <a:pPr indent="0" algn="ctr" rtl="1">
                        <a:spcAft>
                          <a:spcPts val="0"/>
                        </a:spcAft>
                      </a:pPr>
                      <a:r>
                        <a:rPr lang="ar-SA" sz="1600" u="none" strike="noStrike" dirty="0">
                          <a:effectLst/>
                        </a:rPr>
                        <a:t>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gridSpan="3">
                  <a:txBody>
                    <a:bodyPr/>
                    <a:lstStyle/>
                    <a:p>
                      <a:pPr indent="0" algn="ctr" rtl="1">
                        <a:spcAft>
                          <a:spcPts val="0"/>
                        </a:spcAft>
                      </a:pPr>
                      <a:r>
                        <a:rPr lang="ar-SA" sz="1600" u="none" strike="noStrike" dirty="0">
                          <a:effectLst/>
                        </a:rPr>
                        <a:t>1-واقع حال القرى والمستقرات الريفية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hMerge="1">
                  <a:txBody>
                    <a:bodyPr/>
                    <a:lstStyle/>
                    <a:p>
                      <a:endParaRPr lang="en-US"/>
                    </a:p>
                  </a:txBody>
                  <a:tcPr/>
                </a:tc>
                <a:tc hMerge="1">
                  <a:txBody>
                    <a:bodyPr/>
                    <a:lstStyle/>
                    <a:p>
                      <a:endParaRPr lang="en-US"/>
                    </a:p>
                  </a:txBody>
                  <a:tcPr/>
                </a:tc>
                <a:tc gridSpan="3">
                  <a:txBody>
                    <a:bodyPr/>
                    <a:lstStyle/>
                    <a:p>
                      <a:pPr indent="0" algn="ctr" rtl="1">
                        <a:spcAft>
                          <a:spcPts val="0"/>
                        </a:spcAft>
                      </a:pPr>
                      <a:r>
                        <a:rPr lang="ar-SA" sz="1600" u="none" strike="noStrike" dirty="0">
                          <a:effectLst/>
                        </a:rPr>
                        <a:t>2- النمو المستقبلي 10 سنوات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6408169"/>
                  </a:ext>
                </a:extLst>
              </a:tr>
              <a:tr h="481871">
                <a:tc>
                  <a:txBody>
                    <a:bodyPr/>
                    <a:lstStyle/>
                    <a:p>
                      <a:pPr indent="0" algn="ctr" rtl="1">
                        <a:spcAft>
                          <a:spcPts val="0"/>
                        </a:spcAft>
                      </a:pPr>
                      <a:r>
                        <a:rPr lang="ar-SA" sz="1600" u="none" strike="noStrike" dirty="0">
                          <a:effectLst/>
                        </a:rPr>
                        <a:t>القرى</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عدد الافراد</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dirty="0">
                          <a:effectLst/>
                        </a:rPr>
                        <a:t>تصنيف القرى</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النمو المستقبلي</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تصنيف القرى</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الخدمات المجتمعية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260366494"/>
                  </a:ext>
                </a:extLst>
              </a:tr>
              <a:tr h="481871">
                <a:tc>
                  <a:txBody>
                    <a:bodyPr/>
                    <a:lstStyle/>
                    <a:p>
                      <a:pPr indent="0" algn="ctr" rtl="1">
                        <a:spcAft>
                          <a:spcPts val="0"/>
                        </a:spcAft>
                      </a:pPr>
                      <a:r>
                        <a:rPr lang="ar-SA" sz="1600">
                          <a:effectLst/>
                        </a:rPr>
                        <a:t>أبو النرسي</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1300</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متوسطة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2">
                  <a:txBody>
                    <a:bodyPr/>
                    <a:lstStyle/>
                    <a:p>
                      <a:pPr indent="0" algn="ctr" rtl="1">
                        <a:spcAft>
                          <a:spcPts val="0"/>
                        </a:spcAft>
                      </a:pPr>
                      <a:endParaRPr lang="ar-SA" sz="1600" u="none" strike="noStrike">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48" marR="33848" marT="0" marB="0"/>
                </a:tc>
                <a:tc>
                  <a:txBody>
                    <a:bodyPr/>
                    <a:lstStyle/>
                    <a:p>
                      <a:pPr indent="0" algn="ctr" rtl="1">
                        <a:spcAft>
                          <a:spcPts val="0"/>
                        </a:spcAft>
                      </a:pPr>
                      <a:r>
                        <a:rPr lang="ar-SA" sz="1600" u="none" strike="noStrike" dirty="0">
                          <a:effectLst/>
                        </a:rPr>
                        <a:t>1665</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متوسطة</a:t>
                      </a:r>
                      <a:endParaRPr lang="en-US" sz="1600">
                        <a:effectLst/>
                      </a:endParaRPr>
                    </a:p>
                    <a:p>
                      <a:pPr indent="0" algn="ctr" rtl="1">
                        <a:spcAft>
                          <a:spcPts val="0"/>
                        </a:spcAft>
                      </a:pPr>
                      <a:r>
                        <a:rPr lang="ar-SA" sz="1600">
                          <a:effectLst/>
                        </a:rPr>
                        <a:t>1800شخص</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3">
                  <a:txBody>
                    <a:bodyPr/>
                    <a:lstStyle/>
                    <a:p>
                      <a:pPr indent="0" algn="ctr" rtl="1">
                        <a:spcAft>
                          <a:spcPts val="0"/>
                        </a:spcAft>
                      </a:pPr>
                      <a:r>
                        <a:rPr lang="ar-SA" sz="1600" u="none" strike="noStrike">
                          <a:effectLst/>
                        </a:rPr>
                        <a:t>ملعب أطفال، ساحة لعب، ساحة رياضية، متنزه وساحة عامة،( مدرسة ابتدائية + متوسطة مدمجة)،دكان، مقهى، سوق محلي،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2767337758"/>
                  </a:ext>
                </a:extLst>
              </a:tr>
              <a:tr h="481871">
                <a:tc>
                  <a:txBody>
                    <a:bodyPr/>
                    <a:lstStyle/>
                    <a:p>
                      <a:pPr indent="0" algn="ctr" rtl="1">
                        <a:spcAft>
                          <a:spcPts val="0"/>
                        </a:spcAft>
                      </a:pPr>
                      <a:r>
                        <a:rPr lang="ar-SA" sz="1600" dirty="0">
                          <a:effectLst/>
                        </a:rPr>
                        <a:t>المواجد </a:t>
                      </a:r>
                      <a:r>
                        <a:rPr lang="ar-SA" sz="1600" dirty="0" err="1">
                          <a:effectLst/>
                        </a:rPr>
                        <a:t>البوحويجم</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1250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متوسطة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dirty="0">
                          <a:effectLst/>
                        </a:rPr>
                        <a:t>1600</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متوسطة</a:t>
                      </a:r>
                      <a:endParaRPr lang="en-US" sz="1600" dirty="0">
                        <a:effectLst/>
                      </a:endParaRPr>
                    </a:p>
                    <a:p>
                      <a:pPr indent="0" algn="ctr" rtl="1">
                        <a:spcAft>
                          <a:spcPts val="0"/>
                        </a:spcAft>
                      </a:pPr>
                      <a:r>
                        <a:rPr lang="ar-SA" sz="1600" dirty="0">
                          <a:effectLst/>
                        </a:rPr>
                        <a:t>1800شخص</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4059358132"/>
                  </a:ext>
                </a:extLst>
              </a:tr>
              <a:tr h="481871">
                <a:tc>
                  <a:txBody>
                    <a:bodyPr/>
                    <a:lstStyle/>
                    <a:p>
                      <a:pPr indent="0" algn="ctr" rtl="1">
                        <a:spcAft>
                          <a:spcPts val="0"/>
                        </a:spcAft>
                      </a:pPr>
                      <a:r>
                        <a:rPr lang="ar-SA" sz="1600">
                          <a:effectLst/>
                        </a:rPr>
                        <a:t>الرواجح  والكسرة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1000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صغيرة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2">
                  <a:txBody>
                    <a:bodyPr/>
                    <a:lstStyle/>
                    <a:p>
                      <a:pPr indent="0" algn="ctr" rtl="1">
                        <a:spcAft>
                          <a:spcPts val="0"/>
                        </a:spcAft>
                      </a:pPr>
                      <a:endParaRPr lang="ar-SA" sz="1600" u="none" strike="noStrike">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48" marR="33848" marT="0" marB="0"/>
                </a:tc>
                <a:tc>
                  <a:txBody>
                    <a:bodyPr/>
                    <a:lstStyle/>
                    <a:p>
                      <a:pPr indent="0" algn="ctr" rtl="1">
                        <a:spcAft>
                          <a:spcPts val="0"/>
                        </a:spcAft>
                      </a:pPr>
                      <a:r>
                        <a:rPr lang="ar-SA" sz="1600" u="none" strike="noStrike" dirty="0">
                          <a:effectLst/>
                        </a:rPr>
                        <a:t>1280</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متوسطة</a:t>
                      </a:r>
                      <a:endParaRPr lang="en-US" sz="1600" dirty="0">
                        <a:effectLst/>
                      </a:endParaRPr>
                    </a:p>
                    <a:p>
                      <a:pPr indent="0" algn="ctr" rtl="1">
                        <a:spcAft>
                          <a:spcPts val="0"/>
                        </a:spcAft>
                      </a:pPr>
                      <a:r>
                        <a:rPr lang="ar-SA" sz="1600" dirty="0">
                          <a:effectLst/>
                        </a:rPr>
                        <a:t>1800شخص</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254738930"/>
                  </a:ext>
                </a:extLst>
              </a:tr>
              <a:tr h="481871">
                <a:tc>
                  <a:txBody>
                    <a:bodyPr/>
                    <a:lstStyle/>
                    <a:p>
                      <a:pPr indent="0" algn="ctr" rtl="1">
                        <a:spcAft>
                          <a:spcPts val="0"/>
                        </a:spcAft>
                      </a:pPr>
                      <a:r>
                        <a:rPr lang="ar-SA" sz="1600">
                          <a:effectLst/>
                        </a:rPr>
                        <a:t>ال بحر</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675</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صغيرة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864</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صغيرة</a:t>
                      </a:r>
                      <a:endParaRPr lang="en-US" sz="1600">
                        <a:effectLst/>
                      </a:endParaRPr>
                    </a:p>
                    <a:p>
                      <a:pPr indent="0" algn="ctr" rtl="1">
                        <a:spcAft>
                          <a:spcPts val="0"/>
                        </a:spcAft>
                      </a:pPr>
                      <a:r>
                        <a:rPr lang="ar-SA" sz="1600">
                          <a:effectLst/>
                        </a:rPr>
                        <a:t>900شخص</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5">
                  <a:txBody>
                    <a:bodyPr/>
                    <a:lstStyle/>
                    <a:p>
                      <a:pPr marL="342900" lvl="0" indent="0" algn="ctr" rtl="1">
                        <a:spcAft>
                          <a:spcPts val="0"/>
                        </a:spcAft>
                        <a:buFont typeface="Arial" panose="020B0604020202020204" pitchFamily="34" charset="0"/>
                        <a:buChar char="-"/>
                      </a:pPr>
                      <a:r>
                        <a:rPr lang="ar-SA" sz="1600" u="none" strike="noStrike" dirty="0">
                          <a:effectLst/>
                        </a:rPr>
                        <a:t>ملاعب اطفال</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ساحة لعب </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ساحة رياضية</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متنزه وساحة عامة </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دكان، مقهى</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مدرسة ابتدائية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1654726133"/>
                  </a:ext>
                </a:extLst>
              </a:tr>
              <a:tr h="240935">
                <a:tc>
                  <a:txBody>
                    <a:bodyPr/>
                    <a:lstStyle/>
                    <a:p>
                      <a:pPr indent="0" algn="ctr" rtl="1">
                        <a:spcAft>
                          <a:spcPts val="0"/>
                        </a:spcAft>
                      </a:pPr>
                      <a:r>
                        <a:rPr lang="ar-SA" sz="1600" dirty="0" err="1">
                          <a:effectLst/>
                        </a:rPr>
                        <a:t>الصباغية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550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10">
                  <a:txBody>
                    <a:bodyPr/>
                    <a:lstStyle/>
                    <a:p>
                      <a:pPr indent="0" algn="ctr" rtl="1">
                        <a:spcAft>
                          <a:spcPts val="0"/>
                        </a:spcAft>
                      </a:pPr>
                      <a:endParaRPr lang="ar-SA" sz="1600" u="none" strike="noStrike"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effectLst/>
                      </a:endParaRPr>
                    </a:p>
                    <a:p>
                      <a:pPr indent="0" algn="ctr" rtl="1">
                        <a:spcAft>
                          <a:spcPts val="0"/>
                        </a:spcAft>
                      </a:pPr>
                      <a:br>
                        <a:rPr lang="en-US" sz="1600" dirty="0">
                          <a:effectLst/>
                        </a:rPr>
                      </a:b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704</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صغيرة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2161824504"/>
                  </a:ext>
                </a:extLst>
              </a:tr>
              <a:tr h="240935">
                <a:tc>
                  <a:txBody>
                    <a:bodyPr/>
                    <a:lstStyle/>
                    <a:p>
                      <a:pPr indent="0" algn="ctr" rtl="1">
                        <a:spcAft>
                          <a:spcPts val="0"/>
                        </a:spcAft>
                      </a:pPr>
                      <a:r>
                        <a:rPr lang="ar-SA" sz="1600">
                          <a:effectLst/>
                        </a:rPr>
                        <a:t>الحسجة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540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691</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صغيرة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235076794"/>
                  </a:ext>
                </a:extLst>
              </a:tr>
              <a:tr h="240935">
                <a:tc>
                  <a:txBody>
                    <a:bodyPr/>
                    <a:lstStyle/>
                    <a:p>
                      <a:pPr indent="0" algn="ctr" rtl="1">
                        <a:spcAft>
                          <a:spcPts val="0"/>
                        </a:spcAft>
                      </a:pPr>
                      <a:r>
                        <a:rPr lang="ar-SA" sz="1600">
                          <a:effectLst/>
                        </a:rPr>
                        <a:t>السريحات</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530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678</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صغيرة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2498894781"/>
                  </a:ext>
                </a:extLst>
              </a:tr>
              <a:tr h="285497">
                <a:tc>
                  <a:txBody>
                    <a:bodyPr/>
                    <a:lstStyle/>
                    <a:p>
                      <a:pPr indent="0" algn="ctr" rtl="1">
                        <a:spcAft>
                          <a:spcPts val="0"/>
                        </a:spcAft>
                      </a:pPr>
                      <a:r>
                        <a:rPr lang="ar-SA" sz="1600">
                          <a:effectLst/>
                        </a:rPr>
                        <a:t>أبو سوباط</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520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666</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صغيرة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3819230365"/>
                  </a:ext>
                </a:extLst>
              </a:tr>
              <a:tr h="481871">
                <a:tc>
                  <a:txBody>
                    <a:bodyPr/>
                    <a:lstStyle/>
                    <a:p>
                      <a:pPr indent="0" algn="ctr" rtl="1">
                        <a:spcAft>
                          <a:spcPts val="0"/>
                        </a:spcAft>
                      </a:pPr>
                      <a:r>
                        <a:rPr lang="ar-SA" sz="1600">
                          <a:effectLst/>
                        </a:rPr>
                        <a:t>المواجد البو نجيم</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404</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517</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أساسية</a:t>
                      </a:r>
                      <a:endParaRPr lang="en-US" sz="1600" dirty="0">
                        <a:effectLst/>
                      </a:endParaRPr>
                    </a:p>
                    <a:p>
                      <a:pPr indent="0" algn="ctr" rtl="1">
                        <a:spcAft>
                          <a:spcPts val="0"/>
                        </a:spcAft>
                      </a:pPr>
                      <a:r>
                        <a:rPr lang="ar-SA" sz="1600" dirty="0">
                          <a:effectLst/>
                        </a:rPr>
                        <a:t>600شخص</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rowSpan="5">
                  <a:txBody>
                    <a:bodyPr/>
                    <a:lstStyle/>
                    <a:p>
                      <a:pPr marL="342900" lvl="0" indent="0" algn="ctr" rtl="1">
                        <a:spcAft>
                          <a:spcPts val="0"/>
                        </a:spcAft>
                        <a:buFont typeface="Arial" panose="020B0604020202020204" pitchFamily="34" charset="0"/>
                        <a:buChar char="-"/>
                      </a:pPr>
                      <a:r>
                        <a:rPr lang="ar-SA" sz="1600" u="none" strike="noStrike" dirty="0">
                          <a:effectLst/>
                        </a:rPr>
                        <a:t>ملاعب اطفال</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دكان صغير </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مقهى </a:t>
                      </a:r>
                      <a:endParaRPr lang="en-US" sz="1600" dirty="0">
                        <a:effectLst/>
                      </a:endParaRPr>
                    </a:p>
                    <a:p>
                      <a:pPr marL="342900" lvl="0" indent="0" algn="ctr" rtl="1">
                        <a:spcAft>
                          <a:spcPts val="0"/>
                        </a:spcAft>
                        <a:buFont typeface="Arial" panose="020B0604020202020204" pitchFamily="34" charset="0"/>
                        <a:buChar char="-"/>
                      </a:pPr>
                      <a:r>
                        <a:rPr lang="ar-SA" sz="1600" u="none" strike="noStrike" dirty="0">
                          <a:effectLst/>
                        </a:rPr>
                        <a:t>متنزه وساحة عامة</a:t>
                      </a:r>
                      <a:endParaRPr lang="en-US" sz="1600" dirty="0">
                        <a:effectLst/>
                      </a:endParaRPr>
                    </a:p>
                    <a:p>
                      <a:pPr marL="226695" indent="0" algn="ctr" rtl="1">
                        <a:spcAft>
                          <a:spcPts val="0"/>
                        </a:spcAft>
                      </a:pPr>
                      <a:r>
                        <a:rPr lang="ar-SA" sz="1600" u="none" strike="noStrike" dirty="0">
                          <a:effectLst/>
                        </a:rPr>
                        <a:t> </a:t>
                      </a:r>
                      <a:endParaRPr lang="en-US" sz="1600" dirty="0">
                        <a:effectLst/>
                      </a:endParaRPr>
                    </a:p>
                    <a:p>
                      <a:pPr indent="0" algn="ctr" rtl="1">
                        <a:spcAft>
                          <a:spcPts val="0"/>
                        </a:spcAft>
                      </a:pPr>
                      <a:r>
                        <a:rPr lang="ar-SA" sz="1600" u="none" strike="noStrike" dirty="0">
                          <a:effectLst/>
                        </a:rPr>
                        <a:t>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3068350778"/>
                  </a:ext>
                </a:extLst>
              </a:tr>
              <a:tr h="240935">
                <a:tc>
                  <a:txBody>
                    <a:bodyPr/>
                    <a:lstStyle/>
                    <a:p>
                      <a:pPr indent="0" algn="ctr" rtl="1">
                        <a:spcAft>
                          <a:spcPts val="0"/>
                        </a:spcAft>
                      </a:pPr>
                      <a:r>
                        <a:rPr lang="ar-SA" sz="1600">
                          <a:effectLst/>
                        </a:rPr>
                        <a:t>أبو جويلانه</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400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512</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اساسية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3748476953"/>
                  </a:ext>
                </a:extLst>
              </a:tr>
              <a:tr h="481871">
                <a:tc>
                  <a:txBody>
                    <a:bodyPr/>
                    <a:lstStyle/>
                    <a:p>
                      <a:pPr indent="0" algn="ctr" rtl="1">
                        <a:spcAft>
                          <a:spcPts val="0"/>
                        </a:spcAft>
                      </a:pPr>
                      <a:r>
                        <a:rPr lang="ar-SA" sz="1600">
                          <a:effectLst/>
                        </a:rPr>
                        <a:t>المواجد البوشريجي</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400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512</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اساسية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2881727729"/>
                  </a:ext>
                </a:extLst>
              </a:tr>
              <a:tr h="481871">
                <a:tc>
                  <a:txBody>
                    <a:bodyPr/>
                    <a:lstStyle/>
                    <a:p>
                      <a:pPr indent="0" algn="ctr" rtl="1">
                        <a:spcAft>
                          <a:spcPts val="0"/>
                        </a:spcAft>
                      </a:pPr>
                      <a:r>
                        <a:rPr lang="ar-SA" sz="1600">
                          <a:effectLst/>
                        </a:rPr>
                        <a:t>السحاكي والبريج</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250</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320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اساسية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4264543983"/>
                  </a:ext>
                </a:extLst>
              </a:tr>
              <a:tr h="240935">
                <a:tc>
                  <a:txBody>
                    <a:bodyPr/>
                    <a:lstStyle/>
                    <a:p>
                      <a:pPr indent="0" algn="ctr" rtl="1">
                        <a:spcAft>
                          <a:spcPts val="0"/>
                        </a:spcAft>
                      </a:pPr>
                      <a:r>
                        <a:rPr lang="ar-SA" sz="1600">
                          <a:effectLst/>
                        </a:rPr>
                        <a:t>السميدة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225</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قرية اساسية</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dirty="0">
                          <a:effectLst/>
                        </a:rPr>
                        <a:t>288</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dirty="0">
                          <a:effectLst/>
                        </a:rPr>
                        <a:t>قرية اساسية</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extLst>
                  <a:ext uri="{0D108BD9-81ED-4DB2-BD59-A6C34878D82A}">
                    <a16:rowId xmlns:a16="http://schemas.microsoft.com/office/drawing/2014/main" val="3575174582"/>
                  </a:ext>
                </a:extLst>
              </a:tr>
              <a:tr h="285497">
                <a:tc>
                  <a:txBody>
                    <a:bodyPr/>
                    <a:lstStyle/>
                    <a:p>
                      <a:pPr indent="0" algn="ctr" rtl="1">
                        <a:spcAft>
                          <a:spcPts val="0"/>
                        </a:spcAft>
                      </a:pPr>
                      <a:r>
                        <a:rPr lang="ar-SA" sz="1600">
                          <a:effectLst/>
                        </a:rPr>
                        <a:t>الشطيط</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160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IQ" sz="1600" u="none" strike="noStrike">
                          <a:effectLst/>
                        </a:rPr>
                        <a:t>اقل من 240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vMerge="1">
                  <a:txBody>
                    <a:bodyPr/>
                    <a:lstStyle/>
                    <a:p>
                      <a:endParaRPr lang="en-US"/>
                    </a:p>
                  </a:txBody>
                  <a:tcPr/>
                </a:tc>
                <a:tc>
                  <a:txBody>
                    <a:bodyPr/>
                    <a:lstStyle/>
                    <a:p>
                      <a:pPr indent="0" algn="ctr" rtl="1">
                        <a:spcAft>
                          <a:spcPts val="0"/>
                        </a:spcAft>
                      </a:pPr>
                      <a:r>
                        <a:rPr lang="ar-SA" sz="1600" u="none" strike="noStrike">
                          <a:effectLst/>
                        </a:rPr>
                        <a:t>205</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اقل من 240</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dirty="0">
                          <a:effectLst/>
                        </a:rPr>
                        <a:t>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3618458021"/>
                  </a:ext>
                </a:extLst>
              </a:tr>
              <a:tr h="240935">
                <a:tc>
                  <a:txBody>
                    <a:bodyPr/>
                    <a:lstStyle/>
                    <a:p>
                      <a:pPr indent="0" algn="ctr" rtl="1">
                        <a:spcAft>
                          <a:spcPts val="0"/>
                        </a:spcAft>
                      </a:pPr>
                      <a:r>
                        <a:rPr lang="ar-SA" sz="1600">
                          <a:effectLst/>
                        </a:rPr>
                        <a:t>المجموع</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a:effectLst/>
                        </a:rPr>
                        <a:t>8204</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10502</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a:effectLst/>
                        </a:rPr>
                        <a:t> </a:t>
                      </a:r>
                      <a:endParaRPr lang="en-US" sz="1600">
                        <a:solidFill>
                          <a:srgbClr val="000000"/>
                        </a:solidFill>
                        <a:effectLst/>
                        <a:latin typeface="Times New Roman" panose="02020603050405020304" pitchFamily="18" charset="0"/>
                        <a:ea typeface="Calibri" panose="020F0502020204030204" pitchFamily="34" charset="0"/>
                      </a:endParaRPr>
                    </a:p>
                  </a:txBody>
                  <a:tcPr marL="33848" marR="33848" marT="0" marB="0"/>
                </a:tc>
                <a:tc>
                  <a:txBody>
                    <a:bodyPr/>
                    <a:lstStyle/>
                    <a:p>
                      <a:pPr indent="0" algn="ctr" rtl="1">
                        <a:spcAft>
                          <a:spcPts val="0"/>
                        </a:spcAft>
                      </a:pPr>
                      <a:r>
                        <a:rPr lang="ar-SA" sz="1600" u="none" strike="noStrike" dirty="0">
                          <a:effectLst/>
                        </a:rPr>
                        <a:t>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extLst>
                  <a:ext uri="{0D108BD9-81ED-4DB2-BD59-A6C34878D82A}">
                    <a16:rowId xmlns:a16="http://schemas.microsoft.com/office/drawing/2014/main" val="1494230513"/>
                  </a:ext>
                </a:extLst>
              </a:tr>
              <a:tr h="240935">
                <a:tc gridSpan="7">
                  <a:txBody>
                    <a:bodyPr/>
                    <a:lstStyle/>
                    <a:p>
                      <a:pPr indent="0" algn="ctr" rtl="1">
                        <a:spcAft>
                          <a:spcPts val="0"/>
                        </a:spcAft>
                      </a:pPr>
                      <a:r>
                        <a:rPr lang="ar-SA" sz="1600" u="none" strike="noStrike" dirty="0">
                          <a:effectLst/>
                        </a:rPr>
                        <a:t>                 قرية لم تتحول                       قرية تحولت الى تصنيف اخر            </a:t>
                      </a:r>
                      <a:endParaRPr lang="en-US" sz="1600" dirty="0">
                        <a:solidFill>
                          <a:srgbClr val="000000"/>
                        </a:solidFill>
                        <a:effectLst/>
                        <a:latin typeface="Times New Roman" panose="02020603050405020304" pitchFamily="18" charset="0"/>
                        <a:ea typeface="Calibri" panose="020F0502020204030204" pitchFamily="34" charset="0"/>
                      </a:endParaRPr>
                    </a:p>
                  </a:txBody>
                  <a:tcPr marL="33848" marR="3384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115972"/>
                  </a:ext>
                </a:extLst>
              </a:tr>
            </a:tbl>
          </a:graphicData>
        </a:graphic>
      </p:graphicFrame>
      <p:sp>
        <p:nvSpPr>
          <p:cNvPr id="6" name="Left-Right Arrow 5"/>
          <p:cNvSpPr/>
          <p:nvPr/>
        </p:nvSpPr>
        <p:spPr>
          <a:xfrm>
            <a:off x="4981574" y="1142758"/>
            <a:ext cx="561975" cy="1412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Left-Right Arrow 6"/>
          <p:cNvSpPr/>
          <p:nvPr/>
        </p:nvSpPr>
        <p:spPr>
          <a:xfrm>
            <a:off x="4981573" y="1679625"/>
            <a:ext cx="561975"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Left Arrow 7"/>
          <p:cNvSpPr/>
          <p:nvPr/>
        </p:nvSpPr>
        <p:spPr>
          <a:xfrm>
            <a:off x="4981573" y="2148435"/>
            <a:ext cx="561975" cy="16033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Left-Right Arrow 8"/>
          <p:cNvSpPr/>
          <p:nvPr/>
        </p:nvSpPr>
        <p:spPr>
          <a:xfrm>
            <a:off x="4962524" y="2696397"/>
            <a:ext cx="561975" cy="114300"/>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Left Arrow 9"/>
          <p:cNvSpPr/>
          <p:nvPr/>
        </p:nvSpPr>
        <p:spPr>
          <a:xfrm>
            <a:off x="4953046" y="3062078"/>
            <a:ext cx="561975" cy="15081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Left Arrow 10"/>
          <p:cNvSpPr/>
          <p:nvPr/>
        </p:nvSpPr>
        <p:spPr>
          <a:xfrm>
            <a:off x="4953045" y="3378992"/>
            <a:ext cx="561975" cy="1285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Left Arrow 11"/>
          <p:cNvSpPr/>
          <p:nvPr/>
        </p:nvSpPr>
        <p:spPr>
          <a:xfrm>
            <a:off x="4943567" y="3650480"/>
            <a:ext cx="561975" cy="14128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Left Arrow 12"/>
          <p:cNvSpPr/>
          <p:nvPr/>
        </p:nvSpPr>
        <p:spPr>
          <a:xfrm>
            <a:off x="4943566" y="3913885"/>
            <a:ext cx="561975" cy="1492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Left-Right Arrow 15"/>
          <p:cNvSpPr/>
          <p:nvPr/>
        </p:nvSpPr>
        <p:spPr>
          <a:xfrm>
            <a:off x="4381590" y="6681787"/>
            <a:ext cx="561975" cy="117475"/>
          </a:xfrm>
          <a:prstGeom prst="leftRightArrow">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Left Arrow 18"/>
          <p:cNvSpPr/>
          <p:nvPr/>
        </p:nvSpPr>
        <p:spPr>
          <a:xfrm>
            <a:off x="1219200" y="6650037"/>
            <a:ext cx="561975" cy="1492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Left-Right Arrow 20"/>
          <p:cNvSpPr/>
          <p:nvPr/>
        </p:nvSpPr>
        <p:spPr>
          <a:xfrm>
            <a:off x="4943565" y="4257884"/>
            <a:ext cx="561975" cy="136525"/>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Left-Right Arrow 21"/>
          <p:cNvSpPr/>
          <p:nvPr/>
        </p:nvSpPr>
        <p:spPr>
          <a:xfrm>
            <a:off x="4953045" y="4658668"/>
            <a:ext cx="561975" cy="134938"/>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Left-Right Arrow 22"/>
          <p:cNvSpPr/>
          <p:nvPr/>
        </p:nvSpPr>
        <p:spPr>
          <a:xfrm>
            <a:off x="4962524" y="5859076"/>
            <a:ext cx="561975" cy="130175"/>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Left-Right Arrow 23"/>
          <p:cNvSpPr/>
          <p:nvPr/>
        </p:nvSpPr>
        <p:spPr>
          <a:xfrm>
            <a:off x="4953044" y="5582150"/>
            <a:ext cx="561975" cy="123825"/>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Left-Right Arrow 24"/>
          <p:cNvSpPr/>
          <p:nvPr/>
        </p:nvSpPr>
        <p:spPr>
          <a:xfrm>
            <a:off x="4943565" y="5083232"/>
            <a:ext cx="561975" cy="117475"/>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682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6" grpId="0" animBg="1"/>
      <p:bldP spid="19"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6B1693-818A-8A07-F0EC-722C585EE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13262BD-C2AB-7246-7E12-6034A765B4A5}"/>
              </a:ext>
            </a:extLst>
          </p:cNvPr>
          <p:cNvSpPr>
            <a:spLocks noGrp="1"/>
          </p:cNvSpPr>
          <p:nvPr>
            <p:ph type="title"/>
          </p:nvPr>
        </p:nvSpPr>
        <p:spPr>
          <a:xfrm>
            <a:off x="457200" y="53383"/>
            <a:ext cx="8229600" cy="490608"/>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ar-SA" dirty="0"/>
              <a:t>الامكانات التنموية في الاهوار</a:t>
            </a:r>
            <a:endParaRPr lang="en-US" dirty="0"/>
          </a:p>
        </p:txBody>
      </p:sp>
      <p:sp>
        <p:nvSpPr>
          <p:cNvPr id="3" name="Content Placeholder 2">
            <a:extLst>
              <a:ext uri="{FF2B5EF4-FFF2-40B4-BE49-F238E27FC236}">
                <a16:creationId xmlns:a16="http://schemas.microsoft.com/office/drawing/2014/main" id="{344BEFF9-CD42-361B-6EA3-5C6DC951F6EB}"/>
              </a:ext>
            </a:extLst>
          </p:cNvPr>
          <p:cNvSpPr>
            <a:spLocks noGrp="1"/>
          </p:cNvSpPr>
          <p:nvPr>
            <p:ph idx="1"/>
          </p:nvPr>
        </p:nvSpPr>
        <p:spPr>
          <a:xfrm>
            <a:off x="0" y="597374"/>
            <a:ext cx="9144000" cy="6260626"/>
          </a:xfrm>
        </p:spPr>
        <p:txBody>
          <a:bodyPr>
            <a:normAutofit/>
          </a:bodyPr>
          <a:lstStyle/>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الإمكانات البشرية</a:t>
            </a:r>
          </a:p>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أراضي زراعية </a:t>
            </a:r>
            <a:endParaRPr lang="en-US" sz="4400" dirty="0">
              <a:solidFill>
                <a:srgbClr val="FFFF00"/>
              </a:solidFill>
              <a:effectLst/>
              <a:latin typeface="Times New Roman" panose="02020603050405020304" pitchFamily="18" charset="0"/>
              <a:ea typeface="Calibri" panose="020F0502020204030204" pitchFamily="34" charset="0"/>
              <a:cs typeface="+mj-cs"/>
            </a:endParaRPr>
          </a:p>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الثروة الحيوانية </a:t>
            </a:r>
            <a:endParaRPr lang="en-US" sz="4400" dirty="0">
              <a:solidFill>
                <a:srgbClr val="FFFF00"/>
              </a:solidFill>
              <a:effectLst/>
              <a:latin typeface="Times New Roman" panose="02020603050405020304" pitchFamily="18" charset="0"/>
              <a:ea typeface="Calibri" panose="020F0502020204030204" pitchFamily="34" charset="0"/>
              <a:cs typeface="+mj-cs"/>
            </a:endParaRPr>
          </a:p>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  التنوع الاحيائي (</a:t>
            </a:r>
            <a:r>
              <a:rPr lang="ar-SA" sz="4400" u="sng" dirty="0">
                <a:solidFill>
                  <a:srgbClr val="FFFF00"/>
                </a:solidFill>
                <a:effectLst/>
                <a:latin typeface="Times New Roman" panose="02020603050405020304" pitchFamily="18" charset="0"/>
                <a:ea typeface="Calibri" panose="020F0502020204030204" pitchFamily="34" charset="0"/>
                <a:cs typeface="+mj-cs"/>
              </a:rPr>
              <a:t>النباتات</a:t>
            </a:r>
            <a:r>
              <a:rPr lang="ar-IQ" sz="4400" u="sng" dirty="0">
                <a:solidFill>
                  <a:srgbClr val="FFFF00"/>
                </a:solidFill>
                <a:effectLst/>
                <a:latin typeface="Times New Roman" panose="02020603050405020304" pitchFamily="18" charset="0"/>
                <a:ea typeface="Calibri" panose="020F0502020204030204" pitchFamily="34" charset="0"/>
                <a:cs typeface="+mj-cs"/>
              </a:rPr>
              <a:t> (القصب والبردي والجولان) </a:t>
            </a:r>
            <a:r>
              <a:rPr lang="ar-SA" sz="4400" u="sng" dirty="0">
                <a:solidFill>
                  <a:srgbClr val="FFFF00"/>
                </a:solidFill>
                <a:latin typeface="Times New Roman" panose="02020603050405020304" pitchFamily="18" charset="0"/>
                <a:ea typeface="Calibri" panose="020F0502020204030204" pitchFamily="34" charset="0"/>
                <a:cs typeface="+mj-cs"/>
              </a:rPr>
              <a:t>،</a:t>
            </a:r>
            <a:r>
              <a:rPr lang="ar-SA" sz="4400" u="sng" dirty="0">
                <a:solidFill>
                  <a:srgbClr val="FFFF00"/>
                </a:solidFill>
                <a:effectLst/>
                <a:latin typeface="Times New Roman" panose="02020603050405020304" pitchFamily="18" charset="0"/>
                <a:ea typeface="Calibri" panose="020F0502020204030204" pitchFamily="34" charset="0"/>
                <a:cs typeface="+mj-cs"/>
              </a:rPr>
              <a:t> الأسماك </a:t>
            </a:r>
            <a:r>
              <a:rPr lang="ar-SA" sz="4400" u="sng" dirty="0">
                <a:solidFill>
                  <a:srgbClr val="FFFF00"/>
                </a:solidFill>
                <a:latin typeface="Times New Roman" panose="02020603050405020304" pitchFamily="18" charset="0"/>
                <a:ea typeface="Calibri" panose="020F0502020204030204" pitchFamily="34" charset="0"/>
                <a:cs typeface="+mj-cs"/>
              </a:rPr>
              <a:t>،</a:t>
            </a:r>
            <a:r>
              <a:rPr lang="ar-SA" sz="4400" dirty="0">
                <a:solidFill>
                  <a:srgbClr val="FFFF00"/>
                </a:solidFill>
                <a:effectLst/>
                <a:latin typeface="Times New Roman" panose="02020603050405020304" pitchFamily="18" charset="0"/>
                <a:ea typeface="Calibri" panose="020F0502020204030204" pitchFamily="34" charset="0"/>
                <a:cs typeface="+mj-cs"/>
              </a:rPr>
              <a:t> الطيور )</a:t>
            </a:r>
          </a:p>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الصناعات الحرفية والشعبية</a:t>
            </a:r>
          </a:p>
          <a:p>
            <a:pPr algn="r" rtl="1"/>
            <a:r>
              <a:rPr lang="ar-SA" sz="44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المشهد الطبيعي للهور (الجمال البيئي </a:t>
            </a:r>
            <a:r>
              <a:rPr lang="ar-SA" sz="2800"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الطبيعي)</a:t>
            </a:r>
            <a:endParaRPr lang="en-US" sz="2800" dirty="0">
              <a:solidFill>
                <a:srgbClr val="FFFF00"/>
              </a:solidFill>
              <a:effectLst/>
              <a:latin typeface="Times New Roman" panose="02020603050405020304" pitchFamily="18" charset="0"/>
              <a:ea typeface="Calibri" panose="020F0502020204030204" pitchFamily="34" charset="0"/>
              <a:cs typeface="+mj-cs"/>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ar-SA" sz="1800" b="1" dirty="0">
              <a:solidFill>
                <a:srgbClr val="006633"/>
              </a:solidFill>
              <a:effectLst>
                <a:glow rad="63500">
                  <a:schemeClr val="accent2">
                    <a:satMod val="175000"/>
                    <a:alpha val="40000"/>
                  </a:schemeClr>
                </a:glow>
              </a:effectLst>
              <a:latin typeface="Times New Roman" panose="02020603050405020304" pitchFamily="18" charset="0"/>
              <a:ea typeface="Calibri" panose="020F0502020204030204" pitchFamily="34" charset="0"/>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ar-SA" sz="1800" b="1" dirty="0">
              <a:solidFill>
                <a:srgbClr val="006633"/>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a:p>
            <a:pPr algn="r" rtl="1"/>
            <a:endParaRPr lang="ar-SA" sz="1800" b="1" dirty="0">
              <a:solidFill>
                <a:srgbClr val="006633"/>
              </a:solidFill>
              <a:effectLst>
                <a:glow rad="63500">
                  <a:schemeClr val="accent2">
                    <a:satMod val="175000"/>
                    <a:alpha val="40000"/>
                  </a:schemeClr>
                </a:glow>
              </a:effectLst>
              <a:latin typeface="Times New Roman" panose="02020603050405020304" pitchFamily="18" charset="0"/>
              <a:ea typeface="Calibri" panose="020F0502020204030204" pitchFamily="34" charset="0"/>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en-US" sz="1800" dirty="0">
              <a:solidFill>
                <a:srgbClr val="000000"/>
              </a:solidFill>
              <a:effectLst/>
              <a:latin typeface="Times New Roman" panose="02020603050405020304" pitchFamily="18" charset="0"/>
              <a:ea typeface="Calibri" panose="020F0502020204030204" pitchFamily="34" charset="0"/>
            </a:endParaRPr>
          </a:p>
          <a:p>
            <a:pPr algn="r" rtl="1"/>
            <a:endParaRPr lang="en-US" dirty="0"/>
          </a:p>
        </p:txBody>
      </p:sp>
      <p:pic>
        <p:nvPicPr>
          <p:cNvPr id="4" name="Picture 3">
            <a:extLst>
              <a:ext uri="{FF2B5EF4-FFF2-40B4-BE49-F238E27FC236}">
                <a16:creationId xmlns:a16="http://schemas.microsoft.com/office/drawing/2014/main" id="{3D05EBDD-C754-16F4-29C0-8CF0A1C04C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 y="721410"/>
            <a:ext cx="5423074" cy="2394032"/>
          </a:xfrm>
          <a:prstGeom prst="rect">
            <a:avLst/>
          </a:prstGeom>
          <a:noFill/>
          <a:ln w="12700">
            <a:solidFill>
              <a:schemeClr val="tx1"/>
            </a:solidFill>
          </a:ln>
        </p:spPr>
      </p:pic>
      <p:pic>
        <p:nvPicPr>
          <p:cNvPr id="5" name="Picture 4">
            <a:extLst>
              <a:ext uri="{FF2B5EF4-FFF2-40B4-BE49-F238E27FC236}">
                <a16:creationId xmlns:a16="http://schemas.microsoft.com/office/drawing/2014/main" id="{A2430B4D-9D4C-EF48-BE75-6B3C58B14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 y="865324"/>
            <a:ext cx="5444886" cy="2394032"/>
          </a:xfrm>
          <a:prstGeom prst="rect">
            <a:avLst/>
          </a:prstGeom>
        </p:spPr>
      </p:pic>
      <p:pic>
        <p:nvPicPr>
          <p:cNvPr id="6" name="Picture 5">
            <a:extLst>
              <a:ext uri="{FF2B5EF4-FFF2-40B4-BE49-F238E27FC236}">
                <a16:creationId xmlns:a16="http://schemas.microsoft.com/office/drawing/2014/main" id="{EFFD2BFB-3C60-29DA-95E9-F294AEAB54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439" r="8406" b="2892"/>
          <a:stretch/>
        </p:blipFill>
        <p:spPr bwMode="auto">
          <a:xfrm>
            <a:off x="43429" y="1524000"/>
            <a:ext cx="5421937" cy="2484902"/>
          </a:xfrm>
          <a:prstGeom prst="rect">
            <a:avLst/>
          </a:prstGeom>
          <a:ln w="12700">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6646A35-6619-8359-CBDA-A85FD70D18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641"/>
          <a:stretch/>
        </p:blipFill>
        <p:spPr bwMode="auto">
          <a:xfrm>
            <a:off x="33190" y="2071748"/>
            <a:ext cx="5421936" cy="259583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934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righ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righ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right)">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right)">
                                      <p:cBhvr>
                                        <p:cTn id="5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C9E79C-F521-D445-C592-7BD8BA4273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7127049"/>
          </a:xfrm>
          <a:prstGeom prst="rect">
            <a:avLst/>
          </a:prstGeom>
        </p:spPr>
      </p:pic>
      <p:sp>
        <p:nvSpPr>
          <p:cNvPr id="2" name="Title 1">
            <a:extLst>
              <a:ext uri="{FF2B5EF4-FFF2-40B4-BE49-F238E27FC236}">
                <a16:creationId xmlns:a16="http://schemas.microsoft.com/office/drawing/2014/main" id="{DEE8A581-BBC6-2FA8-A088-6A5047B78B13}"/>
              </a:ext>
            </a:extLst>
          </p:cNvPr>
          <p:cNvSpPr>
            <a:spLocks noGrp="1"/>
          </p:cNvSpPr>
          <p:nvPr>
            <p:ph type="title"/>
          </p:nvPr>
        </p:nvSpPr>
        <p:spPr>
          <a:xfrm>
            <a:off x="457200" y="-255104"/>
            <a:ext cx="8229600" cy="655637"/>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ar-SA" dirty="0"/>
              <a:t>الامكانات التنموية في الاهوار</a:t>
            </a:r>
            <a:endParaRPr lang="en-US" dirty="0"/>
          </a:p>
        </p:txBody>
      </p:sp>
      <p:sp>
        <p:nvSpPr>
          <p:cNvPr id="3" name="Content Placeholder 2">
            <a:extLst>
              <a:ext uri="{FF2B5EF4-FFF2-40B4-BE49-F238E27FC236}">
                <a16:creationId xmlns:a16="http://schemas.microsoft.com/office/drawing/2014/main" id="{7C18006F-6DF3-344B-958D-1D9C5C865FCF}"/>
              </a:ext>
            </a:extLst>
          </p:cNvPr>
          <p:cNvSpPr>
            <a:spLocks noGrp="1"/>
          </p:cNvSpPr>
          <p:nvPr>
            <p:ph idx="1"/>
          </p:nvPr>
        </p:nvSpPr>
        <p:spPr>
          <a:xfrm>
            <a:off x="609600" y="685799"/>
            <a:ext cx="8534400" cy="6239153"/>
          </a:xfrm>
        </p:spPr>
        <p:txBody>
          <a:bodyPr>
            <a:normAutofit/>
          </a:bodyPr>
          <a:lstStyle/>
          <a:p>
            <a:pPr algn="r" rtl="1"/>
            <a:r>
              <a:rPr lang="ar-SA" b="1" dirty="0">
                <a:solidFill>
                  <a:srgbClr val="FFFF00"/>
                </a:solidFill>
                <a:effectLst>
                  <a:glow rad="63500">
                    <a:schemeClr val="accent2">
                      <a:satMod val="175000"/>
                      <a:alpha val="40000"/>
                    </a:schemeClr>
                  </a:glow>
                </a:effectLst>
                <a:ea typeface="Calibri" panose="020F0502020204030204" pitchFamily="34" charset="0"/>
                <a:cs typeface="+mj-cs"/>
              </a:rPr>
              <a:t>الصناعات الغذائية</a:t>
            </a:r>
          </a:p>
          <a:p>
            <a:pPr algn="r" rtl="1"/>
            <a:r>
              <a:rPr lang="ar-SA"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المواقع الاثارية </a:t>
            </a:r>
          </a:p>
          <a:p>
            <a:pPr algn="r" rtl="1"/>
            <a:r>
              <a:rPr lang="ar-SA" b="1" dirty="0">
                <a:solidFill>
                  <a:srgbClr val="FFFF00"/>
                </a:solidFill>
                <a:effectLst>
                  <a:glow rad="63500">
                    <a:schemeClr val="accent2">
                      <a:satMod val="175000"/>
                      <a:alpha val="40000"/>
                    </a:schemeClr>
                  </a:glow>
                </a:effectLst>
                <a:ea typeface="Calibri" panose="020F0502020204030204" pitchFamily="34" charset="0"/>
                <a:cs typeface="+mj-cs"/>
              </a:rPr>
              <a:t>القنوات المائية ووسائط النقل المائي </a:t>
            </a:r>
            <a:endParaRPr lang="ar-SA"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endParaRPr>
          </a:p>
          <a:p>
            <a:pPr algn="r" rtl="1"/>
            <a:r>
              <a:rPr lang="ar-SA"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نصب ومزار  شهداء الاهوار </a:t>
            </a:r>
          </a:p>
          <a:p>
            <a:pPr algn="r" rtl="1"/>
            <a:r>
              <a:rPr lang="ar-SA" b="1" dirty="0">
                <a:solidFill>
                  <a:srgbClr val="FFFF00"/>
                </a:solidFill>
                <a:effectLst>
                  <a:glow rad="63500">
                    <a:schemeClr val="accent2">
                      <a:satMod val="175000"/>
                      <a:alpha val="40000"/>
                    </a:schemeClr>
                  </a:glow>
                </a:effectLst>
                <a:latin typeface="Times New Roman" panose="02020603050405020304" pitchFamily="18" charset="0"/>
                <a:ea typeface="Calibri" panose="020F0502020204030204" pitchFamily="34" charset="0"/>
                <a:cs typeface="+mj-cs"/>
              </a:rPr>
              <a:t>المحميات الطبيعية </a:t>
            </a:r>
          </a:p>
        </p:txBody>
      </p:sp>
      <p:pic>
        <p:nvPicPr>
          <p:cNvPr id="12" name="Picture 11">
            <a:extLst>
              <a:ext uri="{FF2B5EF4-FFF2-40B4-BE49-F238E27FC236}">
                <a16:creationId xmlns:a16="http://schemas.microsoft.com/office/drawing/2014/main" id="{9FA80D4F-3780-DBE4-993F-5CAC05449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8260" y="-391447"/>
            <a:ext cx="2394480" cy="4191000"/>
          </a:xfrm>
          <a:prstGeom prst="rect">
            <a:avLst/>
          </a:prstGeom>
          <a:ln w="9525">
            <a:solidFill>
              <a:schemeClr val="tx1"/>
            </a:solidFill>
          </a:ln>
        </p:spPr>
      </p:pic>
      <p:pic>
        <p:nvPicPr>
          <p:cNvPr id="11" name="Picture 10">
            <a:extLst>
              <a:ext uri="{FF2B5EF4-FFF2-40B4-BE49-F238E27FC236}">
                <a16:creationId xmlns:a16="http://schemas.microsoft.com/office/drawing/2014/main" id="{CEB6DA0C-0968-6DBC-95D1-6195338D5CE5}"/>
              </a:ext>
            </a:extLst>
          </p:cNvPr>
          <p:cNvPicPr>
            <a:picLocks noChangeAspect="1"/>
          </p:cNvPicPr>
          <p:nvPr/>
        </p:nvPicPr>
        <p:blipFill>
          <a:blip r:embed="rId4"/>
          <a:stretch>
            <a:fillRect/>
          </a:stretch>
        </p:blipFill>
        <p:spPr>
          <a:xfrm>
            <a:off x="-57074" y="463480"/>
            <a:ext cx="4800600" cy="4109060"/>
          </a:xfrm>
          <a:prstGeom prst="rect">
            <a:avLst/>
          </a:prstGeom>
        </p:spPr>
      </p:pic>
      <p:pic>
        <p:nvPicPr>
          <p:cNvPr id="5" name="Picture 4">
            <a:extLst>
              <a:ext uri="{FF2B5EF4-FFF2-40B4-BE49-F238E27FC236}">
                <a16:creationId xmlns:a16="http://schemas.microsoft.com/office/drawing/2014/main" id="{D7AF495F-0493-B6FE-6304-D73EB01D6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56278" y="-99350"/>
            <a:ext cx="3532482" cy="4724402"/>
          </a:xfrm>
          <a:prstGeom prst="rect">
            <a:avLst/>
          </a:prstGeom>
          <a:ln w="12700">
            <a:solidFill>
              <a:schemeClr val="tx1"/>
            </a:solidFill>
          </a:ln>
        </p:spPr>
      </p:pic>
      <p:grpSp>
        <p:nvGrpSpPr>
          <p:cNvPr id="6" name="Group 5">
            <a:extLst>
              <a:ext uri="{FF2B5EF4-FFF2-40B4-BE49-F238E27FC236}">
                <a16:creationId xmlns:a16="http://schemas.microsoft.com/office/drawing/2014/main" id="{433B1C9F-EE96-171E-D8EC-FBDEF867DA85}"/>
              </a:ext>
            </a:extLst>
          </p:cNvPr>
          <p:cNvGrpSpPr/>
          <p:nvPr/>
        </p:nvGrpSpPr>
        <p:grpSpPr>
          <a:xfrm>
            <a:off x="-63610" y="471735"/>
            <a:ext cx="4671582" cy="4499348"/>
            <a:chOff x="0" y="0"/>
            <a:chExt cx="4219575" cy="2428875"/>
          </a:xfrm>
        </p:grpSpPr>
        <p:pic>
          <p:nvPicPr>
            <p:cNvPr id="7" name="Picture 6">
              <a:extLst>
                <a:ext uri="{FF2B5EF4-FFF2-40B4-BE49-F238E27FC236}">
                  <a16:creationId xmlns:a16="http://schemas.microsoft.com/office/drawing/2014/main" id="{CA3F131F-8B40-4DA1-DA53-ED6E0E2F4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219575" cy="2428875"/>
            </a:xfrm>
            <a:prstGeom prst="rect">
              <a:avLst/>
            </a:prstGeom>
          </p:spPr>
        </p:pic>
        <p:pic>
          <p:nvPicPr>
            <p:cNvPr id="8" name="Picture 7">
              <a:extLst>
                <a:ext uri="{FF2B5EF4-FFF2-40B4-BE49-F238E27FC236}">
                  <a16:creationId xmlns:a16="http://schemas.microsoft.com/office/drawing/2014/main" id="{374D6CCC-9281-04A4-ED1E-28E2AE21F1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63" y="47624"/>
              <a:ext cx="1811935" cy="1209675"/>
            </a:xfrm>
            <a:prstGeom prst="rect">
              <a:avLst/>
            </a:prstGeom>
            <a:noFill/>
            <a:ln w="28575">
              <a:solidFill>
                <a:srgbClr val="FFFF00"/>
              </a:solidFill>
            </a:ln>
          </p:spPr>
        </p:pic>
      </p:grpSp>
      <p:pic>
        <p:nvPicPr>
          <p:cNvPr id="9" name="Picture 8">
            <a:extLst>
              <a:ext uri="{FF2B5EF4-FFF2-40B4-BE49-F238E27FC236}">
                <a16:creationId xmlns:a16="http://schemas.microsoft.com/office/drawing/2014/main" id="{59CD36B1-E5E9-63D4-4ED4-E5A8235D04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05" y="463480"/>
            <a:ext cx="4798725" cy="4485627"/>
          </a:xfrm>
          <a:prstGeom prst="rect">
            <a:avLst/>
          </a:prstGeom>
          <a:ln w="12700">
            <a:solidFill>
              <a:schemeClr val="tx1"/>
            </a:solidFill>
          </a:ln>
        </p:spPr>
      </p:pic>
    </p:spTree>
    <p:extLst>
      <p:ext uri="{BB962C8B-B14F-4D97-AF65-F5344CB8AC3E}">
        <p14:creationId xmlns:p14="http://schemas.microsoft.com/office/powerpoint/2010/main" val="16756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righ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righ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righ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3999" cy="380999"/>
          </a:xfrm>
        </p:spPr>
        <p:style>
          <a:lnRef idx="1">
            <a:schemeClr val="accent3"/>
          </a:lnRef>
          <a:fillRef idx="2">
            <a:schemeClr val="accent3"/>
          </a:fillRef>
          <a:effectRef idx="1">
            <a:schemeClr val="accent3"/>
          </a:effectRef>
          <a:fontRef idx="minor">
            <a:schemeClr val="dk1"/>
          </a:fontRef>
        </p:style>
        <p:txBody>
          <a:bodyPr>
            <a:noAutofit/>
          </a:bodyPr>
          <a:lstStyle/>
          <a:p>
            <a:r>
              <a:rPr lang="ar-IQ" sz="2800" dirty="0"/>
              <a:t>الإمكانات التنموية في منطقة الدراسة</a:t>
            </a:r>
            <a:r>
              <a:rPr lang="ar-IQ" sz="3200" dirty="0"/>
              <a:t> </a:t>
            </a:r>
            <a:endParaRPr lang="en-US" sz="32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81001"/>
            <a:ext cx="9144000" cy="6477000"/>
          </a:xfrm>
        </p:spPr>
      </p:pic>
    </p:spTree>
    <p:extLst>
      <p:ext uri="{BB962C8B-B14F-4D97-AF65-F5344CB8AC3E}">
        <p14:creationId xmlns:p14="http://schemas.microsoft.com/office/powerpoint/2010/main" val="277435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304800"/>
          </a:xfrm>
        </p:spPr>
        <p:style>
          <a:lnRef idx="1">
            <a:schemeClr val="accent3"/>
          </a:lnRef>
          <a:fillRef idx="2">
            <a:schemeClr val="accent3"/>
          </a:fillRef>
          <a:effectRef idx="1">
            <a:schemeClr val="accent3"/>
          </a:effectRef>
          <a:fontRef idx="minor">
            <a:schemeClr val="dk1"/>
          </a:fontRef>
        </p:style>
        <p:txBody>
          <a:bodyPr>
            <a:noAutofit/>
          </a:bodyPr>
          <a:lstStyle/>
          <a:p>
            <a:r>
              <a:rPr lang="ar-IQ" sz="2800" dirty="0"/>
              <a:t>الأولويات والقضايا التنموية </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4662355"/>
              </p:ext>
            </p:extLst>
          </p:nvPr>
        </p:nvGraphicFramePr>
        <p:xfrm>
          <a:off x="0" y="333606"/>
          <a:ext cx="4457700" cy="2826438"/>
        </p:xfrm>
        <a:graphic>
          <a:graphicData uri="http://schemas.openxmlformats.org/drawingml/2006/table">
            <a:tbl>
              <a:tblPr rtl="1" firstRow="1" firstCol="1" bandRow="1">
                <a:tableStyleId>{5C22544A-7EE6-4342-B048-85BDC9FD1C3A}</a:tableStyleId>
              </a:tblPr>
              <a:tblGrid>
                <a:gridCol w="1485689">
                  <a:extLst>
                    <a:ext uri="{9D8B030D-6E8A-4147-A177-3AD203B41FA5}">
                      <a16:colId xmlns:a16="http://schemas.microsoft.com/office/drawing/2014/main" val="1084086602"/>
                    </a:ext>
                  </a:extLst>
                </a:gridCol>
                <a:gridCol w="2972011">
                  <a:extLst>
                    <a:ext uri="{9D8B030D-6E8A-4147-A177-3AD203B41FA5}">
                      <a16:colId xmlns:a16="http://schemas.microsoft.com/office/drawing/2014/main" val="3895278679"/>
                    </a:ext>
                  </a:extLst>
                </a:gridCol>
              </a:tblGrid>
              <a:tr h="342599">
                <a:tc gridSpan="2">
                  <a:txBody>
                    <a:bodyPr/>
                    <a:lstStyle/>
                    <a:p>
                      <a:pPr indent="0" algn="ctr" rtl="1">
                        <a:spcAft>
                          <a:spcPts val="0"/>
                        </a:spcAft>
                      </a:pPr>
                      <a:r>
                        <a:rPr lang="ar-SA" sz="1200" dirty="0">
                          <a:effectLst/>
                        </a:rPr>
                        <a:t>الأوليات</a:t>
                      </a:r>
                      <a:r>
                        <a:rPr lang="ar-IQ" sz="1200" dirty="0">
                          <a:effectLst/>
                        </a:rPr>
                        <a:t> النهائية</a:t>
                      </a:r>
                      <a:r>
                        <a:rPr lang="ar-IQ" sz="1200" baseline="0" dirty="0">
                          <a:effectLst/>
                        </a:rPr>
                        <a:t> </a:t>
                      </a:r>
                      <a:r>
                        <a:rPr lang="ar-IQ" sz="1200" baseline="0" dirty="0" err="1">
                          <a:effectLst/>
                        </a:rPr>
                        <a:t>للاهالي</a:t>
                      </a:r>
                      <a:r>
                        <a:rPr lang="ar-IQ" sz="1200" baseline="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723210370"/>
                  </a:ext>
                </a:extLst>
              </a:tr>
              <a:tr h="480048">
                <a:tc>
                  <a:txBody>
                    <a:bodyPr/>
                    <a:lstStyle/>
                    <a:p>
                      <a:pPr indent="0" algn="justLow" rtl="1">
                        <a:spcAft>
                          <a:spcPts val="0"/>
                        </a:spcAft>
                      </a:pPr>
                      <a:r>
                        <a:rPr lang="ar-SA" sz="1300" dirty="0">
                          <a:effectLst/>
                        </a:rPr>
                        <a:t>الأولوية الأولى(1)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قلة وشحة المياه وحمايتها من التلوث</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34850656"/>
                  </a:ext>
                </a:extLst>
              </a:tr>
              <a:tr h="240025">
                <a:tc>
                  <a:txBody>
                    <a:bodyPr/>
                    <a:lstStyle/>
                    <a:p>
                      <a:pPr indent="0" algn="justLow" rtl="1">
                        <a:spcAft>
                          <a:spcPts val="0"/>
                        </a:spcAft>
                      </a:pPr>
                      <a:r>
                        <a:rPr lang="ar-SA" sz="1300" dirty="0">
                          <a:effectLst/>
                        </a:rPr>
                        <a:t>الأولوية الثانية(2)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عدم توفر فرص عمل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46491458"/>
                  </a:ext>
                </a:extLst>
              </a:tr>
              <a:tr h="480048">
                <a:tc>
                  <a:txBody>
                    <a:bodyPr/>
                    <a:lstStyle/>
                    <a:p>
                      <a:pPr indent="0" algn="justLow" rtl="1">
                        <a:spcAft>
                          <a:spcPts val="0"/>
                        </a:spcAft>
                      </a:pPr>
                      <a:r>
                        <a:rPr lang="ar-SA" sz="1300">
                          <a:effectLst/>
                        </a:rPr>
                        <a:t>الأولوية الثالثة (3)</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عدم توفر مدارس ومراكز صحية وبيطرية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190949780"/>
                  </a:ext>
                </a:extLst>
              </a:tr>
              <a:tr h="480048">
                <a:tc>
                  <a:txBody>
                    <a:bodyPr/>
                    <a:lstStyle/>
                    <a:p>
                      <a:pPr indent="0" algn="justLow" rtl="1">
                        <a:spcAft>
                          <a:spcPts val="0"/>
                        </a:spcAft>
                      </a:pPr>
                      <a:r>
                        <a:rPr lang="ar-SA" sz="1300">
                          <a:effectLst/>
                        </a:rPr>
                        <a:t>الأولوية الرابعة(4)</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عدم توفر بنى ارتكازية</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84736800"/>
                  </a:ext>
                </a:extLst>
              </a:tr>
              <a:tr h="480048">
                <a:tc>
                  <a:txBody>
                    <a:bodyPr/>
                    <a:lstStyle/>
                    <a:p>
                      <a:pPr indent="0" algn="justLow" rtl="1">
                        <a:spcAft>
                          <a:spcPts val="0"/>
                        </a:spcAft>
                      </a:pPr>
                      <a:r>
                        <a:rPr lang="ar-SA" sz="1300">
                          <a:effectLst/>
                        </a:rPr>
                        <a:t>الالوية الخامسة(5)</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تدهور المراعي والأراضي  الزراعية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639787619"/>
                  </a:ext>
                </a:extLst>
              </a:tr>
              <a:tr h="323622">
                <a:tc>
                  <a:txBody>
                    <a:bodyPr/>
                    <a:lstStyle/>
                    <a:p>
                      <a:pPr indent="0" algn="justLow" rtl="1">
                        <a:spcAft>
                          <a:spcPts val="0"/>
                        </a:spcAft>
                      </a:pPr>
                      <a:r>
                        <a:rPr lang="ar-SA" sz="1300" dirty="0">
                          <a:effectLst/>
                        </a:rPr>
                        <a:t>الأولوية السادسة(6)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dirty="0">
                          <a:effectLst/>
                        </a:rPr>
                        <a:t>مشاكل عشائرية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59545946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97262738"/>
              </p:ext>
            </p:extLst>
          </p:nvPr>
        </p:nvGraphicFramePr>
        <p:xfrm>
          <a:off x="5067300" y="332247"/>
          <a:ext cx="4076700" cy="2895600"/>
        </p:xfrm>
        <a:graphic>
          <a:graphicData uri="http://schemas.openxmlformats.org/drawingml/2006/table">
            <a:tbl>
              <a:tblPr rtl="1" firstRow="1" firstCol="1" bandRow="1">
                <a:tableStyleId>{5C22544A-7EE6-4342-B048-85BDC9FD1C3A}</a:tableStyleId>
              </a:tblPr>
              <a:tblGrid>
                <a:gridCol w="1035028">
                  <a:extLst>
                    <a:ext uri="{9D8B030D-6E8A-4147-A177-3AD203B41FA5}">
                      <a16:colId xmlns:a16="http://schemas.microsoft.com/office/drawing/2014/main" val="458357909"/>
                    </a:ext>
                  </a:extLst>
                </a:gridCol>
                <a:gridCol w="3041672">
                  <a:extLst>
                    <a:ext uri="{9D8B030D-6E8A-4147-A177-3AD203B41FA5}">
                      <a16:colId xmlns:a16="http://schemas.microsoft.com/office/drawing/2014/main" val="578633310"/>
                    </a:ext>
                  </a:extLst>
                </a:gridCol>
              </a:tblGrid>
              <a:tr h="255559">
                <a:tc gridSpan="2">
                  <a:txBody>
                    <a:bodyPr/>
                    <a:lstStyle/>
                    <a:p>
                      <a:pPr indent="0" algn="ctr" rtl="1">
                        <a:spcAft>
                          <a:spcPts val="0"/>
                        </a:spcAft>
                      </a:pPr>
                      <a:r>
                        <a:rPr lang="ar-SA" sz="1200" dirty="0">
                          <a:effectLst/>
                        </a:rPr>
                        <a:t>تراكب الأولويات النهائية</a:t>
                      </a:r>
                      <a:r>
                        <a:rPr lang="ar-IQ" sz="1200" dirty="0">
                          <a:effectLst/>
                        </a:rPr>
                        <a:t> </a:t>
                      </a:r>
                      <a:r>
                        <a:rPr lang="ar-IQ" sz="1200" dirty="0" err="1">
                          <a:effectLst/>
                        </a:rPr>
                        <a:t>لاصحاب</a:t>
                      </a:r>
                      <a:r>
                        <a:rPr lang="ar-IQ" sz="1200" baseline="0" dirty="0">
                          <a:effectLst/>
                        </a:rPr>
                        <a:t> القرار</a:t>
                      </a:r>
                      <a:endParaRPr lang="en-US" sz="900" i="1" dirty="0">
                        <a:solidFill>
                          <a:srgbClr val="44546A"/>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4189111359"/>
                  </a:ext>
                </a:extLst>
              </a:tr>
              <a:tr h="513174">
                <a:tc>
                  <a:txBody>
                    <a:bodyPr/>
                    <a:lstStyle/>
                    <a:p>
                      <a:pPr indent="0" algn="justLow" rtl="1">
                        <a:spcAft>
                          <a:spcPts val="0"/>
                        </a:spcAft>
                      </a:pPr>
                      <a:r>
                        <a:rPr lang="ar-SA" sz="1300" dirty="0">
                          <a:effectLst/>
                        </a:rPr>
                        <a:t>الأولوية الأولى  (1)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تطوير وترشيد مياه الهور والحفاظ عليه من شحة المياه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663891001"/>
                  </a:ext>
                </a:extLst>
              </a:tr>
              <a:tr h="513174">
                <a:tc>
                  <a:txBody>
                    <a:bodyPr/>
                    <a:lstStyle/>
                    <a:p>
                      <a:pPr indent="0" algn="justLow" rtl="1">
                        <a:spcAft>
                          <a:spcPts val="0"/>
                        </a:spcAft>
                      </a:pPr>
                      <a:r>
                        <a:rPr lang="ar-SA" sz="1300">
                          <a:effectLst/>
                        </a:rPr>
                        <a:t>الأولوية الثانية   (2)</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انشاء مشاريع صناعية وخدمية سليمة بيئيا مع مراعاة الإدارة البيئية للهور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740080457"/>
                  </a:ext>
                </a:extLst>
              </a:tr>
              <a:tr h="513174">
                <a:tc>
                  <a:txBody>
                    <a:bodyPr/>
                    <a:lstStyle/>
                    <a:p>
                      <a:pPr indent="0" algn="justLow" rtl="1">
                        <a:spcAft>
                          <a:spcPts val="0"/>
                        </a:spcAft>
                      </a:pPr>
                      <a:r>
                        <a:rPr lang="ar-SA" sz="1300">
                          <a:effectLst/>
                        </a:rPr>
                        <a:t>الأولوية الثالثة   (3)</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a:effectLst/>
                        </a:rPr>
                        <a:t>سهولة الوصول الى الخدمات التعليمية والصحية وبتخطيط بيئي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40669521"/>
                  </a:ext>
                </a:extLst>
              </a:tr>
              <a:tr h="513174">
                <a:tc>
                  <a:txBody>
                    <a:bodyPr/>
                    <a:lstStyle/>
                    <a:p>
                      <a:pPr indent="0" algn="justLow" rtl="1">
                        <a:spcAft>
                          <a:spcPts val="0"/>
                        </a:spcAft>
                      </a:pPr>
                      <a:r>
                        <a:rPr lang="ar-SA" sz="1300">
                          <a:effectLst/>
                        </a:rPr>
                        <a:t>الأولوية الرابعة (4)</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dirty="0">
                          <a:effectLst/>
                        </a:rPr>
                        <a:t>توفير سكن ملائم ومستدام بيئيا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6005695"/>
                  </a:ext>
                </a:extLst>
              </a:tr>
              <a:tr h="587345">
                <a:tc>
                  <a:txBody>
                    <a:bodyPr/>
                    <a:lstStyle/>
                    <a:p>
                      <a:pPr indent="0" algn="justLow" rtl="1">
                        <a:spcAft>
                          <a:spcPts val="0"/>
                        </a:spcAft>
                      </a:pPr>
                      <a:r>
                        <a:rPr lang="ar-SA" sz="1300">
                          <a:effectLst/>
                        </a:rPr>
                        <a:t>الأولوية الخامسة(5)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1300" dirty="0">
                          <a:effectLst/>
                        </a:rPr>
                        <a:t>حماية الطيور والاسماك من الصيد الجائر</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507853044"/>
                  </a:ext>
                </a:extLst>
              </a:tr>
            </a:tbl>
          </a:graphicData>
        </a:graphic>
      </p:graphicFrame>
      <p:sp>
        <p:nvSpPr>
          <p:cNvPr id="6" name="Plus 5"/>
          <p:cNvSpPr/>
          <p:nvPr/>
        </p:nvSpPr>
        <p:spPr>
          <a:xfrm>
            <a:off x="4457700" y="1390188"/>
            <a:ext cx="609600" cy="685800"/>
          </a:xfrm>
          <a:prstGeom prst="mathPl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Left-Right-Up Arrow 6"/>
          <p:cNvSpPr/>
          <p:nvPr/>
        </p:nvSpPr>
        <p:spPr>
          <a:xfrm rot="10800000">
            <a:off x="3695700" y="3284999"/>
            <a:ext cx="2133600" cy="533400"/>
          </a:xfrm>
          <a:prstGeom prst="leftRigh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354718093"/>
              </p:ext>
            </p:extLst>
          </p:nvPr>
        </p:nvGraphicFramePr>
        <p:xfrm>
          <a:off x="0" y="3867154"/>
          <a:ext cx="9144000" cy="2990844"/>
        </p:xfrm>
        <a:graphic>
          <a:graphicData uri="http://schemas.openxmlformats.org/drawingml/2006/table">
            <a:tbl>
              <a:tblPr rtl="1" firstRow="1" firstCol="1" bandRow="1">
                <a:tableStyleId>{21E4AEA4-8DFA-4A89-87EB-49C32662AFE0}</a:tableStyleId>
              </a:tblPr>
              <a:tblGrid>
                <a:gridCol w="1973744">
                  <a:extLst>
                    <a:ext uri="{9D8B030D-6E8A-4147-A177-3AD203B41FA5}">
                      <a16:colId xmlns:a16="http://schemas.microsoft.com/office/drawing/2014/main" val="1927488688"/>
                    </a:ext>
                  </a:extLst>
                </a:gridCol>
                <a:gridCol w="7170256">
                  <a:extLst>
                    <a:ext uri="{9D8B030D-6E8A-4147-A177-3AD203B41FA5}">
                      <a16:colId xmlns:a16="http://schemas.microsoft.com/office/drawing/2014/main" val="1911591757"/>
                    </a:ext>
                  </a:extLst>
                </a:gridCol>
              </a:tblGrid>
              <a:tr h="353389">
                <a:tc gridSpan="2">
                  <a:txBody>
                    <a:bodyPr/>
                    <a:lstStyle/>
                    <a:p>
                      <a:pPr indent="0" algn="ctr" rtl="1">
                        <a:spcAft>
                          <a:spcPts val="0"/>
                        </a:spcAft>
                      </a:pPr>
                      <a:r>
                        <a:rPr lang="ar-SA" sz="1800" dirty="0">
                          <a:effectLst/>
                        </a:rPr>
                        <a:t>الالويات النهائية للقضايا التنموية</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736035757"/>
                  </a:ext>
                </a:extLst>
              </a:tr>
              <a:tr h="391703">
                <a:tc>
                  <a:txBody>
                    <a:bodyPr/>
                    <a:lstStyle/>
                    <a:p>
                      <a:pPr indent="0" algn="ctr" rtl="1">
                        <a:spcAft>
                          <a:spcPts val="0"/>
                        </a:spcAft>
                      </a:pPr>
                      <a:r>
                        <a:rPr lang="ar-SA" sz="2000">
                          <a:effectLst/>
                        </a:rPr>
                        <a:t>الأولويات</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ctr" rtl="1">
                        <a:spcAft>
                          <a:spcPts val="0"/>
                        </a:spcAft>
                      </a:pPr>
                      <a:r>
                        <a:rPr lang="ar-SA" sz="2000">
                          <a:effectLst/>
                        </a:rPr>
                        <a:t>القضايا التنموية النهائية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58487520"/>
                  </a:ext>
                </a:extLst>
              </a:tr>
              <a:tr h="374292">
                <a:tc>
                  <a:txBody>
                    <a:bodyPr/>
                    <a:lstStyle/>
                    <a:p>
                      <a:pPr indent="0" algn="r" rtl="1">
                        <a:spcAft>
                          <a:spcPts val="0"/>
                        </a:spcAft>
                      </a:pPr>
                      <a:r>
                        <a:rPr lang="ar-SA" sz="2000">
                          <a:effectLst/>
                        </a:rPr>
                        <a:t>الأولوية الأولى (1)</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a:effectLst/>
                        </a:rPr>
                        <a:t>تطوير وترشيد مياه الهور والحفاظ عليه من الشحة والتلوث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903031482"/>
                  </a:ext>
                </a:extLst>
              </a:tr>
              <a:tr h="374292">
                <a:tc>
                  <a:txBody>
                    <a:bodyPr/>
                    <a:lstStyle/>
                    <a:p>
                      <a:pPr indent="0" algn="r" rtl="1">
                        <a:spcAft>
                          <a:spcPts val="0"/>
                        </a:spcAft>
                      </a:pPr>
                      <a:r>
                        <a:rPr lang="ar-SA" sz="2000">
                          <a:effectLst/>
                        </a:rPr>
                        <a:t>الأولوية الثانية (2)</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a:effectLst/>
                        </a:rPr>
                        <a:t>انشاء مشاريع صناعية وخدمية وسياحية سليمة بيئيا مع مراعاة الإدارة البيئية للهور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40740274"/>
                  </a:ext>
                </a:extLst>
              </a:tr>
              <a:tr h="374292">
                <a:tc>
                  <a:txBody>
                    <a:bodyPr/>
                    <a:lstStyle/>
                    <a:p>
                      <a:pPr indent="0" algn="r" rtl="1">
                        <a:spcAft>
                          <a:spcPts val="0"/>
                        </a:spcAft>
                      </a:pPr>
                      <a:r>
                        <a:rPr lang="ar-SA" sz="2000">
                          <a:effectLst/>
                        </a:rPr>
                        <a:t>الأولوية الثالثة (3)</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a:effectLst/>
                        </a:rPr>
                        <a:t>سهولة الوصول الى الخدمات التعليمية والصحية وتخطيطها بيئيا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7336823"/>
                  </a:ext>
                </a:extLst>
              </a:tr>
              <a:tr h="374292">
                <a:tc>
                  <a:txBody>
                    <a:bodyPr/>
                    <a:lstStyle/>
                    <a:p>
                      <a:pPr indent="0" algn="r" rtl="1">
                        <a:spcAft>
                          <a:spcPts val="0"/>
                        </a:spcAft>
                      </a:pPr>
                      <a:r>
                        <a:rPr lang="ar-SA" sz="2000">
                          <a:effectLst/>
                        </a:rPr>
                        <a:t>الأولوية الرابعة (4)</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a:effectLst/>
                        </a:rPr>
                        <a:t>توفير سكن ملائم وبنى تحتية مستدامة  بيئيا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37667581"/>
                  </a:ext>
                </a:extLst>
              </a:tr>
              <a:tr h="374292">
                <a:tc>
                  <a:txBody>
                    <a:bodyPr/>
                    <a:lstStyle/>
                    <a:p>
                      <a:pPr indent="0" algn="r" rtl="1">
                        <a:spcAft>
                          <a:spcPts val="0"/>
                        </a:spcAft>
                      </a:pPr>
                      <a:r>
                        <a:rPr lang="ar-SA" sz="2000">
                          <a:effectLst/>
                        </a:rPr>
                        <a:t>الأولوية الخامسة (5)</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a:effectLst/>
                        </a:rPr>
                        <a:t>حماية الطيور والاسماك والمراعي من الصيد والرعي الجائر</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37875147"/>
                  </a:ext>
                </a:extLst>
              </a:tr>
              <a:tr h="374292">
                <a:tc>
                  <a:txBody>
                    <a:bodyPr/>
                    <a:lstStyle/>
                    <a:p>
                      <a:pPr indent="0" algn="r" rtl="1">
                        <a:spcAft>
                          <a:spcPts val="0"/>
                        </a:spcAft>
                      </a:pPr>
                      <a:r>
                        <a:rPr lang="ar-SA" sz="2000">
                          <a:effectLst/>
                        </a:rPr>
                        <a:t>الأولوية السادسة (6)</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indent="0" algn="justLow" rtl="1">
                        <a:spcAft>
                          <a:spcPts val="0"/>
                        </a:spcAft>
                      </a:pPr>
                      <a:r>
                        <a:rPr lang="ar-SA" sz="2000" dirty="0">
                          <a:effectLst/>
                        </a:rPr>
                        <a:t>حماية الأراضي الزراعية من التدهور والتقليل من المشاكل العشائرية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49173918"/>
                  </a:ext>
                </a:extLst>
              </a:tr>
            </a:tbl>
          </a:graphicData>
        </a:graphic>
      </p:graphicFrame>
    </p:spTree>
    <p:extLst>
      <p:ext uri="{BB962C8B-B14F-4D97-AF65-F5344CB8AC3E}">
        <p14:creationId xmlns:p14="http://schemas.microsoft.com/office/powerpoint/2010/main" val="292832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568" t="7778" r="7215" b="11111"/>
          <a:stretch/>
        </p:blipFill>
        <p:spPr>
          <a:xfrm>
            <a:off x="-1" y="0"/>
            <a:ext cx="9144001" cy="6858000"/>
          </a:xfrm>
        </p:spPr>
      </p:pic>
    </p:spTree>
    <p:extLst>
      <p:ext uri="{BB962C8B-B14F-4D97-AF65-F5344CB8AC3E}">
        <p14:creationId xmlns:p14="http://schemas.microsoft.com/office/powerpoint/2010/main" val="171265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4166" t="6666" r="7500" b="13333"/>
          <a:stretch/>
        </p:blipFill>
        <p:spPr>
          <a:xfrm>
            <a:off x="0" y="0"/>
            <a:ext cx="9144000" cy="6858000"/>
          </a:xfrm>
          <a:prstGeom prst="rect">
            <a:avLst/>
          </a:prstGeom>
        </p:spPr>
      </p:pic>
    </p:spTree>
    <p:extLst>
      <p:ext uri="{BB962C8B-B14F-4D97-AF65-F5344CB8AC3E}">
        <p14:creationId xmlns:p14="http://schemas.microsoft.com/office/powerpoint/2010/main" val="297800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419100"/>
          </a:xfrm>
        </p:spPr>
        <p:style>
          <a:lnRef idx="1">
            <a:schemeClr val="accent3"/>
          </a:lnRef>
          <a:fillRef idx="2">
            <a:schemeClr val="accent3"/>
          </a:fillRef>
          <a:effectRef idx="1">
            <a:schemeClr val="accent3"/>
          </a:effectRef>
          <a:fontRef idx="minor">
            <a:schemeClr val="dk1"/>
          </a:fontRef>
        </p:style>
        <p:txBody>
          <a:bodyPr>
            <a:noAutofit/>
          </a:bodyPr>
          <a:lstStyle/>
          <a:p>
            <a:r>
              <a:rPr lang="ar-IQ" sz="2800" u="sng" dirty="0">
                <a:solidFill>
                  <a:srgbClr val="FF0000"/>
                </a:solidFill>
              </a:rPr>
              <a:t>التوقيع المكاني للمشاريع المقترحة (المرحلة الأولى) 201</a:t>
            </a:r>
            <a:r>
              <a:rPr lang="ar-SA" sz="2800" u="sng" dirty="0">
                <a:solidFill>
                  <a:srgbClr val="FF0000"/>
                </a:solidFill>
              </a:rPr>
              <a:t>9</a:t>
            </a:r>
            <a:r>
              <a:rPr lang="ar-IQ" sz="2800" u="sng" dirty="0">
                <a:solidFill>
                  <a:srgbClr val="FF0000"/>
                </a:solidFill>
              </a:rPr>
              <a:t>-2022</a:t>
            </a:r>
            <a:endParaRPr lang="en-US" sz="2800" u="sng"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Tree>
    <p:extLst>
      <p:ext uri="{BB962C8B-B14F-4D97-AF65-F5344CB8AC3E}">
        <p14:creationId xmlns:p14="http://schemas.microsoft.com/office/powerpoint/2010/main" val="265681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91"/>
          <a:stretch/>
        </p:blipFill>
        <p:spPr>
          <a:xfrm>
            <a:off x="0" y="1"/>
            <a:ext cx="9144000" cy="6858000"/>
          </a:xfrm>
          <a:prstGeom prst="rect">
            <a:avLst/>
          </a:prstGeom>
        </p:spPr>
      </p:pic>
      <p:sp>
        <p:nvSpPr>
          <p:cNvPr id="2" name="Title 1"/>
          <p:cNvSpPr>
            <a:spLocks noGrp="1"/>
          </p:cNvSpPr>
          <p:nvPr>
            <p:ph type="title"/>
          </p:nvPr>
        </p:nvSpPr>
        <p:spPr>
          <a:xfrm>
            <a:off x="76200" y="1"/>
            <a:ext cx="8991600" cy="380999"/>
          </a:xfrm>
        </p:spPr>
        <p:style>
          <a:lnRef idx="1">
            <a:schemeClr val="accent3"/>
          </a:lnRef>
          <a:fillRef idx="2">
            <a:schemeClr val="accent3"/>
          </a:fillRef>
          <a:effectRef idx="1">
            <a:schemeClr val="accent3"/>
          </a:effectRef>
          <a:fontRef idx="minor">
            <a:schemeClr val="dk1"/>
          </a:fontRef>
        </p:style>
        <p:txBody>
          <a:bodyPr>
            <a:noAutofit/>
          </a:bodyPr>
          <a:lstStyle/>
          <a:p>
            <a:r>
              <a:rPr lang="ar-IQ" sz="3200" b="1" u="sng" dirty="0">
                <a:solidFill>
                  <a:srgbClr val="FF0000"/>
                </a:solidFill>
              </a:rPr>
              <a:t>المقدمــــــــة</a:t>
            </a:r>
            <a:endParaRPr lang="en-US" sz="3200" b="1" u="sng" dirty="0">
              <a:solidFill>
                <a:srgbClr val="FF0000"/>
              </a:solidFill>
            </a:endParaRPr>
          </a:p>
        </p:txBody>
      </p:sp>
      <p:sp>
        <p:nvSpPr>
          <p:cNvPr id="3" name="Content Placeholder 2"/>
          <p:cNvSpPr>
            <a:spLocks noGrp="1"/>
          </p:cNvSpPr>
          <p:nvPr>
            <p:ph idx="1"/>
          </p:nvPr>
        </p:nvSpPr>
        <p:spPr>
          <a:xfrm>
            <a:off x="76200" y="435769"/>
            <a:ext cx="8991600" cy="6367463"/>
          </a:xfrm>
        </p:spPr>
        <p:style>
          <a:lnRef idx="1">
            <a:schemeClr val="accent3"/>
          </a:lnRef>
          <a:fillRef idx="2">
            <a:schemeClr val="accent3"/>
          </a:fillRef>
          <a:effectRef idx="1">
            <a:schemeClr val="accent3"/>
          </a:effectRef>
          <a:fontRef idx="minor">
            <a:schemeClr val="dk1"/>
          </a:fontRef>
        </p:style>
        <p:txBody>
          <a:bodyPr>
            <a:noAutofit/>
          </a:bodyPr>
          <a:lstStyle/>
          <a:p>
            <a:pPr algn="just" rtl="1"/>
            <a:r>
              <a:rPr lang="ar-IQ" sz="2200" dirty="0">
                <a:solidFill>
                  <a:schemeClr val="tx1"/>
                </a:solidFill>
              </a:rPr>
              <a:t>تعد بيئة الاهوار في جنوب العراق بيئة استثنائية وفريده تختلف عن بقية البيئات الحياتية الأخرى، إذ انها ذات تنوع احيائي فريد وموطن للألاف الطيور المهاجرة فضلا عن انها تعد مأوى ومصدر رزق  للألاف السكان القاطنين في هذه المنطقة منذ الاف السنين</a:t>
            </a:r>
            <a:endParaRPr lang="en-US" sz="2200" dirty="0">
              <a:solidFill>
                <a:schemeClr val="tx1"/>
              </a:solidFill>
            </a:endParaRPr>
          </a:p>
          <a:p>
            <a:pPr algn="just" rtl="1"/>
            <a:r>
              <a:rPr lang="ar-IQ" sz="2200" dirty="0">
                <a:solidFill>
                  <a:schemeClr val="tx1"/>
                </a:solidFill>
              </a:rPr>
              <a:t>.ونظرا لوفرة الموارد الطبيعية انتشرت المستقرات البشرية في أعماق الاهوار وفي مناطق محاذية لها، فضلا عن العادات والتقاليد المكتسبة لسكانها عبر الاف</a:t>
            </a:r>
            <a:r>
              <a:rPr lang="ar-IQ" sz="2200" b="1" dirty="0">
                <a:solidFill>
                  <a:schemeClr val="tx1"/>
                </a:solidFill>
              </a:rPr>
              <a:t> </a:t>
            </a:r>
            <a:r>
              <a:rPr lang="ar-IQ" sz="2200" dirty="0">
                <a:solidFill>
                  <a:schemeClr val="tx1"/>
                </a:solidFill>
              </a:rPr>
              <a:t>السنين بالعيش في هذه المنطقة ، مما اعطى أهمية خاصة واستثنائية لهذه البيئة ، وهذا</a:t>
            </a:r>
            <a:r>
              <a:rPr lang="ar-IQ" sz="2200" b="1" dirty="0">
                <a:solidFill>
                  <a:schemeClr val="tx1"/>
                </a:solidFill>
              </a:rPr>
              <a:t> </a:t>
            </a:r>
            <a:r>
              <a:rPr lang="ar-IQ" sz="2200" dirty="0">
                <a:solidFill>
                  <a:schemeClr val="tx1"/>
                </a:solidFill>
              </a:rPr>
              <a:t>ما حدى بالحكومة العراقية ممثلتا بالعديد من الوزارات الحكومية كوزارة البيئة ، الموارد المائية ، الاثار والسياحة ، والعديد من المجالس المحلية وغيرها من المؤسسات الحكومية الأخرى ) الى تقديم ملف الاهوار الى منظمة الأمم المتحدة للتربية والعلوم والثقافة، أو ما يعرف اختصاراً بالـيونسكو </a:t>
            </a:r>
            <a:r>
              <a:rPr lang="en-US" sz="2200" dirty="0">
                <a:solidFill>
                  <a:schemeClr val="tx1"/>
                </a:solidFill>
              </a:rPr>
              <a:t>(UNESCO)</a:t>
            </a:r>
            <a:r>
              <a:rPr lang="ar-IQ" sz="2200" dirty="0">
                <a:solidFill>
                  <a:schemeClr val="tx1"/>
                </a:solidFill>
              </a:rPr>
              <a:t> لغرض ادراجها ضمن لائحة التراث العالمي ، وفي ضوء ذلك تم قبول الملف لمطابقته لبعض المعايير المطلوبة ( </a:t>
            </a:r>
            <a:r>
              <a:rPr lang="ar-IQ" sz="2200" b="1" dirty="0">
                <a:solidFill>
                  <a:schemeClr val="tx1"/>
                </a:solidFill>
              </a:rPr>
              <a:t>اذ تم مطابقة الملف لأربعة معايير ومنها معيارين تخص الجانب الطبيعي ، ومعيارين تخص الجانب الثقافي</a:t>
            </a:r>
            <a:r>
              <a:rPr lang="ar-IQ" sz="2200" dirty="0">
                <a:solidFill>
                  <a:schemeClr val="tx1"/>
                </a:solidFill>
              </a:rPr>
              <a:t>). </a:t>
            </a:r>
          </a:p>
          <a:p>
            <a:pPr algn="just" rtl="1"/>
            <a:r>
              <a:rPr lang="ar-IQ" sz="2200" dirty="0">
                <a:solidFill>
                  <a:schemeClr val="tx1"/>
                </a:solidFill>
              </a:rPr>
              <a:t>ان قبول ادراج الاهوار ضمن لائحة التراث العالمي الزم الحكومة العراقية بالعديد من الالتزامات حول الحفاظ على رصانة الاهوار، ولذا أصبح من الصعب جدا الموافقة والقبول باي من المشاريع التنموية والاستثمارية يمكن اقامتها ضمن الاهوار لغرض تنمية المستقرات البشرية فيها خوفا من عدم الحفاظ على رصانتها، ومن هنا انطلقت مشكلة </a:t>
            </a:r>
            <a:r>
              <a:rPr lang="ar-SA" sz="2200" dirty="0">
                <a:solidFill>
                  <a:schemeClr val="tx1"/>
                </a:solidFill>
              </a:rPr>
              <a:t>الدراسة</a:t>
            </a:r>
            <a:r>
              <a:rPr lang="ar-IQ" sz="2200" dirty="0">
                <a:solidFill>
                  <a:schemeClr val="tx1"/>
                </a:solidFill>
              </a:rPr>
              <a:t> التي تضمنت بعدم وجود خطة استراتيجية للتوقيع المكاني للمشاريع التنموية لغرض تنمية المستقرات البشرية تنمية ريفية مستدامة وضمن تخطيط بيئي سليم. </a:t>
            </a:r>
            <a:endParaRPr lang="en-US" sz="2200" dirty="0">
              <a:solidFill>
                <a:schemeClr val="tx1"/>
              </a:solidFill>
            </a:endParaRPr>
          </a:p>
        </p:txBody>
      </p:sp>
    </p:spTree>
    <p:extLst>
      <p:ext uri="{BB962C8B-B14F-4D97-AF65-F5344CB8AC3E}">
        <p14:creationId xmlns:p14="http://schemas.microsoft.com/office/powerpoint/2010/main" val="11819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righ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righ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9760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7362"/>
          </a:xfrm>
        </p:spPr>
        <p:style>
          <a:lnRef idx="1">
            <a:schemeClr val="accent3"/>
          </a:lnRef>
          <a:fillRef idx="2">
            <a:schemeClr val="accent3"/>
          </a:fillRef>
          <a:effectRef idx="1">
            <a:schemeClr val="accent3"/>
          </a:effectRef>
          <a:fontRef idx="minor">
            <a:schemeClr val="dk1"/>
          </a:fontRef>
        </p:style>
        <p:txBody>
          <a:bodyPr>
            <a:noAutofit/>
          </a:bodyPr>
          <a:lstStyle/>
          <a:p>
            <a:r>
              <a:rPr lang="ar-IQ" sz="3200" dirty="0"/>
              <a:t>المرحلة الثانية 2023-2027</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00" t="6704" r="9167" b="13157"/>
          <a:stretch/>
        </p:blipFill>
        <p:spPr>
          <a:xfrm>
            <a:off x="0" y="609600"/>
            <a:ext cx="9144000" cy="6248400"/>
          </a:xfrm>
        </p:spPr>
      </p:pic>
    </p:spTree>
    <p:extLst>
      <p:ext uri="{BB962C8B-B14F-4D97-AF65-F5344CB8AC3E}">
        <p14:creationId xmlns:p14="http://schemas.microsoft.com/office/powerpoint/2010/main" val="3531982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style>
          <a:lnRef idx="1">
            <a:schemeClr val="accent3"/>
          </a:lnRef>
          <a:fillRef idx="2">
            <a:schemeClr val="accent3"/>
          </a:fillRef>
          <a:effectRef idx="1">
            <a:schemeClr val="accent3"/>
          </a:effectRef>
          <a:fontRef idx="minor">
            <a:schemeClr val="dk1"/>
          </a:fontRef>
        </p:style>
        <p:txBody>
          <a:bodyPr>
            <a:noAutofit/>
          </a:bodyPr>
          <a:lstStyle/>
          <a:p>
            <a:r>
              <a:rPr lang="ar-IQ" sz="3200" dirty="0"/>
              <a:t>الحساسية البيئية لمنطقة الدراسة </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500" t="7229" r="15833" b="55422"/>
          <a:stretch/>
        </p:blipFill>
        <p:spPr>
          <a:xfrm>
            <a:off x="0" y="381000"/>
            <a:ext cx="9144000" cy="6477000"/>
          </a:xfrm>
        </p:spPr>
      </p:pic>
    </p:spTree>
    <p:extLst>
      <p:ext uri="{BB962C8B-B14F-4D97-AF65-F5344CB8AC3E}">
        <p14:creationId xmlns:p14="http://schemas.microsoft.com/office/powerpoint/2010/main" val="98335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Tree>
    <p:extLst>
      <p:ext uri="{BB962C8B-B14F-4D97-AF65-F5344CB8AC3E}">
        <p14:creationId xmlns:p14="http://schemas.microsoft.com/office/powerpoint/2010/main" val="881119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411162"/>
          </a:xfrm>
        </p:spPr>
        <p:style>
          <a:lnRef idx="1">
            <a:schemeClr val="accent6"/>
          </a:lnRef>
          <a:fillRef idx="2">
            <a:schemeClr val="accent6"/>
          </a:fillRef>
          <a:effectRef idx="1">
            <a:schemeClr val="accent6"/>
          </a:effectRef>
          <a:fontRef idx="minor">
            <a:schemeClr val="dk1"/>
          </a:fontRef>
        </p:style>
        <p:txBody>
          <a:bodyPr>
            <a:noAutofit/>
          </a:bodyPr>
          <a:lstStyle/>
          <a:p>
            <a:r>
              <a:rPr lang="ar-IQ" sz="3200" dirty="0"/>
              <a:t>الاستنتاجات</a:t>
            </a:r>
            <a:endParaRPr lang="en-US" sz="3200" dirty="0"/>
          </a:p>
        </p:txBody>
      </p:sp>
      <p:sp>
        <p:nvSpPr>
          <p:cNvPr id="3" name="Content Placeholder 2"/>
          <p:cNvSpPr>
            <a:spLocks noGrp="1"/>
          </p:cNvSpPr>
          <p:nvPr>
            <p:ph idx="1"/>
          </p:nvPr>
        </p:nvSpPr>
        <p:spPr>
          <a:xfrm>
            <a:off x="0" y="563562"/>
            <a:ext cx="9144000" cy="6289676"/>
          </a:xfrm>
        </p:spPr>
        <p:style>
          <a:lnRef idx="1">
            <a:schemeClr val="accent3"/>
          </a:lnRef>
          <a:fillRef idx="2">
            <a:schemeClr val="accent3"/>
          </a:fillRef>
          <a:effectRef idx="1">
            <a:schemeClr val="accent3"/>
          </a:effectRef>
          <a:fontRef idx="minor">
            <a:schemeClr val="dk1"/>
          </a:fontRef>
        </p:style>
        <p:txBody>
          <a:bodyPr>
            <a:noAutofit/>
          </a:bodyPr>
          <a:lstStyle/>
          <a:p>
            <a:pPr lvl="0" algn="r" rtl="1"/>
            <a:r>
              <a:rPr lang="ar-SA" sz="2200" dirty="0">
                <a:cs typeface="+mj-cs"/>
              </a:rPr>
              <a:t>وفقا المسح الميداني وجد أربعة عشر قرية وتجمع سكاني في منطقة الدراسة التي تقع حاليا خارج حدود البلدية والتصميم الأساس لمدينة الجبايش وضمن البيئة الريفية، وتعد قرى محاذية للهور.</a:t>
            </a:r>
            <a:endParaRPr lang="en-US" sz="2200" dirty="0">
              <a:cs typeface="+mj-cs"/>
            </a:endParaRPr>
          </a:p>
          <a:p>
            <a:pPr lvl="0" algn="r" rtl="1"/>
            <a:r>
              <a:rPr lang="ar-SA" sz="2200" dirty="0">
                <a:cs typeface="+mj-cs"/>
              </a:rPr>
              <a:t>وفقا للمسح الميداني والمشاهدات لوحظ ان منطقة الدراسة تتوافر فيها الكثير من الإمكانات التنموية التي يمكن استغلالها بشكل أفضل مما هو عليه الان، لتحقيق تنمية بكافة ابعادها وجوانبها.</a:t>
            </a:r>
            <a:endParaRPr lang="en-US" sz="2200" dirty="0">
              <a:cs typeface="+mj-cs"/>
            </a:endParaRPr>
          </a:p>
          <a:p>
            <a:pPr lvl="0" algn="r" rtl="1"/>
            <a:r>
              <a:rPr lang="ar-SA" sz="2200" dirty="0">
                <a:cs typeface="+mj-cs"/>
              </a:rPr>
              <a:t>تعاني قرى منطقة الدراسة نقصا كبيرا في خدمات البنى التحية كالطرق المبلطة، اذ ان اغلب شوارع القرى اذ لم تكن اجمعها ذات نوع ترابي، فضلا عن نقصا في خدمات اسالة المياه وخصوصا مياه الغسل في قرى (</a:t>
            </a:r>
            <a:r>
              <a:rPr lang="ar-SA" sz="2200" dirty="0" err="1">
                <a:cs typeface="+mj-cs"/>
              </a:rPr>
              <a:t>الحسجة</a:t>
            </a:r>
            <a:r>
              <a:rPr lang="ar-SA" sz="2200" dirty="0">
                <a:cs typeface="+mj-cs"/>
              </a:rPr>
              <a:t>، أبو النرسي، أبو </a:t>
            </a:r>
            <a:r>
              <a:rPr lang="ar-SA" sz="2200" dirty="0" err="1">
                <a:cs typeface="+mj-cs"/>
              </a:rPr>
              <a:t>جويلانه</a:t>
            </a:r>
            <a:r>
              <a:rPr lang="ar-SA" sz="2200" dirty="0">
                <a:cs typeface="+mj-cs"/>
              </a:rPr>
              <a:t>، </a:t>
            </a:r>
            <a:r>
              <a:rPr lang="ar-SA" sz="2200" dirty="0" err="1">
                <a:cs typeface="+mj-cs"/>
              </a:rPr>
              <a:t>الشطيط</a:t>
            </a:r>
            <a:r>
              <a:rPr lang="ar-SA" sz="2200" dirty="0">
                <a:cs typeface="+mj-cs"/>
              </a:rPr>
              <a:t>) فضلا عن وجود بعض محطات التحلية المتوقفة عن العمل. </a:t>
            </a:r>
            <a:endParaRPr lang="en-US" sz="2200" dirty="0">
              <a:cs typeface="+mj-cs"/>
            </a:endParaRPr>
          </a:p>
          <a:p>
            <a:pPr lvl="0" algn="r" rtl="1"/>
            <a:r>
              <a:rPr lang="ar-SA" sz="2200" dirty="0">
                <a:cs typeface="+mj-cs"/>
              </a:rPr>
              <a:t>تعد شحة وقلة المياه من اهم التهديدات لمنطقة الدراسة بصورة خاصة والاهوار عموما.</a:t>
            </a:r>
            <a:endParaRPr lang="en-US" sz="2200" dirty="0">
              <a:cs typeface="+mj-cs"/>
            </a:endParaRPr>
          </a:p>
          <a:p>
            <a:pPr lvl="0" algn="r" rtl="1"/>
            <a:r>
              <a:rPr lang="ar-SA" sz="2200" dirty="0">
                <a:cs typeface="+mj-cs"/>
              </a:rPr>
              <a:t>ازدياد نسبة السواح بشكل ملفت للنظر وخاصة في أيام العطل والمناسبات وهذا ما أكدته الدراسة الميدانية للبحث والمشاهدات فضلا عن نتائج استمارة الخبراء والأهالي وخاصتا بعد ادراج الاهوار على لائحة التراث العالمي.</a:t>
            </a:r>
          </a:p>
          <a:p>
            <a:pPr algn="r" rtl="1"/>
            <a:r>
              <a:rPr lang="ar-SA" sz="2400" dirty="0">
                <a:cs typeface="+mj-cs"/>
              </a:rPr>
              <a:t>تب</a:t>
            </a:r>
            <a:r>
              <a:rPr lang="ar-IQ" sz="2400" dirty="0">
                <a:cs typeface="+mj-cs"/>
              </a:rPr>
              <a:t>ين ان</a:t>
            </a:r>
            <a:r>
              <a:rPr lang="ar-SA" sz="2400" dirty="0">
                <a:cs typeface="+mj-cs"/>
              </a:rPr>
              <a:t> اعلى نسبتين لمهن منطقة الدراسة مهنتي تربية الحيوانات والصيد، ومن الجدير بالذكر هناك تغيير ديموغرافي ملحوظ لمهنة السكان من تربية الحيوانات والصيد الى مهنتي الزراعة ومرشد سياحي.</a:t>
            </a:r>
            <a:endParaRPr lang="en-US" sz="2400" dirty="0">
              <a:cs typeface="+mj-cs"/>
            </a:endParaRPr>
          </a:p>
          <a:p>
            <a:pPr lvl="0" algn="r" rtl="1"/>
            <a:endParaRPr lang="en-US" sz="2200" dirty="0">
              <a:cs typeface="+mj-cs"/>
            </a:endParaRPr>
          </a:p>
        </p:txBody>
      </p:sp>
    </p:spTree>
    <p:extLst>
      <p:ext uri="{BB962C8B-B14F-4D97-AF65-F5344CB8AC3E}">
        <p14:creationId xmlns:p14="http://schemas.microsoft.com/office/powerpoint/2010/main" val="1480864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 y="762000"/>
            <a:ext cx="9105900" cy="6091238"/>
          </a:xfrm>
        </p:spPr>
        <p:style>
          <a:lnRef idx="1">
            <a:schemeClr val="accent3"/>
          </a:lnRef>
          <a:fillRef idx="2">
            <a:schemeClr val="accent3"/>
          </a:fillRef>
          <a:effectRef idx="1">
            <a:schemeClr val="accent3"/>
          </a:effectRef>
          <a:fontRef idx="minor">
            <a:schemeClr val="dk1"/>
          </a:fontRef>
        </p:style>
        <p:txBody>
          <a:bodyPr>
            <a:noAutofit/>
          </a:bodyPr>
          <a:lstStyle/>
          <a:p>
            <a:pPr lvl="0" algn="r" rtl="1"/>
            <a:r>
              <a:rPr lang="ar-SA" sz="2100" dirty="0">
                <a:cs typeface="+mj-cs"/>
              </a:rPr>
              <a:t>وجود أراضي زراعية كبيرة صالحة للزراعة في منطقة الدراسة، لم يتم استغلالها بشكل رشيد وسليم، وتعاني من نقص في الخدمات الزراعية وتدمير العديد من البنى التحتية للقطاع الزراعي اهمال النواظم وقنوات الري والبزل الذي تم انشائها في التسعينيات.</a:t>
            </a:r>
            <a:endParaRPr lang="en-US" sz="2100" dirty="0">
              <a:cs typeface="+mj-cs"/>
            </a:endParaRPr>
          </a:p>
          <a:p>
            <a:pPr lvl="0" algn="r" rtl="1"/>
            <a:r>
              <a:rPr lang="ar-SA" sz="2100" dirty="0">
                <a:cs typeface="+mj-cs"/>
              </a:rPr>
              <a:t>كانت نسب الجانب العمراني لمنازل منطقة الدراسة: البلوك بنسبة 48%، والطين والقصب بنسبة 27%، والطابوق بنسبة 18%، </a:t>
            </a:r>
            <a:r>
              <a:rPr lang="ar-SA" sz="2100" dirty="0" err="1">
                <a:cs typeface="+mj-cs"/>
              </a:rPr>
              <a:t>والثرمستون</a:t>
            </a:r>
            <a:r>
              <a:rPr lang="ar-SA" sz="2100" dirty="0">
                <a:cs typeface="+mj-cs"/>
              </a:rPr>
              <a:t> بنسبة 7%، وهذا مؤشر لتغير ديمغرافي كبير اذ ان نسبة البلوك اكبرها.  </a:t>
            </a:r>
            <a:endParaRPr lang="en-US" sz="2100" dirty="0">
              <a:cs typeface="+mj-cs"/>
            </a:endParaRPr>
          </a:p>
          <a:p>
            <a:pPr lvl="0" algn="r" rtl="1"/>
            <a:r>
              <a:rPr lang="ar-SA" sz="2100" dirty="0">
                <a:cs typeface="+mj-cs"/>
              </a:rPr>
              <a:t>مثلت الاولويات الرئيسة لمشاكل منطقة الدراسة وفقا لكل من نتائجي استبانة الأهالي والخبراء والمسؤولين كأهداف استراتيجية للخطة الاستراتيجية للتنمية الريفية المستدامة كصورة عاكسة إيجابية للمشاكل. </a:t>
            </a:r>
            <a:endParaRPr lang="en-US" sz="2100" dirty="0">
              <a:cs typeface="+mj-cs"/>
            </a:endParaRPr>
          </a:p>
          <a:p>
            <a:pPr lvl="0" algn="r" rtl="1"/>
            <a:r>
              <a:rPr lang="ar-SA" sz="2100" dirty="0">
                <a:cs typeface="+mj-cs"/>
              </a:rPr>
              <a:t>تم عمل مناطق الحساسية البيئية لمنطقة الدراسة كرؤية بيئية حالية ومستقبلية يمكن من خلالها إعطاء صورة واضحة لإصحاب القرار والمسؤولين في منطقة الدراسة خصوصا والمحافظة عموما حول اتخاذ القرار التنموي السليم والرشيد حول اقتراح او توقيع الأنشطة التنموية.</a:t>
            </a:r>
            <a:endParaRPr lang="en-US" sz="2100" dirty="0">
              <a:cs typeface="+mj-cs"/>
            </a:endParaRPr>
          </a:p>
          <a:p>
            <a:pPr lvl="0" algn="r" rtl="1"/>
            <a:r>
              <a:rPr lang="ar-SA" sz="2100" dirty="0">
                <a:cs typeface="+mj-cs"/>
              </a:rPr>
              <a:t>من خلال التحليل الرباعي </a:t>
            </a:r>
            <a:r>
              <a:rPr lang="en-US" sz="2100" dirty="0">
                <a:cs typeface="+mj-cs"/>
              </a:rPr>
              <a:t>SWOT  </a:t>
            </a:r>
            <a:r>
              <a:rPr lang="ar-SA" sz="2100" dirty="0">
                <a:cs typeface="+mj-cs"/>
              </a:rPr>
              <a:t> لبيئة منطقة الدراسة، وجد الكثير من نقاط القوة فضلا عن الفرص التي يمكن ان تستثمر لتغلب على نقاط الضعف والتهديدات، وانشاء مشاريع تنموية تغير واقعها الحالي. </a:t>
            </a:r>
            <a:endParaRPr lang="en-US" sz="2100" dirty="0">
              <a:cs typeface="+mj-cs"/>
            </a:endParaRPr>
          </a:p>
          <a:p>
            <a:pPr lvl="0" algn="r" rtl="1"/>
            <a:r>
              <a:rPr lang="ar-SA" sz="2100" dirty="0">
                <a:cs typeface="+mj-cs"/>
              </a:rPr>
              <a:t>يعد استعمال الأدوات الوقائية كتقييم التاثير البيئي والتقييم البيئي الاستراتيجي كأدوات مهمة لضبط التأثيرات البيئية للمشاريع التنموية والتقليل من تأثيراتها الحالية والمستقبلية وتقويم الخطة بشكل كبير.</a:t>
            </a:r>
            <a:endParaRPr lang="en-US" sz="2100" dirty="0">
              <a:cs typeface="+mj-cs"/>
            </a:endParaRPr>
          </a:p>
        </p:txBody>
      </p:sp>
      <p:sp>
        <p:nvSpPr>
          <p:cNvPr id="2" name="Title 1">
            <a:extLst>
              <a:ext uri="{FF2B5EF4-FFF2-40B4-BE49-F238E27FC236}">
                <a16:creationId xmlns:a16="http://schemas.microsoft.com/office/drawing/2014/main" id="{288F967A-3317-FEC6-5B04-5E8C612EE7DF}"/>
              </a:ext>
            </a:extLst>
          </p:cNvPr>
          <p:cNvSpPr>
            <a:spLocks noGrp="1"/>
          </p:cNvSpPr>
          <p:nvPr>
            <p:ph type="title"/>
          </p:nvPr>
        </p:nvSpPr>
        <p:spPr>
          <a:xfrm>
            <a:off x="0" y="4762"/>
            <a:ext cx="9144000" cy="604838"/>
          </a:xfrm>
        </p:spPr>
        <p:style>
          <a:lnRef idx="1">
            <a:schemeClr val="accent6"/>
          </a:lnRef>
          <a:fillRef idx="2">
            <a:schemeClr val="accent6"/>
          </a:fillRef>
          <a:effectRef idx="1">
            <a:schemeClr val="accent6"/>
          </a:effectRef>
          <a:fontRef idx="minor">
            <a:schemeClr val="dk1"/>
          </a:fontRef>
        </p:style>
        <p:txBody>
          <a:bodyPr>
            <a:noAutofit/>
          </a:bodyPr>
          <a:lstStyle/>
          <a:p>
            <a:r>
              <a:rPr lang="ar-IQ" sz="3200" dirty="0"/>
              <a:t>الاستنتاجات</a:t>
            </a:r>
            <a:endParaRPr lang="en-US" sz="3200" dirty="0"/>
          </a:p>
        </p:txBody>
      </p:sp>
    </p:spTree>
    <p:extLst>
      <p:ext uri="{BB962C8B-B14F-4D97-AF65-F5344CB8AC3E}">
        <p14:creationId xmlns:p14="http://schemas.microsoft.com/office/powerpoint/2010/main" val="212268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p:cNvSpPr>
            <a:spLocks noGrp="1"/>
          </p:cNvSpPr>
          <p:nvPr>
            <p:ph type="title"/>
          </p:nvPr>
        </p:nvSpPr>
        <p:spPr>
          <a:xfrm>
            <a:off x="1" y="19051"/>
            <a:ext cx="9143999" cy="514349"/>
          </a:xfrm>
        </p:spPr>
        <p:style>
          <a:lnRef idx="3">
            <a:schemeClr val="lt1"/>
          </a:lnRef>
          <a:fillRef idx="1">
            <a:schemeClr val="accent2"/>
          </a:fillRef>
          <a:effectRef idx="1">
            <a:schemeClr val="accent2"/>
          </a:effectRef>
          <a:fontRef idx="minor">
            <a:schemeClr val="lt1"/>
          </a:fontRef>
        </p:style>
        <p:txBody>
          <a:bodyPr>
            <a:noAutofit/>
          </a:bodyPr>
          <a:lstStyle/>
          <a:p>
            <a:r>
              <a:rPr lang="ar-IQ" sz="3200" dirty="0"/>
              <a:t>التوصيات </a:t>
            </a:r>
            <a:endParaRPr lang="en-US" sz="3200" dirty="0"/>
          </a:p>
        </p:txBody>
      </p:sp>
      <p:sp>
        <p:nvSpPr>
          <p:cNvPr id="3" name="Content Placeholder 2"/>
          <p:cNvSpPr>
            <a:spLocks noGrp="1"/>
          </p:cNvSpPr>
          <p:nvPr>
            <p:ph idx="1"/>
          </p:nvPr>
        </p:nvSpPr>
        <p:spPr>
          <a:xfrm>
            <a:off x="0" y="762000"/>
            <a:ext cx="9144000" cy="6457949"/>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lvl="0" algn="just" rtl="1"/>
            <a:r>
              <a:rPr lang="ar-SA" dirty="0"/>
              <a:t>إمكانية الاستفادة من ضفاف نهر الفرات في انشاء العديد من المشاريع الزراعية او السياحة ولتكون محورا تنمويا مهما واستراتيجيا.</a:t>
            </a:r>
            <a:endParaRPr lang="en-US" dirty="0"/>
          </a:p>
          <a:p>
            <a:pPr lvl="0" algn="just" rtl="1"/>
            <a:r>
              <a:rPr lang="ar-SA" dirty="0"/>
              <a:t>إمكانية إقامة مشاريع زراعية تتمثل (التكامل الزراعي- الصناعي) لما تمتلكه المنطقة من إمكانات زراعية كبيرة يمكن استثمارها في هذا المجال والتركيز على زراعية المحاصيل الاستراتيجية كالحنطة والشعير والذرة التي تدخل مباشرةً في غذاء الانسان.</a:t>
            </a:r>
            <a:endParaRPr lang="en-US" dirty="0"/>
          </a:p>
          <a:p>
            <a:pPr lvl="0" algn="just" rtl="1"/>
            <a:r>
              <a:rPr lang="ar-SA" dirty="0"/>
              <a:t>لغرض سهولة النقل والتنقل ما بين منطقة الدراسة المناطق الإقليمية إمكانية انشاء الممر الثاني للطريق الرئيس </a:t>
            </a:r>
            <a:r>
              <a:rPr lang="ar-SA" dirty="0" err="1"/>
              <a:t>للجبايش</a:t>
            </a:r>
            <a:r>
              <a:rPr lang="ar-SA" dirty="0"/>
              <a:t> – ناصرية، وذلك نظرا للحوادث الكثيرة التي تحدث فيه، وتسهيل حركة السواح فيه. </a:t>
            </a:r>
            <a:endParaRPr lang="en-US" dirty="0"/>
          </a:p>
          <a:p>
            <a:pPr lvl="0" algn="just" rtl="1"/>
            <a:r>
              <a:rPr lang="ar-SA" dirty="0"/>
              <a:t>تشريع قانون للتخطيط البيئي الاستراتيجي للمشاريع والخطط كما شرع في مصر ولبنان والمغرب لضمان دمج الاعتبارات البيئية المشاريع والخطيط والسياسات والخطط والتنموية. </a:t>
            </a:r>
            <a:endParaRPr lang="en-US" dirty="0"/>
          </a:p>
          <a:p>
            <a:pPr lvl="0" algn="just" rtl="1"/>
            <a:r>
              <a:rPr lang="ar-SA" dirty="0"/>
              <a:t>نظرا لما تمتلكه منطقة الدراسة من طاقة رياح فضلا عن الطاقة الشمسية، يمكن التشجيع استعمال طاقة الرياح كطاقة متجددة في المناطق الزراعية فضلا عن انتاج الوقود البيولوجي. </a:t>
            </a:r>
            <a:endParaRPr lang="en-US" dirty="0"/>
          </a:p>
          <a:p>
            <a:pPr lvl="0" algn="just" rtl="1"/>
            <a:r>
              <a:rPr lang="ar-SA" dirty="0"/>
              <a:t>تشجيع الصناعات التقليدية الحرفية وإمكانية منحهم قروضاً ماليةً لغرض انشاء مصانع صغيرة وكذلك التسويق الناجح لها بمساهمة الحكومات المحلية في المهرجانات المحلية والدولية.</a:t>
            </a:r>
            <a:endParaRPr lang="en-US" dirty="0"/>
          </a:p>
          <a:p>
            <a:pPr lvl="0" algn="just" rtl="1"/>
            <a:r>
              <a:rPr lang="ar-SA" dirty="0"/>
              <a:t>إقامة مهرجانات سنوية في الاهوار تخص المناسبات البيئية والريفية المهمة كالتنوع الاحيائي والاستدامة ويوم الاراضي الرطبة ويوم البيئة العراقي والعالمي غيرها من المهرجانات الأخرى، فضلا عن تشجيع مبادئ الاستدامة كسباق الزوارق ومهرجانات الدراجات الهوائية والماراثونات وغيرها من المهرجانات، ويمكن إقامة مهرجان للغناء الريفي والاهتمام بالجانب الثقافي ودعم التنمية الثقافية لسكان منطقة الدراسة. </a:t>
            </a:r>
            <a:endParaRPr lang="en-US" dirty="0"/>
          </a:p>
          <a:p>
            <a:pPr lvl="0" algn="just" rtl="1"/>
            <a:r>
              <a:rPr lang="ar-SA" dirty="0"/>
              <a:t>التشجيع على زراعة النخيل والاستفادة من الظلال في إمكانية زراعة محاصيل مثمرة أخرى، اذ ان منطقة الدراسة كانت سابقا مشهورة في زراعة النخيل. </a:t>
            </a:r>
            <a:endParaRPr lang="en-US" dirty="0"/>
          </a:p>
          <a:p>
            <a:pPr lvl="0" algn="just" rtl="1"/>
            <a:r>
              <a:rPr lang="ar-SA" dirty="0"/>
              <a:t>الحذر من التوسع الحضري في الاراضي التي يمكن ان يكون فيها اغمار</a:t>
            </a:r>
            <a:r>
              <a:rPr lang="en-US" dirty="0"/>
              <a:t>flood plain</a:t>
            </a:r>
            <a:r>
              <a:rPr lang="ar-SA" dirty="0"/>
              <a:t> او أراضي يمكن ان تكون اهوار موسمية. </a:t>
            </a:r>
            <a:endParaRPr lang="en-US" dirty="0"/>
          </a:p>
        </p:txBody>
      </p:sp>
    </p:spTree>
    <p:extLst>
      <p:ext uri="{BB962C8B-B14F-4D97-AF65-F5344CB8AC3E}">
        <p14:creationId xmlns:p14="http://schemas.microsoft.com/office/powerpoint/2010/main" val="12167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F3A76585-2FAE-BDF8-AF0F-6DED0A1F6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Content Placeholder 2"/>
          <p:cNvSpPr>
            <a:spLocks noGrp="1"/>
          </p:cNvSpPr>
          <p:nvPr>
            <p:ph idx="1"/>
          </p:nvPr>
        </p:nvSpPr>
        <p:spPr>
          <a:xfrm>
            <a:off x="0" y="762000"/>
            <a:ext cx="9144000" cy="6109252"/>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lvl="0" algn="just" rtl="1"/>
            <a:r>
              <a:rPr lang="ar-SA" dirty="0"/>
              <a:t>دعم الصيادين بالسلف النقدية، لشراء شباك صيد والتشجيع على الاستعمال المستدام لوسائل الصيد ومنها ما كان موجود سابقا </a:t>
            </a:r>
            <a:r>
              <a:rPr lang="ar-SA" dirty="0" err="1"/>
              <a:t>كالفالة</a:t>
            </a:r>
            <a:r>
              <a:rPr lang="ar-SA" dirty="0"/>
              <a:t>، فضلا عن استعمال الشباك ذات الخلايا الكبيرة الحجم لغرض المحافظة على الأسماك الصغيرة واستدامتها. </a:t>
            </a:r>
            <a:endParaRPr lang="en-US" dirty="0"/>
          </a:p>
          <a:p>
            <a:pPr lvl="0" algn="just" rtl="1"/>
            <a:r>
              <a:rPr lang="ar-SA" dirty="0"/>
              <a:t>دعم مربي الجاموس بالأعلاف وبأسعار مخفضة، للتشجيع على الحفاظ على هذه الثروة الوطنية وإمكانية إقامة محطة بحثية وتعليمية لغرض أبحاث الجاموس يستفاد منها في مجالات البحث العلمي وغيرها، وتوفير الرعاية البيطرية لها.</a:t>
            </a:r>
            <a:endParaRPr lang="en-US" dirty="0"/>
          </a:p>
          <a:p>
            <a:pPr lvl="0" algn="just" rtl="1"/>
            <a:r>
              <a:rPr lang="ar-SA" dirty="0"/>
              <a:t>إمكانية مشاركة وجهاء القرية وشيوخها فضلا عن المخاتير في وضع الخطط والمشاركة فيها وإدارة الاهوار لتعزيز المشاركة المجتمعية فضلا عن المجالس البلدية. </a:t>
            </a:r>
            <a:endParaRPr lang="en-US" dirty="0"/>
          </a:p>
          <a:p>
            <a:pPr lvl="0" algn="just" rtl="1"/>
            <a:r>
              <a:rPr lang="ar-SA" dirty="0"/>
              <a:t>انشاء مركز بحثي زراعي واهواري تابع الى جامعة ذي قار كلية الزراعة والاهوار ومركز أبحاث الاهوار، فضلا عن الدوائر ذات العلاقة بالأهوار لغرض الوقوف على اهم المشاكل بشكل مباشر. </a:t>
            </a:r>
            <a:endParaRPr lang="en-US" dirty="0"/>
          </a:p>
          <a:p>
            <a:pPr lvl="0" algn="just" rtl="1"/>
            <a:r>
              <a:rPr lang="ar-SA" dirty="0"/>
              <a:t>إقامة برامج الاجتماعية (برامج توعوية، براج تعليم نظامي وغير نظامي، برامج الصحة العلاجية، برامج تنظيم الاسرة، برامج الاهتمام بالفئات الهشة والحساسة (الشباب، الطفولة، المرأة، كبار السن والمعوقين)، وذلك لغرض التنمية الاجتماعية لسكان منطقة الدراسة. </a:t>
            </a:r>
            <a:endParaRPr lang="en-US" dirty="0"/>
          </a:p>
          <a:p>
            <a:pPr lvl="0" algn="just" rtl="1"/>
            <a:r>
              <a:rPr lang="ar-SA" dirty="0"/>
              <a:t>إمكانية إقامة دورات تأهيلية لتطوير بعض الساكنين كمرشدين سياحية تقيمها مفتشية اثار ذي قار لعدد من الأهالي لغرض تأهيلهم كمرشدين سياحين فضلا عن إمكانية إقامة تطوير نشطاء بيئيين وتدريبهم على نفس الغرار لغرض اعداد مرشدين سياحين وناشطين بيئيين.</a:t>
            </a:r>
            <a:endParaRPr lang="en-US" dirty="0"/>
          </a:p>
          <a:p>
            <a:pPr lvl="0" algn="just" rtl="1"/>
            <a:r>
              <a:rPr lang="ar-SA" dirty="0"/>
              <a:t>إمكانية إقامة نصب سياحي يحاكي نصب </a:t>
            </a:r>
            <a:r>
              <a:rPr lang="ar-SA" dirty="0" err="1"/>
              <a:t>الزقورة</a:t>
            </a:r>
            <a:r>
              <a:rPr lang="ar-SA" dirty="0"/>
              <a:t> من الطين في الاهوار في بعض المواقع السياحية لتقريب وتشجيع السياحة ويعد رمز سياحي يوفر مجالات فرص عمل للساكنين. </a:t>
            </a:r>
            <a:endParaRPr lang="en-US" dirty="0"/>
          </a:p>
          <a:p>
            <a:pPr lvl="0" algn="just" rtl="1"/>
            <a:r>
              <a:rPr lang="ar-SA" dirty="0"/>
              <a:t>التشجيع ودعم وتعزيز استعمال التقنيات الري الحديثة في منطقة الدراسة، لما لها في ترشيد المياه والتقليل من هدرها والضائعات من المياه.</a:t>
            </a:r>
            <a:endParaRPr lang="en-US" dirty="0"/>
          </a:p>
        </p:txBody>
      </p:sp>
      <p:sp>
        <p:nvSpPr>
          <p:cNvPr id="2" name="Title 1">
            <a:extLst>
              <a:ext uri="{FF2B5EF4-FFF2-40B4-BE49-F238E27FC236}">
                <a16:creationId xmlns:a16="http://schemas.microsoft.com/office/drawing/2014/main" id="{9F2F56C7-61C6-C23B-B904-064EA043F63C}"/>
              </a:ext>
            </a:extLst>
          </p:cNvPr>
          <p:cNvSpPr>
            <a:spLocks noGrp="1"/>
          </p:cNvSpPr>
          <p:nvPr>
            <p:ph type="title"/>
          </p:nvPr>
        </p:nvSpPr>
        <p:spPr>
          <a:xfrm>
            <a:off x="1" y="19051"/>
            <a:ext cx="9143999" cy="514349"/>
          </a:xfrm>
        </p:spPr>
        <p:style>
          <a:lnRef idx="3">
            <a:schemeClr val="lt1"/>
          </a:lnRef>
          <a:fillRef idx="1">
            <a:schemeClr val="accent2"/>
          </a:fillRef>
          <a:effectRef idx="1">
            <a:schemeClr val="accent2"/>
          </a:effectRef>
          <a:fontRef idx="minor">
            <a:schemeClr val="lt1"/>
          </a:fontRef>
        </p:style>
        <p:txBody>
          <a:bodyPr>
            <a:noAutofit/>
          </a:bodyPr>
          <a:lstStyle/>
          <a:p>
            <a:r>
              <a:rPr lang="ar-IQ" sz="3200" dirty="0"/>
              <a:t>التوصيات </a:t>
            </a:r>
            <a:endParaRPr lang="en-US" sz="3200" dirty="0"/>
          </a:p>
        </p:txBody>
      </p:sp>
    </p:spTree>
    <p:extLst>
      <p:ext uri="{BB962C8B-B14F-4D97-AF65-F5344CB8AC3E}">
        <p14:creationId xmlns:p14="http://schemas.microsoft.com/office/powerpoint/2010/main" val="1618658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71B8-59B0-AD4D-F21F-71C45C33A3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BD7FFA-D7AA-0A2A-BC56-FE40D1CD6F73}"/>
              </a:ext>
            </a:extLst>
          </p:cNvPr>
          <p:cNvSpPr>
            <a:spLocks noGrp="1"/>
          </p:cNvSpPr>
          <p:nvPr>
            <p:ph idx="1"/>
          </p:nvPr>
        </p:nvSpPr>
        <p:spPr/>
        <p:txBody>
          <a:bodyPr/>
          <a:lstStyle/>
          <a:p>
            <a:endParaRPr lang="en-US"/>
          </a:p>
        </p:txBody>
      </p:sp>
      <p:pic>
        <p:nvPicPr>
          <p:cNvPr id="4" name="Content Placeholder 7">
            <a:extLst>
              <a:ext uri="{FF2B5EF4-FFF2-40B4-BE49-F238E27FC236}">
                <a16:creationId xmlns:a16="http://schemas.microsoft.com/office/drawing/2014/main" id="{7829DF04-89BF-3CB3-D918-031F5C721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 y="19878"/>
            <a:ext cx="9144000" cy="6858000"/>
          </a:xfrm>
          <a:prstGeom prst="rect">
            <a:avLst/>
          </a:prstGeom>
        </p:spPr>
      </p:pic>
      <p:sp>
        <p:nvSpPr>
          <p:cNvPr id="5" name="Rectangle 4">
            <a:extLst>
              <a:ext uri="{FF2B5EF4-FFF2-40B4-BE49-F238E27FC236}">
                <a16:creationId xmlns:a16="http://schemas.microsoft.com/office/drawing/2014/main" id="{36137612-6AB3-4BA1-C11A-E2FC9525655E}"/>
              </a:ext>
            </a:extLst>
          </p:cNvPr>
          <p:cNvSpPr/>
          <p:nvPr/>
        </p:nvSpPr>
        <p:spPr>
          <a:xfrm>
            <a:off x="1447800" y="758977"/>
            <a:ext cx="6588663" cy="1200329"/>
          </a:xfrm>
          <a:prstGeom prst="rect">
            <a:avLst/>
          </a:prstGeom>
          <a:noFill/>
        </p:spPr>
        <p:txBody>
          <a:bodyPr wrap="none" lIns="91440" tIns="45720" rIns="91440" bIns="45720">
            <a:spAutoFit/>
          </a:bodyPr>
          <a:lstStyle/>
          <a:p>
            <a:pPr algn="ctr"/>
            <a:r>
              <a:rPr lang="ar-SA"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شكرا لحسن اصغائكم </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id="{8B171B23-3F9C-9986-48B8-E2C049A8795C}"/>
              </a:ext>
            </a:extLst>
          </p:cNvPr>
          <p:cNvSpPr/>
          <p:nvPr/>
        </p:nvSpPr>
        <p:spPr>
          <a:xfrm>
            <a:off x="3705629" y="1708841"/>
            <a:ext cx="2073004" cy="6447919"/>
          </a:xfrm>
          <a:prstGeom prst="rect">
            <a:avLst/>
          </a:prstGeom>
          <a:noFill/>
        </p:spPr>
        <p:txBody>
          <a:bodyPr wrap="none" lIns="91440" tIns="45720" rIns="91440" bIns="45720">
            <a:spAutoFit/>
          </a:bodyPr>
          <a:lstStyle/>
          <a:p>
            <a:pPr algn="ctr"/>
            <a:r>
              <a:rPr lang="ar-SA" sz="41300" b="1" dirty="0">
                <a:ln w="9525">
                  <a:solidFill>
                    <a:schemeClr val="bg1"/>
                  </a:solidFill>
                  <a:prstDash val="solid"/>
                </a:ln>
                <a:effectLst>
                  <a:outerShdw blurRad="12700" dist="38100" dir="2700000" algn="tl" rotWithShape="0">
                    <a:schemeClr val="bg1">
                      <a:lumMod val="50000"/>
                    </a:schemeClr>
                  </a:outerShdw>
                </a:effectLst>
              </a:rPr>
              <a:t>؟</a:t>
            </a:r>
            <a:endParaRPr lang="en-US" sz="413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572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nodeType="clickEffect">
                                  <p:stCondLst>
                                    <p:cond delay="0"/>
                                  </p:stCondLst>
                                  <p:endCondLst>
                                    <p:cond evt="onNext" delay="0">
                                      <p:tgtEl>
                                        <p:sldTgt/>
                                      </p:tgtEl>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91"/>
          <a:stretch/>
        </p:blipFill>
        <p:spPr>
          <a:xfrm>
            <a:off x="0" y="0"/>
            <a:ext cx="9144000" cy="6705599"/>
          </a:xfrm>
          <a:prstGeom prst="rect">
            <a:avLst/>
          </a:prstGeom>
        </p:spPr>
      </p:pic>
      <p:sp>
        <p:nvSpPr>
          <p:cNvPr id="2" name="Title 1"/>
          <p:cNvSpPr>
            <a:spLocks noGrp="1"/>
          </p:cNvSpPr>
          <p:nvPr>
            <p:ph type="title"/>
          </p:nvPr>
        </p:nvSpPr>
        <p:spPr>
          <a:xfrm>
            <a:off x="228600" y="76200"/>
            <a:ext cx="8763000" cy="56356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r" rtl="1"/>
            <a:r>
              <a:rPr lang="ar-IQ" dirty="0"/>
              <a:t>اهداف </a:t>
            </a:r>
            <a:r>
              <a:rPr lang="ar-SA" dirty="0"/>
              <a:t>الدراسة</a:t>
            </a:r>
            <a:r>
              <a:rPr lang="ar-IQ" dirty="0"/>
              <a:t>.....</a:t>
            </a:r>
          </a:p>
        </p:txBody>
      </p:sp>
      <p:sp>
        <p:nvSpPr>
          <p:cNvPr id="3" name="Content Placeholder 2"/>
          <p:cNvSpPr>
            <a:spLocks noGrp="1"/>
          </p:cNvSpPr>
          <p:nvPr>
            <p:ph idx="1"/>
          </p:nvPr>
        </p:nvSpPr>
        <p:spPr>
          <a:xfrm>
            <a:off x="228600" y="715962"/>
            <a:ext cx="8763000" cy="5913438"/>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lvl="0" algn="r" rtl="1"/>
            <a:r>
              <a:rPr lang="ar-IQ" dirty="0"/>
              <a:t>وضع خطة استراتيجية تنموية متوسطة وبعيدة المدى لمنطقة الاهوار تتضمن كافة مفرداتها الطبيعية والبشرية لتحقيق الهدف الاستراتيجي في مستوى أفضل للرفاه الاقتصادي والاجتماعي والبيئي والعمراني وبما يخدم التنمية الريفية المستدامة والعمل والحفاظ على الاهوار كبيئة مستديمة من خلال وضع البرامج التي تخدم المجتمعات المحلية فيها. </a:t>
            </a:r>
            <a:endParaRPr lang="en-US" dirty="0"/>
          </a:p>
          <a:p>
            <a:pPr lvl="0" algn="r" rtl="1"/>
            <a:r>
              <a:rPr lang="ar-IQ" dirty="0"/>
              <a:t>التعرف على اهم التأثيرات السلبية البيئة المتوقعة المترتبة على تنفيذ الخطة على النظم البيئية والموارد الطبيعية.</a:t>
            </a:r>
            <a:endParaRPr lang="en-US" dirty="0"/>
          </a:p>
          <a:p>
            <a:pPr lvl="0" algn="r" rtl="1"/>
            <a:r>
              <a:rPr lang="ar-IQ" dirty="0"/>
              <a:t>وضع روى واهداف مستقبلية استراتيجية بيئية بعد اجراء التحليل البيئي لواقع الحال لها. ثم وضع برامج علمية تساعد على الانتقال الى المستقبل المنشود وتقليل الفجوة وبما يحقق المحافظة على موارد الاهوار وبالشكل المستدام وتعتبر هذه الروية هي اللبنة الأساسية للخطة الاستراتيجية المؤسساتية الحكومية الذي ستنبثق منها الخطط والبرامج والمشاريع الحكومية مستقبلا. </a:t>
            </a:r>
            <a:endParaRPr lang="en-US" dirty="0"/>
          </a:p>
          <a:p>
            <a:pPr lvl="0" algn="r" rtl="1"/>
            <a:r>
              <a:rPr lang="ar-IQ" dirty="0"/>
              <a:t>ادخال بعد التخطيط البيئي والتقويم البيئي الاستراتيجي في الخطة الاستراتيجية في مراحلها الأولى الى جانب الاعتبارات الاقتصادية والاجتماعية كإجراء استباقي سيؤدي الى تجنب المشكلات والتعقيدات البيئية المحتملة وقوعها.</a:t>
            </a:r>
            <a:endParaRPr lang="en-US" dirty="0"/>
          </a:p>
        </p:txBody>
      </p:sp>
    </p:spTree>
    <p:extLst>
      <p:ext uri="{BB962C8B-B14F-4D97-AF65-F5344CB8AC3E}">
        <p14:creationId xmlns:p14="http://schemas.microsoft.com/office/powerpoint/2010/main" val="20953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righ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righ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righ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6BF2-1ED2-990D-3A3A-67EAA33373C3}"/>
              </a:ext>
            </a:extLst>
          </p:cNvPr>
          <p:cNvSpPr>
            <a:spLocks noGrp="1"/>
          </p:cNvSpPr>
          <p:nvPr>
            <p:ph type="title"/>
          </p:nvPr>
        </p:nvSpPr>
        <p:spPr>
          <a:xfrm>
            <a:off x="457200" y="152400"/>
            <a:ext cx="8229600" cy="487362"/>
          </a:xfrm>
        </p:spPr>
        <p:style>
          <a:lnRef idx="3">
            <a:schemeClr val="lt1"/>
          </a:lnRef>
          <a:fillRef idx="1">
            <a:schemeClr val="accent3"/>
          </a:fillRef>
          <a:effectRef idx="1">
            <a:schemeClr val="accent3"/>
          </a:effectRef>
          <a:fontRef idx="minor">
            <a:schemeClr val="lt1"/>
          </a:fontRef>
        </p:style>
        <p:txBody>
          <a:bodyPr>
            <a:noAutofit/>
          </a:bodyPr>
          <a:lstStyle/>
          <a:p>
            <a:r>
              <a:rPr lang="ar-SA" sz="3200" dirty="0"/>
              <a:t>التنمية والتنمية المستدامة والتنمية الريفية والريفية المستدامة </a:t>
            </a:r>
            <a:endParaRPr lang="en-US" sz="3200" dirty="0"/>
          </a:p>
        </p:txBody>
      </p:sp>
      <p:sp>
        <p:nvSpPr>
          <p:cNvPr id="3" name="Content Placeholder 2">
            <a:extLst>
              <a:ext uri="{FF2B5EF4-FFF2-40B4-BE49-F238E27FC236}">
                <a16:creationId xmlns:a16="http://schemas.microsoft.com/office/drawing/2014/main" id="{71F0B595-47DC-4DD8-3084-37923408AA0A}"/>
              </a:ext>
            </a:extLst>
          </p:cNvPr>
          <p:cNvSpPr>
            <a:spLocks noGrp="1"/>
          </p:cNvSpPr>
          <p:nvPr>
            <p:ph idx="1"/>
          </p:nvPr>
        </p:nvSpPr>
        <p:spPr>
          <a:xfrm>
            <a:off x="266700" y="759032"/>
            <a:ext cx="8610600" cy="6065838"/>
          </a:xfrm>
        </p:spPr>
        <p:style>
          <a:lnRef idx="1">
            <a:schemeClr val="accent3"/>
          </a:lnRef>
          <a:fillRef idx="2">
            <a:schemeClr val="accent3"/>
          </a:fillRef>
          <a:effectRef idx="1">
            <a:schemeClr val="accent3"/>
          </a:effectRef>
          <a:fontRef idx="minor">
            <a:schemeClr val="dk1"/>
          </a:fontRef>
        </p:style>
        <p:txBody>
          <a:bodyPr>
            <a:normAutofit/>
          </a:bodyPr>
          <a:lstStyle/>
          <a:p>
            <a:pPr algn="r" rtl="1"/>
            <a:r>
              <a:rPr lang="ar-SA" sz="1800" b="1" u="sng" dirty="0">
                <a:solidFill>
                  <a:srgbClr val="FF0000"/>
                </a:solidFill>
                <a:effectLst/>
                <a:ea typeface="Calibri" panose="020F0502020204030204" pitchFamily="34" charset="0"/>
                <a:cs typeface="Times New Roman" panose="02020603050405020304" pitchFamily="18" charset="0"/>
              </a:rPr>
              <a:t>التنمية </a:t>
            </a:r>
            <a:r>
              <a:rPr lang="ar-SA" sz="1800" b="1" dirty="0">
                <a:effectLst/>
                <a:ea typeface="Calibri" panose="020F0502020204030204" pitchFamily="34" charset="0"/>
                <a:cs typeface="Times New Roman" panose="02020603050405020304" pitchFamily="18" charset="0"/>
              </a:rPr>
              <a:t>:</a:t>
            </a:r>
            <a:r>
              <a:rPr lang="ar-IQ" sz="1900" b="1" dirty="0">
                <a:effectLst/>
                <a:ea typeface="Calibri" panose="020F0502020204030204" pitchFamily="34" charset="0"/>
                <a:cs typeface="Times New Roman" panose="02020603050405020304" pitchFamily="18" charset="0"/>
              </a:rPr>
              <a:t>نتاج كل ما يخطط له ويتم متابعة تنفيذه بطريقة علمية على مستوى الفرد والمجتمع والبيئة من مشروعات اقتصادية وخدمات اجتماعية تؤدي بالفرد ومجتمعة الى حال افضل وظروف معيشية احسن</a:t>
            </a:r>
            <a:endParaRPr lang="ar-SA" sz="1900" b="1" dirty="0">
              <a:effectLst/>
              <a:ea typeface="Calibri" panose="020F0502020204030204" pitchFamily="34" charset="0"/>
              <a:cs typeface="Times New Roman" panose="02020603050405020304" pitchFamily="18" charset="0"/>
            </a:endParaRPr>
          </a:p>
          <a:p>
            <a:pPr algn="r" rtl="1"/>
            <a:r>
              <a:rPr lang="ar-SA" sz="1800" b="1" u="sng" dirty="0">
                <a:solidFill>
                  <a:srgbClr val="FF0000"/>
                </a:solidFill>
                <a:cs typeface="Times New Roman" panose="02020603050405020304" pitchFamily="18" charset="0"/>
              </a:rPr>
              <a:t>التنمية المستدامة </a:t>
            </a:r>
            <a:r>
              <a:rPr lang="ar-SA" sz="1800" dirty="0">
                <a:effectLst/>
                <a:ea typeface="Calibri" panose="020F0502020204030204" pitchFamily="34" charset="0"/>
                <a:cs typeface="Times New Roman" panose="02020603050405020304" pitchFamily="18" charset="0"/>
              </a:rPr>
              <a:t>:</a:t>
            </a:r>
            <a:r>
              <a:rPr lang="ar-IQ" sz="2000" dirty="0">
                <a:effectLst/>
                <a:ea typeface="Calibri" panose="020F0502020204030204" pitchFamily="34" charset="0"/>
                <a:cs typeface="Times New Roman" panose="02020603050405020304" pitchFamily="18" charset="0"/>
              </a:rPr>
              <a:t>هي التنمية التي تلبي احتياجات الحاضر دون المساومة على قدرة الأجيال المقبلة على الوفاء بحاجاتها</a:t>
            </a:r>
            <a:endParaRPr lang="ar-SA" sz="2000" dirty="0">
              <a:effectLst/>
              <a:ea typeface="Calibri" panose="020F0502020204030204" pitchFamily="34" charset="0"/>
              <a:cs typeface="Times New Roman" panose="02020603050405020304" pitchFamily="18" charset="0"/>
            </a:endParaRPr>
          </a:p>
          <a:p>
            <a:pPr algn="r" rtl="1"/>
            <a:r>
              <a:rPr lang="ar-IQ" sz="1900" dirty="0">
                <a:effectLst/>
                <a:ea typeface="Calibri" panose="020F0502020204030204" pitchFamily="34" charset="0"/>
                <a:cs typeface="Times New Roman" panose="02020603050405020304" pitchFamily="18" charset="0"/>
              </a:rPr>
              <a:t>كما عرفتها اللجنة الاقتصادية والاجتماعية لغربي اسيا (</a:t>
            </a:r>
            <a:r>
              <a:rPr lang="en-US" sz="1900" dirty="0">
                <a:effectLst/>
                <a:latin typeface="Times New Roman" panose="02020603050405020304" pitchFamily="18" charset="0"/>
                <a:ea typeface="Calibri" panose="020F0502020204030204" pitchFamily="34" charset="0"/>
              </a:rPr>
              <a:t>ESCWA</a:t>
            </a:r>
            <a:r>
              <a:rPr lang="ar-IQ" sz="1900" dirty="0">
                <a:effectLst/>
                <a:latin typeface="Times New Roman" panose="02020603050405020304" pitchFamily="18" charset="0"/>
                <a:ea typeface="Calibri" panose="020F0502020204030204" pitchFamily="34" charset="0"/>
              </a:rPr>
              <a:t>) على انها:" تعزيز التنمية الاقتصادية مع الحفاظ على الموارد الطبيعية، وضمان مواصلة التنمية الاجتماعية والبيئية والسياسية والاقتصادية والمؤسسية على أساس المساواة، ويدعم مفهوم الاستدامة أكثر فأكثر حول موضوع تنمية الموارد البشرية، الذي يدعو الى شمل عامل الرفاه الإنساني باي قياس للنمو لا سيما النمو الاقتصادي". </a:t>
            </a:r>
            <a:endParaRPr lang="ar-SA" sz="1900" b="1" dirty="0">
              <a:effectLst/>
              <a:ea typeface="Calibri" panose="020F0502020204030204" pitchFamily="34" charset="0"/>
              <a:cs typeface="Times New Roman" panose="02020603050405020304" pitchFamily="18" charset="0"/>
            </a:endParaRPr>
          </a:p>
          <a:p>
            <a:pPr algn="r" rtl="1"/>
            <a:r>
              <a:rPr lang="ar-IQ" sz="1800" b="1" u="sng" dirty="0">
                <a:solidFill>
                  <a:srgbClr val="FF0000"/>
                </a:solidFill>
                <a:cs typeface="Times New Roman" panose="02020603050405020304" pitchFamily="18" charset="0"/>
              </a:rPr>
              <a:t>التنمية الريفية</a:t>
            </a:r>
            <a:r>
              <a:rPr lang="ar-IQ" sz="1800" dirty="0">
                <a:effectLst/>
                <a:ea typeface="Calibri" panose="020F0502020204030204" pitchFamily="34" charset="0"/>
                <a:cs typeface="Times New Roman" panose="02020603050405020304" pitchFamily="18" charset="0"/>
              </a:rPr>
              <a:t>: </a:t>
            </a:r>
            <a:r>
              <a:rPr lang="ar-IQ" sz="1900" dirty="0">
                <a:effectLst/>
                <a:ea typeface="Calibri" panose="020F0502020204030204" pitchFamily="34" charset="0"/>
                <a:cs typeface="Times New Roman" panose="02020603050405020304" pitchFamily="18" charset="0"/>
              </a:rPr>
              <a:t>هي العملية لتحسين الفرص ورفاهية المجتمع الريفي. وهي عملية تغيير في خصائص المجتمعات الريفية. وفضلا عن انها تنمية زراعية انها أيضا تشمل تنمية الانسان والاهداف البيئية والاجتماعية قبالة الأهداف الاقتصادية، لذلك ان التنمية الريفية تشمل الصحة والتعليم والخدمات الاجتماعية الأخرى، وتستخدم ايضاً نهج متعددة القطاعات لتعزيز الزراعة واستخراج المعادن والسياحة والترفيه والتصنيع </a:t>
            </a:r>
            <a:r>
              <a:rPr lang="ar-IQ" sz="1900" dirty="0" err="1">
                <a:effectLst/>
                <a:ea typeface="Calibri" panose="020F0502020204030204" pitchFamily="34" charset="0"/>
                <a:cs typeface="Times New Roman" panose="02020603050405020304" pitchFamily="18" charset="0"/>
              </a:rPr>
              <a:t>المتخص</a:t>
            </a:r>
            <a:endParaRPr lang="ar-SA" sz="1900" dirty="0">
              <a:effectLst/>
              <a:ea typeface="Calibri" panose="020F0502020204030204" pitchFamily="34" charset="0"/>
              <a:cs typeface="Times New Roman" panose="02020603050405020304" pitchFamily="18" charset="0"/>
            </a:endParaRPr>
          </a:p>
          <a:p>
            <a:pPr algn="r" rtl="1"/>
            <a:r>
              <a:rPr lang="ar-SA" sz="1800" b="1" u="sng" dirty="0">
                <a:solidFill>
                  <a:srgbClr val="FF0000"/>
                </a:solidFill>
                <a:cs typeface="Times New Roman" panose="02020603050405020304" pitchFamily="18" charset="0"/>
              </a:rPr>
              <a:t>التنمية الريفية المستدامة </a:t>
            </a:r>
            <a:r>
              <a:rPr lang="ar-S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ar-IQ"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كما تبنت التعريف دراسة مشتركة لمنظمة الأغذية والزراعة (</a:t>
            </a: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FAO</a:t>
            </a:r>
            <a:r>
              <a:rPr lang="ar-IQ"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ومنظمة اليونسكو في عام 2003 على ان التنمية الريفية تهتم وتضم تحت جناحها الزراعة والتعليم والبنية التحتية والصحة وبناء قدرات المؤسسات الريفية، وبحسب منظمة الزراعة والغذاء فان التنمية الريفية المستدامة تمثل:" عملية إدارة وحماية قاعدة الموارد الطبيعية، وتوجيه التغيرات التقنية والمؤسسية (في قطاع الزراعة والغابات وقطاع الصيد البحري) وذلك بالمحافظة على الموارد البيولوجية للتربة والمياه والنباتات والحيوانات، وبالتالي تحقيق معيشة سليمة بيئياً، وملائمة تكنلوجيا، وقابلة للحياة اقتصاديا، وعادلة اجتماعياً"</a:t>
            </a:r>
            <a:endParaRPr lang="en-US" sz="19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35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righ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righ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91"/>
          <a:stretch/>
        </p:blipFill>
        <p:spPr>
          <a:xfrm>
            <a:off x="0" y="0"/>
            <a:ext cx="9144000" cy="6858000"/>
          </a:xfrm>
          <a:prstGeom prst="rect">
            <a:avLst/>
          </a:prstGeom>
        </p:spPr>
      </p:pic>
      <p:sp>
        <p:nvSpPr>
          <p:cNvPr id="2" name="Title 1"/>
          <p:cNvSpPr>
            <a:spLocks noGrp="1"/>
          </p:cNvSpPr>
          <p:nvPr>
            <p:ph type="title"/>
          </p:nvPr>
        </p:nvSpPr>
        <p:spPr>
          <a:xfrm>
            <a:off x="304800" y="76200"/>
            <a:ext cx="8686800" cy="685800"/>
          </a:xfrm>
        </p:spPr>
        <p:style>
          <a:lnRef idx="1">
            <a:schemeClr val="accent3"/>
          </a:lnRef>
          <a:fillRef idx="2">
            <a:schemeClr val="accent3"/>
          </a:fillRef>
          <a:effectRef idx="1">
            <a:schemeClr val="accent3"/>
          </a:effectRef>
          <a:fontRef idx="minor">
            <a:schemeClr val="dk1"/>
          </a:fontRef>
        </p:style>
        <p:txBody>
          <a:bodyPr>
            <a:noAutofit/>
          </a:bodyPr>
          <a:lstStyle/>
          <a:p>
            <a:pPr algn="r" rtl="1"/>
            <a:r>
              <a:rPr lang="ar-IQ" sz="2800" b="1" u="sng" dirty="0">
                <a:solidFill>
                  <a:srgbClr val="FF0000"/>
                </a:solidFill>
              </a:rPr>
              <a:t>التنمية الريفية والمستقرات البشرية</a:t>
            </a:r>
            <a:endParaRPr lang="ar-IQ" sz="2800" dirty="0"/>
          </a:p>
        </p:txBody>
      </p:sp>
      <p:sp>
        <p:nvSpPr>
          <p:cNvPr id="3" name="Content Placeholder 2"/>
          <p:cNvSpPr>
            <a:spLocks noGrp="1"/>
          </p:cNvSpPr>
          <p:nvPr>
            <p:ph idx="1"/>
          </p:nvPr>
        </p:nvSpPr>
        <p:spPr>
          <a:xfrm>
            <a:off x="4267200" y="855046"/>
            <a:ext cx="4724400" cy="2673249"/>
          </a:xfrm>
        </p:spPr>
        <p:style>
          <a:lnRef idx="1">
            <a:schemeClr val="accent4"/>
          </a:lnRef>
          <a:fillRef idx="2">
            <a:schemeClr val="accent4"/>
          </a:fillRef>
          <a:effectRef idx="1">
            <a:schemeClr val="accent4"/>
          </a:effectRef>
          <a:fontRef idx="minor">
            <a:schemeClr val="dk1"/>
          </a:fontRef>
        </p:style>
        <p:txBody>
          <a:bodyPr>
            <a:noAutofit/>
          </a:bodyPr>
          <a:lstStyle/>
          <a:p>
            <a:pPr marL="342900" lvl="2" indent="-342900" algn="r" rtl="1" fontAlgn="base"/>
            <a:r>
              <a:rPr lang="ar-IQ" sz="2000" b="1" dirty="0"/>
              <a:t>علاقة التنمية بالبيئة</a:t>
            </a:r>
          </a:p>
          <a:p>
            <a:pPr marL="342900" lvl="2" indent="-342900" algn="r" rtl="1" fontAlgn="base"/>
            <a:r>
              <a:rPr lang="ar-IQ" sz="2000" b="1" dirty="0"/>
              <a:t>مفهوم التنمية واهدافها</a:t>
            </a:r>
            <a:endParaRPr lang="en-US" sz="2000" b="1" dirty="0"/>
          </a:p>
          <a:p>
            <a:pPr marL="342900" lvl="2" indent="-342900" algn="r" rtl="1" fontAlgn="base"/>
            <a:r>
              <a:rPr lang="ar-IQ" sz="2000" b="1" dirty="0"/>
              <a:t>مفهوم التنمية المستدامة </a:t>
            </a:r>
            <a:endParaRPr lang="en-US" sz="2000" b="1" dirty="0"/>
          </a:p>
          <a:p>
            <a:pPr marL="342900" lvl="2" indent="-342900" algn="r" rtl="1" fontAlgn="base"/>
            <a:r>
              <a:rPr lang="ar-IQ" sz="2000" b="1" dirty="0"/>
              <a:t>مفهوم التنمية الريفية</a:t>
            </a:r>
            <a:endParaRPr lang="en-US" sz="2000" b="1" dirty="0"/>
          </a:p>
          <a:p>
            <a:pPr marL="342900" lvl="2" indent="-342900" algn="r" rtl="1" fontAlgn="base"/>
            <a:r>
              <a:rPr lang="ar-IQ" sz="2000" b="1" dirty="0"/>
              <a:t>التنمية الريفية المستدامة وأهدافها  </a:t>
            </a:r>
            <a:endParaRPr lang="en-US" sz="2000" b="1" dirty="0"/>
          </a:p>
          <a:p>
            <a:pPr marL="342900" lvl="2" indent="-342900" algn="r" rtl="1" fontAlgn="base"/>
            <a:r>
              <a:rPr lang="ar-IQ" sz="2000" b="1" dirty="0"/>
              <a:t>الجوانب الرئيسة لتحقيق التنمية الريفية المستدامة </a:t>
            </a:r>
            <a:endParaRPr lang="en-US" sz="2000" b="1" dirty="0"/>
          </a:p>
          <a:p>
            <a:pPr marL="342900" lvl="2" indent="-342900" algn="r" rtl="1" fontAlgn="base"/>
            <a:r>
              <a:rPr lang="ar-IQ" sz="2000" b="1" dirty="0"/>
              <a:t>استراتيجية التنمية الريفية المستدامة</a:t>
            </a:r>
            <a:r>
              <a:rPr lang="ar-IQ" b="1" dirty="0"/>
              <a:t> </a:t>
            </a:r>
            <a:endParaRPr lang="en-US" b="1" dirty="0"/>
          </a:p>
        </p:txBody>
      </p:sp>
      <p:sp>
        <p:nvSpPr>
          <p:cNvPr id="5" name="TextBox 4"/>
          <p:cNvSpPr txBox="1"/>
          <p:nvPr/>
        </p:nvSpPr>
        <p:spPr>
          <a:xfrm>
            <a:off x="556256" y="1059546"/>
            <a:ext cx="3543302"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ar-IQ" sz="3200" b="1" dirty="0">
                <a:cs typeface="Al-Mothnna" pitchFamily="2" charset="-78"/>
              </a:rPr>
              <a:t>التنمية الريفية المستدامة</a:t>
            </a:r>
            <a:endParaRPr lang="en-US" sz="3200" b="1" dirty="0">
              <a:cs typeface="Al-Mothnna" pitchFamily="2" charset="-78"/>
            </a:endParaRPr>
          </a:p>
        </p:txBody>
      </p:sp>
      <p:sp>
        <p:nvSpPr>
          <p:cNvPr id="6" name="Bent Arrow 5"/>
          <p:cNvSpPr/>
          <p:nvPr/>
        </p:nvSpPr>
        <p:spPr>
          <a:xfrm rot="10800000" flipH="1">
            <a:off x="994406" y="2217116"/>
            <a:ext cx="2522221" cy="1211884"/>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11" name="Bent Arrow 10"/>
          <p:cNvSpPr/>
          <p:nvPr/>
        </p:nvSpPr>
        <p:spPr>
          <a:xfrm rot="10800000" flipH="1">
            <a:off x="1082035" y="5359179"/>
            <a:ext cx="2579375" cy="1366523"/>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13" name="Flowchart: Data 12"/>
          <p:cNvSpPr/>
          <p:nvPr/>
        </p:nvSpPr>
        <p:spPr>
          <a:xfrm rot="10800000" flipV="1">
            <a:off x="571496" y="-60930"/>
            <a:ext cx="1257304" cy="915976"/>
          </a:xfrm>
          <a:prstGeom prst="flowChartInputOutput">
            <a:avLst/>
          </a:prstGeom>
          <a:ln>
            <a:noFill/>
          </a:ln>
          <a:effectLst>
            <a:glow rad="228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14" name="TextBox 13"/>
          <p:cNvSpPr txBox="1"/>
          <p:nvPr/>
        </p:nvSpPr>
        <p:spPr>
          <a:xfrm>
            <a:off x="483866" y="3611006"/>
            <a:ext cx="354330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ar-IQ" sz="3200" b="1" dirty="0">
                <a:cs typeface="Al-Mothnna" pitchFamily="2" charset="-78"/>
              </a:rPr>
              <a:t>المستقرات البشرية الريفية</a:t>
            </a:r>
            <a:endParaRPr lang="en-US" sz="3200" b="1" dirty="0">
              <a:cs typeface="Al-Mothnna" pitchFamily="2" charset="-78"/>
            </a:endParaRPr>
          </a:p>
        </p:txBody>
      </p:sp>
      <p:sp>
        <p:nvSpPr>
          <p:cNvPr id="15" name="Content Placeholder 2"/>
          <p:cNvSpPr txBox="1">
            <a:spLocks/>
          </p:cNvSpPr>
          <p:nvPr/>
        </p:nvSpPr>
        <p:spPr>
          <a:xfrm>
            <a:off x="4251959" y="3645571"/>
            <a:ext cx="4724400" cy="303115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342900" lvl="2" indent="-342900" algn="r" rtl="1" fontAlgn="base"/>
            <a:r>
              <a:rPr lang="ar-IQ" sz="2000" b="1" dirty="0"/>
              <a:t>الاستقرار الريفي والمستقرات البشرية  </a:t>
            </a:r>
            <a:endParaRPr lang="en-US" sz="2000" b="1" dirty="0"/>
          </a:p>
          <a:p>
            <a:pPr marL="342900" lvl="2" indent="-342900" algn="r" rtl="1" fontAlgn="base"/>
            <a:r>
              <a:rPr lang="ar-IQ" sz="2000" b="1" dirty="0"/>
              <a:t>أنواع واشكال القرى والمستقرات البشرية الريفية</a:t>
            </a:r>
            <a:endParaRPr lang="en-US" sz="2000" b="1" dirty="0"/>
          </a:p>
          <a:p>
            <a:pPr marL="342900" lvl="2" indent="-342900" algn="r" rtl="1" fontAlgn="base"/>
            <a:r>
              <a:rPr lang="ar-IQ" sz="2000" b="1" dirty="0"/>
              <a:t>أنماط توزيع المستقرات البشرية الريفية</a:t>
            </a:r>
            <a:endParaRPr lang="en-US" sz="2000" b="1" dirty="0"/>
          </a:p>
          <a:p>
            <a:pPr marL="342900" lvl="2" indent="-342900" algn="r" rtl="1" fontAlgn="base"/>
            <a:r>
              <a:rPr lang="ar-IQ" sz="2000" b="1" dirty="0"/>
              <a:t>الهيكل التصميمي للوحدة السكنية الريفية</a:t>
            </a:r>
            <a:endParaRPr lang="en-US" sz="2000" b="1" dirty="0"/>
          </a:p>
          <a:p>
            <a:pPr marL="342900" lvl="2" indent="-342900" algn="r" rtl="1" fontAlgn="base"/>
            <a:r>
              <a:rPr lang="ar-IQ" sz="2000" b="1" dirty="0"/>
              <a:t>العوامل المؤثرة في نمط الاستيطان الريفي</a:t>
            </a:r>
            <a:endParaRPr lang="en-US" sz="2000" b="1" dirty="0"/>
          </a:p>
          <a:p>
            <a:pPr marL="342900" lvl="2" indent="-342900" algn="r" rtl="1" fontAlgn="base"/>
            <a:r>
              <a:rPr lang="ar-IQ" sz="2000" b="1" dirty="0"/>
              <a:t>استعمالات الأرض في المنطقة الريفية </a:t>
            </a:r>
            <a:endParaRPr lang="en-US" sz="2000" b="1" dirty="0"/>
          </a:p>
          <a:p>
            <a:pPr marL="342900" lvl="2" indent="-342900" algn="r" rtl="1" fontAlgn="base"/>
            <a:r>
              <a:rPr lang="ar-IQ" sz="2000" b="1" dirty="0"/>
              <a:t>أسس ومعايير الاستقرار الريفي في العراق </a:t>
            </a:r>
            <a:endParaRPr lang="en-US" sz="2000" b="1" dirty="0"/>
          </a:p>
          <a:p>
            <a:pPr marL="342900" lvl="2" indent="-342900" algn="r" rtl="1" fontAlgn="base"/>
            <a:r>
              <a:rPr lang="ar-IQ" sz="2000" b="1" dirty="0"/>
              <a:t>المستقرات الريفية وعلاقتها بالمراكز الحضرية </a:t>
            </a:r>
            <a:endParaRPr lang="en-US" sz="2000" b="1" dirty="0"/>
          </a:p>
        </p:txBody>
      </p:sp>
    </p:spTree>
    <p:extLst>
      <p:ext uri="{BB962C8B-B14F-4D97-AF65-F5344CB8AC3E}">
        <p14:creationId xmlns:p14="http://schemas.microsoft.com/office/powerpoint/2010/main" val="3518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1"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91"/>
          <a:stretch/>
        </p:blipFill>
        <p:spPr>
          <a:xfrm>
            <a:off x="0" y="0"/>
            <a:ext cx="9144000" cy="6705599"/>
          </a:xfrm>
          <a:prstGeom prst="rect">
            <a:avLst/>
          </a:prstGeom>
        </p:spPr>
      </p:pic>
      <p:sp>
        <p:nvSpPr>
          <p:cNvPr id="2" name="Title 1"/>
          <p:cNvSpPr>
            <a:spLocks noGrp="1"/>
          </p:cNvSpPr>
          <p:nvPr>
            <p:ph type="title"/>
          </p:nvPr>
        </p:nvSpPr>
        <p:spPr>
          <a:xfrm>
            <a:off x="228600" y="12621"/>
            <a:ext cx="8686800" cy="375758"/>
          </a:xfrm>
        </p:spPr>
        <p:style>
          <a:lnRef idx="1">
            <a:schemeClr val="accent5"/>
          </a:lnRef>
          <a:fillRef idx="2">
            <a:schemeClr val="accent5"/>
          </a:fillRef>
          <a:effectRef idx="1">
            <a:schemeClr val="accent5"/>
          </a:effectRef>
          <a:fontRef idx="minor">
            <a:schemeClr val="dk1"/>
          </a:fontRef>
        </p:style>
        <p:txBody>
          <a:bodyPr>
            <a:noAutofit/>
          </a:bodyPr>
          <a:lstStyle/>
          <a:p>
            <a:pPr rtl="1"/>
            <a:r>
              <a:rPr lang="ar-IQ" sz="2800" dirty="0"/>
              <a:t> </a:t>
            </a:r>
            <a:r>
              <a:rPr lang="ar-IQ" sz="2800" b="1" u="sng" dirty="0">
                <a:solidFill>
                  <a:srgbClr val="FF0000"/>
                </a:solidFill>
              </a:rPr>
              <a:t>مستخلص </a:t>
            </a:r>
            <a:r>
              <a:rPr lang="ar-SA" sz="2800" b="1" u="sng" dirty="0">
                <a:solidFill>
                  <a:srgbClr val="FF0000"/>
                </a:solidFill>
              </a:rPr>
              <a:t>العلاقة بين التنمية الريفية المستدامة والمستقرات البشرية </a:t>
            </a:r>
            <a:endParaRPr lang="ar-IQ" sz="2800" dirty="0"/>
          </a:p>
        </p:txBody>
      </p:sp>
      <p:sp>
        <p:nvSpPr>
          <p:cNvPr id="10" name="TextBox 9"/>
          <p:cNvSpPr txBox="1"/>
          <p:nvPr/>
        </p:nvSpPr>
        <p:spPr>
          <a:xfrm>
            <a:off x="5627845" y="644653"/>
            <a:ext cx="223170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defPPr>
              <a:defRPr lang="en-US"/>
            </a:defPPr>
            <a:lvl1pPr algn="ctr" rtl="1">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IQ" dirty="0"/>
              <a:t>التنمية الريفية المستدامة</a:t>
            </a:r>
            <a:endParaRPr lang="en-US" dirty="0"/>
          </a:p>
        </p:txBody>
      </p:sp>
      <p:sp>
        <p:nvSpPr>
          <p:cNvPr id="14" name="TextBox 13"/>
          <p:cNvSpPr txBox="1"/>
          <p:nvPr/>
        </p:nvSpPr>
        <p:spPr>
          <a:xfrm>
            <a:off x="914400" y="666463"/>
            <a:ext cx="2417053"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defPPr>
              <a:defRPr lang="en-US"/>
            </a:defPPr>
            <a:lvl1pPr algn="ctr" rtl="1">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IQ" dirty="0"/>
              <a:t>المستقرات البشرية الريفية</a:t>
            </a:r>
            <a:endParaRPr lang="en-US" dirty="0"/>
          </a:p>
        </p:txBody>
      </p:sp>
      <p:sp>
        <p:nvSpPr>
          <p:cNvPr id="26" name="TextBox 25"/>
          <p:cNvSpPr txBox="1"/>
          <p:nvPr/>
        </p:nvSpPr>
        <p:spPr>
          <a:xfrm>
            <a:off x="4572000" y="1639591"/>
            <a:ext cx="4343399"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dirty="0"/>
              <a:t>زيادة سبل وصول الخدمات التعليمية والصحية</a:t>
            </a:r>
            <a:endParaRPr lang="en-US" dirty="0"/>
          </a:p>
        </p:txBody>
      </p:sp>
      <p:sp>
        <p:nvSpPr>
          <p:cNvPr id="27" name="TextBox 26"/>
          <p:cNvSpPr txBox="1"/>
          <p:nvPr/>
        </p:nvSpPr>
        <p:spPr>
          <a:xfrm>
            <a:off x="5029200" y="2479758"/>
            <a:ext cx="403859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dirty="0"/>
              <a:t>توفر سبل العيش المستدام والإدارة المستدامة للموارد الطبيعية </a:t>
            </a:r>
            <a:endParaRPr lang="en-US" dirty="0"/>
          </a:p>
          <a:p>
            <a:pPr algn="r" rtl="1"/>
            <a:r>
              <a:rPr lang="ar-IQ" dirty="0"/>
              <a:t>- القضاء على الفقر وتوفر فرص العمل </a:t>
            </a:r>
            <a:endParaRPr lang="en-US" dirty="0"/>
          </a:p>
        </p:txBody>
      </p:sp>
      <p:sp>
        <p:nvSpPr>
          <p:cNvPr id="28" name="TextBox 27"/>
          <p:cNvSpPr txBox="1"/>
          <p:nvPr/>
        </p:nvSpPr>
        <p:spPr>
          <a:xfrm>
            <a:off x="5029200" y="4110414"/>
            <a:ext cx="38861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dirty="0"/>
              <a:t>حفظ وحماية التنوع الاحيائي وتنمية الموارد المائية وترشيدها </a:t>
            </a:r>
            <a:endParaRPr lang="en-US" dirty="0"/>
          </a:p>
        </p:txBody>
      </p:sp>
      <p:sp>
        <p:nvSpPr>
          <p:cNvPr id="29" name="TextBox 28"/>
          <p:cNvSpPr txBox="1"/>
          <p:nvPr/>
        </p:nvSpPr>
        <p:spPr>
          <a:xfrm>
            <a:off x="5143500" y="5336024"/>
            <a:ext cx="37718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dirty="0"/>
              <a:t>•تحسين ظروف المعيشة وإنعاش المناطق الريفية </a:t>
            </a:r>
          </a:p>
          <a:p>
            <a:pPr algn="r" rtl="1"/>
            <a:r>
              <a:rPr lang="ar-IQ" dirty="0"/>
              <a:t>•تعزيز الصناعات التقليدية والحرفية</a:t>
            </a:r>
          </a:p>
        </p:txBody>
      </p:sp>
      <p:sp>
        <p:nvSpPr>
          <p:cNvPr id="30" name="TextBox 29"/>
          <p:cNvSpPr txBox="1"/>
          <p:nvPr/>
        </p:nvSpPr>
        <p:spPr>
          <a:xfrm>
            <a:off x="342901" y="1639591"/>
            <a:ext cx="3886198"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sz="1600" dirty="0"/>
              <a:t>نواة للتجمعات البشرية خارج حدود المناطق الحضرية</a:t>
            </a:r>
            <a:endParaRPr lang="en-US" sz="1600" dirty="0"/>
          </a:p>
        </p:txBody>
      </p:sp>
      <p:sp>
        <p:nvSpPr>
          <p:cNvPr id="32" name="Rectangle 31"/>
          <p:cNvSpPr/>
          <p:nvPr/>
        </p:nvSpPr>
        <p:spPr>
          <a:xfrm>
            <a:off x="228600" y="2594057"/>
            <a:ext cx="43433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IQ" dirty="0">
                <a:ea typeface="Calibri" panose="020F0502020204030204" pitchFamily="34" charset="0"/>
                <a:cs typeface="Times New Roman" panose="02020603050405020304" pitchFamily="18" charset="0"/>
              </a:rPr>
              <a:t>تنظم وتتطور المستقرات الريفية بتنميتها واعتمادا على حجمها وبعدها وتوفر الخدمات فيها</a:t>
            </a:r>
            <a:endParaRPr lang="en-US" dirty="0"/>
          </a:p>
        </p:txBody>
      </p:sp>
      <p:sp>
        <p:nvSpPr>
          <p:cNvPr id="33" name="Rectangle 32"/>
          <p:cNvSpPr/>
          <p:nvPr/>
        </p:nvSpPr>
        <p:spPr>
          <a:xfrm>
            <a:off x="356153" y="3959565"/>
            <a:ext cx="38861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IQ" dirty="0">
                <a:ea typeface="Calibri" panose="020F0502020204030204" pitchFamily="34" charset="0"/>
                <a:cs typeface="Times New Roman" panose="02020603050405020304" pitchFamily="18" charset="0"/>
              </a:rPr>
              <a:t>تعزز الروابط الحضرية والريفية في نقاط الالتقاء بين الريف والحضر بتخفيض التاثير البيئي</a:t>
            </a:r>
            <a:endParaRPr lang="en-US" dirty="0"/>
          </a:p>
        </p:txBody>
      </p:sp>
      <p:sp>
        <p:nvSpPr>
          <p:cNvPr id="34" name="Rectangle 33"/>
          <p:cNvSpPr/>
          <p:nvPr/>
        </p:nvSpPr>
        <p:spPr>
          <a:xfrm>
            <a:off x="308302" y="5059025"/>
            <a:ext cx="388619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IQ" dirty="0">
                <a:ea typeface="Calibri" panose="020F0502020204030204" pitchFamily="34" charset="0"/>
                <a:cs typeface="Times New Roman" panose="02020603050405020304" pitchFamily="18" charset="0"/>
              </a:rPr>
              <a:t>تشجيع التوسعات المخطط لها للمناطق المحيطة بالمناطق الحضرية وخصوصا المناطق الحساسية بيئيا </a:t>
            </a:r>
            <a:endParaRPr lang="en-US" dirty="0"/>
          </a:p>
        </p:txBody>
      </p:sp>
    </p:spTree>
    <p:extLst>
      <p:ext uri="{BB962C8B-B14F-4D97-AF65-F5344CB8AC3E}">
        <p14:creationId xmlns:p14="http://schemas.microsoft.com/office/powerpoint/2010/main" val="189666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6" grpId="0" animBg="1"/>
      <p:bldP spid="27" grpId="0" animBg="1"/>
      <p:bldP spid="28" grpId="0" animBg="1"/>
      <p:bldP spid="29" grpId="0" animBg="1"/>
      <p:bldP spid="30"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739640" cy="376078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9640" y="0"/>
            <a:ext cx="4404360" cy="37607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440" y="3745548"/>
            <a:ext cx="4424400" cy="3097212"/>
          </a:xfrm>
          <a:prstGeom prst="rect">
            <a:avLst/>
          </a:prstGeom>
        </p:spPr>
      </p:pic>
      <p:sp>
        <p:nvSpPr>
          <p:cNvPr id="7" name="Rectangle 6"/>
          <p:cNvSpPr/>
          <p:nvPr/>
        </p:nvSpPr>
        <p:spPr>
          <a:xfrm>
            <a:off x="27331" y="3250596"/>
            <a:ext cx="9089348" cy="1569660"/>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ar-SA" sz="9600" b="1" cap="none" spc="0" dirty="0">
                <a:ln w="22225">
                  <a:solidFill>
                    <a:schemeClr val="accent2"/>
                  </a:solidFill>
                  <a:prstDash val="solid"/>
                </a:ln>
                <a:solidFill>
                  <a:schemeClr val="accent2">
                    <a:lumMod val="40000"/>
                    <a:lumOff val="60000"/>
                  </a:schemeClr>
                </a:solidFill>
                <a:effectLst>
                  <a:glow rad="101600">
                    <a:srgbClr val="FFFF00">
                      <a:alpha val="60000"/>
                    </a:srgbClr>
                  </a:glow>
                </a:effectLst>
              </a:rPr>
              <a:t>الموقع المكاني </a:t>
            </a:r>
            <a:r>
              <a:rPr lang="ar-SA" sz="9600" b="1" cap="none" spc="0" dirty="0" err="1">
                <a:ln w="22225">
                  <a:solidFill>
                    <a:schemeClr val="accent2"/>
                  </a:solidFill>
                  <a:prstDash val="solid"/>
                </a:ln>
                <a:solidFill>
                  <a:schemeClr val="accent2">
                    <a:lumMod val="40000"/>
                    <a:lumOff val="60000"/>
                  </a:schemeClr>
                </a:solidFill>
                <a:effectLst>
                  <a:glow rad="101600">
                    <a:srgbClr val="FFFF00">
                      <a:alpha val="60000"/>
                    </a:srgbClr>
                  </a:glow>
                </a:effectLst>
              </a:rPr>
              <a:t>للاهوار</a:t>
            </a:r>
            <a:endParaRPr lang="en-US" sz="9600" b="1" cap="none" spc="0" dirty="0">
              <a:ln w="22225">
                <a:solidFill>
                  <a:schemeClr val="accent2"/>
                </a:solidFill>
                <a:prstDash val="solid"/>
              </a:ln>
              <a:solidFill>
                <a:schemeClr val="accent2">
                  <a:lumMod val="40000"/>
                  <a:lumOff val="60000"/>
                </a:schemeClr>
              </a:solidFill>
              <a:effectLst>
                <a:glow rad="101600">
                  <a:srgbClr val="FFFF00">
                    <a:alpha val="60000"/>
                  </a:srgbClr>
                </a:glow>
              </a:effectLst>
            </a:endParaRPr>
          </a:p>
        </p:txBody>
      </p:sp>
    </p:spTree>
    <p:extLst>
      <p:ext uri="{BB962C8B-B14F-4D97-AF65-F5344CB8AC3E}">
        <p14:creationId xmlns:p14="http://schemas.microsoft.com/office/powerpoint/2010/main" val="262065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3" name="TextBox 2"/>
          <p:cNvSpPr txBox="1"/>
          <p:nvPr/>
        </p:nvSpPr>
        <p:spPr>
          <a:xfrm>
            <a:off x="76200" y="89972"/>
            <a:ext cx="8991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rtl="1"/>
            <a:r>
              <a:rPr lang="ar-IQ" sz="2400" dirty="0">
                <a:solidFill>
                  <a:srgbClr val="FF0000"/>
                </a:solidFill>
              </a:rPr>
              <a:t>الاهوار وموقعها الجغرافي</a:t>
            </a:r>
            <a:endParaRPr lang="en-US" sz="2400" dirty="0">
              <a:solidFill>
                <a:srgbClr val="FF0000"/>
              </a:solidFill>
            </a:endParaRPr>
          </a:p>
        </p:txBody>
      </p:sp>
      <p:sp>
        <p:nvSpPr>
          <p:cNvPr id="5" name="Rectangle 4"/>
          <p:cNvSpPr/>
          <p:nvPr/>
        </p:nvSpPr>
        <p:spPr>
          <a:xfrm>
            <a:off x="76200" y="635675"/>
            <a:ext cx="89916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ar-SA" b="1" dirty="0">
                <a:ea typeface="Calibri" panose="020F0502020204030204" pitchFamily="34" charset="0"/>
                <a:cs typeface="Times New Roman" panose="02020603050405020304" pitchFamily="18" charset="0"/>
              </a:rPr>
              <a:t>تعد الاهوار العراقية من أكبر الأراضي الرطبة في جنوب غرب اسيا، ويمتد نطاقها لمساحة تفوق 20000 كيلو متر مربع، وبمساحتها الواسعة تلك وامتلاكها وفرة في الموارد، مثلت الاهوار نظاما بيئياً ذا أهمية كبيرة للحياة البشرية والطبيعية في المنطقة من خلال توفيرها المأوى ومصدر كسب الرزق لقاطنيها، وذلك لما تمتلكه من تنوع احيائي فريد وثرائها الثقافي، ومسكناً دائماً للطيور وإحدى مسارات هجرتها فضلاً عن إنها تعد موطنا لأسماك الخليج العربي التي تعيش في المياه العذبة، وعلى الرغم من أهميتها البيئية التي ذكرت سلفاً؛ تتميز الاهوار باحتلالها مكانة مرموقة في الإرث الثقافي والعالمي، إذ يعتقد اغلب العلماء بانها " جنة عدن" التي ذكرت في الكتاب المقدس. والاهوار هي منبسطات منخفضة قليلا عن النهر، وتقارب أو تزيد مساحتها التي ذكرت سلفا، مساحة بعض الدول مثل قطر ولبنان والكويت وبحرين وغيرها</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 y="1066800"/>
            <a:ext cx="5715000" cy="5791200"/>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048001" y="1706562"/>
            <a:ext cx="6096000" cy="5107504"/>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p:cNvSpPr txBox="1"/>
          <p:nvPr/>
        </p:nvSpPr>
        <p:spPr>
          <a:xfrm>
            <a:off x="7772400" y="3429000"/>
            <a:ext cx="11430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rtl="1"/>
            <a:r>
              <a:rPr lang="ar-IQ" b="1" dirty="0"/>
              <a:t>هور </a:t>
            </a:r>
            <a:r>
              <a:rPr lang="ar-IQ" b="1" dirty="0" err="1"/>
              <a:t>الحويزه</a:t>
            </a:r>
            <a:r>
              <a:rPr lang="ar-IQ" b="1" dirty="0"/>
              <a:t> </a:t>
            </a:r>
            <a:endParaRPr lang="en-US" b="1" dirty="0"/>
          </a:p>
        </p:txBody>
      </p:sp>
      <p:sp>
        <p:nvSpPr>
          <p:cNvPr id="12" name="TextBox 11"/>
          <p:cNvSpPr txBox="1"/>
          <p:nvPr/>
        </p:nvSpPr>
        <p:spPr>
          <a:xfrm>
            <a:off x="4632962" y="3920192"/>
            <a:ext cx="137160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r" rtl="1"/>
            <a:r>
              <a:rPr lang="ar-IQ" b="1" dirty="0"/>
              <a:t>الاهوار الوسطى </a:t>
            </a:r>
            <a:endParaRPr lang="en-US" b="1" dirty="0"/>
          </a:p>
        </p:txBody>
      </p:sp>
      <p:sp>
        <p:nvSpPr>
          <p:cNvPr id="13" name="TextBox 12"/>
          <p:cNvSpPr txBox="1"/>
          <p:nvPr/>
        </p:nvSpPr>
        <p:spPr>
          <a:xfrm>
            <a:off x="5867401" y="5541663"/>
            <a:ext cx="1143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r" rtl="1"/>
            <a:r>
              <a:rPr lang="ar-IQ" b="1" dirty="0"/>
              <a:t>هور الحمار</a:t>
            </a:r>
            <a:endParaRPr lang="en-US" b="1" dirty="0"/>
          </a:p>
        </p:txBody>
      </p:sp>
    </p:spTree>
    <p:extLst>
      <p:ext uri="{BB962C8B-B14F-4D97-AF65-F5344CB8AC3E}">
        <p14:creationId xmlns:p14="http://schemas.microsoft.com/office/powerpoint/2010/main" val="28673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3999" cy="6842760"/>
          </a:xfrm>
        </p:spPr>
      </p:pic>
      <p:sp>
        <p:nvSpPr>
          <p:cNvPr id="2" name="Title 1"/>
          <p:cNvSpPr>
            <a:spLocks noGrp="1"/>
          </p:cNvSpPr>
          <p:nvPr>
            <p:ph type="title"/>
          </p:nvPr>
        </p:nvSpPr>
        <p:spPr>
          <a:xfrm>
            <a:off x="240633" y="76932"/>
            <a:ext cx="8915399" cy="457200"/>
          </a:xfrm>
        </p:spPr>
        <p:style>
          <a:lnRef idx="3">
            <a:schemeClr val="lt1"/>
          </a:lnRef>
          <a:fillRef idx="1">
            <a:schemeClr val="accent2"/>
          </a:fillRef>
          <a:effectRef idx="1">
            <a:schemeClr val="accent2"/>
          </a:effectRef>
          <a:fontRef idx="minor">
            <a:schemeClr val="lt1"/>
          </a:fontRef>
        </p:style>
        <p:txBody>
          <a:bodyPr>
            <a:noAutofit/>
          </a:bodyPr>
          <a:lstStyle/>
          <a:p>
            <a:r>
              <a:rPr lang="ar-SA" sz="3200" dirty="0">
                <a:effectLst>
                  <a:glow rad="63500">
                    <a:schemeClr val="accent2">
                      <a:satMod val="175000"/>
                      <a:alpha val="40000"/>
                    </a:schemeClr>
                  </a:glow>
                </a:effectLst>
              </a:rPr>
              <a:t>منطقة الدراسة (هور الجبايش) </a:t>
            </a:r>
            <a:r>
              <a:rPr lang="ar-SA" sz="3200" dirty="0" err="1">
                <a:effectLst>
                  <a:glow rad="63500">
                    <a:schemeClr val="accent2">
                      <a:satMod val="175000"/>
                      <a:alpha val="40000"/>
                    </a:schemeClr>
                  </a:glow>
                </a:effectLst>
              </a:rPr>
              <a:t>واهيمتها</a:t>
            </a:r>
            <a:endParaRPr lang="en-US" sz="32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40632" y="624839"/>
            <a:ext cx="8674767" cy="62331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34" t="1866" r="1797" b="1600"/>
          <a:stretch/>
        </p:blipFill>
        <p:spPr bwMode="auto">
          <a:xfrm>
            <a:off x="1295400" y="624838"/>
            <a:ext cx="7848600" cy="6233161"/>
          </a:xfrm>
          <a:prstGeom prst="rect">
            <a:avLst/>
          </a:prstGeom>
          <a:ln>
            <a:noFill/>
          </a:ln>
          <a:extLst>
            <a:ext uri="{53640926-AAD7-44D8-BBD7-CCE9431645EC}">
              <a14:shadowObscured xmlns:a14="http://schemas.microsoft.com/office/drawing/2010/main"/>
            </a:ext>
          </a:extLst>
        </p:spPr>
      </p:pic>
      <p:grpSp>
        <p:nvGrpSpPr>
          <p:cNvPr id="15" name="Group 14"/>
          <p:cNvGrpSpPr/>
          <p:nvPr/>
        </p:nvGrpSpPr>
        <p:grpSpPr>
          <a:xfrm>
            <a:off x="4876800" y="4037456"/>
            <a:ext cx="2514600" cy="2059277"/>
            <a:chOff x="4513077" y="4037456"/>
            <a:chExt cx="2954523" cy="2059277"/>
          </a:xfrm>
        </p:grpSpPr>
        <p:sp>
          <p:nvSpPr>
            <p:cNvPr id="8" name="Rectangle 7"/>
            <p:cNvSpPr/>
            <p:nvPr/>
          </p:nvSpPr>
          <p:spPr>
            <a:xfrm>
              <a:off x="4513077" y="4606283"/>
              <a:ext cx="1811988" cy="1490450"/>
            </a:xfrm>
            <a:prstGeom prst="rect">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Box 12"/>
            <p:cNvSpPr txBox="1"/>
            <p:nvPr/>
          </p:nvSpPr>
          <p:spPr>
            <a:xfrm>
              <a:off x="4876800" y="4037456"/>
              <a:ext cx="2590800" cy="40011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r" rtl="1"/>
              <a:r>
                <a:rPr lang="ar-IQ" sz="2000" dirty="0"/>
                <a:t>منطقة الدراسة هور الجبايش</a:t>
              </a:r>
              <a:endParaRPr lang="en-US" sz="2000" dirty="0"/>
            </a:p>
          </p:txBody>
        </p:sp>
      </p:grpSp>
    </p:spTree>
    <p:extLst>
      <p:ext uri="{BB962C8B-B14F-4D97-AF65-F5344CB8AC3E}">
        <p14:creationId xmlns:p14="http://schemas.microsoft.com/office/powerpoint/2010/main" val="31790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4729</TotalTime>
  <Words>2615</Words>
  <Application>Microsoft Office PowerPoint</Application>
  <PresentationFormat>On-screen Show (4:3)</PresentationFormat>
  <Paragraphs>379</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Al-Mothnna</vt:lpstr>
      <vt:lpstr>Arial</vt:lpstr>
      <vt:lpstr>Calibri</vt:lpstr>
      <vt:lpstr>PT Bold Heading</vt:lpstr>
      <vt:lpstr>Times New Roman</vt:lpstr>
      <vt:lpstr>Office Theme</vt:lpstr>
      <vt:lpstr>PowerPoint Presentation</vt:lpstr>
      <vt:lpstr>المقدمــــــــة</vt:lpstr>
      <vt:lpstr>اهداف الدراسة.....</vt:lpstr>
      <vt:lpstr>التنمية والتنمية المستدامة والتنمية الريفية والريفية المستدامة </vt:lpstr>
      <vt:lpstr>التنمية الريفية والمستقرات البشرية</vt:lpstr>
      <vt:lpstr> مستخلص العلاقة بين التنمية الريفية المستدامة والمستقرات البشرية </vt:lpstr>
      <vt:lpstr>PowerPoint Presentation</vt:lpstr>
      <vt:lpstr>PowerPoint Presentation</vt:lpstr>
      <vt:lpstr>منطقة الدراسة (هور الجبايش) واهيمتها</vt:lpstr>
      <vt:lpstr>PowerPoint Presentation</vt:lpstr>
      <vt:lpstr>القرى والمستقرات البشرية في منطقة الدراسة </vt:lpstr>
      <vt:lpstr>التوقع المستقبلي لسكان منطقة الدراسة </vt:lpstr>
      <vt:lpstr>الامكانات التنموية في الاهوار</vt:lpstr>
      <vt:lpstr>الامكانات التنموية في الاهوار</vt:lpstr>
      <vt:lpstr>الإمكانات التنموية في منطقة الدراسة </vt:lpstr>
      <vt:lpstr>الأولويات والقضايا التنموية </vt:lpstr>
      <vt:lpstr>PowerPoint Presentation</vt:lpstr>
      <vt:lpstr>PowerPoint Presentation</vt:lpstr>
      <vt:lpstr>التوقيع المكاني للمشاريع المقترحة (المرحلة الأولى) 2019-2022</vt:lpstr>
      <vt:lpstr>PowerPoint Presentation</vt:lpstr>
      <vt:lpstr>المرحلة الثانية 2023-2027</vt:lpstr>
      <vt:lpstr>الحساسية البيئية لمنطقة الدراسة </vt:lpstr>
      <vt:lpstr>PowerPoint Presentation</vt:lpstr>
      <vt:lpstr>الاستنتاجات</vt:lpstr>
      <vt:lpstr>الاستنتاجات</vt:lpstr>
      <vt:lpstr>التوصيات </vt:lpstr>
      <vt:lpstr>التوصيات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فلسفة ونظرية التخطيط المكاني والاجتماعي  (النظريات الاجتماعية) نظرية التبادل الاجتماعي SOCIAL EXCHANGE THEORY</dc:title>
  <dc:creator>mm</dc:creator>
  <cp:lastModifiedBy>Hp</cp:lastModifiedBy>
  <cp:revision>295</cp:revision>
  <dcterms:created xsi:type="dcterms:W3CDTF">2006-08-16T00:00:00Z</dcterms:created>
  <dcterms:modified xsi:type="dcterms:W3CDTF">2024-02-19T08:22:36Z</dcterms:modified>
</cp:coreProperties>
</file>