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A712F1-7922-4B6A-BD53-E236DFD44FF5}" type="datetimeFigureOut">
              <a:rPr lang="ar-IQ" smtClean="0"/>
              <a:pPr/>
              <a:t>22/07/1445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BA6AF80-6BAB-40C9-ADA1-6226379D4F5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28728" y="714356"/>
            <a:ext cx="7358114" cy="228601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IQ" sz="4400" dirty="0" smtClean="0"/>
              <a:t>دورة </a:t>
            </a:r>
            <a:br>
              <a:rPr lang="ar-IQ" sz="4400" dirty="0" smtClean="0"/>
            </a:br>
            <a:r>
              <a:rPr lang="ar-IQ" sz="3600" b="1" dirty="0" smtClean="0">
                <a:solidFill>
                  <a:srgbClr val="0070C0"/>
                </a:solidFill>
              </a:rPr>
              <a:t>التعايش السلمي ونبذ التطرف </a:t>
            </a:r>
            <a:br>
              <a:rPr lang="ar-IQ" sz="3600" b="1" dirty="0" smtClean="0">
                <a:solidFill>
                  <a:srgbClr val="0070C0"/>
                </a:solidFill>
              </a:rPr>
            </a:br>
            <a:r>
              <a:rPr lang="ar-IQ" sz="3600" b="1" dirty="0" smtClean="0">
                <a:solidFill>
                  <a:srgbClr val="0070C0"/>
                </a:solidFill>
              </a:rPr>
              <a:t>الأطر النظرية والتطبيق</a:t>
            </a:r>
            <a:r>
              <a:rPr lang="ar-IQ" sz="2200" dirty="0" smtClean="0"/>
              <a:t/>
            </a:r>
            <a:br>
              <a:rPr lang="ar-IQ" sz="2200" dirty="0" smtClean="0"/>
            </a:br>
            <a:r>
              <a:rPr lang="ar-IQ" sz="2700" b="1" dirty="0" smtClean="0">
                <a:solidFill>
                  <a:srgbClr val="C00000"/>
                </a:solidFill>
              </a:rPr>
              <a:t>اليوم الثاني</a:t>
            </a: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3500438"/>
            <a:ext cx="7406640" cy="2324104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en-US" dirty="0" smtClean="0"/>
          </a:p>
          <a:p>
            <a:pPr algn="r"/>
            <a:r>
              <a:rPr lang="ar-IQ" sz="2800" b="1" dirty="0" smtClean="0">
                <a:solidFill>
                  <a:srgbClr val="7030A0"/>
                </a:solidFill>
              </a:rPr>
              <a:t>أ . م .د  رنا الشجيري</a:t>
            </a:r>
          </a:p>
          <a:p>
            <a:pPr algn="r"/>
            <a:r>
              <a:rPr lang="ar-IQ" sz="2800" b="1" dirty="0" smtClean="0">
                <a:solidFill>
                  <a:srgbClr val="7030A0"/>
                </a:solidFill>
              </a:rPr>
              <a:t>كلية الاعلام / قسم الإذاعة والتلفزيون </a:t>
            </a:r>
            <a:endParaRPr lang="ar-IQ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التطرف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r>
              <a:rPr lang="ar-IQ" b="1" dirty="0" smtClean="0">
                <a:solidFill>
                  <a:srgbClr val="00B0F0"/>
                </a:solidFill>
              </a:rPr>
              <a:t>التعريف اللغوي </a:t>
            </a:r>
            <a:r>
              <a:rPr lang="ar-IQ" b="1" dirty="0" smtClean="0"/>
              <a:t>: معناه الوقوف في الطرف بعيدا عن الوسط أو الأخذ بأحد الطرفين والميل إليه، إما للطرف الأدنى أو إلى الطرف الأقصى .</a:t>
            </a:r>
          </a:p>
          <a:p>
            <a:r>
              <a:rPr lang="ar-IQ" b="1" dirty="0" smtClean="0">
                <a:solidFill>
                  <a:srgbClr val="00B0F0"/>
                </a:solidFill>
              </a:rPr>
              <a:t>التعريف الاصطلاحي </a:t>
            </a:r>
            <a:r>
              <a:rPr lang="ar-IQ" b="1" dirty="0" smtClean="0"/>
              <a:t>: يعني الغلو ومجاوزة الحد المقبول والتعصب لعقيدة أو فكرة أو مذهب يختص به دين، أو جماعة، أو حزب، فيوصف بالتطرف الديني والحركي والسياسي</a:t>
            </a:r>
            <a:r>
              <a:rPr lang="ar-IQ" b="1" baseline="30000" dirty="0" smtClean="0"/>
              <a:t>.</a:t>
            </a:r>
            <a:endParaRPr lang="ar-IQ" b="1" dirty="0" smtClean="0"/>
          </a:p>
          <a:p>
            <a:r>
              <a:rPr lang="ar-IQ" b="1" dirty="0" smtClean="0">
                <a:solidFill>
                  <a:srgbClr val="FF0000"/>
                </a:solidFill>
              </a:rPr>
              <a:t>وأول ملامح التطرف</a:t>
            </a:r>
            <a:r>
              <a:rPr lang="ar-IQ" b="1" dirty="0" smtClean="0"/>
              <a:t>: تضييق الأفق، وتوحيد المتعدد، وإلغاء الخيارات. مما ينشئ فجوة بينه وبين المجتمع الذي يعيش فيه، ويدفعه إلى فرض رأيه على الأفراد، ويحاول أن يقنعهم بمنهجيته 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أنواعه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ar-IQ" sz="3600" b="1" dirty="0" smtClean="0">
                <a:solidFill>
                  <a:srgbClr val="FF0000"/>
                </a:solidFill>
                <a:latin typeface="lfont"/>
              </a:rPr>
              <a:t>التطرف الديني</a:t>
            </a:r>
            <a:r>
              <a:rPr lang="ar-IQ" b="1" dirty="0" smtClean="0">
                <a:solidFill>
                  <a:srgbClr val="27658A"/>
                </a:solidFill>
                <a:latin typeface="lfont"/>
              </a:rPr>
              <a:t/>
            </a:r>
            <a:br>
              <a:rPr lang="ar-IQ" b="1" dirty="0" smtClean="0">
                <a:solidFill>
                  <a:srgbClr val="27658A"/>
                </a:solidFill>
                <a:latin typeface="lfont"/>
              </a:rPr>
            </a:br>
            <a:r>
              <a:rPr lang="ar-IQ" b="1" dirty="0" smtClean="0">
                <a:latin typeface="lfont"/>
              </a:rPr>
              <a:t>أي الابتعاد عن الوسطية في الدين، سواءً بالغلو والتشدد أو بالتسيب </a:t>
            </a:r>
            <a:r>
              <a:rPr lang="ar-IQ" dirty="0" smtClean="0">
                <a:solidFill>
                  <a:srgbClr val="2D2B2B"/>
                </a:solidFill>
                <a:latin typeface="lfont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3600" b="1" dirty="0" smtClean="0">
                <a:solidFill>
                  <a:srgbClr val="FF0000"/>
                </a:solidFill>
                <a:latin typeface="lfont"/>
              </a:rPr>
              <a:t>التطرف السياسي</a:t>
            </a:r>
            <a:r>
              <a:rPr lang="ar-IQ" b="1" dirty="0" smtClean="0">
                <a:solidFill>
                  <a:srgbClr val="27658A"/>
                </a:solidFill>
                <a:latin typeface="lfont"/>
              </a:rPr>
              <a:t/>
            </a:r>
            <a:br>
              <a:rPr lang="ar-IQ" b="1" dirty="0" smtClean="0">
                <a:solidFill>
                  <a:srgbClr val="27658A"/>
                </a:solidFill>
                <a:latin typeface="lfont"/>
              </a:rPr>
            </a:br>
            <a:r>
              <a:rPr lang="ar-IQ" b="1" dirty="0" smtClean="0">
                <a:solidFill>
                  <a:srgbClr val="2D2B2B"/>
                </a:solidFill>
                <a:latin typeface="lfont"/>
              </a:rPr>
              <a:t>بالولاء المطلق لجماعة ما أو حزب سياسي أو ايدولوجيا معينة وعدم قبول الرأي الآخر ومعاداته ومحاربته </a:t>
            </a:r>
            <a:r>
              <a:rPr lang="ar-IQ" dirty="0" smtClean="0">
                <a:solidFill>
                  <a:srgbClr val="2D2B2B"/>
                </a:solidFill>
                <a:latin typeface="lfont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3600" b="1" dirty="0" smtClean="0">
                <a:solidFill>
                  <a:srgbClr val="FF0000"/>
                </a:solidFill>
                <a:latin typeface="lfont"/>
              </a:rPr>
              <a:t>التطرف الاجتماعي</a:t>
            </a:r>
            <a:r>
              <a:rPr lang="ar-IQ" b="1" dirty="0" smtClean="0">
                <a:solidFill>
                  <a:srgbClr val="27658A"/>
                </a:solidFill>
                <a:latin typeface="lfont"/>
              </a:rPr>
              <a:t/>
            </a:r>
            <a:br>
              <a:rPr lang="ar-IQ" b="1" dirty="0" smtClean="0">
                <a:solidFill>
                  <a:srgbClr val="27658A"/>
                </a:solidFill>
                <a:latin typeface="lfont"/>
              </a:rPr>
            </a:br>
            <a:r>
              <a:rPr lang="ar-IQ" b="1" dirty="0" smtClean="0">
                <a:solidFill>
                  <a:srgbClr val="2D2B2B"/>
                </a:solidFill>
                <a:latin typeface="lfont"/>
              </a:rPr>
              <a:t>وذلك بالخروج عن قيم المجتمع وعاداته وتقاليده بشكل غير مقبول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IQ" sz="3600" b="1" dirty="0" smtClean="0">
                <a:solidFill>
                  <a:srgbClr val="FF0000"/>
                </a:solidFill>
                <a:latin typeface="lfont"/>
              </a:rPr>
              <a:t>التطرف الفكري</a:t>
            </a:r>
          </a:p>
          <a:p>
            <a:pPr>
              <a:buNone/>
            </a:pPr>
            <a:r>
              <a:rPr lang="ar-IQ" b="1" dirty="0" smtClean="0">
                <a:solidFill>
                  <a:schemeClr val="accent1">
                    <a:lumMod val="75000"/>
                  </a:schemeClr>
                </a:solidFill>
                <a:latin typeface="lfont"/>
              </a:rPr>
              <a:t>    </a:t>
            </a:r>
            <a:r>
              <a:rPr lang="ar-IQ" b="1" dirty="0" smtClean="0"/>
              <a:t>وذلك بانتهاج معتقدات مؤسسا“ لكونها الحقيقة المطلقة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الأسباب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IQ" b="1" dirty="0" smtClean="0">
                <a:solidFill>
                  <a:srgbClr val="FFFF00"/>
                </a:solidFill>
              </a:rPr>
              <a:t>الأزمات السياسية المتعاقبة .</a:t>
            </a:r>
          </a:p>
          <a:p>
            <a:r>
              <a:rPr lang="ar-IQ" b="1" dirty="0" smtClean="0">
                <a:solidFill>
                  <a:srgbClr val="FFFF00"/>
                </a:solidFill>
              </a:rPr>
              <a:t>الأزمات الاقتصادية ( الفقر – البطالة ) .</a:t>
            </a:r>
          </a:p>
          <a:p>
            <a:r>
              <a:rPr lang="ar-IQ" b="1" dirty="0" smtClean="0">
                <a:solidFill>
                  <a:srgbClr val="FFFF00"/>
                </a:solidFill>
              </a:rPr>
              <a:t>الغزو الثقافي .</a:t>
            </a:r>
          </a:p>
          <a:p>
            <a:r>
              <a:rPr lang="ar-IQ" b="1" dirty="0" smtClean="0">
                <a:solidFill>
                  <a:srgbClr val="FFFF00"/>
                </a:solidFill>
              </a:rPr>
              <a:t>التنشئة الاجتماعية (تراجع دور الأسرة والمدرسة ) .</a:t>
            </a:r>
          </a:p>
          <a:p>
            <a:r>
              <a:rPr lang="ar-IQ" b="1" dirty="0" smtClean="0">
                <a:solidFill>
                  <a:srgbClr val="FFFF00"/>
                </a:solidFill>
              </a:rPr>
              <a:t>الفهم الخاطئ للدين .</a:t>
            </a:r>
          </a:p>
          <a:p>
            <a:r>
              <a:rPr lang="ar-IQ" b="1" dirty="0" smtClean="0">
                <a:solidFill>
                  <a:srgbClr val="FFFF00"/>
                </a:solidFill>
              </a:rPr>
              <a:t>تنامي التنظيمات الإرهابية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سبل المواجهة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1857364"/>
            <a:ext cx="7498080" cy="4800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lvl="0"/>
            <a:r>
              <a:rPr lang="ar-SA" b="1" dirty="0" smtClean="0"/>
              <a:t>أن يكون هنالك قاعدة معرفية كاملة عن الاخر .</a:t>
            </a:r>
            <a:endParaRPr lang="en-US" dirty="0" smtClean="0"/>
          </a:p>
          <a:p>
            <a:pPr lvl="0"/>
            <a:r>
              <a:rPr lang="ar-SA" b="1" dirty="0" smtClean="0"/>
              <a:t>أن يكون الهدف من الحوار هو الوصول لمقتربات  لا الجدل .</a:t>
            </a:r>
            <a:endParaRPr lang="en-US" dirty="0" smtClean="0"/>
          </a:p>
          <a:p>
            <a:pPr lvl="0"/>
            <a:r>
              <a:rPr lang="ar-SA" b="1" dirty="0" smtClean="0"/>
              <a:t>الإنصات للآخر حتى وان كنا لا نتفق معه </a:t>
            </a:r>
            <a:r>
              <a:rPr lang="ar-SA" b="1" dirty="0" smtClean="0"/>
              <a:t>.</a:t>
            </a:r>
            <a:endParaRPr lang="en-US" dirty="0" smtClean="0"/>
          </a:p>
          <a:p>
            <a:r>
              <a:rPr lang="ar-SA" b="1" dirty="0" smtClean="0"/>
              <a:t>إلا يكون هنالك نزعة التشكيك أو السفسطة أو احتكار الحقيقة </a:t>
            </a:r>
            <a:r>
              <a:rPr lang="ar-SA" b="1" dirty="0" smtClean="0"/>
              <a:t>.</a:t>
            </a:r>
            <a:endParaRPr lang="ar-IQ" b="1" dirty="0" smtClean="0"/>
          </a:p>
          <a:p>
            <a:r>
              <a:rPr lang="ar-IQ" b="1" dirty="0" smtClean="0"/>
              <a:t>التوعية المجتمعية بكافة مستوياتها .</a:t>
            </a:r>
          </a:p>
          <a:p>
            <a:r>
              <a:rPr lang="ar-IQ" b="1" dirty="0" smtClean="0"/>
              <a:t>التداول السلمي للسلطة . </a:t>
            </a:r>
          </a:p>
          <a:p>
            <a:r>
              <a:rPr lang="ar-IQ" b="1" smtClean="0"/>
              <a:t>المساواة أمام </a:t>
            </a:r>
            <a:r>
              <a:rPr lang="ar-IQ" b="1" dirty="0" smtClean="0"/>
              <a:t>القانون .</a:t>
            </a:r>
          </a:p>
          <a:p>
            <a:r>
              <a:rPr lang="ar-IQ" b="1" dirty="0" smtClean="0"/>
              <a:t>تساوي الفرص في تولي الوظائف العامة .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5400" b="1" dirty="0" smtClean="0">
                <a:solidFill>
                  <a:srgbClr val="FF0000"/>
                </a:solidFill>
              </a:rPr>
              <a:t>سؤال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pPr algn="ctr">
              <a:buNone/>
            </a:pPr>
            <a:r>
              <a:rPr lang="ar-IQ" sz="4400" b="1" dirty="0" smtClean="0"/>
              <a:t> أي الصور كانت أكثر تعبيرا عن المفهوم </a:t>
            </a:r>
            <a:r>
              <a:rPr lang="ar-IQ" sz="4400" b="1" dirty="0" smtClean="0">
                <a:solidFill>
                  <a:srgbClr val="FF0000"/>
                </a:solidFill>
              </a:rPr>
              <a:t>؟</a:t>
            </a:r>
            <a:r>
              <a:rPr lang="ar-IQ" sz="4400" b="1" dirty="0" smtClean="0"/>
              <a:t> ولماذا </a:t>
            </a:r>
            <a:r>
              <a:rPr lang="ar-IQ" sz="4400" b="1" dirty="0" smtClean="0">
                <a:solidFill>
                  <a:srgbClr val="FF0000"/>
                </a:solidFill>
              </a:rPr>
              <a:t>؟</a:t>
            </a:r>
            <a:endParaRPr lang="ar-IQ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214</Words>
  <Application>Microsoft Office PowerPoint</Application>
  <PresentationFormat>عرض على الشاشة (3:4)‏</PresentationFormat>
  <Paragraphs>33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انقلاب</vt:lpstr>
      <vt:lpstr>دورة  التعايش السلمي ونبذ التطرف  الأطر النظرية والتطبيق اليوم الثاني</vt:lpstr>
      <vt:lpstr>التطرف</vt:lpstr>
      <vt:lpstr>أنواعه </vt:lpstr>
      <vt:lpstr>الأسباب</vt:lpstr>
      <vt:lpstr>سبل المواجهة</vt:lpstr>
      <vt:lpstr>سؤال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Rana</dc:creator>
  <cp:lastModifiedBy>Rana</cp:lastModifiedBy>
  <cp:revision>21</cp:revision>
  <dcterms:created xsi:type="dcterms:W3CDTF">2024-02-01T16:07:25Z</dcterms:created>
  <dcterms:modified xsi:type="dcterms:W3CDTF">2024-02-01T18:47:33Z</dcterms:modified>
</cp:coreProperties>
</file>