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8" r:id="rId1"/>
    <p:sldMasterId id="2147483696" r:id="rId2"/>
  </p:sldMasterIdLst>
  <p:sldIdLst>
    <p:sldId id="256" r:id="rId3"/>
    <p:sldId id="257" r:id="rId4"/>
    <p:sldId id="258" r:id="rId5"/>
    <p:sldId id="259" r:id="rId6"/>
    <p:sldId id="260" r:id="rId7"/>
    <p:sldId id="266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31E2-B6D6-4BAC-94FA-E2AF6A8A3B8C}" type="datetimeFigureOut">
              <a:rPr lang="ar-IQ" smtClean="0"/>
              <a:t>15/10/1445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1FC2F-88F0-4162-91C6-6D99C7EC1F23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003433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رة بانورامي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31E2-B6D6-4BAC-94FA-E2AF6A8A3B8C}" type="datetimeFigureOut">
              <a:rPr lang="ar-IQ" smtClean="0"/>
              <a:t>15/10/1445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1FC2F-88F0-4162-91C6-6D99C7EC1F23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298352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31E2-B6D6-4BAC-94FA-E2AF6A8A3B8C}" type="datetimeFigureOut">
              <a:rPr lang="ar-IQ" smtClean="0"/>
              <a:t>15/10/1445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1FC2F-88F0-4162-91C6-6D99C7EC1F23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4698992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31E2-B6D6-4BAC-94FA-E2AF6A8A3B8C}" type="datetimeFigureOut">
              <a:rPr lang="ar-IQ" smtClean="0"/>
              <a:t>15/10/1445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1FC2F-88F0-4162-91C6-6D99C7EC1F23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6109465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31E2-B6D6-4BAC-94FA-E2AF6A8A3B8C}" type="datetimeFigureOut">
              <a:rPr lang="ar-IQ" smtClean="0"/>
              <a:t>15/10/1445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1FC2F-88F0-4162-91C6-6D99C7EC1F23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837662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ar-SA" smtClean="0"/>
              <a:t>انقر لتحرير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31E2-B6D6-4BAC-94FA-E2AF6A8A3B8C}" type="datetimeFigureOut">
              <a:rPr lang="ar-IQ" smtClean="0"/>
              <a:t>15/10/1445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1FC2F-88F0-4162-91C6-6D99C7EC1F23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3723322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ar-SA" smtClean="0"/>
              <a:t>انقر لتحرير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31E2-B6D6-4BAC-94FA-E2AF6A8A3B8C}" type="datetimeFigureOut">
              <a:rPr lang="ar-IQ" smtClean="0"/>
              <a:t>15/10/1445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1FC2F-88F0-4162-91C6-6D99C7EC1F23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910503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31E2-B6D6-4BAC-94FA-E2AF6A8A3B8C}" type="datetimeFigureOut">
              <a:rPr lang="ar-IQ" smtClean="0"/>
              <a:t>15/10/1445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1FC2F-88F0-4162-91C6-6D99C7EC1F23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4406856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31E2-B6D6-4BAC-94FA-E2AF6A8A3B8C}" type="datetimeFigureOut">
              <a:rPr lang="ar-IQ" smtClean="0"/>
              <a:t>15/10/1445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1FC2F-88F0-4162-91C6-6D99C7EC1F23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9377724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29B61-61F8-4CDB-9E74-C46E3A2E7920}" type="datetimeFigureOut">
              <a:rPr lang="ar-EG" smtClean="0"/>
              <a:t>15/10/1445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D0753-776C-4D09-AAF1-B34871F5DD6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678887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29B61-61F8-4CDB-9E74-C46E3A2E7920}" type="datetimeFigureOut">
              <a:rPr lang="ar-EG" smtClean="0"/>
              <a:t>15/10/1445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D0753-776C-4D09-AAF1-B34871F5DD6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39190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31E2-B6D6-4BAC-94FA-E2AF6A8A3B8C}" type="datetimeFigureOut">
              <a:rPr lang="ar-IQ" smtClean="0"/>
              <a:t>15/10/1445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FCD1FC2F-88F0-4162-91C6-6D99C7EC1F23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3832890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29B61-61F8-4CDB-9E74-C46E3A2E7920}" type="datetimeFigureOut">
              <a:rPr lang="ar-EG" smtClean="0"/>
              <a:t>15/10/1445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D0753-776C-4D09-AAF1-B34871F5DD6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596130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29B61-61F8-4CDB-9E74-C46E3A2E7920}" type="datetimeFigureOut">
              <a:rPr lang="ar-EG" smtClean="0"/>
              <a:t>15/10/1445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D0753-776C-4D09-AAF1-B34871F5DD6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570863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29B61-61F8-4CDB-9E74-C46E3A2E7920}" type="datetimeFigureOut">
              <a:rPr lang="ar-EG" smtClean="0"/>
              <a:t>15/10/1445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D0753-776C-4D09-AAF1-B34871F5DD6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912056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29B61-61F8-4CDB-9E74-C46E3A2E7920}" type="datetimeFigureOut">
              <a:rPr lang="ar-EG" smtClean="0"/>
              <a:t>15/10/1445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D0753-776C-4D09-AAF1-B34871F5DD6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0954631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29B61-61F8-4CDB-9E74-C46E3A2E7920}" type="datetimeFigureOut">
              <a:rPr lang="ar-EG" smtClean="0"/>
              <a:t>15/10/1445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D0753-776C-4D09-AAF1-B34871F5DD6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7070172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29B61-61F8-4CDB-9E74-C46E3A2E7920}" type="datetimeFigureOut">
              <a:rPr lang="ar-EG" smtClean="0"/>
              <a:t>15/10/1445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D0753-776C-4D09-AAF1-B34871F5DD6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137236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29B61-61F8-4CDB-9E74-C46E3A2E7920}" type="datetimeFigureOut">
              <a:rPr lang="ar-EG" smtClean="0"/>
              <a:t>15/10/1445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D0753-776C-4D09-AAF1-B34871F5DD6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70968080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رة بانورامي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29B61-61F8-4CDB-9E74-C46E3A2E7920}" type="datetimeFigureOut">
              <a:rPr lang="ar-EG" smtClean="0"/>
              <a:t>15/10/1445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D0753-776C-4D09-AAF1-B34871F5DD6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09193578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29B61-61F8-4CDB-9E74-C46E3A2E7920}" type="datetimeFigureOut">
              <a:rPr lang="ar-EG" smtClean="0"/>
              <a:t>15/10/1445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D0753-776C-4D09-AAF1-B34871F5DD6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126585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29B61-61F8-4CDB-9E74-C46E3A2E7920}" type="datetimeFigureOut">
              <a:rPr lang="ar-EG" smtClean="0"/>
              <a:t>15/10/1445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D0753-776C-4D09-AAF1-B34871F5DD65}" type="slidenum">
              <a:rPr lang="ar-EG" smtClean="0"/>
              <a:t>‹#›</a:t>
            </a:fld>
            <a:endParaRPr lang="ar-EG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4342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31E2-B6D6-4BAC-94FA-E2AF6A8A3B8C}" type="datetimeFigureOut">
              <a:rPr lang="ar-IQ" smtClean="0"/>
              <a:t>15/10/1445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1FC2F-88F0-4162-91C6-6D99C7EC1F23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73914811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29B61-61F8-4CDB-9E74-C46E3A2E7920}" type="datetimeFigureOut">
              <a:rPr lang="ar-EG" smtClean="0"/>
              <a:t>15/10/1445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D0753-776C-4D09-AAF1-B34871F5DD6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42330797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أعمد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29B61-61F8-4CDB-9E74-C46E3A2E7920}" type="datetimeFigureOut">
              <a:rPr lang="ar-EG" smtClean="0"/>
              <a:t>15/10/1445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D0753-776C-4D09-AAF1-B34871F5DD6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935908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أعمدة صو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29B61-61F8-4CDB-9E74-C46E3A2E7920}" type="datetimeFigureOut">
              <a:rPr lang="ar-EG" smtClean="0"/>
              <a:t>15/10/1445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D0753-776C-4D09-AAF1-B34871F5DD6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01616486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29B61-61F8-4CDB-9E74-C46E3A2E7920}" type="datetimeFigureOut">
              <a:rPr lang="ar-EG" smtClean="0"/>
              <a:t>15/10/1445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D0753-776C-4D09-AAF1-B34871F5DD6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7533621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29B61-61F8-4CDB-9E74-C46E3A2E7920}" type="datetimeFigureOut">
              <a:rPr lang="ar-EG" smtClean="0"/>
              <a:t>15/10/1445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D0753-776C-4D09-AAF1-B34871F5DD6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73509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31E2-B6D6-4BAC-94FA-E2AF6A8A3B8C}" type="datetimeFigureOut">
              <a:rPr lang="ar-IQ" smtClean="0"/>
              <a:t>15/10/1445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1FC2F-88F0-4162-91C6-6D99C7EC1F23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54042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31E2-B6D6-4BAC-94FA-E2AF6A8A3B8C}" type="datetimeFigureOut">
              <a:rPr lang="ar-IQ" smtClean="0"/>
              <a:t>15/10/1445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1FC2F-88F0-4162-91C6-6D99C7EC1F23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202567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31E2-B6D6-4BAC-94FA-E2AF6A8A3B8C}" type="datetimeFigureOut">
              <a:rPr lang="ar-IQ" smtClean="0"/>
              <a:t>15/10/1445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1FC2F-88F0-4162-91C6-6D99C7EC1F23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208169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31E2-B6D6-4BAC-94FA-E2AF6A8A3B8C}" type="datetimeFigureOut">
              <a:rPr lang="ar-IQ" smtClean="0"/>
              <a:t>15/10/1445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1FC2F-88F0-4162-91C6-6D99C7EC1F23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745614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31E2-B6D6-4BAC-94FA-E2AF6A8A3B8C}" type="datetimeFigureOut">
              <a:rPr lang="ar-IQ" smtClean="0"/>
              <a:t>15/10/1445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1FC2F-88F0-4162-91C6-6D99C7EC1F23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113351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31E2-B6D6-4BAC-94FA-E2AF6A8A3B8C}" type="datetimeFigureOut">
              <a:rPr lang="ar-IQ" smtClean="0"/>
              <a:t>15/10/1445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1FC2F-88F0-4162-91C6-6D99C7EC1F23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036756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99B31E2-B6D6-4BAC-94FA-E2AF6A8A3B8C}" type="datetimeFigureOut">
              <a:rPr lang="ar-IQ" smtClean="0"/>
              <a:t>15/10/1445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CD1FC2F-88F0-4162-91C6-6D99C7EC1F23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982100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457200" rtl="1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857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6029B61-61F8-4CDB-9E74-C46E3A2E7920}" type="datetimeFigureOut">
              <a:rPr lang="ar-EG" smtClean="0"/>
              <a:t>15/10/1445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0FD0753-776C-4D09-AAF1-B34871F5DD6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6432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ar-IQ" dirty="0" smtClean="0"/>
              <a:t>دور القيادة في إدارة درس </a:t>
            </a:r>
            <a:r>
              <a:rPr lang="ar-IQ" dirty="0" err="1" smtClean="0"/>
              <a:t>التربيةالرياضية</a:t>
            </a:r>
            <a:r>
              <a:rPr lang="ar-IQ" dirty="0" smtClean="0"/>
              <a:t> في المدارس لدى </a:t>
            </a:r>
            <a:r>
              <a:rPr lang="ar-IQ" dirty="0" err="1" smtClean="0"/>
              <a:t>طلبةالمرحلة</a:t>
            </a:r>
            <a:r>
              <a:rPr lang="ar-IQ" dirty="0" smtClean="0"/>
              <a:t> الرابعة </a:t>
            </a:r>
            <a:br>
              <a:rPr lang="ar-IQ" dirty="0" smtClean="0"/>
            </a:b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ar-SA" b="1" dirty="0"/>
              <a:t>مفهوم القيادة الرياضية : في الحركة الرياضية وبما تتمتع به من خصوصية يكون دور القيادات الرياضية بارزا </a:t>
            </a:r>
            <a:r>
              <a:rPr lang="ar-SA" b="1" dirty="0" err="1"/>
              <a:t>وايجابيا</a:t>
            </a:r>
            <a:r>
              <a:rPr lang="ar-SA" b="1" dirty="0"/>
              <a:t> في تحفيز الرياضيين ودفعهم </a:t>
            </a:r>
            <a:r>
              <a:rPr lang="ar-IQ" b="1" dirty="0"/>
              <a:t>على العطاء في العمل لما هنالك علاقة قائمة على الثقة المطلقة بين المستويات الإدارية المختلفة واللاعبين والجمهور الرياضي .</a:t>
            </a:r>
            <a:endParaRPr lang="en-US" dirty="0"/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318669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b="1" dirty="0"/>
              <a:t>أهداف درس التربية الرياضية 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b="1" dirty="0"/>
              <a:t>ويمكن تحديد أهداف درس التربية الرياضية بكونها وسيلة فعالة للإسهام في النمو المتعدد الجوانب للطلبة عن طريق ممارستهم الأنشطة الرياضية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78188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مفهوم القيادة الرياضية </a:t>
            </a:r>
            <a:br>
              <a:rPr lang="ar-IQ" dirty="0" smtClean="0"/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IQ" b="1" dirty="0"/>
              <a:t>وبما </a:t>
            </a:r>
            <a:r>
              <a:rPr lang="ar-IQ" b="1" dirty="0" err="1"/>
              <a:t>ان</a:t>
            </a:r>
            <a:r>
              <a:rPr lang="ar-IQ" b="1" dirty="0"/>
              <a:t> القادة الرياضيين ينبعون من وسط الجماهير الرياضية ويستمدون شرعيتهم من تلك الجماهير على العكس من المدير الإداري الذي يستمد قوته من المركز الوظيفي فلا بد من الالتفات </a:t>
            </a:r>
            <a:r>
              <a:rPr lang="ar-IQ" b="1" dirty="0" err="1"/>
              <a:t>الى</a:t>
            </a:r>
            <a:r>
              <a:rPr lang="ar-IQ" b="1" dirty="0"/>
              <a:t> حاجات وميول ورغبات الجماهير الرياضية </a:t>
            </a:r>
            <a:r>
              <a:rPr lang="ar-IQ" b="1" dirty="0" err="1"/>
              <a:t>ةلذلك</a:t>
            </a:r>
            <a:r>
              <a:rPr lang="ar-IQ" b="1" dirty="0"/>
              <a:t> فالمدير الذي يرغب في أن يكون قائدا إداريا ناجحا </a:t>
            </a:r>
            <a:r>
              <a:rPr lang="ar-IQ" b="1" dirty="0" err="1"/>
              <a:t>ناجحا</a:t>
            </a:r>
            <a:r>
              <a:rPr lang="ar-IQ" b="1" dirty="0"/>
              <a:t> يجب </a:t>
            </a:r>
            <a:r>
              <a:rPr lang="ar-IQ" b="1" dirty="0" err="1"/>
              <a:t>ان</a:t>
            </a:r>
            <a:r>
              <a:rPr lang="ar-IQ" b="1" dirty="0"/>
              <a:t> ينمي مواهبه الإدارية وقدراته القيادية معا حتى يصبح إداريا وقائدا من خلال سلطته الرسمية وغير الرسمية </a:t>
            </a:r>
            <a:r>
              <a:rPr lang="ar-IQ" b="1" dirty="0" err="1"/>
              <a:t>اذ</a:t>
            </a:r>
            <a:r>
              <a:rPr lang="ar-IQ" b="1" dirty="0"/>
              <a:t> تسعى الإدارة الحديثة </a:t>
            </a:r>
            <a:r>
              <a:rPr lang="ar-IQ" b="1" dirty="0" err="1"/>
              <a:t>الى</a:t>
            </a:r>
            <a:r>
              <a:rPr lang="ar-IQ" b="1" dirty="0"/>
              <a:t> </a:t>
            </a:r>
            <a:r>
              <a:rPr lang="ar-IQ" b="1" dirty="0" err="1"/>
              <a:t>ان</a:t>
            </a:r>
            <a:r>
              <a:rPr lang="ar-IQ" b="1" dirty="0"/>
              <a:t> يصبح الإداري قائدا عن طريق الانفتاح على المرؤوسين معه وتعيين الذين </a:t>
            </a:r>
            <a:r>
              <a:rPr lang="ar-IQ" b="1" dirty="0" err="1"/>
              <a:t>نالو</a:t>
            </a:r>
            <a:r>
              <a:rPr lang="ar-IQ" b="1" dirty="0"/>
              <a:t> محبة الأكثرية من </a:t>
            </a:r>
            <a:r>
              <a:rPr lang="ar-IQ" b="1" dirty="0" err="1"/>
              <a:t>اقرانهم</a:t>
            </a:r>
            <a:r>
              <a:rPr lang="ar-IQ" b="1" dirty="0"/>
              <a:t> وعلى هذا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636835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b="1" dirty="0"/>
              <a:t>القيادة الرياضية 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b="1" dirty="0"/>
              <a:t>هي القيادة التي تستطيع المحافظة على تماسك المجموعات الرياضية </a:t>
            </a:r>
            <a:r>
              <a:rPr lang="ar-IQ" b="1" dirty="0" err="1"/>
              <a:t>بأتجاه</a:t>
            </a:r>
            <a:r>
              <a:rPr lang="ar-IQ" b="1" dirty="0"/>
              <a:t> </a:t>
            </a:r>
            <a:r>
              <a:rPr lang="ar-IQ" b="1" dirty="0" err="1"/>
              <a:t>اهداف</a:t>
            </a:r>
            <a:r>
              <a:rPr lang="ar-IQ" b="1" dirty="0"/>
              <a:t> المؤسسة الرياضية التي تقودها إداريا</a:t>
            </a:r>
            <a:endParaRPr lang="en-US" dirty="0"/>
          </a:p>
          <a:p>
            <a:r>
              <a:rPr lang="ar-IQ" b="1" dirty="0" err="1"/>
              <a:t>انها</a:t>
            </a:r>
            <a:r>
              <a:rPr lang="ar-IQ" b="1" dirty="0"/>
              <a:t> العملية التي يقوم بها فرد من </a:t>
            </a:r>
            <a:r>
              <a:rPr lang="ar-IQ" b="1" dirty="0" err="1"/>
              <a:t>افراد</a:t>
            </a:r>
            <a:r>
              <a:rPr lang="ar-IQ" b="1" dirty="0"/>
              <a:t> جماعة رياضية منظمة بتوجيه سلوك </a:t>
            </a:r>
            <a:r>
              <a:rPr lang="ar-IQ" b="1" dirty="0" err="1"/>
              <a:t>الافراد</a:t>
            </a:r>
            <a:r>
              <a:rPr lang="ar-IQ" b="1" dirty="0"/>
              <a:t> الرياضيين </a:t>
            </a:r>
            <a:r>
              <a:rPr lang="ar-IQ" b="1" dirty="0" err="1"/>
              <a:t>او</a:t>
            </a:r>
            <a:r>
              <a:rPr lang="ar-IQ" b="1" dirty="0"/>
              <a:t> الأعضاء المنظمين للجماعة الرياضية لدفعهم برغبة صادقة نحو تحقيق هدف مشترك بينهم.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197424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/>
              <a:t>المفاهيم التي تسهم بنجاح القائد 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ar-SA" b="1" dirty="0"/>
              <a:t>-علاقات القائد بالمرؤوسين :ومن اهم العوامل التي يجب </a:t>
            </a:r>
            <a:r>
              <a:rPr lang="ar-SA" b="1" dirty="0" err="1"/>
              <a:t>ان</a:t>
            </a:r>
            <a:r>
              <a:rPr lang="ar-SA" b="1" dirty="0"/>
              <a:t> تسود هذه العلاقة بقصد تحقيق النجاح </a:t>
            </a:r>
            <a:r>
              <a:rPr lang="ar-SA" b="1" dirty="0" err="1"/>
              <a:t>اظهار</a:t>
            </a:r>
            <a:r>
              <a:rPr lang="ar-SA" b="1" dirty="0"/>
              <a:t> شعور الصداقة والصراحة والتعاطف ومساعدة المرؤوسين والاهتمام بحاجاتهم والمعاملة العادلة واحترام مشاعرهم .</a:t>
            </a:r>
            <a:endParaRPr lang="en-US" dirty="0"/>
          </a:p>
          <a:p>
            <a:r>
              <a:rPr lang="ar-SA" b="1" dirty="0"/>
              <a:t>2-علاقات القائد برؤسائه وزملائه :يحتاج القائد </a:t>
            </a:r>
            <a:r>
              <a:rPr lang="ar-SA" b="1" dirty="0" err="1"/>
              <a:t>الى</a:t>
            </a:r>
            <a:r>
              <a:rPr lang="ar-SA" b="1" dirty="0"/>
              <a:t> الدعم من رؤسائه وزملائه ليتمكن من تلبية حاجات المرؤوسين وعند عدم وجود الدعم يفقد القائد قدرته على تأمين حاجات المرؤوسين ويفقد بذلك جانبا من قدرته في التأثير عليهم .</a:t>
            </a:r>
            <a:endParaRPr lang="en-US" dirty="0"/>
          </a:p>
          <a:p>
            <a:r>
              <a:rPr lang="ar-SA" b="1" dirty="0"/>
              <a:t>3- أهمية المعلومات :المعرفة قوة ومن يملك المعرفة يملك القوة وتنبع أهمية المعلومات من السيطرة عليها بشكل يساعد على حل المشكلات </a:t>
            </a:r>
            <a:r>
              <a:rPr lang="ar-SA" b="1" dirty="0" err="1"/>
              <a:t>الفنيه</a:t>
            </a:r>
            <a:r>
              <a:rPr lang="ar-SA" b="1" dirty="0"/>
              <a:t> </a:t>
            </a:r>
            <a:r>
              <a:rPr lang="ar-SA" b="1" dirty="0" err="1"/>
              <a:t>والاداريه</a:t>
            </a:r>
            <a:r>
              <a:rPr lang="ar-SA" b="1" dirty="0"/>
              <a:t> ويساعد القائد على </a:t>
            </a:r>
            <a:r>
              <a:rPr lang="ar-SA" b="1" dirty="0" err="1"/>
              <a:t>اظهار</a:t>
            </a:r>
            <a:r>
              <a:rPr lang="ar-SA" b="1" dirty="0"/>
              <a:t> النجاح </a:t>
            </a:r>
            <a:r>
              <a:rPr lang="ar-SA" b="1" dirty="0" err="1"/>
              <a:t>واخفاء</a:t>
            </a:r>
            <a:r>
              <a:rPr lang="ar-SA" b="1" dirty="0"/>
              <a:t> الفشل في </a:t>
            </a:r>
            <a:r>
              <a:rPr lang="ar-SA" b="1" dirty="0" err="1"/>
              <a:t>اداء</a:t>
            </a:r>
            <a:r>
              <a:rPr lang="ar-SA" b="1" dirty="0"/>
              <a:t> الجماعة ويحافظ بذلك على مظهر القائد الخبير.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3924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b="1" dirty="0"/>
              <a:t>سمات القائد الرياضي 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ar-SA" b="1" dirty="0"/>
              <a:t>الثبات الانفعالي :يعتبر التحكم في الانفعالات من </a:t>
            </a:r>
            <a:r>
              <a:rPr lang="ar-SA" b="1" dirty="0" err="1"/>
              <a:t>الاهمية</a:t>
            </a:r>
            <a:r>
              <a:rPr lang="ar-SA" b="1" dirty="0"/>
              <a:t> بمكان للقائد الرياضي حتى يستطيع </a:t>
            </a:r>
            <a:r>
              <a:rPr lang="ar-SA" b="1" dirty="0" err="1"/>
              <a:t>اشعاع</a:t>
            </a:r>
            <a:r>
              <a:rPr lang="ar-SA" b="1" dirty="0"/>
              <a:t> الهدوء والاستقرار لنفوذ التابعين وحتى يستطيع </a:t>
            </a:r>
            <a:r>
              <a:rPr lang="ar-SA" b="1" dirty="0" err="1"/>
              <a:t>ان</a:t>
            </a:r>
            <a:r>
              <a:rPr lang="ar-SA" b="1" dirty="0"/>
              <a:t> يعطي تعليماته وخاصة في المواقف ذات الطابع الانفعالي العنيف والضغوط النفسية العالية  </a:t>
            </a:r>
            <a:endParaRPr lang="en-US" dirty="0"/>
          </a:p>
          <a:p>
            <a:pPr lvl="0"/>
            <a:r>
              <a:rPr lang="ar-SA" b="1" dirty="0"/>
              <a:t>التناغم الوجداني :</a:t>
            </a:r>
            <a:r>
              <a:rPr lang="ar-SA" b="1" dirty="0" err="1"/>
              <a:t>احساس</a:t>
            </a:r>
            <a:r>
              <a:rPr lang="ar-SA" b="1" dirty="0"/>
              <a:t> وادراك القائد الرياضي لما يحس به التابعين وتفهم انفعالاتهم وهذه السمة تساعد القائد الرياضي على تفهم حاجان وميول ودوافع التابعين ليس بهدف التأثير عليهم ولكان بهدف القدرة على حفزهم </a:t>
            </a:r>
            <a:r>
              <a:rPr lang="ar-SA" b="1" dirty="0" err="1"/>
              <a:t>لاخراج</a:t>
            </a:r>
            <a:r>
              <a:rPr lang="ar-SA" b="1" dirty="0"/>
              <a:t> احسن </a:t>
            </a:r>
            <a:r>
              <a:rPr lang="ar-SA" b="1" dirty="0" err="1"/>
              <a:t>ماعندهم</a:t>
            </a:r>
            <a:r>
              <a:rPr lang="ar-SA" b="1" dirty="0"/>
              <a:t> </a:t>
            </a:r>
            <a:endParaRPr lang="en-US" dirty="0"/>
          </a:p>
          <a:p>
            <a:pPr lvl="0"/>
            <a:r>
              <a:rPr lang="ar-SA" b="1" dirty="0"/>
              <a:t>القدرة على اتخاذ </a:t>
            </a:r>
            <a:r>
              <a:rPr lang="ar-SA" b="1" dirty="0" err="1"/>
              <a:t>القرار:قدرت</a:t>
            </a:r>
            <a:r>
              <a:rPr lang="ar-SA" b="1" dirty="0"/>
              <a:t> القائد على سرعة اتخاذ القرار وخاصة في المواقف المتغيرة التي تتطلب سرعة الاختيار بين بعض البدائل </a:t>
            </a:r>
            <a:endParaRPr lang="en-US" dirty="0"/>
          </a:p>
          <a:p>
            <a:pPr lvl="0"/>
            <a:r>
              <a:rPr lang="en-US" b="1" dirty="0"/>
              <a:t> </a:t>
            </a:r>
            <a:r>
              <a:rPr lang="ar-SA" b="1" dirty="0"/>
              <a:t>الثقة </a:t>
            </a:r>
            <a:r>
              <a:rPr lang="ar-SA" b="1" dirty="0" err="1"/>
              <a:t>بالنفس:ان</a:t>
            </a:r>
            <a:r>
              <a:rPr lang="ar-SA" b="1" dirty="0"/>
              <a:t>  القائد الرياضي الذي يتميز بثقته بنفسه وقدراته ومعلوماته ومعارفه وخبراته يكتسب مركزا قويا بين التابعين ويساعد على احترامهم له وتقبلهم لتوجيهاته .</a:t>
            </a:r>
            <a:endParaRPr lang="en-US" dirty="0"/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23464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1375128" y="881332"/>
            <a:ext cx="10018713" cy="4894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ar-SA" sz="2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 (Arabic)" panose="02020603050405020304" pitchFamily="18" charset="0"/>
              </a:rPr>
              <a:t>تحمل </a:t>
            </a:r>
            <a:r>
              <a:rPr lang="ar-SA" sz="2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 (Arabic)" panose="02020603050405020304" pitchFamily="18" charset="0"/>
              </a:rPr>
              <a:t>المسؤولية :</a:t>
            </a:r>
            <a:r>
              <a:rPr lang="ar-SA" sz="2800" b="1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 (Arabic)" panose="02020603050405020304" pitchFamily="18" charset="0"/>
              </a:rPr>
              <a:t>ان</a:t>
            </a:r>
            <a:r>
              <a:rPr lang="ar-SA" sz="2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 (Arabic)" panose="02020603050405020304" pitchFamily="18" charset="0"/>
              </a:rPr>
              <a:t> القائد الرياضي الفاعل يكون مستعدا لتحمل المسؤولية في جميع </a:t>
            </a:r>
            <a:r>
              <a:rPr lang="ar-SA" sz="2800" b="1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 (Arabic)" panose="02020603050405020304" pitchFamily="18" charset="0"/>
              </a:rPr>
              <a:t>الاوقات</a:t>
            </a:r>
            <a:r>
              <a:rPr lang="ar-SA" sz="2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 (Arabic)" panose="02020603050405020304" pitchFamily="18" charset="0"/>
              </a:rPr>
              <a:t> وخاصة في حالات الفشل </a:t>
            </a:r>
            <a:r>
              <a:rPr lang="ar-SA" sz="2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 (Arabic)" panose="02020603050405020304" pitchFamily="18" charset="0"/>
              </a:rPr>
              <a:t>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ar-SA" sz="2800" b="1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 (Arabic)" panose="02020603050405020304" pitchFamily="18" charset="0"/>
              </a:rPr>
              <a:t>الابداع</a:t>
            </a:r>
            <a:r>
              <a:rPr lang="ar-SA" sz="2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 (Arabic)" panose="02020603050405020304" pitchFamily="18" charset="0"/>
              </a:rPr>
              <a:t> </a:t>
            </a:r>
            <a:r>
              <a:rPr lang="ar-SA" sz="2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 (Arabic)" panose="02020603050405020304" pitchFamily="18" charset="0"/>
              </a:rPr>
              <a:t>:القائد الرياضي مبدع ومبتكر وليس روتيني وتقليدي </a:t>
            </a:r>
            <a:r>
              <a:rPr lang="ar-SA" sz="2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 (Arabic)" panose="02020603050405020304" pitchFamily="18" charset="0"/>
              </a:rPr>
              <a:t>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ar-SA" sz="2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 (Arabic)" panose="02020603050405020304" pitchFamily="18" charset="0"/>
              </a:rPr>
              <a:t>المرونة </a:t>
            </a:r>
            <a:r>
              <a:rPr lang="ar-SA" sz="2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 (Arabic)" panose="02020603050405020304" pitchFamily="18" charset="0"/>
              </a:rPr>
              <a:t>:القدرة على تحقيق </a:t>
            </a:r>
            <a:r>
              <a:rPr lang="ar-SA" sz="2800" b="1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 (Arabic)" panose="02020603050405020304" pitchFamily="18" charset="0"/>
              </a:rPr>
              <a:t>الاهداف</a:t>
            </a:r>
            <a:r>
              <a:rPr lang="ar-SA" sz="2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 (Arabic)" panose="02020603050405020304" pitchFamily="18" charset="0"/>
              </a:rPr>
              <a:t> المرجوة في ضوء متطلبات الموقف </a:t>
            </a:r>
            <a:r>
              <a:rPr lang="ar-SA" sz="2800" b="1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 (Arabic)" panose="02020603050405020304" pitchFamily="18" charset="0"/>
              </a:rPr>
              <a:t>او</a:t>
            </a:r>
            <a:r>
              <a:rPr lang="ar-SA" sz="2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 (Arabic)" panose="02020603050405020304" pitchFamily="18" charset="0"/>
              </a:rPr>
              <a:t> </a:t>
            </a:r>
            <a:r>
              <a:rPr lang="ar-SA" sz="2800" b="1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 (Arabic)" panose="02020603050405020304" pitchFamily="18" charset="0"/>
              </a:rPr>
              <a:t>امكانية</a:t>
            </a:r>
            <a:r>
              <a:rPr lang="ar-SA" sz="2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 (Arabic)" panose="02020603050405020304" pitchFamily="18" charset="0"/>
              </a:rPr>
              <a:t> استخدام اكثر من وسيلة لتحقيق الهدف </a:t>
            </a:r>
            <a:r>
              <a:rPr lang="ar-SA" sz="2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 (Arabic)" panose="02020603050405020304" pitchFamily="18" charset="0"/>
              </a:rPr>
              <a:t>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ar-SA" sz="2800" b="1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 (Arabic)" panose="02020603050405020304" pitchFamily="18" charset="0"/>
              </a:rPr>
              <a:t>الطموح:القائد</a:t>
            </a:r>
            <a:r>
              <a:rPr lang="ar-SA" sz="2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 (Arabic)" panose="02020603050405020304" pitchFamily="18" charset="0"/>
              </a:rPr>
              <a:t> </a:t>
            </a:r>
            <a:r>
              <a:rPr lang="ar-SA" sz="2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 (Arabic)" panose="02020603050405020304" pitchFamily="18" charset="0"/>
              </a:rPr>
              <a:t>الرياضي يسعى </a:t>
            </a:r>
            <a:r>
              <a:rPr lang="ar-SA" sz="2800" b="1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 (Arabic)" panose="02020603050405020304" pitchFamily="18" charset="0"/>
              </a:rPr>
              <a:t>الى</a:t>
            </a:r>
            <a:r>
              <a:rPr lang="ar-SA" sz="2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 (Arabic)" panose="02020603050405020304" pitchFamily="18" charset="0"/>
              </a:rPr>
              <a:t> دفع وتحفيز التابعين بشتى الوسائل </a:t>
            </a:r>
            <a:r>
              <a:rPr lang="ar-SA" sz="2800" b="1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 (Arabic)" panose="02020603050405020304" pitchFamily="18" charset="0"/>
              </a:rPr>
              <a:t>الايجابية</a:t>
            </a:r>
            <a:r>
              <a:rPr lang="ar-SA" sz="2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 (Arabic)" panose="02020603050405020304" pitchFamily="18" charset="0"/>
              </a:rPr>
              <a:t> لتحقيق اعلى </a:t>
            </a:r>
            <a:r>
              <a:rPr lang="ar-SA" sz="2800" b="1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 (Arabic)" panose="02020603050405020304" pitchFamily="18" charset="0"/>
              </a:rPr>
              <a:t>مايمكن</a:t>
            </a:r>
            <a:r>
              <a:rPr lang="ar-SA" sz="2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 (Arabic)" panose="02020603050405020304" pitchFamily="18" charset="0"/>
              </a:rPr>
              <a:t> من مستوى </a:t>
            </a:r>
            <a:r>
              <a:rPr lang="ar-SA" sz="2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 (Arabic)" panose="02020603050405020304" pitchFamily="18" charset="0"/>
              </a:rPr>
              <a:t>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ar-SA" sz="2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 (Arabic)" panose="02020603050405020304" pitchFamily="18" charset="0"/>
              </a:rPr>
              <a:t>القيادية </a:t>
            </a:r>
            <a:r>
              <a:rPr lang="ar-SA" sz="2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 (Arabic)" panose="02020603050405020304" pitchFamily="18" charset="0"/>
              </a:rPr>
              <a:t>:القائد الرياضي يتسم بسمة القيادية ويقصد بذلك قدرته على التوجيه والتأثير في سلوك التابعين 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745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درس التربية الرياضية 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IQ" b="1" dirty="0"/>
              <a:t>إن درس التربية الرياضية هو المدة التي يعطى فيها أي نشاط جسماني سواء كان ألعاباً أم تمرينات.. الخ ، وما دام هذا النشاط يخضع لقواعد تربوية وفسيولوجية كما يخضع لعامل الزمن لذا فان لدرس التربية الرياضية كما في دروس المواد المنهجية الأخرى أهدافا عليه تحقيقها في المجال التربوي المدرسي </a:t>
            </a:r>
            <a:endParaRPr lang="en-US" dirty="0"/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850037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b="1" dirty="0"/>
              <a:t>الجانب التنظيمي لدرس التربية الرياضية 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b="1" dirty="0"/>
              <a:t>من الأمور المهمة لنجاحه ، حيث يحتاج إلى كفاءة كبيرة نسبة إلى نوعية العمل الذي يقدمه المدرس ، ويجب إن لا يكون الدرس غاية بحد ذاته بل محفزاً للاستمرار بالخبرات التي يكتسبها الطالب في هذا الدرس والاستفادة منها في مجالات أخرى . </a:t>
            </a:r>
            <a:endParaRPr lang="en-US" dirty="0"/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82536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تهيئة </a:t>
            </a:r>
            <a:r>
              <a:rPr lang="ar-IQ" dirty="0" err="1" smtClean="0"/>
              <a:t>واعداد</a:t>
            </a:r>
            <a:r>
              <a:rPr lang="ar-IQ" dirty="0" smtClean="0"/>
              <a:t> درس التربية الرياضية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b="1" dirty="0"/>
              <a:t>على المدرس تهيئة وإعداد الدرس وتوفير مستلزمات تنفيذ خطة الدرس ، وتوزيع الطلبة وتقسيمهم إلى مجموعات وهذا مما يساعده على السيطرة على الطلبة ومتابعتهم بشكل جيد ، مع العمل على إدارة الدرس وتوزيع وقته بشكل يتناسب ونوع المهارة التي يقدمها ، وعدم إغفاله متابعة حضور الطلاب وملابسهم وخاصة التي ممكن إن تسبب لهم الإصابات أو </a:t>
            </a:r>
            <a:r>
              <a:rPr lang="ar-IQ" b="1" dirty="0" err="1"/>
              <a:t>تعيقهم</a:t>
            </a:r>
            <a:r>
              <a:rPr lang="ar-IQ" b="1" dirty="0"/>
              <a:t> عن أداء الواجبات المناطة بهم .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070852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ستخلص اطروحة محمد">
  <a:themeElements>
    <a:clrScheme name="أزرق دافئ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خداعي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خداعي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مستخلص اطروحة محمد" id="{A0916029-B20A-482B-80DE-DACC0BEFEBE4}" vid="{EC56B43A-5CAB-4690-ABA4-02D96C448F87}"/>
    </a:ext>
  </a:extLst>
</a:theme>
</file>

<file path=ppt/theme/theme2.xml><?xml version="1.0" encoding="utf-8"?>
<a:theme xmlns:a="http://schemas.openxmlformats.org/drawingml/2006/main" name="قطرة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مستخلص اطروحة محمد</Template>
  <TotalTime>115</TotalTime>
  <Words>695</Words>
  <Application>Microsoft Office PowerPoint</Application>
  <PresentationFormat>ملء الشاشة</PresentationFormat>
  <Paragraphs>29</Paragraphs>
  <Slides>10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2</vt:i4>
      </vt:variant>
      <vt:variant>
        <vt:lpstr>عناوين الشرائح</vt:lpstr>
      </vt:variant>
      <vt:variant>
        <vt:i4>10</vt:i4>
      </vt:variant>
    </vt:vector>
  </HeadingPairs>
  <TitlesOfParts>
    <vt:vector size="19" baseType="lpstr">
      <vt:lpstr>Arial</vt:lpstr>
      <vt:lpstr>Calibri</vt:lpstr>
      <vt:lpstr>Corbel</vt:lpstr>
      <vt:lpstr>Tahoma</vt:lpstr>
      <vt:lpstr>Times New Roman</vt:lpstr>
      <vt:lpstr>Times New Roman (Arabic)</vt:lpstr>
      <vt:lpstr>Tw Cen MT</vt:lpstr>
      <vt:lpstr>مستخلص اطروحة محمد</vt:lpstr>
      <vt:lpstr>قطرة</vt:lpstr>
      <vt:lpstr>دور القيادة في إدارة درس التربيةالرياضية في المدارس لدى طلبةالمرحلة الرابعة  </vt:lpstr>
      <vt:lpstr>مفهوم القيادة الرياضية  </vt:lpstr>
      <vt:lpstr>القيادة الرياضية </vt:lpstr>
      <vt:lpstr>المفاهيم التي تسهم بنجاح القائد </vt:lpstr>
      <vt:lpstr>سمات القائد الرياضي </vt:lpstr>
      <vt:lpstr>عرض تقديمي في PowerPoint</vt:lpstr>
      <vt:lpstr>درس التربية الرياضية </vt:lpstr>
      <vt:lpstr>الجانب التنظيمي لدرس التربية الرياضية </vt:lpstr>
      <vt:lpstr>تهيئة واعداد درس التربية الرياضية</vt:lpstr>
      <vt:lpstr>أهداف درس التربية الرياضية </vt:lpstr>
    </vt:vector>
  </TitlesOfParts>
  <Company>Microsoft (C)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دور القيادة في إدارة درس التربيةالرياضية في المدارس لدى طلبةالمرحلة الرابعة  </dc:title>
  <dc:creator>mohammed janjoon</dc:creator>
  <cp:lastModifiedBy>mohammed janjoon</cp:lastModifiedBy>
  <cp:revision>8</cp:revision>
  <dcterms:created xsi:type="dcterms:W3CDTF">2024-04-22T15:51:28Z</dcterms:created>
  <dcterms:modified xsi:type="dcterms:W3CDTF">2024-04-23T04:21:37Z</dcterms:modified>
</cp:coreProperties>
</file>