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CF5302-DD5F-F088-AF79-2B5D37ED2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0493"/>
            <a:ext cx="9144000" cy="883304"/>
          </a:xfrm>
        </p:spPr>
        <p:txBody>
          <a:bodyPr>
            <a:normAutofit/>
          </a:bodyPr>
          <a:lstStyle/>
          <a:p>
            <a:pPr algn="ctr"/>
            <a:r>
              <a:rPr lang="ar-IQ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bas" panose="00000500000000000000" pitchFamily="2" charset="-78"/>
                <a:cs typeface="Al Qabas" panose="00000500000000000000" pitchFamily="2" charset="-78"/>
              </a:rPr>
              <a:t>التعليم الألكتروني ما بين الواقع و الطموح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Qabas" panose="00000500000000000000" pitchFamily="2" charset="-78"/>
              <a:cs typeface="Al Qabas" panose="000005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96E1A-B8A1-5FF6-F968-9F222BA8F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8" y="376518"/>
            <a:ext cx="1447296" cy="1447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415BCB-E7BE-5F5F-6A8E-F0229F700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527" y="376518"/>
            <a:ext cx="1447296" cy="14702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3FADCB3-116A-4715-D596-B29C9642BAED}"/>
              </a:ext>
            </a:extLst>
          </p:cNvPr>
          <p:cNvSpPr txBox="1">
            <a:spLocks/>
          </p:cNvSpPr>
          <p:nvPr/>
        </p:nvSpPr>
        <p:spPr>
          <a:xfrm>
            <a:off x="1524000" y="3317722"/>
            <a:ext cx="9144000" cy="883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bas" panose="00000500000000000000" pitchFamily="2" charset="-78"/>
                <a:cs typeface="Al Qabas" panose="00000500000000000000" pitchFamily="2" charset="-78"/>
              </a:rPr>
              <a:t>م. م. عمار غالب سليم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Qabas" panose="00000500000000000000" pitchFamily="2" charset="-78"/>
              <a:cs typeface="Al Qabas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B00F6B-A03A-84B0-8549-8A5A2F9387B6}"/>
              </a:ext>
            </a:extLst>
          </p:cNvPr>
          <p:cNvSpPr/>
          <p:nvPr/>
        </p:nvSpPr>
        <p:spPr>
          <a:xfrm>
            <a:off x="508484" y="427527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7541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39ABF-6351-5F06-BEB6-E9287953F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3E6061-1892-3673-B0F7-B948D5945931}"/>
              </a:ext>
            </a:extLst>
          </p:cNvPr>
          <p:cNvSpPr/>
          <p:nvPr/>
        </p:nvSpPr>
        <p:spPr>
          <a:xfrm>
            <a:off x="2178504" y="484112"/>
            <a:ext cx="9414820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الواقع في العراق: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ألغى الفصول التقليدية واستبدلها بالفصول الإفتراضية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عدم تقبل فكرة التحول الكلي لدى المدرسين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شبكة الإنترنت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غياب الوعي ال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ألكتروني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التفاعل الاجتماعي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العزلة  ... الكسل ... المصداقية ... التركيز والملل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4857F-6471-DD02-1B22-F556AFC027D2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5850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A6A19-DA49-30F5-3CF8-A1566851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BA7D7B-31B9-02A0-BEA7-FD5DA6FBF39C}"/>
              </a:ext>
            </a:extLst>
          </p:cNvPr>
          <p:cNvSpPr/>
          <p:nvPr/>
        </p:nvSpPr>
        <p:spPr>
          <a:xfrm>
            <a:off x="2178504" y="484112"/>
            <a:ext cx="9414820" cy="54168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الواقع في العراق: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ألغى الفصول التقليدية واستبدلها بالفصول الإفتراضية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عدم تقبل فكرة التحول الكلي لدى المدرسين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شبكة الإنترنت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غياب الوعي ال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ألكتروني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التفاعل الاجتماعي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العزلة  ... الكسل ... المصداقية ... التركيز والملل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اكثر ملائمة للعلوم الإجتماعية والإنسانية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8AF51-807A-31F2-F39B-D5722C62A306}"/>
              </a:ext>
            </a:extLst>
          </p:cNvPr>
          <p:cNvSpPr/>
          <p:nvPr/>
        </p:nvSpPr>
        <p:spPr>
          <a:xfrm>
            <a:off x="428846" y="611435"/>
            <a:ext cx="727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5323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8198E-43BC-0EB1-08CD-CAC8ABEAC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41495B-602E-B3C4-909B-A66A5CDE0DBF}"/>
              </a:ext>
            </a:extLst>
          </p:cNvPr>
          <p:cNvSpPr/>
          <p:nvPr/>
        </p:nvSpPr>
        <p:spPr>
          <a:xfrm>
            <a:off x="2178504" y="484112"/>
            <a:ext cx="9414820" cy="60324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الواقع في العراق: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ألغى الفصول التقليدية واستبدلها بالفصول الإفتراضية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عدم تقبل فكرة التحول الكلي لدى المدرسين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شبكة الإنترنت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غياب الوعي ال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ألكتروني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التفاعل الاجتماعي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العزلة  ... الكسل ... المصداقية ... التركيز والملل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اكثر ملائمة للعلوم الإجتماعية والإنسانية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قد يكون باهض الثمن للبعض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AEDE9D-5285-F3E9-3BB6-D066AE35449E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7763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4E499-412C-0F0D-7C00-0B626CC1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756FC6-A2E5-DBF8-6102-1B3950944BA6}"/>
              </a:ext>
            </a:extLst>
          </p:cNvPr>
          <p:cNvSpPr/>
          <p:nvPr/>
        </p:nvSpPr>
        <p:spPr>
          <a:xfrm>
            <a:off x="3896922" y="484112"/>
            <a:ext cx="7696402" cy="17235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إيجابياته: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مرونة في تحديد مواعيد الدراسة وإدارة الوقت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A7E48-B5CA-8AA6-FAEF-C93751C79C71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8981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82454-BB59-1EB0-C004-2F3A2C13C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B8E9C-3A65-5D82-50D9-271EFF1564E0}"/>
              </a:ext>
            </a:extLst>
          </p:cNvPr>
          <p:cNvSpPr/>
          <p:nvPr/>
        </p:nvSpPr>
        <p:spPr>
          <a:xfrm>
            <a:off x="3896922" y="484112"/>
            <a:ext cx="7696402" cy="23391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إيجابياته: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مرونة في تحديد مواعيد الدراسة وإدارة الوقت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يشجع على التعلم الذاتي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2A8BB2-EDB2-648D-86B9-38CD5FADBC51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0536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9C861-1764-2510-50C5-5C297B8DC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D36F40-4D68-17F6-0739-4164F5EE3733}"/>
              </a:ext>
            </a:extLst>
          </p:cNvPr>
          <p:cNvSpPr/>
          <p:nvPr/>
        </p:nvSpPr>
        <p:spPr>
          <a:xfrm>
            <a:off x="3896922" y="484112"/>
            <a:ext cx="7696402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إيجابياته: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مرونة في تحديد مواعيد الدراسة وإدارة الوقت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يشجع على التعلم الذاتي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توفير التكاليف مقارنةً بالتعليم التقليدي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760F1E-454A-C3E2-1ED9-01C56DB9A5BF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34281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8C2BA-E7FC-A589-5590-56E002812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116E43-6DF2-1AE0-836D-402E35C37257}"/>
              </a:ext>
            </a:extLst>
          </p:cNvPr>
          <p:cNvSpPr/>
          <p:nvPr/>
        </p:nvSpPr>
        <p:spPr>
          <a:xfrm>
            <a:off x="3557086" y="484112"/>
            <a:ext cx="8036238" cy="35702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إيجابياته: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مرونة في تحديد مواعيد الدراسة وإدارة الوقت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يشجع على التعلم الذاتي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توفير التكاليف مقارنةً بالتعليم التقليدي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يسمح بقياس أداء الطلاب بشكل أسرع وأدق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6D3247-889A-CD8F-A0D9-B32F466A267A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53885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C0F54-3292-EFD8-36CF-39AE2B42B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9FDE22-B905-1D29-5819-4D9C51614CE8}"/>
              </a:ext>
            </a:extLst>
          </p:cNvPr>
          <p:cNvSpPr/>
          <p:nvPr/>
        </p:nvSpPr>
        <p:spPr>
          <a:xfrm>
            <a:off x="3557085" y="484112"/>
            <a:ext cx="8036239" cy="418576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إيجابياته: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مرونة في تحديد مواعيد الدراسة وإدارة الوقت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يشجع على التعلم الذاتي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توفير التكاليف مقارنةً بالتعليم التقليدي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يسمح بقياس أداء الطلاب بشكل أسرع وأدق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تعلّم مهارات تكنولوجيا المعلومات والاتصالات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45CEE1-DE05-B413-F24B-7813A046C925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594361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DE492-005E-D689-315D-163C180AD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A0A388-5CD8-1014-9CD8-0A5049271635}"/>
              </a:ext>
            </a:extLst>
          </p:cNvPr>
          <p:cNvSpPr/>
          <p:nvPr/>
        </p:nvSpPr>
        <p:spPr>
          <a:xfrm>
            <a:off x="3557085" y="484112"/>
            <a:ext cx="8036239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إيجابياته: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مرونة في تحديد مواعيد الدراسة وإدارة الوقت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يشجع على التعلم الذاتي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توفير التكاليف مقارنةً بالتعليم التقليدي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يسمح بقياس أداء الطلاب بشكل أسرع وأدق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تعلّم مهارات تكنولوجيا المعلومات والاتصالات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توفر المادة الدراسية وقت ما يشاء المتعلم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0561F2-D986-9B59-B7D2-5CBE496B8DB7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053806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6231F-FA75-64E9-7262-57A8F7736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F9D98C-7B5C-C1FA-65F9-C7650D66FF82}"/>
              </a:ext>
            </a:extLst>
          </p:cNvPr>
          <p:cNvSpPr/>
          <p:nvPr/>
        </p:nvSpPr>
        <p:spPr>
          <a:xfrm>
            <a:off x="3557085" y="484112"/>
            <a:ext cx="8036239" cy="54168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إيجابياته: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مرونة في تحديد مواعيد الدراسة وإدارة الوقت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يشجع على التعلم الذاتي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توفير التكاليف مقارنةً بالتعليم التقليدي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يسمح بقياس أداء الطلاب بشكل أسرع وأدق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تعلّم مهارات تكنولوجيا المعلومات والاتصالات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توفر المادة الدراسية وقت ما يشاء المتعلم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وقت فراغ اكثر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D4EABA-4633-DC6C-051C-A9ED39B2996A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80870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420BC6-360E-D62F-2E7B-9FA04C77C352}"/>
              </a:ext>
            </a:extLst>
          </p:cNvPr>
          <p:cNvSpPr/>
          <p:nvPr/>
        </p:nvSpPr>
        <p:spPr>
          <a:xfrm>
            <a:off x="2178504" y="484112"/>
            <a:ext cx="9414820" cy="23391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الواقع في العراق: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ألغى الفصول التقليدية واستبدلها بالفصول الإفتراضية</a:t>
            </a:r>
          </a:p>
          <a:p>
            <a:pPr algn="r" rtl="1"/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E5CC3-A5A6-5F73-BB83-9E6ED746951A}"/>
              </a:ext>
            </a:extLst>
          </p:cNvPr>
          <p:cNvSpPr/>
          <p:nvPr/>
        </p:nvSpPr>
        <p:spPr>
          <a:xfrm>
            <a:off x="557375" y="61143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8330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85CB5-D853-118C-3317-6FC0461D1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0FEF1A-0DAD-1708-F1A6-FF51CD3FF950}"/>
              </a:ext>
            </a:extLst>
          </p:cNvPr>
          <p:cNvSpPr/>
          <p:nvPr/>
        </p:nvSpPr>
        <p:spPr>
          <a:xfrm>
            <a:off x="3557085" y="484112"/>
            <a:ext cx="8036239" cy="60324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إيجابياته: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مرونة في تحديد مواعيد الدراسة وإدارة الوقت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يشجع على التعلم الذاتي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توفير التكاليف مقارنةً بالتعليم التقليدي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يسمح بقياس أداء الطلاب بشكل أسرع وأدق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تعلّم مهارات تكنولوجيا المعلومات والاتصالات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توفر المادة الدراسية وقت ما يشاء المتعلم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وقت فراغ اكثر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إمكانية ال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تنقل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61F103-EEF5-2737-8BDE-CE5992D716F3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80140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CDBA6-DDED-AE66-F206-84C379786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D5E478-14D3-9357-66CC-62A184717078}"/>
              </a:ext>
            </a:extLst>
          </p:cNvPr>
          <p:cNvSpPr/>
          <p:nvPr/>
        </p:nvSpPr>
        <p:spPr>
          <a:xfrm>
            <a:off x="1632030" y="484112"/>
            <a:ext cx="9961294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الطموح: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التغلب على مشكلة فقدان التفاعل الاجتماعي، يمكن استخدام التقنيات الحديثة مثل الدردشة الصوتية والفيديو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D9CCD9-3E8D-BEBA-F2BA-7A7B5D23B2EA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587355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1AF3F-7C3D-7563-DD7A-8D8CE4B7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607F93-5B6C-6496-726D-55739491B289}"/>
              </a:ext>
            </a:extLst>
          </p:cNvPr>
          <p:cNvSpPr/>
          <p:nvPr/>
        </p:nvSpPr>
        <p:spPr>
          <a:xfrm>
            <a:off x="1018572" y="484112"/>
            <a:ext cx="10574752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الطموح: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التغلب على مشكلة فقدان التفاعل الاجتماعي، يمكن استخدام التقنيات الحديثة مثل الدردشة الصوتية والفيديو </a:t>
            </a:r>
          </a:p>
          <a:p>
            <a:pPr algn="r" rtl="1"/>
            <a:endParaRPr lang="ar-IQ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زيادة توفر الانترنت عالي السرعة والأجهزة الحديثة للطلاب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B38AF8-D3FE-C613-3425-347EA466A6AB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161400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C9386-BD0C-E08C-FAB6-BD87C6F0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787F4D-37D4-FBCB-A1EE-31CB7D04E796}"/>
              </a:ext>
            </a:extLst>
          </p:cNvPr>
          <p:cNvSpPr/>
          <p:nvPr/>
        </p:nvSpPr>
        <p:spPr>
          <a:xfrm>
            <a:off x="1018572" y="484112"/>
            <a:ext cx="10574752" cy="5416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الطموح: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التغلب على مشكلة فقدان التفاعل الاجتماعي، يمكن استخدام التقنيات الحديثة مثل الدردشة الصوتية والفيديو </a:t>
            </a:r>
          </a:p>
          <a:p>
            <a:pPr algn="r" rtl="1"/>
            <a:endParaRPr lang="ar-IQ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زيادة توفر الانترنت عالي السرعة والأجهزة الحديثة للطلاب</a:t>
            </a:r>
          </a:p>
          <a:p>
            <a:pPr algn="r" rtl="1"/>
            <a:endParaRPr lang="ar-IQ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توفير التدريب اللازم للتدريسيين لاستخدام التكنولوجيا والمنصات التعليمية بشكل فعال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44E4F4-8883-BDA8-09EA-8500763BCC02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65784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01409-DD01-7BB3-2AA0-78E42B49F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6E2C51-266D-2734-5A0F-2EBEF49838CF}"/>
              </a:ext>
            </a:extLst>
          </p:cNvPr>
          <p:cNvSpPr/>
          <p:nvPr/>
        </p:nvSpPr>
        <p:spPr>
          <a:xfrm>
            <a:off x="1018572" y="484112"/>
            <a:ext cx="10574752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الطموح: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توفير الدعم الفني للطلاب والمعلمين لحل المشاكل التقنية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FEBF66-52DF-F0D8-CA30-61B87261C0C3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109227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065B4-8959-B282-F920-B0F69DC4E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7E6760-2D67-6238-4B54-C50C617F936B}"/>
              </a:ext>
            </a:extLst>
          </p:cNvPr>
          <p:cNvSpPr/>
          <p:nvPr/>
        </p:nvSpPr>
        <p:spPr>
          <a:xfrm>
            <a:off x="1018572" y="484112"/>
            <a:ext cx="10574752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الطموح: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توفير الدعم الفني للطلاب والمعلمين لحل المشاكل التقنية</a:t>
            </a:r>
          </a:p>
          <a:p>
            <a:pPr algn="r" rtl="1"/>
            <a:endParaRPr lang="ar-IQ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تطوير محتوى التعليم الإلكتروني ليتناسب مع تفاوتات الطلاب ويشجع على التفاعل والابتكار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F83EA-63A4-99D3-58C3-236FBFB79566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170831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4E2D5-40C8-7A73-BF36-169598C62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CD8014-1A62-D0CE-B6DA-5DBCEB73653C}"/>
              </a:ext>
            </a:extLst>
          </p:cNvPr>
          <p:cNvSpPr/>
          <p:nvPr/>
        </p:nvSpPr>
        <p:spPr>
          <a:xfrm>
            <a:off x="1018572" y="484112"/>
            <a:ext cx="10574752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الطموح: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توفير الدعم الفني للطلاب والمعلمين لحل المشاكل التقنية</a:t>
            </a:r>
          </a:p>
          <a:p>
            <a:pPr algn="r" rtl="1"/>
            <a:endParaRPr lang="ar-IQ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تطوير محتوى التعليم الإلكتروني ليتناسب مع تفاوتات الطلاب ويشجع على التفاعل والابتكار</a:t>
            </a:r>
          </a:p>
          <a:p>
            <a:pPr algn="r" rtl="1"/>
            <a:endParaRPr lang="ar-IQ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إعتماد التعليم الهجين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A0CF8E-C0B6-746C-A470-0E07FCFA805A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41776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A849C-2B66-8694-FCD0-CC084A14B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64EF57-BF39-5AB1-6CAC-47FED240916B}"/>
              </a:ext>
            </a:extLst>
          </p:cNvPr>
          <p:cNvSpPr/>
          <p:nvPr/>
        </p:nvSpPr>
        <p:spPr>
          <a:xfrm>
            <a:off x="1018572" y="484112"/>
            <a:ext cx="10574752" cy="603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الطموح: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توفير الدعم الفني للطلاب والمعلمين لحل المشاكل التقنية</a:t>
            </a:r>
          </a:p>
          <a:p>
            <a:pPr algn="r" rtl="1"/>
            <a:endParaRPr lang="ar-IQ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تطوير محتوى التعليم الإلكتروني ليتناسب مع تفاوتات الطلاب ويشجع على التفاعل والابتكار</a:t>
            </a:r>
          </a:p>
          <a:p>
            <a:pPr algn="r" rtl="1"/>
            <a:endParaRPr lang="ar-IQ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إعتماد التعليم الهجين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دعم مستمر لرفع مستوى الوعي التكنولوجي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711B59-4D9B-7BB5-6108-5031C8858CED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100462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2E512-AE51-57A5-EB6E-0CB40BC71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AE981D-EB0F-ED3D-F0E6-5D970CB10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" y="0"/>
            <a:ext cx="1067276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8B19B8-4339-826D-FE27-420258168D7E}"/>
              </a:ext>
            </a:extLst>
          </p:cNvPr>
          <p:cNvSpPr/>
          <p:nvPr/>
        </p:nvSpPr>
        <p:spPr>
          <a:xfrm>
            <a:off x="2189543" y="965378"/>
            <a:ext cx="7812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IQ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مداخلات الجمهور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5C8BE3-899C-F92D-A8E4-A217FA81DC67}"/>
              </a:ext>
            </a:extLst>
          </p:cNvPr>
          <p:cNvSpPr/>
          <p:nvPr/>
        </p:nvSpPr>
        <p:spPr>
          <a:xfrm>
            <a:off x="414708" y="611435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79917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329E6-8483-7623-5F84-E71E216B0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305995-CA87-ADDF-1E1B-3A4FA549A3E6}"/>
              </a:ext>
            </a:extLst>
          </p:cNvPr>
          <p:cNvSpPr/>
          <p:nvPr/>
        </p:nvSpPr>
        <p:spPr>
          <a:xfrm>
            <a:off x="2178504" y="484112"/>
            <a:ext cx="9414820" cy="23391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الواقع في العراق: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ألغى الفصول التقليدية واستبدلها بالفصول الإفتراضية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عدم تقبل فكرة التحول الكلي لدى المدرسين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273C0D-9E2F-38C4-57AA-713E063F5F8A}"/>
              </a:ext>
            </a:extLst>
          </p:cNvPr>
          <p:cNvSpPr/>
          <p:nvPr/>
        </p:nvSpPr>
        <p:spPr>
          <a:xfrm>
            <a:off x="557375" y="61143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6476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A80A9-F4AC-1ACA-CE39-35ED6A578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880842-3F4E-2977-CCE8-CBCFD0D8690E}"/>
              </a:ext>
            </a:extLst>
          </p:cNvPr>
          <p:cNvSpPr/>
          <p:nvPr/>
        </p:nvSpPr>
        <p:spPr>
          <a:xfrm>
            <a:off x="2178504" y="484112"/>
            <a:ext cx="9414820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الواقع في العراق: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ألغى الفصول التقليدية واستبدلها بالفصول الإفتراضية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عدم تقبل فكرة التحول الكلي لدى المدرسين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شبكة الإنترنت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4BA78-8DEB-CE82-B173-2BC5D34FA965}"/>
              </a:ext>
            </a:extLst>
          </p:cNvPr>
          <p:cNvSpPr/>
          <p:nvPr/>
        </p:nvSpPr>
        <p:spPr>
          <a:xfrm>
            <a:off x="557375" y="61143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8652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C2842-65C6-A562-4A23-E1D151130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369F01-FFB6-6107-BC72-A30A31F2D63C}"/>
              </a:ext>
            </a:extLst>
          </p:cNvPr>
          <p:cNvSpPr/>
          <p:nvPr/>
        </p:nvSpPr>
        <p:spPr>
          <a:xfrm>
            <a:off x="2178504" y="484112"/>
            <a:ext cx="9414820" cy="35702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الواقع في العراق: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ألغى الفصول التقليدية واستبدلها بالفصول الإفتراضية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عدم تقبل فكرة التحول الكلي لدى المدرسين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شبكة الإنترنت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غياب الوعي ال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ألكتروني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C8C3A3-BBC6-A7B5-CD40-AD2B47C11903}"/>
              </a:ext>
            </a:extLst>
          </p:cNvPr>
          <p:cNvSpPr/>
          <p:nvPr/>
        </p:nvSpPr>
        <p:spPr>
          <a:xfrm>
            <a:off x="557375" y="61143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1172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55015-07B4-7F67-D575-7EFA29785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34A697-6D4C-F5E9-AE0E-E05C0AAE91A1}"/>
              </a:ext>
            </a:extLst>
          </p:cNvPr>
          <p:cNvSpPr/>
          <p:nvPr/>
        </p:nvSpPr>
        <p:spPr>
          <a:xfrm>
            <a:off x="2178504" y="484112"/>
            <a:ext cx="9414820" cy="418576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الواقع في العراق: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ألغى الفصول التقليدية واستبدلها بالفصول الإفتراضية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عدم تقبل فكرة التحول الكلي لدى المدرسين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شبكة الإنترنت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غياب الوعي ال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ألكتروني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التفاعل الاجتماعي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B9FD96-7F21-3980-756D-0A0D595F2442}"/>
              </a:ext>
            </a:extLst>
          </p:cNvPr>
          <p:cNvSpPr/>
          <p:nvPr/>
        </p:nvSpPr>
        <p:spPr>
          <a:xfrm>
            <a:off x="557375" y="61143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2921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A651A-B121-6639-DB7A-38559E8D0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FDEED-15EE-DA7D-C0F4-82E70EE5DABB}"/>
              </a:ext>
            </a:extLst>
          </p:cNvPr>
          <p:cNvSpPr/>
          <p:nvPr/>
        </p:nvSpPr>
        <p:spPr>
          <a:xfrm>
            <a:off x="2178504" y="484112"/>
            <a:ext cx="9414820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الواقع في العراق: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ألغى الفصول التقليدية واستبدلها بالفصول الإفتراضية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عدم تقبل فكرة التحول الكلي لدى المدرسين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شبكة الإنترنت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غياب الوعي ال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ألكتروني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التفاعل الاجتماعي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العزلة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98079E-0844-CE53-8842-76E8C603B57A}"/>
              </a:ext>
            </a:extLst>
          </p:cNvPr>
          <p:cNvSpPr/>
          <p:nvPr/>
        </p:nvSpPr>
        <p:spPr>
          <a:xfrm>
            <a:off x="557375" y="61143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3770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8DF03-8182-050C-00EC-02006137E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40CC7A-D53E-21FE-DFFA-84C698D8EC40}"/>
              </a:ext>
            </a:extLst>
          </p:cNvPr>
          <p:cNvSpPr/>
          <p:nvPr/>
        </p:nvSpPr>
        <p:spPr>
          <a:xfrm>
            <a:off x="2178504" y="484112"/>
            <a:ext cx="9414820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الواقع في العراق: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ألغى الفصول التقليدية واستبدلها بالفصول الإفتراضية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عدم تقبل فكرة التحول الكلي لدى المدرسين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شبكة الإنترنت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غياب الوعي ال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ألكتروني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التفاعل الاجتماعي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العزلة  ... الكسل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E51872-E3D8-7D0A-FDAE-DAA628FFBEE6}"/>
              </a:ext>
            </a:extLst>
          </p:cNvPr>
          <p:cNvSpPr/>
          <p:nvPr/>
        </p:nvSpPr>
        <p:spPr>
          <a:xfrm>
            <a:off x="557375" y="61143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493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A493C-5E60-1EBB-C0A5-E42B92187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4EEE18-730F-4AB0-1031-22144B8D6029}"/>
              </a:ext>
            </a:extLst>
          </p:cNvPr>
          <p:cNvSpPr/>
          <p:nvPr/>
        </p:nvSpPr>
        <p:spPr>
          <a:xfrm>
            <a:off x="2178504" y="484112"/>
            <a:ext cx="9414820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IQ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الواقع في العراق:</a:t>
            </a:r>
          </a:p>
          <a:p>
            <a:pPr algn="r" rtl="1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ألغى الفصول التقليدية واستبدلها بالفصول الإفتراضية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عدم تقبل فكرة التحول الكلي لدى المدرسين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شبكة الإنترنت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غياب الوعي ال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ألكتروني</a:t>
            </a:r>
          </a:p>
          <a:p>
            <a:pPr algn="r" rtl="1"/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ضعف التفاعل الاجتماعي</a:t>
            </a:r>
          </a:p>
          <a:p>
            <a:pPr algn="r" rtl="1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- </a:t>
            </a:r>
            <a:r>
              <a:rPr lang="ar-IQ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ltan normal" pitchFamily="2" charset="-78"/>
              </a:rPr>
              <a:t>العزلة  ... الكسل ... المصداقية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normal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EDCF92-17EF-03BF-8811-9C5FC2D14915}"/>
              </a:ext>
            </a:extLst>
          </p:cNvPr>
          <p:cNvSpPr/>
          <p:nvPr/>
        </p:nvSpPr>
        <p:spPr>
          <a:xfrm>
            <a:off x="557375" y="61143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495865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</TotalTime>
  <Words>829</Words>
  <Application>Microsoft Office PowerPoint</Application>
  <PresentationFormat>Widescreen</PresentationFormat>
  <Paragraphs>198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Al Qabas</vt:lpstr>
      <vt:lpstr>Arial</vt:lpstr>
      <vt:lpstr>Century Gothic</vt:lpstr>
      <vt:lpstr>Sultan normal</vt:lpstr>
      <vt:lpstr>Wingdings 3</vt:lpstr>
      <vt:lpstr>Wisp</vt:lpstr>
      <vt:lpstr>التعليم الألكتروني ما بين الواقع و الطموح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التعليم الألكتروني ما بين الواقع و الطموح</dc:title>
  <dc:creator>ammar ghalib</dc:creator>
  <cp:lastModifiedBy>Hp</cp:lastModifiedBy>
  <cp:revision>77</cp:revision>
  <dcterms:created xsi:type="dcterms:W3CDTF">2024-03-03T06:10:53Z</dcterms:created>
  <dcterms:modified xsi:type="dcterms:W3CDTF">2024-03-03T07:58:19Z</dcterms:modified>
</cp:coreProperties>
</file>