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56"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70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9837761D-34D3-41EA-8065-5F30F8B1C520}"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197360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1928793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55822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08212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7607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465969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3184505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40314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629679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837761D-34D3-41EA-8065-5F30F8B1C520}"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78016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837761D-34D3-41EA-8065-5F30F8B1C520}"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181636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837761D-34D3-41EA-8065-5F30F8B1C520}" type="datetimeFigureOut">
              <a:rPr lang="en-US" smtClean="0"/>
              <a:t>5/26/2023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1317659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837761D-34D3-41EA-8065-5F30F8B1C520}"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834378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7761D-34D3-41EA-8065-5F30F8B1C520}" type="datetimeFigureOut">
              <a:rPr lang="en-US" smtClean="0"/>
              <a:t>5/26/2023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202382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837761D-34D3-41EA-8065-5F30F8B1C520}"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2532929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837761D-34D3-41EA-8065-5F30F8B1C520}"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B98F1-5E1B-465B-9D43-8E46F5048FC8}" type="slidenum">
              <a:rPr lang="en-US" smtClean="0"/>
              <a:t>‹#›</a:t>
            </a:fld>
            <a:endParaRPr lang="en-US"/>
          </a:p>
        </p:txBody>
      </p:sp>
    </p:spTree>
    <p:extLst>
      <p:ext uri="{BB962C8B-B14F-4D97-AF65-F5344CB8AC3E}">
        <p14:creationId xmlns:p14="http://schemas.microsoft.com/office/powerpoint/2010/main" val="1446930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837761D-34D3-41EA-8065-5F30F8B1C520}" type="datetimeFigureOut">
              <a:rPr lang="en-US" smtClean="0"/>
              <a:t>5/26/2023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A5B98F1-5E1B-465B-9D43-8E46F5048FC8}" type="slidenum">
              <a:rPr lang="en-US" smtClean="0"/>
              <a:t>‹#›</a:t>
            </a:fld>
            <a:endParaRPr lang="en-US"/>
          </a:p>
        </p:txBody>
      </p:sp>
    </p:spTree>
    <p:extLst>
      <p:ext uri="{BB962C8B-B14F-4D97-AF65-F5344CB8AC3E}">
        <p14:creationId xmlns:p14="http://schemas.microsoft.com/office/powerpoint/2010/main" val="387840384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عنوان 1"/>
          <p:cNvSpPr>
            <a:spLocks noGrp="1"/>
          </p:cNvSpPr>
          <p:nvPr>
            <p:ph type="ctrTitle"/>
          </p:nvPr>
        </p:nvSpPr>
        <p:spPr>
          <a:xfrm>
            <a:off x="950890" y="3234268"/>
            <a:ext cx="10290220" cy="1506828"/>
          </a:xfrm>
        </p:spPr>
        <p:txBody>
          <a:bodyPr>
            <a:normAutofit fontScale="90000"/>
          </a:bodyPr>
          <a:lstStyle/>
          <a:p>
            <a:pPr algn="r"/>
            <a:r>
              <a:rPr lang="ar-IQ" sz="2700" b="1" dirty="0" smtClean="0">
                <a:solidFill>
                  <a:srgbClr val="FF0000"/>
                </a:solidFill>
              </a:rPr>
              <a:t>وزارة التعليم العالي والبحث العلمي</a:t>
            </a:r>
            <a:br>
              <a:rPr lang="ar-IQ" sz="2700" b="1" dirty="0" smtClean="0">
                <a:solidFill>
                  <a:srgbClr val="FF0000"/>
                </a:solidFill>
              </a:rPr>
            </a:br>
            <a:r>
              <a:rPr lang="ar-IQ" sz="2700" b="1" dirty="0" smtClean="0">
                <a:solidFill>
                  <a:srgbClr val="FF0000"/>
                </a:solidFill>
              </a:rPr>
              <a:t>جامعة بغداد</a:t>
            </a:r>
            <a:br>
              <a:rPr lang="ar-IQ" sz="2700" b="1" dirty="0" smtClean="0">
                <a:solidFill>
                  <a:srgbClr val="FF0000"/>
                </a:solidFill>
              </a:rPr>
            </a:br>
            <a:r>
              <a:rPr lang="ar-IQ" sz="2700" b="1" dirty="0" smtClean="0">
                <a:solidFill>
                  <a:srgbClr val="FF0000"/>
                </a:solidFill>
              </a:rPr>
              <a:t>كلية الطب البيطري</a:t>
            </a:r>
            <a:r>
              <a:rPr lang="ar-IQ" sz="2700" b="1" dirty="0" smtClean="0"/>
              <a:t/>
            </a:r>
            <a:br>
              <a:rPr lang="ar-IQ" sz="2700" b="1" dirty="0" smtClean="0"/>
            </a:br>
            <a:r>
              <a:rPr lang="ar-IQ" sz="2700" b="1" dirty="0"/>
              <a:t/>
            </a:r>
            <a:br>
              <a:rPr lang="ar-IQ" sz="2700" b="1" dirty="0"/>
            </a:br>
            <a:r>
              <a:rPr lang="en-US" sz="2700" b="1" dirty="0" smtClean="0"/>
              <a:t/>
            </a:r>
            <a:br>
              <a:rPr lang="en-US" sz="2700" b="1" dirty="0" smtClean="0"/>
            </a:br>
            <a:r>
              <a:rPr lang="ar-IQ" sz="5300" dirty="0"/>
              <a:t/>
            </a:r>
            <a:br>
              <a:rPr lang="ar-IQ" sz="5300" dirty="0"/>
            </a:br>
            <a:r>
              <a:rPr lang="ar-IQ" sz="5300" dirty="0" smtClean="0">
                <a:solidFill>
                  <a:srgbClr val="FFFF00"/>
                </a:solidFill>
                <a:latin typeface="+mn-lt"/>
              </a:rPr>
              <a:t>أهمية تناول الماء اثناء سباقات التحمل</a:t>
            </a:r>
            <a:endParaRPr lang="en-US" sz="5300" dirty="0">
              <a:solidFill>
                <a:srgbClr val="FFFF00"/>
              </a:solidFill>
              <a:latin typeface="+mn-lt"/>
            </a:endParaRPr>
          </a:p>
        </p:txBody>
      </p:sp>
      <p:sp>
        <p:nvSpPr>
          <p:cNvPr id="3" name="عنوان فرعي 2"/>
          <p:cNvSpPr>
            <a:spLocks noGrp="1"/>
          </p:cNvSpPr>
          <p:nvPr>
            <p:ph type="subTitle" idx="1"/>
          </p:nvPr>
        </p:nvSpPr>
        <p:spPr>
          <a:xfrm>
            <a:off x="1674254" y="4645577"/>
            <a:ext cx="5628069" cy="1947333"/>
          </a:xfrm>
        </p:spPr>
        <p:txBody>
          <a:bodyPr>
            <a:normAutofit/>
          </a:bodyPr>
          <a:lstStyle/>
          <a:p>
            <a:pPr algn="ctr"/>
            <a:r>
              <a:rPr lang="ar-IQ" sz="4000" dirty="0" smtClean="0">
                <a:solidFill>
                  <a:srgbClr val="FFFF00"/>
                </a:solidFill>
                <a:cs typeface="+mj-cs"/>
              </a:rPr>
              <a:t>الدكتور</a:t>
            </a:r>
            <a:endParaRPr lang="ar-IQ" sz="4000" dirty="0" smtClean="0">
              <a:solidFill>
                <a:srgbClr val="FFFF00"/>
              </a:solidFill>
              <a:cs typeface="+mj-cs"/>
            </a:endParaRPr>
          </a:p>
          <a:p>
            <a:pPr algn="ctr"/>
            <a:r>
              <a:rPr lang="ar-IQ" sz="4000" dirty="0" smtClean="0">
                <a:solidFill>
                  <a:srgbClr val="FFFF00"/>
                </a:solidFill>
                <a:cs typeface="+mj-cs"/>
              </a:rPr>
              <a:t>طالب شهد غانم</a:t>
            </a:r>
            <a:endParaRPr lang="en-US" sz="4000" dirty="0">
              <a:solidFill>
                <a:srgbClr val="FFFF00"/>
              </a:solidFill>
              <a:cs typeface="+mj-cs"/>
            </a:endParaRPr>
          </a:p>
        </p:txBody>
      </p:sp>
    </p:spTree>
    <p:extLst>
      <p:ext uri="{BB962C8B-B14F-4D97-AF65-F5344CB8AC3E}">
        <p14:creationId xmlns:p14="http://schemas.microsoft.com/office/powerpoint/2010/main" val="44907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4852" y="612845"/>
            <a:ext cx="11694016" cy="5693866"/>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واتفق  مع هذا الرأي ويرى أنَّ تناول الماء والسوائل ضروي ولاسيما في الفعاليات الطويلة الزمن وفي الجو الحار، لأن الجسم يفقد </a:t>
            </a:r>
            <a:r>
              <a:rPr lang="ar-IQ" sz="2800" b="1" dirty="0" smtClean="0">
                <a:solidFill>
                  <a:srgbClr val="FFFF00"/>
                </a:solidFill>
                <a:latin typeface="Arial" panose="020B0604020202020204" pitchFamily="34" charset="0"/>
                <a:cs typeface="Arial" panose="020B0604020202020204" pitchFamily="34" charset="0"/>
              </a:rPr>
              <a:t>أملاحاً</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وسكريات </a:t>
            </a:r>
            <a:r>
              <a:rPr lang="ar-IQ" sz="2800" b="1" dirty="0" smtClean="0">
                <a:solidFill>
                  <a:srgbClr val="FFFF00"/>
                </a:solidFill>
                <a:latin typeface="Arial" panose="020B0604020202020204" pitchFamily="34" charset="0"/>
                <a:cs typeface="Arial" panose="020B0604020202020204" pitchFamily="34" charset="0"/>
              </a:rPr>
              <a:t>كثيره ويعتقد </a:t>
            </a:r>
            <a:r>
              <a:rPr lang="ar-IQ" sz="2800" b="1" dirty="0" smtClean="0">
                <a:solidFill>
                  <a:srgbClr val="FFFF00"/>
                </a:solidFill>
                <a:latin typeface="Arial" panose="020B0604020202020204" pitchFamily="34" charset="0"/>
                <a:cs typeface="Arial" panose="020B0604020202020204" pitchFamily="34" charset="0"/>
              </a:rPr>
              <a:t>أنَّ</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الماء </a:t>
            </a:r>
            <a:r>
              <a:rPr lang="ar-IQ" sz="2800" b="1" dirty="0" smtClean="0">
                <a:solidFill>
                  <a:srgbClr val="FFFF00"/>
                </a:solidFill>
                <a:latin typeface="Arial" panose="020B0604020202020204" pitchFamily="34" charset="0"/>
                <a:cs typeface="Arial" panose="020B0604020202020204" pitchFamily="34" charset="0"/>
              </a:rPr>
              <a:t>والسوائل تساعد الرياضي على تعويض جزء من الأملاح والسكريات المفقودة  ومن </a:t>
            </a:r>
            <a:r>
              <a:rPr lang="ar-IQ" sz="2800" b="1" dirty="0" smtClean="0">
                <a:solidFill>
                  <a:srgbClr val="FFFF00"/>
                </a:solidFill>
                <a:latin typeface="Arial" panose="020B0604020202020204" pitchFamily="34" charset="0"/>
                <a:cs typeface="Arial" panose="020B0604020202020204" pitchFamily="34" charset="0"/>
              </a:rPr>
              <a:t>ثم</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إكمال </a:t>
            </a:r>
            <a:r>
              <a:rPr lang="ar-IQ" sz="2800" b="1" dirty="0" smtClean="0">
                <a:solidFill>
                  <a:srgbClr val="FFFF00"/>
                </a:solidFill>
                <a:latin typeface="Arial" panose="020B0604020202020204" pitchFamily="34" charset="0"/>
                <a:cs typeface="Arial" panose="020B0604020202020204" pitchFamily="34" charset="0"/>
              </a:rPr>
              <a:t>التدريب والمنافسات بمجهود عالٍ.                                                                           </a:t>
            </a:r>
          </a:p>
          <a:p>
            <a:r>
              <a:rPr lang="ar-IQ" sz="2800" b="1" dirty="0" smtClean="0">
                <a:solidFill>
                  <a:srgbClr val="FFFF00"/>
                </a:solidFill>
                <a:latin typeface="Arial" panose="020B0604020202020204" pitchFamily="34" charset="0"/>
                <a:cs typeface="Arial" panose="020B0604020202020204" pitchFamily="34" charset="0"/>
              </a:rPr>
              <a:t>فضلاً عن ذلك فإنه يساعد على تسهيل عملية التنفس التي تعد من الضروريات القصوى في فعاليات المطاولة من خلال كونه يعمل على ترطيب سطح الرئة مسهلاً بذلك التبادل </a:t>
            </a:r>
            <a:r>
              <a:rPr lang="ar-IQ" sz="2800" b="1" dirty="0" smtClean="0">
                <a:solidFill>
                  <a:srgbClr val="FFFF00"/>
                </a:solidFill>
                <a:latin typeface="Arial" panose="020B0604020202020204" pitchFamily="34" charset="0"/>
                <a:cs typeface="Arial" panose="020B0604020202020204" pitchFamily="34" charset="0"/>
              </a:rPr>
              <a:t>الغازي</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a:t>
            </a:r>
            <a:r>
              <a:rPr lang="ar-IQ" sz="2800" b="1" dirty="0" smtClean="0">
                <a:solidFill>
                  <a:srgbClr val="FFFF00"/>
                </a:solidFill>
                <a:latin typeface="Arial" panose="020B0604020202020204" pitchFamily="34" charset="0"/>
                <a:cs typeface="Arial" panose="020B0604020202020204" pitchFamily="34" charset="0"/>
              </a:rPr>
              <a:t>ولما كانت العمليات الأيضية المحرك الأساس للعمل العضلي فان الماء يلعب دوراً مهماً فيها، مما يؤكد ضرورة تركيزه ونسبة وجوده في الجسم خلال الجهد البدني</a:t>
            </a:r>
            <a:r>
              <a:rPr lang="ar-IQ" sz="2800" b="1" dirty="0" smtClean="0">
                <a:solidFill>
                  <a:srgbClr val="FFFF00"/>
                </a:solidFill>
                <a:latin typeface="Arial" panose="020B0604020202020204" pitchFamily="34" charset="0"/>
                <a:cs typeface="Arial" panose="020B0604020202020204" pitchFamily="34" charset="0"/>
              </a:rPr>
              <a:t>،</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إنَّ </a:t>
            </a:r>
            <a:r>
              <a:rPr lang="ar-IQ" sz="2800" b="1" dirty="0" smtClean="0">
                <a:solidFill>
                  <a:srgbClr val="FFFF00"/>
                </a:solidFill>
                <a:latin typeface="Arial" panose="020B0604020202020204" pitchFamily="34" charset="0"/>
                <a:cs typeface="Arial" panose="020B0604020202020204" pitchFamily="34" charset="0"/>
              </a:rPr>
              <a:t>هذه الوظائف التي يدخل الماء في عملها بشكل مباشر هي الأساس في عملية فقدانه، إذ أنَّ زيادة مدة دوام العمل العضلي تؤدي إلى زيادة عمليات الأيض ومن </a:t>
            </a:r>
            <a:r>
              <a:rPr lang="ar-IQ" sz="2800" b="1" dirty="0" smtClean="0">
                <a:solidFill>
                  <a:srgbClr val="FFFF00"/>
                </a:solidFill>
                <a:latin typeface="Arial" panose="020B0604020202020204" pitchFamily="34" charset="0"/>
                <a:cs typeface="Arial" panose="020B0604020202020204" pitchFamily="34" charset="0"/>
              </a:rPr>
              <a:t>ثم</a:t>
            </a:r>
            <a:r>
              <a:rPr lang="en-US" sz="2800" b="1" dirty="0" smtClean="0">
                <a:solidFill>
                  <a:srgbClr val="FFFF00"/>
                </a:solidFill>
                <a:latin typeface="Arial" panose="020B0604020202020204" pitchFamily="34" charset="0"/>
                <a:cs typeface="Arial" panose="020B0604020202020204" pitchFamily="34" charset="0"/>
              </a:rPr>
              <a:t>  </a:t>
            </a:r>
            <a:r>
              <a:rPr lang="ar-IQ" sz="2800" b="1" dirty="0" err="1" smtClean="0">
                <a:solidFill>
                  <a:srgbClr val="FFFF00"/>
                </a:solidFill>
                <a:latin typeface="Arial" panose="020B0604020202020204" pitchFamily="34" charset="0"/>
                <a:cs typeface="Arial" panose="020B0604020202020204" pitchFamily="34" charset="0"/>
              </a:rPr>
              <a:t>آستهلاك</a:t>
            </a:r>
            <a:r>
              <a:rPr lang="ar-IQ"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الماء على الرغم من كون عمليات الأيض تنتج خلال تفاعلاتها كمية من الماء تصل إلى حدود (10%) من كمية الماء المكتسبة خلال الراحة</a:t>
            </a:r>
            <a:r>
              <a:rPr lang="ar-IQ" sz="2800" b="1" dirty="0" smtClean="0">
                <a:solidFill>
                  <a:srgbClr val="FFFF00"/>
                </a:solidFill>
                <a:latin typeface="Arial" panose="020B0604020202020204" pitchFamily="34" charset="0"/>
                <a:cs typeface="Arial" panose="020B0604020202020204" pitchFamily="34" charset="0"/>
              </a:rPr>
              <a:t>،</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إلا </a:t>
            </a:r>
            <a:r>
              <a:rPr lang="ar-IQ" sz="2800" b="1" dirty="0" smtClean="0">
                <a:solidFill>
                  <a:srgbClr val="FFFF00"/>
                </a:solidFill>
                <a:latin typeface="Arial" panose="020B0604020202020204" pitchFamily="34" charset="0"/>
                <a:cs typeface="Arial" panose="020B0604020202020204" pitchFamily="34" charset="0"/>
              </a:rPr>
              <a:t>أنَّه وخلال التدريب وبسبب زيادة حرارة الجسم وفقدان الماء خلال التعرق ومع هواء الزفير المطروح من الرئتين بالتنفس الذي يزداد خلال الجهد البدني، فإن كمية الماء المفقودة خلال الجهد البدني، في الحرارة أكبر من الكمية المأخوذة والمتولدة </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7806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6518" y="567872"/>
            <a:ext cx="11256135" cy="5693866"/>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ويشير (</a:t>
            </a:r>
            <a:r>
              <a:rPr lang="en-US" sz="2800" b="1" dirty="0" smtClean="0">
                <a:solidFill>
                  <a:srgbClr val="FFFF00"/>
                </a:solidFill>
                <a:latin typeface="Arial" panose="020B0604020202020204" pitchFamily="34" charset="0"/>
                <a:cs typeface="Arial" panose="020B0604020202020204" pitchFamily="34" charset="0"/>
              </a:rPr>
              <a:t>Gisfic,1991) </a:t>
            </a:r>
            <a:r>
              <a:rPr lang="ar-IQ" sz="2800" b="1" dirty="0" smtClean="0">
                <a:solidFill>
                  <a:srgbClr val="FFFF00"/>
                </a:solidFill>
                <a:latin typeface="Arial" panose="020B0604020202020204" pitchFamily="34" charset="0"/>
                <a:cs typeface="Arial" panose="020B0604020202020204" pitchFamily="34" charset="0"/>
              </a:rPr>
              <a:t>بهذا الصدد إلى إنَّ " الرياضي يفقد ما يعادل (1-2 لتر) ماء في كل جهد أو نشاط، وإذ كان النشاط البدني طويلاً تحت ظروف جوية حارة فان العملية تزداد إلى ما يعادل (3-4 لتر) كل ساعة وسيؤدي إلى تعطيل عمل الجهاز الدوري وعمل الجهاز العصبي المسيطر على درجة حرارة الجسم إلى جانب بعض الأملاح المعدنية التي تفقد في خلال عملية التعرق".</a:t>
            </a:r>
          </a:p>
          <a:p>
            <a:r>
              <a:rPr lang="ar-IQ" sz="2800" b="1" dirty="0" smtClean="0">
                <a:solidFill>
                  <a:srgbClr val="FFFF00"/>
                </a:solidFill>
                <a:latin typeface="Arial" panose="020B0604020202020204" pitchFamily="34" charset="0"/>
                <a:cs typeface="Arial" panose="020B0604020202020204" pitchFamily="34" charset="0"/>
              </a:rPr>
              <a:t>وتشير </a:t>
            </a:r>
            <a:r>
              <a:rPr lang="ar-IQ" sz="2800" b="1" dirty="0" err="1" smtClean="0">
                <a:solidFill>
                  <a:srgbClr val="FFFF00"/>
                </a:solidFill>
                <a:latin typeface="Arial" panose="020B0604020202020204" pitchFamily="34" charset="0"/>
                <a:cs typeface="Arial" panose="020B0604020202020204" pitchFamily="34" charset="0"/>
              </a:rPr>
              <a:t>هميز</a:t>
            </a:r>
            <a:r>
              <a:rPr lang="ar-IQ" sz="2800" b="1" dirty="0" smtClean="0">
                <a:solidFill>
                  <a:srgbClr val="FFFF00"/>
                </a:solidFill>
                <a:latin typeface="Arial" panose="020B0604020202020204" pitchFamily="34" charset="0"/>
                <a:cs typeface="Arial" panose="020B0604020202020204" pitchFamily="34" charset="0"/>
              </a:rPr>
              <a:t> (</a:t>
            </a:r>
            <a:r>
              <a:rPr lang="en-US" sz="2800" b="1" dirty="0" err="1" smtClean="0">
                <a:solidFill>
                  <a:srgbClr val="FFFF00"/>
                </a:solidFill>
                <a:latin typeface="Arial" panose="020B0604020202020204" pitchFamily="34" charset="0"/>
                <a:cs typeface="Arial" panose="020B0604020202020204" pitchFamily="34" charset="0"/>
              </a:rPr>
              <a:t>Haymes</a:t>
            </a:r>
            <a:r>
              <a:rPr lang="en-US" sz="2800" b="1" dirty="0" smtClean="0">
                <a:solidFill>
                  <a:srgbClr val="FFFF00"/>
                </a:solidFill>
                <a:latin typeface="Arial" panose="020B0604020202020204" pitchFamily="34" charset="0"/>
                <a:cs typeface="Arial" panose="020B0604020202020204" pitchFamily="34" charset="0"/>
              </a:rPr>
              <a:t> 1991) </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إلى </a:t>
            </a:r>
            <a:r>
              <a:rPr lang="ar-IQ" sz="2800" b="1" dirty="0" smtClean="0">
                <a:solidFill>
                  <a:srgbClr val="FFFF00"/>
                </a:solidFill>
                <a:latin typeface="Arial" panose="020B0604020202020204" pitchFamily="34" charset="0"/>
                <a:cs typeface="Arial" panose="020B0604020202020204" pitchFamily="34" charset="0"/>
              </a:rPr>
              <a:t>"أن (4000 ملغرام) </a:t>
            </a:r>
            <a:r>
              <a:rPr lang="ar-IQ" sz="2800" b="1" dirty="0" err="1" smtClean="0">
                <a:solidFill>
                  <a:srgbClr val="FFFF00"/>
                </a:solidFill>
                <a:latin typeface="Arial" panose="020B0604020202020204" pitchFamily="34" charset="0"/>
                <a:cs typeface="Arial" panose="020B0604020202020204" pitchFamily="34" charset="0"/>
              </a:rPr>
              <a:t>مننتراتالصوديوم</a:t>
            </a:r>
            <a:r>
              <a:rPr lang="ar-IQ" sz="2800" b="1" dirty="0" smtClean="0">
                <a:solidFill>
                  <a:srgbClr val="FFFF00"/>
                </a:solidFill>
                <a:latin typeface="Arial" panose="020B0604020202020204" pitchFamily="34" charset="0"/>
                <a:cs typeface="Arial" panose="020B0604020202020204" pitchFamily="34" charset="0"/>
              </a:rPr>
              <a:t> تفقد مع كل (3لتر) الأمر الذي يؤدي إلى تعطيل الإشارة العصبية المتجهة إلى العضلات وحدوث شد عضلي</a:t>
            </a:r>
          </a:p>
          <a:p>
            <a:r>
              <a:rPr lang="ar-IQ" sz="2800" b="1" dirty="0" smtClean="0">
                <a:solidFill>
                  <a:srgbClr val="FFFF00"/>
                </a:solidFill>
                <a:latin typeface="Arial" panose="020B0604020202020204" pitchFamily="34" charset="0"/>
                <a:cs typeface="Arial" panose="020B0604020202020204" pitchFamily="34" charset="0"/>
              </a:rPr>
              <a:t>ومن الممكن أن ينخفض مستوى السوائل في الجسم بشكل كبير جداً ويؤدي هذا الانخفاض إلى حدوث إعاقة، وتعني الضعف في الأداء وظهور التعب المبكر للاعب مما </a:t>
            </a:r>
            <a:r>
              <a:rPr lang="ar-IQ" sz="2800" b="1" dirty="0" err="1" smtClean="0">
                <a:solidFill>
                  <a:srgbClr val="FFFF00"/>
                </a:solidFill>
                <a:latin typeface="Arial" panose="020B0604020202020204" pitchFamily="34" charset="0"/>
                <a:cs typeface="Arial" panose="020B0604020202020204" pitchFamily="34" charset="0"/>
              </a:rPr>
              <a:t>لهآثار</a:t>
            </a:r>
            <a:r>
              <a:rPr lang="ar-IQ" sz="2800" b="1" dirty="0" smtClean="0">
                <a:solidFill>
                  <a:srgbClr val="FFFF00"/>
                </a:solidFill>
                <a:latin typeface="Arial" panose="020B0604020202020204" pitchFamily="34" charset="0"/>
                <a:cs typeface="Arial" panose="020B0604020202020204" pitchFamily="34" charset="0"/>
              </a:rPr>
              <a:t> عكسية على </a:t>
            </a:r>
            <a:r>
              <a:rPr lang="ar-IQ" sz="2800" b="1" dirty="0" err="1" smtClean="0">
                <a:solidFill>
                  <a:srgbClr val="FFFF00"/>
                </a:solidFill>
                <a:latin typeface="Arial" panose="020B0604020202020204" pitchFamily="34" charset="0"/>
                <a:cs typeface="Arial" panose="020B0604020202020204" pitchFamily="34" charset="0"/>
              </a:rPr>
              <a:t>الصحة.وعندما</a:t>
            </a:r>
            <a:r>
              <a:rPr lang="ar-IQ" sz="2800" b="1" dirty="0" smtClean="0">
                <a:solidFill>
                  <a:srgbClr val="FFFF00"/>
                </a:solidFill>
                <a:latin typeface="Arial" panose="020B0604020202020204" pitchFamily="34" charset="0"/>
                <a:cs typeface="Arial" panose="020B0604020202020204" pitchFamily="34" charset="0"/>
              </a:rPr>
              <a:t> يقل حجم الدم وترتفع درجة حرارة الجسم يحدث إجهاد إضافي للقلب والجهاز الدوري، وهذا يعني أن يعمل القلب بقوة أكثر حتى يتمكن من ضخ الدم إلى أجزاء الجسم بالكامل، والذي بدوره يؤدي إلى فقدان السوائل </a:t>
            </a:r>
            <a:r>
              <a:rPr lang="ar-IQ" sz="2800" b="1" dirty="0" err="1" smtClean="0">
                <a:solidFill>
                  <a:srgbClr val="FFFF00"/>
                </a:solidFill>
                <a:latin typeface="Arial" panose="020B0604020202020204" pitchFamily="34" charset="0"/>
                <a:cs typeface="Arial" panose="020B0604020202020204" pitchFamily="34" charset="0"/>
              </a:rPr>
              <a:t>وآنخفاضها</a:t>
            </a:r>
            <a:r>
              <a:rPr lang="ar-IQ" sz="2800" b="1" dirty="0" smtClean="0">
                <a:solidFill>
                  <a:srgbClr val="FFFF00"/>
                </a:solidFill>
                <a:latin typeface="Arial" panose="020B0604020202020204" pitchFamily="34" charset="0"/>
                <a:cs typeface="Arial" panose="020B0604020202020204" pitchFamily="34" charset="0"/>
              </a:rPr>
              <a:t> عن مستواها مما يؤدي إلى الوصول الى حالة الجفاف</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5491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990600"/>
            <a:ext cx="7315200" cy="4876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مستطيل 1"/>
          <p:cNvSpPr/>
          <p:nvPr/>
        </p:nvSpPr>
        <p:spPr>
          <a:xfrm>
            <a:off x="425004" y="489397"/>
            <a:ext cx="11294772" cy="5970865"/>
          </a:xfrm>
          <a:prstGeom prst="rect">
            <a:avLst/>
          </a:prstGeom>
        </p:spPr>
        <p:txBody>
          <a:bodyPr wrap="square">
            <a:spAutoFit/>
          </a:bodyPr>
          <a:lstStyle/>
          <a:p>
            <a:endParaRPr lang="ar-IQ" dirty="0" smtClean="0">
              <a:solidFill>
                <a:srgbClr val="FFFF00"/>
              </a:solidFill>
            </a:endParaRPr>
          </a:p>
          <a:p>
            <a:r>
              <a:rPr lang="ar-IQ" dirty="0" smtClean="0">
                <a:solidFill>
                  <a:srgbClr val="FFFF00"/>
                </a:solidFill>
              </a:rPr>
              <a:t>  </a:t>
            </a:r>
            <a:r>
              <a:rPr lang="ar-IQ" sz="2800" b="1" dirty="0" smtClean="0">
                <a:solidFill>
                  <a:srgbClr val="FFFF00"/>
                </a:solidFill>
                <a:latin typeface="Arial" panose="020B0604020202020204" pitchFamily="34" charset="0"/>
                <a:cs typeface="Arial" panose="020B0604020202020204" pitchFamily="34" charset="0"/>
              </a:rPr>
              <a:t>تعويض الماء خلال التدريب:</a:t>
            </a:r>
          </a:p>
          <a:p>
            <a:endParaRPr lang="ar-IQ" sz="2800" b="1" dirty="0" smtClean="0">
              <a:solidFill>
                <a:srgbClr val="FFFF00"/>
              </a:solidFill>
              <a:latin typeface="Arial" panose="020B0604020202020204" pitchFamily="34" charset="0"/>
              <a:cs typeface="Arial" panose="020B0604020202020204" pitchFamily="34" charset="0"/>
            </a:endParaRPr>
          </a:p>
          <a:p>
            <a:r>
              <a:rPr lang="ar-IQ" sz="2800" b="1" dirty="0" smtClean="0">
                <a:solidFill>
                  <a:srgbClr val="FFFF00"/>
                </a:solidFill>
                <a:latin typeface="Arial" panose="020B0604020202020204" pitchFamily="34" charset="0"/>
                <a:cs typeface="Arial" panose="020B0604020202020204" pitchFamily="34" charset="0"/>
              </a:rPr>
              <a:t>بما أنَّ الماء له وظائف كثيرة للإنسان وبوجه خاص للرياضيين عند أداء الجهد البدني وخاصة في ظروف درجات الحرارة العالية، فإن عملية تعويض ما فقد من السوائل شيء مهم جداً، وإنَّ تعارض الفكرة السائدة التي تقول </a:t>
            </a:r>
            <a:r>
              <a:rPr lang="ar-IQ" sz="2800" b="1" dirty="0" err="1" smtClean="0">
                <a:solidFill>
                  <a:srgbClr val="FFFF00"/>
                </a:solidFill>
                <a:latin typeface="Arial" panose="020B0604020202020204" pitchFamily="34" charset="0"/>
                <a:cs typeface="Arial" panose="020B0604020202020204" pitchFamily="34" charset="0"/>
              </a:rPr>
              <a:t>إنَّالماء</a:t>
            </a:r>
            <a:r>
              <a:rPr lang="ar-IQ" sz="2800" b="1" dirty="0" smtClean="0">
                <a:solidFill>
                  <a:srgbClr val="FFFF00"/>
                </a:solidFill>
                <a:latin typeface="Arial" panose="020B0604020202020204" pitchFamily="34" charset="0"/>
                <a:cs typeface="Arial" panose="020B0604020202020204" pitchFamily="34" charset="0"/>
              </a:rPr>
              <a:t> له تأثير سلبي خلال الجهد البدني من حيث أنَّه يزيد من وزن الجسم </a:t>
            </a:r>
            <a:r>
              <a:rPr lang="ar-IQ" sz="2800" b="1" dirty="0" err="1" smtClean="0">
                <a:solidFill>
                  <a:srgbClr val="FFFF00"/>
                </a:solidFill>
                <a:latin typeface="Arial" panose="020B0604020202020204" pitchFamily="34" charset="0"/>
                <a:cs typeface="Arial" panose="020B0604020202020204" pitchFamily="34" charset="0"/>
              </a:rPr>
              <a:t>أويسبب</a:t>
            </a:r>
            <a:r>
              <a:rPr lang="ar-IQ" sz="2800" b="1" dirty="0" smtClean="0">
                <a:solidFill>
                  <a:srgbClr val="FFFF00"/>
                </a:solidFill>
                <a:latin typeface="Arial" panose="020B0604020202020204" pitchFamily="34" charset="0"/>
                <a:cs typeface="Arial" panose="020B0604020202020204" pitchFamily="34" charset="0"/>
              </a:rPr>
              <a:t> شعوراً غير مريح للرياضي خلال التدريب </a:t>
            </a:r>
            <a:r>
              <a:rPr lang="ar-IQ" sz="2800" b="1" dirty="0" err="1" smtClean="0">
                <a:solidFill>
                  <a:srgbClr val="FFFF00"/>
                </a:solidFill>
                <a:latin typeface="Arial" panose="020B0604020202020204" pitchFamily="34" charset="0"/>
                <a:cs typeface="Arial" panose="020B0604020202020204" pitchFamily="34" charset="0"/>
              </a:rPr>
              <a:t>أوالمنافسات</a:t>
            </a:r>
            <a:r>
              <a:rPr lang="ar-IQ" sz="2800" b="1" dirty="0" smtClean="0">
                <a:solidFill>
                  <a:srgbClr val="FFFF00"/>
                </a:solidFill>
                <a:latin typeface="Arial" panose="020B0604020202020204" pitchFamily="34" charset="0"/>
                <a:cs typeface="Arial" panose="020B0604020202020204" pitchFamily="34" charset="0"/>
              </a:rPr>
              <a:t> , لكن الدراسات الحديثة تؤكد أن "الماء المعتدل لا يؤثر في وزن الجسم لأنه بكل بساطة يمتص بسرعة في المعدة ثم الأمعاء خلال مدة قصيرة إذ إنَّ الأمعاء الدقيقة يمكنها </a:t>
            </a:r>
            <a:r>
              <a:rPr lang="ar-IQ" sz="2800" b="1" dirty="0" err="1" smtClean="0">
                <a:solidFill>
                  <a:srgbClr val="FFFF00"/>
                </a:solidFill>
                <a:latin typeface="Arial" panose="020B0604020202020204" pitchFamily="34" charset="0"/>
                <a:cs typeface="Arial" panose="020B0604020202020204" pitchFamily="34" charset="0"/>
              </a:rPr>
              <a:t>آمتصاص</a:t>
            </a:r>
            <a:r>
              <a:rPr lang="ar-IQ" sz="2800" b="1" dirty="0" smtClean="0">
                <a:solidFill>
                  <a:srgbClr val="FFFF00"/>
                </a:solidFill>
                <a:latin typeface="Arial" panose="020B0604020202020204" pitchFamily="34" charset="0"/>
                <a:cs typeface="Arial" panose="020B0604020202020204" pitchFamily="34" charset="0"/>
              </a:rPr>
              <a:t> الماء بمعدل لتر واحد على الأقل في الساعة".</a:t>
            </a:r>
          </a:p>
          <a:p>
            <a:r>
              <a:rPr lang="ar-IQ" sz="2800" b="1" dirty="0" smtClean="0">
                <a:solidFill>
                  <a:srgbClr val="FFFF00"/>
                </a:solidFill>
                <a:latin typeface="Arial" panose="020B0604020202020204" pitchFamily="34" charset="0"/>
                <a:cs typeface="Arial" panose="020B0604020202020204" pitchFamily="34" charset="0"/>
              </a:rPr>
              <a:t>ووجد أن تناول الماء يؤدي إلى زيادة وقتية لحجم الدم، وهذا يشكل </a:t>
            </a:r>
            <a:r>
              <a:rPr lang="ar-IQ" sz="2800" b="1" dirty="0" err="1" smtClean="0">
                <a:solidFill>
                  <a:srgbClr val="FFFF00"/>
                </a:solidFill>
                <a:latin typeface="Arial" panose="020B0604020202020204" pitchFamily="34" charset="0"/>
                <a:cs typeface="Arial" panose="020B0604020202020204" pitchFamily="34" charset="0"/>
              </a:rPr>
              <a:t>مايعد</a:t>
            </a:r>
            <a:r>
              <a:rPr lang="ar-IQ" sz="2800" b="1" dirty="0" smtClean="0">
                <a:solidFill>
                  <a:srgbClr val="FFFF00"/>
                </a:solidFill>
                <a:latin typeface="Arial" panose="020B0604020202020204" pitchFamily="34" charset="0"/>
                <a:cs typeface="Arial" panose="020B0604020202020204" pitchFamily="34" charset="0"/>
              </a:rPr>
              <a:t> حالة مؤقته يمكن الإفادة منها خلال التدريب</a:t>
            </a:r>
          </a:p>
          <a:p>
            <a:endParaRPr lang="ar-IQ" sz="2800" b="1" dirty="0" smtClean="0">
              <a:solidFill>
                <a:srgbClr val="002060"/>
              </a:solidFill>
              <a:latin typeface="Arial" panose="020B0604020202020204" pitchFamily="34" charset="0"/>
              <a:cs typeface="Arial" panose="020B0604020202020204" pitchFamily="34" charset="0"/>
            </a:endParaRPr>
          </a:p>
          <a:p>
            <a:endParaRPr lang="ar-IQ"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490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0913" y="484262"/>
            <a:ext cx="11243258" cy="5262979"/>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وهناك سؤال مهم يطرح نفسه هل يحتاج الجسم إلى تعويض الماء المفقود كله خلال التدريب، ولماذا ؟</a:t>
            </a:r>
          </a:p>
          <a:p>
            <a:endParaRPr lang="ar-IQ" sz="2800" b="1" dirty="0" smtClean="0">
              <a:solidFill>
                <a:srgbClr val="FFFF00"/>
              </a:solidFill>
              <a:latin typeface="Arial" panose="020B0604020202020204" pitchFamily="34" charset="0"/>
              <a:cs typeface="Arial" panose="020B0604020202020204" pitchFamily="34" charset="0"/>
            </a:endParaRPr>
          </a:p>
          <a:p>
            <a:r>
              <a:rPr lang="ar-IQ" sz="2800" b="1" dirty="0" smtClean="0">
                <a:solidFill>
                  <a:srgbClr val="FFFF00"/>
                </a:solidFill>
                <a:latin typeface="Arial" panose="020B0604020202020204" pitchFamily="34" charset="0"/>
                <a:cs typeface="Arial" panose="020B0604020202020204" pitchFamily="34" charset="0"/>
              </a:rPr>
              <a:t>ويجب أن يكون في الجسم القدر الكافي المناسب قبل بداية التدريب أو السباق فضلاً عن السوائل التي يتناولها الرياضي خلال التدريب، أو في السباق وتؤكد المصادر أنَّه ليس من الحكمة تعويض الكمية الكاملة من الماء المفقود في العرق، وذلك لأن الكميات الكبيرة من الماء التي في المعدة تشكل وضعاً غير مريح، لذا فإن تعويض (40-50%) من العرق المفقود كافية لتقليل مخاطر </a:t>
            </a:r>
            <a:r>
              <a:rPr lang="ar-IQ" sz="2800" b="1" dirty="0" err="1" smtClean="0">
                <a:solidFill>
                  <a:srgbClr val="FFFF00"/>
                </a:solidFill>
                <a:latin typeface="Arial" panose="020B0604020202020204" pitchFamily="34" charset="0"/>
                <a:cs typeface="Arial" panose="020B0604020202020204" pitchFamily="34" charset="0"/>
              </a:rPr>
              <a:t>آرتفاع</a:t>
            </a:r>
            <a:r>
              <a:rPr lang="ar-IQ" sz="2800" b="1" dirty="0" smtClean="0">
                <a:solidFill>
                  <a:srgbClr val="FFFF00"/>
                </a:solidFill>
                <a:latin typeface="Arial" panose="020B0604020202020204" pitchFamily="34" charset="0"/>
                <a:cs typeface="Arial" panose="020B0604020202020204" pitchFamily="34" charset="0"/>
              </a:rPr>
              <a:t> الحرارة ورداءة الأداء.</a:t>
            </a:r>
          </a:p>
          <a:p>
            <a:r>
              <a:rPr lang="ar-IQ" sz="2800" b="1" dirty="0" smtClean="0">
                <a:solidFill>
                  <a:srgbClr val="FFFF00"/>
                </a:solidFill>
                <a:latin typeface="Arial" panose="020B0604020202020204" pitchFamily="34" charset="0"/>
                <a:cs typeface="Arial" panose="020B0604020202020204" pitchFamily="34" charset="0"/>
              </a:rPr>
              <a:t>ويرى الباحث  أن تكون عملية تعويض السوائل خلال التدريب بشكل متدرج بمعنى إعطاء جرعات من السوائل في أوقات معينة، خلال التدريب لكي لا تسبب خللاً في عمل الأجهزة الوظيفية، لأن عملية </a:t>
            </a:r>
            <a:r>
              <a:rPr lang="ar-IQ" sz="2800" b="1" dirty="0" err="1" smtClean="0">
                <a:solidFill>
                  <a:srgbClr val="FFFF00"/>
                </a:solidFill>
                <a:latin typeface="Arial" panose="020B0604020202020204" pitchFamily="34" charset="0"/>
                <a:cs typeface="Arial" panose="020B0604020202020204" pitchFamily="34" charset="0"/>
              </a:rPr>
              <a:t>الإنتقال</a:t>
            </a:r>
            <a:r>
              <a:rPr lang="ar-IQ" sz="2800" b="1" dirty="0" smtClean="0">
                <a:solidFill>
                  <a:srgbClr val="FFFF00"/>
                </a:solidFill>
                <a:latin typeface="Arial" panose="020B0604020202020204" pitchFamily="34" charset="0"/>
                <a:cs typeface="Arial" panose="020B0604020202020204" pitchFamily="34" charset="0"/>
              </a:rPr>
              <a:t> من حالة نقص الماء إلى زيادته تؤثر فيها سلبياً إذ ما تم بشكل مفاجئ دون تدرج، إذ يؤدي إلى مغص معوي أو ً</a:t>
            </a:r>
            <a:r>
              <a:rPr lang="ar-IQ" sz="2800" b="1" dirty="0" err="1" smtClean="0">
                <a:solidFill>
                  <a:srgbClr val="FFFF00"/>
                </a:solidFill>
                <a:latin typeface="Arial" panose="020B0604020202020204" pitchFamily="34" charset="0"/>
                <a:cs typeface="Arial" panose="020B0604020202020204" pitchFamily="34" charset="0"/>
              </a:rPr>
              <a:t>ضطرابات</a:t>
            </a:r>
            <a:r>
              <a:rPr lang="ar-IQ" sz="2800" b="1" dirty="0" smtClean="0">
                <a:solidFill>
                  <a:srgbClr val="FFFF00"/>
                </a:solidFill>
                <a:latin typeface="Arial" panose="020B0604020202020204" pitchFamily="34" charset="0"/>
                <a:cs typeface="Arial" panose="020B0604020202020204" pitchFamily="34" charset="0"/>
              </a:rPr>
              <a:t> صحية للاعب.</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75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8186" y="584125"/>
            <a:ext cx="11294771" cy="4832092"/>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وفي هذا المجال أكدت الدراسات أن "الرياضيين يجب </a:t>
            </a:r>
            <a:r>
              <a:rPr lang="ar-IQ" sz="2800" b="1" dirty="0" err="1" smtClean="0">
                <a:solidFill>
                  <a:srgbClr val="FFFF00"/>
                </a:solidFill>
                <a:latin typeface="Arial" panose="020B0604020202020204" pitchFamily="34" charset="0"/>
                <a:cs typeface="Arial" panose="020B0604020202020204" pitchFamily="34" charset="0"/>
              </a:rPr>
              <a:t>أنيتناولوا</a:t>
            </a:r>
            <a:r>
              <a:rPr lang="ar-IQ" sz="2800" b="1" dirty="0" smtClean="0">
                <a:solidFill>
                  <a:srgbClr val="FFFF00"/>
                </a:solidFill>
                <a:latin typeface="Arial" panose="020B0604020202020204" pitchFamily="34" charset="0"/>
                <a:cs typeface="Arial" panose="020B0604020202020204" pitchFamily="34" charset="0"/>
              </a:rPr>
              <a:t> ما يقارب من (400-500 </a:t>
            </a:r>
            <a:r>
              <a:rPr lang="ar-IQ" sz="2800" b="1" dirty="0" err="1" smtClean="0">
                <a:solidFill>
                  <a:srgbClr val="FFFF00"/>
                </a:solidFill>
                <a:latin typeface="Arial" panose="020B0604020202020204" pitchFamily="34" charset="0"/>
                <a:cs typeface="Arial" panose="020B0604020202020204" pitchFamily="34" charset="0"/>
              </a:rPr>
              <a:t>مللتر</a:t>
            </a:r>
            <a:r>
              <a:rPr lang="ar-IQ" sz="2800" b="1" dirty="0" smtClean="0">
                <a:solidFill>
                  <a:srgbClr val="FFFF00"/>
                </a:solidFill>
                <a:latin typeface="Arial" panose="020B0604020202020204" pitchFamily="34" charset="0"/>
                <a:cs typeface="Arial" panose="020B0604020202020204" pitchFamily="34" charset="0"/>
              </a:rPr>
              <a:t>) من الماء قبل التمرين أو الركض </a:t>
            </a:r>
            <a:r>
              <a:rPr lang="ar-IQ" sz="2800" b="1" dirty="0" err="1" smtClean="0">
                <a:solidFill>
                  <a:srgbClr val="FFFF00"/>
                </a:solidFill>
                <a:latin typeface="Arial" panose="020B0604020202020204" pitchFamily="34" charset="0"/>
                <a:cs typeface="Arial" panose="020B0604020202020204" pitchFamily="34" charset="0"/>
              </a:rPr>
              <a:t>أوالمباريات</a:t>
            </a:r>
            <a:r>
              <a:rPr lang="ar-IQ" sz="2800" b="1" dirty="0" smtClean="0">
                <a:solidFill>
                  <a:srgbClr val="FFFF00"/>
                </a:solidFill>
                <a:latin typeface="Arial" panose="020B0604020202020204" pitchFamily="34" charset="0"/>
                <a:cs typeface="Arial" panose="020B0604020202020204" pitchFamily="34" charset="0"/>
              </a:rPr>
              <a:t> عندما يكون الجو حاراً".</a:t>
            </a:r>
          </a:p>
          <a:p>
            <a:r>
              <a:rPr lang="ar-IQ" sz="2800" b="1" dirty="0" smtClean="0">
                <a:solidFill>
                  <a:srgbClr val="FFFF00"/>
                </a:solidFill>
                <a:latin typeface="Arial" panose="020B0604020202020204" pitchFamily="34" charset="0"/>
                <a:cs typeface="Arial" panose="020B0604020202020204" pitchFamily="34" charset="0"/>
              </a:rPr>
              <a:t>وأوصت الكلية الأمريكية للطب الرياضي "بتناول (400-500 </a:t>
            </a:r>
            <a:r>
              <a:rPr lang="ar-IQ" sz="2800" b="1" dirty="0" err="1" smtClean="0">
                <a:solidFill>
                  <a:srgbClr val="FFFF00"/>
                </a:solidFill>
                <a:latin typeface="Arial" panose="020B0604020202020204" pitchFamily="34" charset="0"/>
                <a:cs typeface="Arial" panose="020B0604020202020204" pitchFamily="34" charset="0"/>
              </a:rPr>
              <a:t>مللتر</a:t>
            </a:r>
            <a:r>
              <a:rPr lang="ar-IQ" sz="2800" b="1" dirty="0" smtClean="0">
                <a:solidFill>
                  <a:srgbClr val="FFFF00"/>
                </a:solidFill>
                <a:latin typeface="Arial" panose="020B0604020202020204" pitchFamily="34" charset="0"/>
                <a:cs typeface="Arial" panose="020B0604020202020204" pitchFamily="34" charset="0"/>
              </a:rPr>
              <a:t>) من الماء قبل التدريب بساعتين لزيادة مستوى السوائل في الجسم والمساعدة على تأخير التعب أو تجنب الآثار الضارة للجفاف</a:t>
            </a:r>
          </a:p>
          <a:p>
            <a:r>
              <a:rPr lang="ar-IQ" sz="2800" b="1" dirty="0" smtClean="0">
                <a:solidFill>
                  <a:srgbClr val="FFFF00"/>
                </a:solidFill>
                <a:latin typeface="Arial" panose="020B0604020202020204" pitchFamily="34" charset="0"/>
                <a:cs typeface="Arial" panose="020B0604020202020204" pitchFamily="34" charset="0"/>
              </a:rPr>
              <a:t>وفي مصدر آخر ينصح "تناول الماء قبل المباراة أو التدريب بساعتين بما يعادل كأسين من الماء وتناوله خلال التدريب أو المباراة وما بين كأس وآخر كل (15-20 دقيقة) وتناوله أيضاً بعد التدريب أو المباراة بكميات كافية لتعويض المفقود من الجسم</a:t>
            </a:r>
          </a:p>
          <a:p>
            <a:r>
              <a:rPr lang="ar-IQ" sz="2800" b="1" dirty="0" smtClean="0">
                <a:solidFill>
                  <a:srgbClr val="FFFF00"/>
                </a:solidFill>
                <a:latin typeface="Arial" panose="020B0604020202020204" pitchFamily="34" charset="0"/>
                <a:cs typeface="Arial" panose="020B0604020202020204" pitchFamily="34" charset="0"/>
              </a:rPr>
              <a:t>ويؤكد مصدر آخر أن تعويض الماء المفقود ربما يكون ضرورياً قبل الشعور بالعطش وعلى الرياضيين شرب (500 </a:t>
            </a:r>
            <a:r>
              <a:rPr lang="ar-IQ" sz="2800" b="1" dirty="0" err="1" smtClean="0">
                <a:solidFill>
                  <a:srgbClr val="FFFF00"/>
                </a:solidFill>
                <a:latin typeface="Arial" panose="020B0604020202020204" pitchFamily="34" charset="0"/>
                <a:cs typeface="Arial" panose="020B0604020202020204" pitchFamily="34" charset="0"/>
              </a:rPr>
              <a:t>مللتر</a:t>
            </a:r>
            <a:r>
              <a:rPr lang="ar-IQ" sz="2800" b="1" dirty="0" smtClean="0">
                <a:solidFill>
                  <a:srgbClr val="FFFF00"/>
                </a:solidFill>
                <a:latin typeface="Arial" panose="020B0604020202020204" pitchFamily="34" charset="0"/>
                <a:cs typeface="Arial" panose="020B0604020202020204" pitchFamily="34" charset="0"/>
              </a:rPr>
              <a:t>) من الماء قبل ساعتين من بدء التمرين و(500 </a:t>
            </a:r>
            <a:r>
              <a:rPr lang="ar-IQ" sz="2800" b="1" dirty="0" err="1" smtClean="0">
                <a:solidFill>
                  <a:srgbClr val="FFFF00"/>
                </a:solidFill>
                <a:latin typeface="Arial" panose="020B0604020202020204" pitchFamily="34" charset="0"/>
                <a:cs typeface="Arial" panose="020B0604020202020204" pitchFamily="34" charset="0"/>
              </a:rPr>
              <a:t>مللتر</a:t>
            </a:r>
            <a:r>
              <a:rPr lang="ar-IQ" sz="2800" b="1" dirty="0" smtClean="0">
                <a:solidFill>
                  <a:srgbClr val="FFFF00"/>
                </a:solidFill>
                <a:latin typeface="Arial" panose="020B0604020202020204" pitchFamily="34" charset="0"/>
                <a:cs typeface="Arial" panose="020B0604020202020204" pitchFamily="34" charset="0"/>
              </a:rPr>
              <a:t>) أخرى خلال (10-15 دقيقة) قبل بدء المنافسة </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28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8035" y="983577"/>
            <a:ext cx="10934162" cy="3539430"/>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وإنَّ عملية تعويض السوائل خلال التدريب يجب أن تتم في أوقات معينة من التدريب وبكميات معقولة حتى </a:t>
            </a:r>
            <a:r>
              <a:rPr lang="ar-IQ" sz="2800" b="1" dirty="0" err="1" smtClean="0">
                <a:solidFill>
                  <a:srgbClr val="FFFF00"/>
                </a:solidFill>
                <a:latin typeface="Arial" panose="020B0604020202020204" pitchFamily="34" charset="0"/>
                <a:cs typeface="Arial" panose="020B0604020202020204" pitchFamily="34" charset="0"/>
              </a:rPr>
              <a:t>لاتكون</a:t>
            </a:r>
            <a:r>
              <a:rPr lang="ar-IQ" sz="2800" b="1" dirty="0" smtClean="0">
                <a:solidFill>
                  <a:srgbClr val="FFFF00"/>
                </a:solidFill>
                <a:latin typeface="Arial" panose="020B0604020202020204" pitchFamily="34" charset="0"/>
                <a:cs typeface="Arial" panose="020B0604020202020204" pitchFamily="34" charset="0"/>
              </a:rPr>
              <a:t> عبئاً على اللاعب خلال الجهد البدني، إذ يمكن تجنب الكثير من المشاكل التي يسببها من خلال تعويض السوائل </a:t>
            </a:r>
            <a:r>
              <a:rPr lang="ar-IQ" sz="2800" b="1" dirty="0" err="1" smtClean="0">
                <a:solidFill>
                  <a:srgbClr val="FFFF00"/>
                </a:solidFill>
                <a:latin typeface="Arial" panose="020B0604020202020204" pitchFamily="34" charset="0"/>
                <a:cs typeface="Arial" panose="020B0604020202020204" pitchFamily="34" charset="0"/>
              </a:rPr>
              <a:t>المفقودة،وفي</a:t>
            </a:r>
            <a:r>
              <a:rPr lang="ar-IQ" sz="2800" b="1" dirty="0" smtClean="0">
                <a:solidFill>
                  <a:srgbClr val="FFFF00"/>
                </a:solidFill>
                <a:latin typeface="Arial" panose="020B0604020202020204" pitchFamily="34" charset="0"/>
                <a:cs typeface="Arial" panose="020B0604020202020204" pitchFamily="34" charset="0"/>
              </a:rPr>
              <a:t> رياضات التحمل نرى أن البعض ينصح " بتناول الرياضيين قدراً من الماء قبل </a:t>
            </a:r>
            <a:r>
              <a:rPr lang="ar-IQ" sz="2800" b="1" dirty="0" err="1" smtClean="0">
                <a:solidFill>
                  <a:srgbClr val="FFFF00"/>
                </a:solidFill>
                <a:latin typeface="Arial" panose="020B0604020202020204" pitchFamily="34" charset="0"/>
                <a:cs typeface="Arial" panose="020B0604020202020204" pitchFamily="34" charset="0"/>
              </a:rPr>
              <a:t>الإشتراك</a:t>
            </a:r>
            <a:r>
              <a:rPr lang="ar-IQ" sz="2800" b="1" dirty="0" smtClean="0">
                <a:solidFill>
                  <a:srgbClr val="FFFF00"/>
                </a:solidFill>
                <a:latin typeface="Arial" panose="020B0604020202020204" pitchFamily="34" charset="0"/>
                <a:cs typeface="Arial" panose="020B0604020202020204" pitchFamily="34" charset="0"/>
              </a:rPr>
              <a:t> في المباراة وكوب من الماء كل (10-15 دقيقة) في حالة الجو الحار والرطوبة.</a:t>
            </a:r>
          </a:p>
          <a:p>
            <a:r>
              <a:rPr lang="ar-IQ" sz="2800" b="1" dirty="0" smtClean="0">
                <a:solidFill>
                  <a:srgbClr val="FFFF00"/>
                </a:solidFill>
                <a:latin typeface="Arial" panose="020B0604020202020204" pitchFamily="34" charset="0"/>
                <a:cs typeface="Arial" panose="020B0604020202020204" pitchFamily="34" charset="0"/>
              </a:rPr>
              <a:t>ووجد </a:t>
            </a:r>
            <a:r>
              <a:rPr lang="ar-IQ" sz="2800" b="1" dirty="0" err="1" smtClean="0">
                <a:solidFill>
                  <a:srgbClr val="FFFF00"/>
                </a:solidFill>
                <a:latin typeface="Arial" panose="020B0604020202020204" pitchFamily="34" charset="0"/>
                <a:cs typeface="Arial" panose="020B0604020202020204" pitchFamily="34" charset="0"/>
              </a:rPr>
              <a:t>كاندز</a:t>
            </a:r>
            <a:r>
              <a:rPr lang="ar-IQ" sz="2800" b="1" dirty="0" smtClean="0">
                <a:solidFill>
                  <a:srgbClr val="FFFF00"/>
                </a:solidFill>
                <a:latin typeface="Arial" panose="020B0604020202020204" pitchFamily="34" charset="0"/>
                <a:cs typeface="Arial" panose="020B0604020202020204" pitchFamily="34" charset="0"/>
              </a:rPr>
              <a:t> (</a:t>
            </a:r>
            <a:r>
              <a:rPr lang="en-US" sz="2800" b="1" dirty="0" smtClean="0">
                <a:solidFill>
                  <a:srgbClr val="FFFF00"/>
                </a:solidFill>
                <a:latin typeface="Arial" panose="020B0604020202020204" pitchFamily="34" charset="0"/>
                <a:cs typeface="Arial" panose="020B0604020202020204" pitchFamily="34" charset="0"/>
              </a:rPr>
              <a:t>Candas,1986) "</a:t>
            </a:r>
            <a:r>
              <a:rPr lang="ar-IQ" sz="2800" b="1" dirty="0" smtClean="0">
                <a:solidFill>
                  <a:srgbClr val="FFFF00"/>
                </a:solidFill>
                <a:latin typeface="Arial" panose="020B0604020202020204" pitchFamily="34" charset="0"/>
                <a:cs typeface="Arial" panose="020B0604020202020204" pitchFamily="34" charset="0"/>
              </a:rPr>
              <a:t>أن تناول الماء خلال تمارين التحمل من شأنه أن يخفض نسبة حدوث الجفاف كما تخفف من </a:t>
            </a:r>
            <a:r>
              <a:rPr lang="ar-IQ" sz="2800" b="1" dirty="0" err="1" smtClean="0">
                <a:solidFill>
                  <a:srgbClr val="FFFF00"/>
                </a:solidFill>
                <a:latin typeface="Arial" panose="020B0604020202020204" pitchFamily="34" charset="0"/>
                <a:cs typeface="Arial" panose="020B0604020202020204" pitchFamily="34" charset="0"/>
              </a:rPr>
              <a:t>الإرتفاع</a:t>
            </a:r>
            <a:r>
              <a:rPr lang="ar-IQ" sz="2800" b="1" dirty="0" smtClean="0">
                <a:solidFill>
                  <a:srgbClr val="FFFF00"/>
                </a:solidFill>
                <a:latin typeface="Arial" panose="020B0604020202020204" pitchFamily="34" charset="0"/>
                <a:cs typeface="Arial" panose="020B0604020202020204" pitchFamily="34" charset="0"/>
              </a:rPr>
              <a:t> في حرارة الجسم مقارنة بحالة الجسم عندما لا يتم تناول الماء خلال التمارين نفسها</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6777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66670" y="1212434"/>
            <a:ext cx="11075831" cy="1815882"/>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لهذا وضع القانون الدولي في سباقات التحمل منها مسابقة ركض المارثون استراحات الماء في الماراثون عند كل 5 كم أو عند كل ميلين، وبهذا يوجد في الماراثون من 8 إلى 12 استراحة ماء. ويؤدي التوقف لمدة 10 ثوانٍ عند كل محطة إلى زمن إضافي يتراوح بين دقيقة إلى دقيقتين، ولكن فقد القدرة على التحمل نتيجة التجفاف قد يضيف وقتًا أطول كثيرًا.</a:t>
            </a:r>
            <a:endParaRPr lang="en-US" sz="2800" b="1" dirty="0">
              <a:solidFill>
                <a:srgbClr val="FFFF00"/>
              </a:solidFill>
              <a:latin typeface="Arial" panose="020B0604020202020204" pitchFamily="34" charset="0"/>
              <a:cs typeface="Arial" panose="020B0604020202020204" pitchFamily="34" charset="0"/>
            </a:endParaRP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9865" y="3028316"/>
            <a:ext cx="6323527" cy="35288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7975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0609" y="612845"/>
            <a:ext cx="11629622" cy="5816977"/>
          </a:xfrm>
          <a:prstGeom prst="rect">
            <a:avLst/>
          </a:prstGeom>
        </p:spPr>
        <p:txBody>
          <a:bodyPr wrap="square">
            <a:spAutoFit/>
          </a:bodyPr>
          <a:lstStyle/>
          <a:p>
            <a:pPr algn="just"/>
            <a:r>
              <a:rPr lang="ar-IQ" sz="2800" b="1" dirty="0" smtClean="0">
                <a:solidFill>
                  <a:srgbClr val="FFFF00"/>
                </a:solidFill>
                <a:latin typeface="Arial" panose="020B0604020202020204" pitchFamily="34" charset="0"/>
                <a:cs typeface="Arial" panose="020B0604020202020204" pitchFamily="34" charset="0"/>
              </a:rPr>
              <a:t>ويعد الماء  أحد المكونات الأساسية لجسم الإنسان، إذ إنَّ وجوده يعد ضرورة لابد منها لدخوله في تركيب أهم وأكثر أعضاء الجسم فهو يشكل نسبة (70%) تقريباً من وزن الجسم ويتواجد بصورة واضحة داخل الخلايا وخارجها في الجهاز الدموي، كما يملأ تجاويف الجسم معظمها، وإنَّ وجوده في الجسم بهذه الكمية لابد له من نظام سيطرة لينظم الكمية المكتسبة والمطروحة ومن أجل إيجاد استقرار وتوازن مائي داخل الجسم، يجب أن تكون كمية الماء المأخوذة يومياً مساوية لكميته المفقودة في الجسم خلال الراحة</a:t>
            </a:r>
            <a:r>
              <a:rPr lang="ar-IQ" sz="2800" b="1" dirty="0" smtClean="0">
                <a:solidFill>
                  <a:srgbClr val="FFFF00"/>
                </a:solidFill>
                <a:latin typeface="Arial" panose="020B0604020202020204" pitchFamily="34" charset="0"/>
                <a:cs typeface="Arial" panose="020B0604020202020204" pitchFamily="34" charset="0"/>
              </a:rPr>
              <a:t>،</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لذلك </a:t>
            </a:r>
            <a:r>
              <a:rPr lang="ar-IQ" sz="2800" b="1" dirty="0" smtClean="0">
                <a:solidFill>
                  <a:srgbClr val="FFFF00"/>
                </a:solidFill>
                <a:latin typeface="Arial" panose="020B0604020202020204" pitchFamily="34" charset="0"/>
                <a:cs typeface="Arial" panose="020B0604020202020204" pitchFamily="34" charset="0"/>
              </a:rPr>
              <a:t>يجب مراعاة </a:t>
            </a:r>
            <a:r>
              <a:rPr lang="ar-IQ" sz="2800" b="1" dirty="0" err="1" smtClean="0">
                <a:solidFill>
                  <a:srgbClr val="FFFF00"/>
                </a:solidFill>
                <a:latin typeface="Arial" panose="020B0604020202020204" pitchFamily="34" charset="0"/>
                <a:cs typeface="Arial" panose="020B0604020202020204" pitchFamily="34" charset="0"/>
              </a:rPr>
              <a:t>آحتياجاتهم</a:t>
            </a:r>
            <a:r>
              <a:rPr lang="ar-IQ" sz="2800" b="1" dirty="0" smtClean="0">
                <a:solidFill>
                  <a:srgbClr val="FFFF00"/>
                </a:solidFill>
                <a:latin typeface="Arial" panose="020B0604020202020204" pitchFamily="34" charset="0"/>
                <a:cs typeface="Arial" panose="020B0604020202020204" pitchFamily="34" charset="0"/>
              </a:rPr>
              <a:t> اليومية من الماء سواء قبل المنافسة والتدريب أو بعد الانتهاء منها حتى يمكن تفادي حدوث اختلال في التوازن المائي للجسم من خلال ارتفاع نسبة السوائل في الجسم, أو </a:t>
            </a:r>
            <a:r>
              <a:rPr lang="ar-IQ" sz="2800" b="1" dirty="0" err="1" smtClean="0">
                <a:solidFill>
                  <a:srgbClr val="FFFF00"/>
                </a:solidFill>
                <a:latin typeface="Arial" panose="020B0604020202020204" pitchFamily="34" charset="0"/>
                <a:cs typeface="Arial" panose="020B0604020202020204" pitchFamily="34" charset="0"/>
              </a:rPr>
              <a:t>آنخفاضها</a:t>
            </a:r>
            <a:r>
              <a:rPr lang="ar-IQ" sz="2800" b="1" dirty="0" smtClean="0">
                <a:solidFill>
                  <a:srgbClr val="FFFF00"/>
                </a:solidFill>
                <a:latin typeface="Arial" panose="020B0604020202020204" pitchFamily="34" charset="0"/>
                <a:cs typeface="Arial" panose="020B0604020202020204" pitchFamily="34" charset="0"/>
              </a:rPr>
              <a:t>، لذلك تعد عملية توازن السوائل بالجسم خلال التدريبات في غاية الأهمية لدى الرياضيين جميعهم، وكما كان توازن تلك السوائل بصورته الطبيعة قد ساعد ذلك على تخلص الجسم  من درجات الحرارة عن طريق الغدد العرقية، وحافظ على معدل ضربات القلب وضغط الدم ولزوجته في صورته الطبيعة بينما يكون فقد سوائل الجسم خلال التدريب يؤثر سلبياً في كفاية الرياضي وحيويته  </a:t>
            </a:r>
          </a:p>
          <a:p>
            <a:pPr algn="just"/>
            <a:endParaRPr lang="ar-IQ" b="1" dirty="0" smtClean="0">
              <a:solidFill>
                <a:srgbClr val="FFFF00"/>
              </a:solidFill>
            </a:endParaRPr>
          </a:p>
          <a:p>
            <a:pPr algn="just"/>
            <a:endParaRPr lang="ar-IQ" dirty="0"/>
          </a:p>
        </p:txBody>
      </p:sp>
    </p:spTree>
    <p:extLst>
      <p:ext uri="{BB962C8B-B14F-4D97-AF65-F5344CB8AC3E}">
        <p14:creationId xmlns:p14="http://schemas.microsoft.com/office/powerpoint/2010/main" val="1859662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7579" y="368147"/>
            <a:ext cx="11603864" cy="5878532"/>
          </a:xfrm>
          <a:prstGeom prst="rect">
            <a:avLst/>
          </a:prstGeom>
        </p:spPr>
        <p:txBody>
          <a:bodyPr wrap="square">
            <a:spAutoFit/>
          </a:bodyPr>
          <a:lstStyle/>
          <a:p>
            <a:pPr algn="just"/>
            <a:r>
              <a:rPr lang="ar-IQ" dirty="0" smtClean="0"/>
              <a:t> </a:t>
            </a:r>
            <a:r>
              <a:rPr lang="ar-IQ" sz="4000" b="1" dirty="0" smtClean="0">
                <a:solidFill>
                  <a:srgbClr val="FFFF00"/>
                </a:solidFill>
                <a:latin typeface="Arial" panose="020B0604020202020204" pitchFamily="34" charset="0"/>
                <a:cs typeface="Arial" panose="020B0604020202020204" pitchFamily="34" charset="0"/>
              </a:rPr>
              <a:t>المـــاء</a:t>
            </a:r>
          </a:p>
          <a:p>
            <a:pPr algn="just"/>
            <a:r>
              <a:rPr lang="ar-IQ" sz="2800" b="1" dirty="0" smtClean="0">
                <a:solidFill>
                  <a:srgbClr val="FFFF00"/>
                </a:solidFill>
                <a:latin typeface="Arial" panose="020B0604020202020204" pitchFamily="34" charset="0"/>
                <a:cs typeface="Arial" panose="020B0604020202020204" pitchFamily="34" charset="0"/>
              </a:rPr>
              <a:t>يظن </a:t>
            </a:r>
            <a:r>
              <a:rPr lang="ar-IQ" sz="2800" b="1" dirty="0" smtClean="0">
                <a:solidFill>
                  <a:srgbClr val="FFFF00"/>
                </a:solidFill>
                <a:latin typeface="Arial" panose="020B0604020202020204" pitchFamily="34" charset="0"/>
                <a:cs typeface="Arial" panose="020B0604020202020204" pitchFamily="34" charset="0"/>
              </a:rPr>
              <a:t>كثير من الناس أن الماء ليس عنصراً غذائياً لوفرته وسهوله الحصول عليه من مصادره الطبيعة والغذائية، ولكن في الحقيقة أَنَّ الماء من أهم العناصر الغذائية الضرورية لكل خلية حية، وعملية حيوية تجرى داخل أي كائن حي مهما كبر أو صغر حجمه .</a:t>
            </a:r>
          </a:p>
          <a:p>
            <a:pPr algn="just"/>
            <a:r>
              <a:rPr lang="ar-IQ" sz="2800" b="1" dirty="0" smtClean="0">
                <a:solidFill>
                  <a:srgbClr val="FFFF00"/>
                </a:solidFill>
                <a:latin typeface="Arial" panose="020B0604020202020204" pitchFamily="34" charset="0"/>
                <a:cs typeface="Arial" panose="020B0604020202020204" pitchFamily="34" charset="0"/>
              </a:rPr>
              <a:t>ويعد الماء من أهم العناصر الغذائية الموجودة في جسم الإنسان، ومن أهم مركبات الجسم بعد الأوكسجين وذلك من وجهة النظر الفسيولوجية </a:t>
            </a:r>
            <a:r>
              <a:rPr lang="ar-IQ" sz="2800" b="1" dirty="0" err="1" smtClean="0">
                <a:solidFill>
                  <a:srgbClr val="FFFF00"/>
                </a:solidFill>
                <a:latin typeface="Arial" panose="020B0604020202020204" pitchFamily="34" charset="0"/>
                <a:cs typeface="Arial" panose="020B0604020202020204" pitchFamily="34" charset="0"/>
              </a:rPr>
              <a:t>والتشريحية.وإنَّه</a:t>
            </a:r>
            <a:r>
              <a:rPr lang="ar-IQ" sz="2800" b="1" dirty="0" smtClean="0">
                <a:solidFill>
                  <a:srgbClr val="FFFF00"/>
                </a:solidFill>
                <a:latin typeface="Arial" panose="020B0604020202020204" pitchFamily="34" charset="0"/>
                <a:cs typeface="Arial" panose="020B0604020202020204" pitchFamily="34" charset="0"/>
              </a:rPr>
              <a:t> كذلك المركب الكيميائي الذي عرفناه من خلال دراستنا الذي يتكون جزئيه الكيميائي الواحد من </a:t>
            </a:r>
            <a:r>
              <a:rPr lang="ar-IQ" sz="2800" b="1" dirty="0" err="1" smtClean="0">
                <a:solidFill>
                  <a:srgbClr val="FFFF00"/>
                </a:solidFill>
                <a:latin typeface="Arial" panose="020B0604020202020204" pitchFamily="34" charset="0"/>
                <a:cs typeface="Arial" panose="020B0604020202020204" pitchFamily="34" charset="0"/>
              </a:rPr>
              <a:t>آتحاد</a:t>
            </a:r>
            <a:r>
              <a:rPr lang="ar-IQ" sz="2800" b="1" dirty="0" smtClean="0">
                <a:solidFill>
                  <a:srgbClr val="FFFF00"/>
                </a:solidFill>
                <a:latin typeface="Arial" panose="020B0604020202020204" pitchFamily="34" charset="0"/>
                <a:cs typeface="Arial" panose="020B0604020202020204" pitchFamily="34" charset="0"/>
              </a:rPr>
              <a:t> ذرتين من الهيدروجين وذرة واحدة من الأوكسجين (</a:t>
            </a:r>
            <a:r>
              <a:rPr lang="en-US" sz="2800" b="1" dirty="0" smtClean="0">
                <a:solidFill>
                  <a:srgbClr val="FFFF00"/>
                </a:solidFill>
                <a:latin typeface="Arial" panose="020B0604020202020204" pitchFamily="34" charset="0"/>
                <a:cs typeface="Arial" panose="020B0604020202020204" pitchFamily="34" charset="0"/>
              </a:rPr>
              <a:t>H2o) </a:t>
            </a:r>
            <a:r>
              <a:rPr lang="ar-IQ" sz="2800" b="1" dirty="0" smtClean="0">
                <a:solidFill>
                  <a:srgbClr val="FFFF00"/>
                </a:solidFill>
                <a:latin typeface="Arial" panose="020B0604020202020204" pitchFamily="34" charset="0"/>
                <a:cs typeface="Arial" panose="020B0604020202020204" pitchFamily="34" charset="0"/>
              </a:rPr>
              <a:t>وهو في حالته الطبيعة سائل شفاف صافي ونقي لا لون له ولا طعم ولا مذاق، ويخلو من الرائحة والماء الذي نشربه هو في الغالب يحتوي على نسبة من المعادن والأملاح المفيدة للجسم لتعطيه مذاقاً مميزاً أو فائدة معينة</a:t>
            </a:r>
            <a:r>
              <a:rPr lang="ar-IQ" sz="2800" b="1" dirty="0" smtClean="0">
                <a:solidFill>
                  <a:srgbClr val="FFFF00"/>
                </a:solidFill>
                <a:latin typeface="Arial" panose="020B0604020202020204" pitchFamily="34" charset="0"/>
                <a:cs typeface="Arial" panose="020B0604020202020204" pitchFamily="34" charset="0"/>
              </a:rPr>
              <a:t>.</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ويعد </a:t>
            </a:r>
            <a:r>
              <a:rPr lang="ar-IQ" sz="2800" b="1" dirty="0" smtClean="0">
                <a:solidFill>
                  <a:srgbClr val="FFFF00"/>
                </a:solidFill>
                <a:latin typeface="Arial" panose="020B0604020202020204" pitchFamily="34" charset="0"/>
                <a:cs typeface="Arial" panose="020B0604020202020204" pitchFamily="34" charset="0"/>
              </a:rPr>
              <a:t>العنصر الأساس في تركيب جسم الإنسان إذ يشكل (60%_70%) من وزن الجسم, ويوجد ما يقرب من (65%) منه في الجسم داخل الخلايا وهو ما يمثل (40%) من وزن الجسم وما يقرب من (35%) منه خارج الخلايا وهو ما يمثل (20%) من وزن الجسم</a:t>
            </a:r>
            <a:endParaRPr lang="en-US"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83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5611" y="1199349"/>
            <a:ext cx="10586434" cy="2954655"/>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يشكل الماء نسبة عالية في تركيب جسم الإنسان، وفي الوقت الذي توجد فيه </a:t>
            </a:r>
            <a:r>
              <a:rPr lang="en-US" sz="2800" b="1" dirty="0" smtClean="0">
                <a:solidFill>
                  <a:srgbClr val="FFFF00"/>
                </a:solidFill>
                <a:latin typeface="Arial" panose="020B0604020202020204" pitchFamily="34" charset="0"/>
                <a:cs typeface="Arial" panose="020B0604020202020204" pitchFamily="34" charset="0"/>
              </a:rPr>
              <a:t> </a:t>
            </a:r>
            <a:r>
              <a:rPr lang="ar-IQ" sz="2800" b="1" dirty="0" err="1" smtClean="0">
                <a:solidFill>
                  <a:srgbClr val="FFFF00"/>
                </a:solidFill>
                <a:latin typeface="Arial" panose="020B0604020202020204" pitchFamily="34" charset="0"/>
                <a:cs typeface="Arial" panose="020B0604020202020204" pitchFamily="34" charset="0"/>
              </a:rPr>
              <a:t>آختلافات</a:t>
            </a:r>
            <a:r>
              <a:rPr lang="ar-IQ"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في نسبة الماء بين أجسام الأفراد، فإذ كان الجسم عضلياً فإن نسبة الماء فيه تكون مرتفعة لأن العضلات تحتوى في تركيبها على نسبة كبيرة من الماء تتراوح بين (65%_75%) من وزنه الكلي. أمَّا الجسم غير العضلي الذي يحتوى على نسبة كبيرة</a:t>
            </a:r>
          </a:p>
          <a:p>
            <a:r>
              <a:rPr lang="ar-IQ" sz="2800" b="1" dirty="0" smtClean="0">
                <a:solidFill>
                  <a:srgbClr val="FFFF00"/>
                </a:solidFill>
                <a:latin typeface="Arial" panose="020B0604020202020204" pitchFamily="34" charset="0"/>
                <a:cs typeface="Arial" panose="020B0604020202020204" pitchFamily="34" charset="0"/>
              </a:rPr>
              <a:t>من الشحم فإن نسبة الماء تكون منخفضة مقارنة بالجسم العضلي بسبب أن الشحم يحتوى على كمية قليلة من الماء لا تزيد عن (25%) من وزنه </a:t>
            </a:r>
          </a:p>
          <a:p>
            <a:r>
              <a:rPr lang="ar-IQ" dirty="0" smtClean="0"/>
              <a:t> </a:t>
            </a:r>
            <a:endParaRPr lang="ar-IQ" dirty="0"/>
          </a:p>
        </p:txBody>
      </p:sp>
    </p:spTree>
    <p:extLst>
      <p:ext uri="{BB962C8B-B14F-4D97-AF65-F5344CB8AC3E}">
        <p14:creationId xmlns:p14="http://schemas.microsoft.com/office/powerpoint/2010/main" val="2182934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8788" y="245899"/>
            <a:ext cx="11642501" cy="6124754"/>
          </a:xfrm>
          <a:prstGeom prst="rect">
            <a:avLst/>
          </a:prstGeom>
        </p:spPr>
        <p:txBody>
          <a:bodyPr wrap="square">
            <a:spAutoFit/>
          </a:bodyPr>
          <a:lstStyle/>
          <a:p>
            <a:r>
              <a:rPr lang="ar-IQ" sz="2800" dirty="0" smtClean="0">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مصادر الماء</a:t>
            </a:r>
          </a:p>
          <a:p>
            <a:r>
              <a:rPr lang="ar-IQ" sz="2800" b="1" dirty="0" smtClean="0">
                <a:solidFill>
                  <a:srgbClr val="FFFF00"/>
                </a:solidFill>
                <a:latin typeface="Arial" panose="020B0604020202020204" pitchFamily="34" charset="0"/>
                <a:cs typeface="Arial" panose="020B0604020202020204" pitchFamily="34" charset="0"/>
              </a:rPr>
              <a:t>يحصل الجسم على الماء من ثلاثة مصادر رئيسة وهي(3):</a:t>
            </a:r>
          </a:p>
          <a:p>
            <a:r>
              <a:rPr lang="ar-IQ" sz="2800" b="1" dirty="0" smtClean="0">
                <a:solidFill>
                  <a:srgbClr val="FFFF00"/>
                </a:solidFill>
                <a:latin typeface="Arial" panose="020B0604020202020204" pitchFamily="34" charset="0"/>
                <a:cs typeface="Arial" panose="020B0604020202020204" pitchFamily="34" charset="0"/>
              </a:rPr>
              <a:t>1)	السوائل والمشروبات: كالماء المتناول في صورته الطبيعية أو على شكل سوائل كمشروبات القهوة والشاي والعصائر، ويتناول الإنسان في الظروف العادية من (1-2 لتر) من الماء، لكنها ترتفع في بعض الحالات من (5 – 6 لتر) يومياً.</a:t>
            </a:r>
          </a:p>
          <a:p>
            <a:endParaRPr lang="ar-IQ" sz="2800" b="1" dirty="0" smtClean="0">
              <a:solidFill>
                <a:srgbClr val="FFFF00"/>
              </a:solidFill>
              <a:latin typeface="Arial" panose="020B0604020202020204" pitchFamily="34" charset="0"/>
              <a:cs typeface="Arial" panose="020B0604020202020204" pitchFamily="34" charset="0"/>
            </a:endParaRPr>
          </a:p>
          <a:p>
            <a:r>
              <a:rPr lang="ar-IQ" sz="2800" b="1" dirty="0" smtClean="0">
                <a:solidFill>
                  <a:srgbClr val="FFFF00"/>
                </a:solidFill>
                <a:latin typeface="Arial" panose="020B0604020202020204" pitchFamily="34" charset="0"/>
                <a:cs typeface="Arial" panose="020B0604020202020204" pitchFamily="34" charset="0"/>
              </a:rPr>
              <a:t>2)	ماء الأطعمة: هو الماء الذي يدخل في تركيب المواد الغذائية فالمواد الغذائية جمعيها تحتوى على الماء ولكن بنسب متفاوتة، فمثلاً نسبة الماء في البيض(75%) وفي الخبز بحدود (30%) وفي التفاح (85%) وفي الخيار (96%) ويتراوح ما يتناوله الإنسان من ماء الأطعمة بحدود ( 0,25-0,75 لتر).</a:t>
            </a:r>
          </a:p>
          <a:p>
            <a:r>
              <a:rPr lang="ar-IQ" sz="2800" b="1" dirty="0" smtClean="0">
                <a:solidFill>
                  <a:srgbClr val="FFFF00"/>
                </a:solidFill>
                <a:latin typeface="Arial" panose="020B0604020202020204" pitchFamily="34" charset="0"/>
                <a:cs typeface="Arial" panose="020B0604020202020204" pitchFamily="34" charset="0"/>
              </a:rPr>
              <a:t>3)	الماء الناتج من عمليات التمثيل الغذائي: وهو الماء الذي يتكون في جسم الكائن الحي كأحد نواتج التأكسد الخلوي للعناصر الغذائية المنتجة للطاقة وهي </a:t>
            </a:r>
            <a:r>
              <a:rPr lang="ar-IQ" sz="2800" b="1" dirty="0" err="1" smtClean="0">
                <a:solidFill>
                  <a:srgbClr val="FFFF00"/>
                </a:solidFill>
                <a:latin typeface="Arial" panose="020B0604020202020204" pitchFamily="34" charset="0"/>
                <a:cs typeface="Arial" panose="020B0604020202020204" pitchFamily="34" charset="0"/>
              </a:rPr>
              <a:t>الكاربوهيدرات</a:t>
            </a:r>
            <a:r>
              <a:rPr lang="ar-IQ" sz="2800" b="1" dirty="0" smtClean="0">
                <a:solidFill>
                  <a:srgbClr val="FFFF00"/>
                </a:solidFill>
                <a:latin typeface="Arial" panose="020B0604020202020204" pitchFamily="34" charset="0"/>
                <a:cs typeface="Arial" panose="020B0604020202020204" pitchFamily="34" charset="0"/>
              </a:rPr>
              <a:t> والدهون والبروتينات وتختلف كمية الماء التمثيلي لهذه المواد الثلاث إذ تقدر كمية ماء التمثيلي الناتجة من غرام واحد من </a:t>
            </a:r>
            <a:r>
              <a:rPr lang="ar-IQ" sz="2800" b="1" dirty="0" err="1" smtClean="0">
                <a:solidFill>
                  <a:srgbClr val="FFFF00"/>
                </a:solidFill>
                <a:latin typeface="Arial" panose="020B0604020202020204" pitchFamily="34" charset="0"/>
                <a:cs typeface="Arial" panose="020B0604020202020204" pitchFamily="34" charset="0"/>
              </a:rPr>
              <a:t>الكاربوهيدرات</a:t>
            </a:r>
            <a:r>
              <a:rPr lang="ar-IQ" sz="2800" b="1" dirty="0" smtClean="0">
                <a:solidFill>
                  <a:srgbClr val="FFFF00"/>
                </a:solidFill>
                <a:latin typeface="Arial" panose="020B0604020202020204" pitchFamily="34" charset="0"/>
                <a:cs typeface="Arial" panose="020B0604020202020204" pitchFamily="34" charset="0"/>
              </a:rPr>
              <a:t> (0.6، 0.1، 0.42) على التوالي.</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601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25769" y="603340"/>
            <a:ext cx="9813701" cy="5786199"/>
          </a:xfrm>
          <a:prstGeom prst="rect">
            <a:avLst/>
          </a:prstGeom>
        </p:spPr>
        <p:txBody>
          <a:bodyPr wrap="square">
            <a:spAutoFit/>
          </a:bodyPr>
          <a:lstStyle/>
          <a:p>
            <a:pPr algn="just"/>
            <a:r>
              <a:rPr lang="ar-IQ" sz="2800" b="1" dirty="0" smtClean="0">
                <a:solidFill>
                  <a:srgbClr val="FFFF00"/>
                </a:solidFill>
                <a:latin typeface="Arial" panose="020B0604020202020204" pitchFamily="34" charset="0"/>
                <a:cs typeface="Arial" panose="020B0604020202020204" pitchFamily="34" charset="0"/>
              </a:rPr>
              <a:t>تناول الماء والنشاط الرياضي</a:t>
            </a:r>
          </a:p>
          <a:p>
            <a:pPr algn="just"/>
            <a:endParaRPr lang="ar-IQ" sz="2800" b="1" dirty="0" smtClean="0">
              <a:solidFill>
                <a:srgbClr val="FFFF00"/>
              </a:solidFill>
              <a:latin typeface="Arial" panose="020B0604020202020204" pitchFamily="34" charset="0"/>
              <a:cs typeface="Arial" panose="020B0604020202020204" pitchFamily="34" charset="0"/>
            </a:endParaRPr>
          </a:p>
          <a:p>
            <a:pPr algn="just"/>
            <a:r>
              <a:rPr lang="ar-IQ" sz="2800" b="1" dirty="0" smtClean="0">
                <a:solidFill>
                  <a:srgbClr val="FFFF00"/>
                </a:solidFill>
                <a:latin typeface="Arial" panose="020B0604020202020204" pitchFamily="34" charset="0"/>
                <a:cs typeface="Arial" panose="020B0604020202020204" pitchFamily="34" charset="0"/>
              </a:rPr>
              <a:t>من الضروري أن تتناول كميات كافية من الماء خاصة إذا كنت مشاركاً في أحداث رياضية في مناطق ذات مناخٍ دافئ. فالتعرّق أثناء التدريب لا يؤدي إلى فُقدان الماء من الجسم فحسب، بل الملح كذلك، والذي يلعب دوراً أساسياً في وظائف الجسم  تجدر الإشارة إلى أن كمية الماء التي عليك شُربها أثناء التدريب أو السباق تختلف من شخص لآخر، وليس هناك معيار مُحدد ينطبق على الجميع. كما ننصحك بتناول المشروبات الرياضية قليلة السكر إلى جانب الماء إذا كنت تتدرّب لأكثر من ساعة واحدة بشكل مُتواصل لأنها ستساعدك على تعويض النقص في الأملاح </a:t>
            </a:r>
            <a:r>
              <a:rPr lang="ar-IQ" sz="2800" b="1" dirty="0" err="1" smtClean="0">
                <a:solidFill>
                  <a:srgbClr val="FFFF00"/>
                </a:solidFill>
                <a:latin typeface="Arial" panose="020B0604020202020204" pitchFamily="34" charset="0"/>
                <a:cs typeface="Arial" panose="020B0604020202020204" pitchFamily="34" charset="0"/>
              </a:rPr>
              <a:t>والكهرليات</a:t>
            </a:r>
            <a:r>
              <a:rPr lang="ar-IQ" sz="2800" b="1" dirty="0" smtClean="0">
                <a:solidFill>
                  <a:srgbClr val="FFFF00"/>
                </a:solidFill>
                <a:latin typeface="Arial" panose="020B0604020202020204" pitchFamily="34" charset="0"/>
                <a:cs typeface="Arial" panose="020B0604020202020204" pitchFamily="34" charset="0"/>
              </a:rPr>
              <a:t> التي يفقدها جسمك أثناء تأدية النشاط الرياضي</a:t>
            </a:r>
          </a:p>
          <a:p>
            <a:endParaRPr lang="ar-IQ" dirty="0" smtClean="0"/>
          </a:p>
          <a:p>
            <a:endParaRPr lang="ar-IQ" dirty="0" smtClean="0"/>
          </a:p>
          <a:p>
            <a:endParaRPr lang="ar-IQ" dirty="0" smtClean="0"/>
          </a:p>
          <a:p>
            <a:endParaRPr lang="ar-IQ" dirty="0" smtClean="0"/>
          </a:p>
          <a:p>
            <a:endParaRPr lang="ar-IQ" dirty="0"/>
          </a:p>
        </p:txBody>
      </p:sp>
    </p:spTree>
    <p:extLst>
      <p:ext uri="{BB962C8B-B14F-4D97-AF65-F5344CB8AC3E}">
        <p14:creationId xmlns:p14="http://schemas.microsoft.com/office/powerpoint/2010/main" val="26163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0305" y="487017"/>
            <a:ext cx="11629622" cy="5632311"/>
          </a:xfrm>
          <a:prstGeom prst="rect">
            <a:avLst/>
          </a:prstGeom>
        </p:spPr>
        <p:txBody>
          <a:bodyPr wrap="square">
            <a:spAutoFit/>
          </a:bodyPr>
          <a:lstStyle/>
          <a:p>
            <a:r>
              <a:rPr lang="ar-IQ" sz="2400" b="1" dirty="0" smtClean="0">
                <a:solidFill>
                  <a:srgbClr val="FFFF00"/>
                </a:solidFill>
                <a:latin typeface="Arial" panose="020B0604020202020204" pitchFamily="34" charset="0"/>
                <a:cs typeface="Arial" panose="020B0604020202020204" pitchFamily="34" charset="0"/>
              </a:rPr>
              <a:t>الحاجة للماء خلال التمرين:</a:t>
            </a:r>
          </a:p>
          <a:p>
            <a:endParaRPr lang="ar-IQ" sz="2400" b="1" dirty="0" smtClean="0">
              <a:solidFill>
                <a:srgbClr val="FFFF00"/>
              </a:solidFill>
              <a:latin typeface="Arial" panose="020B0604020202020204" pitchFamily="34" charset="0"/>
              <a:cs typeface="Arial" panose="020B0604020202020204" pitchFamily="34" charset="0"/>
            </a:endParaRPr>
          </a:p>
          <a:p>
            <a:r>
              <a:rPr lang="ar-IQ" sz="2400" b="1" dirty="0" smtClean="0">
                <a:solidFill>
                  <a:srgbClr val="FFFF00"/>
                </a:solidFill>
                <a:latin typeface="Arial" panose="020B0604020202020204" pitchFamily="34" charset="0"/>
                <a:cs typeface="Arial" panose="020B0604020202020204" pitchFamily="34" charset="0"/>
              </a:rPr>
              <a:t>العرق: </a:t>
            </a:r>
            <a:r>
              <a:rPr lang="ar-IQ" sz="2400" b="1" dirty="0" smtClean="0">
                <a:solidFill>
                  <a:srgbClr val="FFFF00"/>
                </a:solidFill>
                <a:latin typeface="Arial" panose="020B0604020202020204" pitchFamily="34" charset="0"/>
                <a:cs typeface="Arial" panose="020B0604020202020204" pitchFamily="34" charset="0"/>
              </a:rPr>
              <a:t>هو</a:t>
            </a:r>
            <a:r>
              <a:rPr lang="en-US" sz="2400" b="1" dirty="0" smtClean="0">
                <a:solidFill>
                  <a:srgbClr val="FFFF00"/>
                </a:solidFill>
                <a:latin typeface="Arial" panose="020B0604020202020204" pitchFamily="34" charset="0"/>
                <a:cs typeface="Arial" panose="020B0604020202020204" pitchFamily="34" charset="0"/>
              </a:rPr>
              <a:t> </a:t>
            </a:r>
            <a:r>
              <a:rPr lang="ar-IQ" sz="2400" b="1" dirty="0" smtClean="0">
                <a:solidFill>
                  <a:srgbClr val="FFFF00"/>
                </a:solidFill>
                <a:latin typeface="Arial" panose="020B0604020202020204" pitchFamily="34" charset="0"/>
                <a:cs typeface="Arial" panose="020B0604020202020204" pitchFamily="34" charset="0"/>
              </a:rPr>
              <a:t>احد </a:t>
            </a:r>
            <a:r>
              <a:rPr lang="ar-IQ" sz="2400" b="1" dirty="0" smtClean="0">
                <a:solidFill>
                  <a:srgbClr val="FFFF00"/>
                </a:solidFill>
                <a:latin typeface="Arial" panose="020B0604020202020204" pitchFamily="34" charset="0"/>
                <a:cs typeface="Arial" panose="020B0604020202020204" pitchFamily="34" charset="0"/>
              </a:rPr>
              <a:t>السوائل العضوية التي تفرزها الغدد العرقية الواقعة تحت الجلد نتيجة </a:t>
            </a:r>
          </a:p>
          <a:p>
            <a:r>
              <a:rPr lang="ar-IQ" sz="2400" b="1" dirty="0" smtClean="0">
                <a:solidFill>
                  <a:srgbClr val="FFFF00"/>
                </a:solidFill>
                <a:latin typeface="Arial" panose="020B0604020202020204" pitchFamily="34" charset="0"/>
                <a:cs typeface="Arial" panose="020B0604020202020204" pitchFamily="34" charset="0"/>
              </a:rPr>
              <a:t>للنشاط الوظيفي للجسم بصورة عامة ونشاط الغدد العرقية بصورة خاصة ويتكون هذا السائل من ماء نسبته كبيرة (99.3 – 99.5 ) تقريبا ونسبة (0.5 – 0.7) </a:t>
            </a:r>
            <a:r>
              <a:rPr lang="ar-IQ" sz="2400" b="1" dirty="0" err="1" smtClean="0">
                <a:solidFill>
                  <a:srgbClr val="FFFF00"/>
                </a:solidFill>
                <a:latin typeface="Arial" panose="020B0604020202020204" pitchFamily="34" charset="0"/>
                <a:cs typeface="Arial" panose="020B0604020202020204" pitchFamily="34" charset="0"/>
              </a:rPr>
              <a:t>تقريباًمن</a:t>
            </a:r>
            <a:r>
              <a:rPr lang="ar-IQ" sz="2400" b="1" dirty="0" smtClean="0">
                <a:solidFill>
                  <a:srgbClr val="FFFF00"/>
                </a:solidFill>
                <a:latin typeface="Arial" panose="020B0604020202020204" pitchFamily="34" charset="0"/>
                <a:cs typeface="Arial" panose="020B0604020202020204" pitchFamily="34" charset="0"/>
              </a:rPr>
              <a:t> مواد عضوية مثل </a:t>
            </a:r>
            <a:r>
              <a:rPr lang="ar-IQ" sz="2400" b="1" dirty="0" err="1" smtClean="0">
                <a:solidFill>
                  <a:srgbClr val="FFFF00"/>
                </a:solidFill>
                <a:latin typeface="Arial" panose="020B0604020202020204" pitchFamily="34" charset="0"/>
                <a:cs typeface="Arial" panose="020B0604020202020204" pitchFamily="34" charset="0"/>
              </a:rPr>
              <a:t>يورياوحامض</a:t>
            </a:r>
            <a:r>
              <a:rPr lang="ar-IQ" sz="2400" b="1" dirty="0" smtClean="0">
                <a:solidFill>
                  <a:srgbClr val="FFFF00"/>
                </a:solidFill>
                <a:latin typeface="Arial" panose="020B0604020202020204" pitchFamily="34" charset="0"/>
                <a:cs typeface="Arial" panose="020B0604020202020204" pitchFamily="34" charset="0"/>
              </a:rPr>
              <a:t> </a:t>
            </a:r>
            <a:r>
              <a:rPr lang="ar-IQ" sz="2400" b="1" dirty="0" err="1" smtClean="0">
                <a:solidFill>
                  <a:srgbClr val="FFFF00"/>
                </a:solidFill>
                <a:latin typeface="Arial" panose="020B0604020202020204" pitchFamily="34" charset="0"/>
                <a:cs typeface="Arial" panose="020B0604020202020204" pitchFamily="34" charset="0"/>
              </a:rPr>
              <a:t>اللبنيك</a:t>
            </a:r>
            <a:r>
              <a:rPr lang="ar-IQ" sz="2400" b="1" dirty="0" smtClean="0">
                <a:solidFill>
                  <a:srgbClr val="FFFF00"/>
                </a:solidFill>
                <a:latin typeface="Arial" panose="020B0604020202020204" pitchFamily="34" charset="0"/>
                <a:cs typeface="Arial" panose="020B0604020202020204" pitchFamily="34" charset="0"/>
              </a:rPr>
              <a:t> وسكر ومواد  </a:t>
            </a:r>
            <a:r>
              <a:rPr lang="ar-IQ" sz="2400" b="1" dirty="0" err="1" smtClean="0">
                <a:solidFill>
                  <a:srgbClr val="FFFF00"/>
                </a:solidFill>
                <a:latin typeface="Arial" panose="020B0604020202020204" pitchFamily="34" charset="0"/>
                <a:cs typeface="Arial" panose="020B0604020202020204" pitchFamily="34" charset="0"/>
              </a:rPr>
              <a:t>لاعضوية</a:t>
            </a:r>
            <a:r>
              <a:rPr lang="ar-IQ" sz="2400" b="1" dirty="0" smtClean="0">
                <a:solidFill>
                  <a:srgbClr val="FFFF00"/>
                </a:solidFill>
                <a:latin typeface="Arial" panose="020B0604020202020204" pitchFamily="34" charset="0"/>
                <a:cs typeface="Arial" panose="020B0604020202020204" pitchFamily="34" charset="0"/>
              </a:rPr>
              <a:t> مثل ، الصوديوم والبوتاسيوم والحديد والكالسيوم والفوسفات)كما يظهر مع العرق مواد دهنية وقشور الطبقة الطلائية تحت الجلد.</a:t>
            </a:r>
          </a:p>
          <a:p>
            <a:r>
              <a:rPr lang="ar-IQ" sz="2400" b="1" dirty="0" smtClean="0">
                <a:solidFill>
                  <a:srgbClr val="FFFF00"/>
                </a:solidFill>
                <a:latin typeface="Arial" panose="020B0604020202020204" pitchFamily="34" charset="0"/>
                <a:cs typeface="Arial" panose="020B0604020202020204" pitchFamily="34" charset="0"/>
              </a:rPr>
              <a:t>	</a:t>
            </a:r>
            <a:r>
              <a:rPr lang="ar-IQ" sz="2400" b="1" dirty="0" err="1" smtClean="0">
                <a:solidFill>
                  <a:srgbClr val="FFFF00"/>
                </a:solidFill>
                <a:latin typeface="Arial" panose="020B0604020202020204" pitchFamily="34" charset="0"/>
                <a:cs typeface="Arial" panose="020B0604020202020204" pitchFamily="34" charset="0"/>
              </a:rPr>
              <a:t>إنَّأكبر</a:t>
            </a:r>
            <a:r>
              <a:rPr lang="ar-IQ" sz="2400" b="1" dirty="0" smtClean="0">
                <a:solidFill>
                  <a:srgbClr val="FFFF00"/>
                </a:solidFill>
                <a:latin typeface="Arial" panose="020B0604020202020204" pitchFamily="34" charset="0"/>
                <a:cs typeface="Arial" panose="020B0604020202020204" pitchFamily="34" charset="0"/>
              </a:rPr>
              <a:t> نتيجة لعملية العرق الشديدة هو فقدان </a:t>
            </a:r>
            <a:r>
              <a:rPr lang="ar-IQ" sz="2400" b="1" dirty="0" smtClean="0">
                <a:solidFill>
                  <a:srgbClr val="FFFF00"/>
                </a:solidFill>
                <a:latin typeface="Arial" panose="020B0604020202020204" pitchFamily="34" charset="0"/>
                <a:cs typeface="Arial" panose="020B0604020202020204" pitchFamily="34" charset="0"/>
              </a:rPr>
              <a:t>الجسم</a:t>
            </a:r>
            <a:r>
              <a:rPr lang="en-US" sz="2400" b="1" dirty="0" smtClean="0">
                <a:solidFill>
                  <a:srgbClr val="FFFF00"/>
                </a:solidFill>
                <a:latin typeface="Arial" panose="020B0604020202020204" pitchFamily="34" charset="0"/>
                <a:cs typeface="Arial" panose="020B0604020202020204" pitchFamily="34" charset="0"/>
              </a:rPr>
              <a:t> </a:t>
            </a:r>
            <a:r>
              <a:rPr lang="ar-IQ" sz="2400" b="1" dirty="0" smtClean="0">
                <a:solidFill>
                  <a:srgbClr val="FFFF00"/>
                </a:solidFill>
                <a:latin typeface="Arial" panose="020B0604020202020204" pitchFamily="34" charset="0"/>
                <a:cs typeface="Arial" panose="020B0604020202020204" pitchFamily="34" charset="0"/>
              </a:rPr>
              <a:t> </a:t>
            </a:r>
            <a:r>
              <a:rPr lang="ar-IQ" sz="2400" b="1" dirty="0" err="1" smtClean="0">
                <a:solidFill>
                  <a:srgbClr val="FFFF00"/>
                </a:solidFill>
                <a:latin typeface="Arial" panose="020B0604020202020204" pitchFamily="34" charset="0"/>
                <a:cs typeface="Arial" panose="020B0604020202020204" pitchFamily="34" charset="0"/>
              </a:rPr>
              <a:t>للماء،إذ</a:t>
            </a:r>
            <a:r>
              <a:rPr lang="ar-IQ" sz="2400" b="1" dirty="0" smtClean="0">
                <a:solidFill>
                  <a:srgbClr val="FFFF00"/>
                </a:solidFill>
                <a:latin typeface="Arial" panose="020B0604020202020204" pitchFamily="34" charset="0"/>
                <a:cs typeface="Arial" panose="020B0604020202020204" pitchFamily="34" charset="0"/>
              </a:rPr>
              <a:t> يكون ذلك خلال التمرين الجاد (القوي) والتعرق </a:t>
            </a:r>
            <a:r>
              <a:rPr lang="ar-IQ" sz="2400" b="1" dirty="0" err="1" smtClean="0">
                <a:solidFill>
                  <a:srgbClr val="FFFF00"/>
                </a:solidFill>
                <a:latin typeface="Arial" panose="020B0604020202020204" pitchFamily="34" charset="0"/>
                <a:cs typeface="Arial" panose="020B0604020202020204" pitchFamily="34" charset="0"/>
              </a:rPr>
              <a:t>بآستمرار</a:t>
            </a:r>
            <a:r>
              <a:rPr lang="ar-IQ" sz="2400" b="1" dirty="0" smtClean="0">
                <a:solidFill>
                  <a:srgbClr val="FFFF00"/>
                </a:solidFill>
                <a:latin typeface="Arial" panose="020B0604020202020204" pitchFamily="34" charset="0"/>
                <a:cs typeface="Arial" panose="020B0604020202020204" pitchFamily="34" charset="0"/>
              </a:rPr>
              <a:t> يسبب للشخص فقدان ما بين (1ــ2)كغم من سوائل الجسم،  وبالنسبة للرياضيين الأشداء يفقد الجسم نحو4% من وزن السائل في أوقات التدريب غير العادية، وتعتمد كمية الماء المفقودة على وقت النشاط الجسدي كذلك على الظروف البيئية، وإنَّ الرطوبة  النسبية في الجو المحيط مهمة، وهذا يؤثر أيضاً في فاعلية التبريد من خلال التعرق، ومصطلح كمية الرطوبة النسبية يشير الى كمية الماء المكون للهواء،  لذلك فإن عملية تبخر السائل من الجسم تكون مستحيلة وهذه طريقة مهمة لتبريد الجسم إذ تكون مغلقة تماماً تحت هذه الظروف، وإنَّ قطرات العرق على الجلد تتدحرج عرضياً في يوم جاف ويمكن أن يحمل الهواء رطوبة معقولة كذلك فإن السائل يتبخر بسرعة من الجسم، وهذا يمكن آلية التبخر من العمل بشكل فعال جداً ويمكن ضبط درجة حرارة الجسم بسهولة</a:t>
            </a:r>
            <a:endParaRPr lang="ar-IQ" sz="24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2030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3944" y="326547"/>
            <a:ext cx="11114467" cy="4832092"/>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فقدان </a:t>
            </a:r>
            <a:r>
              <a:rPr lang="ar-IQ" sz="2800" b="1" dirty="0" smtClean="0">
                <a:solidFill>
                  <a:srgbClr val="FFFF00"/>
                </a:solidFill>
                <a:latin typeface="Arial" panose="020B0604020202020204" pitchFamily="34" charset="0"/>
                <a:cs typeface="Arial" panose="020B0604020202020204" pitchFamily="34" charset="0"/>
              </a:rPr>
              <a:t>الماء</a:t>
            </a:r>
            <a:r>
              <a:rPr lang="en-US" sz="2800" b="1" dirty="0" smtClean="0">
                <a:solidFill>
                  <a:srgbClr val="FFFF00"/>
                </a:solidFill>
                <a:latin typeface="Arial" panose="020B0604020202020204" pitchFamily="34" charset="0"/>
                <a:cs typeface="Arial" panose="020B0604020202020204" pitchFamily="34" charset="0"/>
              </a:rPr>
              <a:t> </a:t>
            </a:r>
            <a:r>
              <a:rPr lang="ar-IQ" sz="2800" b="1" dirty="0" smtClean="0">
                <a:solidFill>
                  <a:srgbClr val="FFFF00"/>
                </a:solidFill>
                <a:latin typeface="Arial" panose="020B0604020202020204" pitchFamily="34" charset="0"/>
                <a:cs typeface="Arial" panose="020B0604020202020204" pitchFamily="34" charset="0"/>
              </a:rPr>
              <a:t>خلال </a:t>
            </a:r>
            <a:r>
              <a:rPr lang="ar-IQ" sz="2800" b="1" dirty="0" smtClean="0">
                <a:solidFill>
                  <a:srgbClr val="FFFF00"/>
                </a:solidFill>
                <a:latin typeface="Arial" panose="020B0604020202020204" pitchFamily="34" charset="0"/>
                <a:cs typeface="Arial" panose="020B0604020202020204" pitchFamily="34" charset="0"/>
              </a:rPr>
              <a:t>التدريب والمنافسات:</a:t>
            </a:r>
          </a:p>
          <a:p>
            <a:endParaRPr lang="ar-IQ" sz="2800" b="1" dirty="0" smtClean="0">
              <a:solidFill>
                <a:srgbClr val="FFFF00"/>
              </a:solidFill>
              <a:latin typeface="Arial" panose="020B0604020202020204" pitchFamily="34" charset="0"/>
              <a:cs typeface="Arial" panose="020B0604020202020204" pitchFamily="34" charset="0"/>
            </a:endParaRPr>
          </a:p>
          <a:p>
            <a:r>
              <a:rPr lang="ar-IQ" sz="2800" b="1" dirty="0" smtClean="0">
                <a:solidFill>
                  <a:srgbClr val="FFFF00"/>
                </a:solidFill>
                <a:latin typeface="Arial" panose="020B0604020202020204" pitchFamily="34" charset="0"/>
                <a:cs typeface="Arial" panose="020B0604020202020204" pitchFamily="34" charset="0"/>
              </a:rPr>
              <a:t>إنَّ نقص الطعام لا يمكن أن يؤدي إلى موت الرياضي جوعاً، ولكن نقص الماء والسوائل في الجسم خلال السباق </a:t>
            </a:r>
            <a:r>
              <a:rPr lang="ar-IQ" sz="2800" b="1" dirty="0" err="1" smtClean="0">
                <a:solidFill>
                  <a:srgbClr val="FFFF00"/>
                </a:solidFill>
                <a:latin typeface="Arial" panose="020B0604020202020204" pitchFamily="34" charset="0"/>
                <a:cs typeface="Arial" panose="020B0604020202020204" pitchFamily="34" charset="0"/>
              </a:rPr>
              <a:t>أوخلال</a:t>
            </a:r>
            <a:r>
              <a:rPr lang="ar-IQ" sz="2800" b="1" dirty="0" smtClean="0">
                <a:solidFill>
                  <a:srgbClr val="FFFF00"/>
                </a:solidFill>
                <a:latin typeface="Arial" panose="020B0604020202020204" pitchFamily="34" charset="0"/>
                <a:cs typeface="Arial" panose="020B0604020202020204" pitchFamily="34" charset="0"/>
              </a:rPr>
              <a:t> أي جهد بدني عالٍ يمكن أن يؤدي إلى عواقب وخيمة، لذلك يجب التخطيط لتعويض </a:t>
            </a:r>
            <a:r>
              <a:rPr lang="ar-IQ" sz="2800" b="1" dirty="0" err="1" smtClean="0">
                <a:solidFill>
                  <a:srgbClr val="FFFF00"/>
                </a:solidFill>
                <a:latin typeface="Arial" panose="020B0604020202020204" pitchFamily="34" charset="0"/>
                <a:cs typeface="Arial" panose="020B0604020202020204" pitchFamily="34" charset="0"/>
              </a:rPr>
              <a:t>وآستكمال</a:t>
            </a:r>
            <a:r>
              <a:rPr lang="ar-IQ" sz="2800" b="1" dirty="0" smtClean="0">
                <a:solidFill>
                  <a:srgbClr val="FFFF00"/>
                </a:solidFill>
                <a:latin typeface="Arial" panose="020B0604020202020204" pitchFamily="34" charset="0"/>
                <a:cs typeface="Arial" panose="020B0604020202020204" pitchFamily="34" charset="0"/>
              </a:rPr>
              <a:t> كمية السوائل الكبيرة التي يفقدها الرياضي خلال سباق التحمل., ويعد فقدان السوائل خلال التدريب البدني أمراً بديهياً ولاسيما في الأجواء الحارة، </a:t>
            </a:r>
            <a:r>
              <a:rPr lang="ar-IQ" sz="2800" b="1" dirty="0" err="1" smtClean="0">
                <a:solidFill>
                  <a:srgbClr val="FFFF00"/>
                </a:solidFill>
                <a:latin typeface="Arial" panose="020B0604020202020204" pitchFamily="34" charset="0"/>
                <a:cs typeface="Arial" panose="020B0604020202020204" pitchFamily="34" charset="0"/>
              </a:rPr>
              <a:t>إذيزداد</a:t>
            </a:r>
            <a:r>
              <a:rPr lang="ar-IQ" sz="2800" b="1" dirty="0" smtClean="0">
                <a:solidFill>
                  <a:srgbClr val="FFFF00"/>
                </a:solidFill>
                <a:latin typeface="Arial" panose="020B0604020202020204" pitchFamily="34" charset="0"/>
                <a:cs typeface="Arial" panose="020B0604020202020204" pitchFamily="34" charset="0"/>
              </a:rPr>
              <a:t> فقدان الماء بزيادة درجة حرارة الجسم التي تتصاعد بتصاعد عمليات الأيض الغذائي المحركة للعمل العضلي.</a:t>
            </a:r>
          </a:p>
          <a:p>
            <a:r>
              <a:rPr lang="ar-IQ" sz="2800" b="1" dirty="0" smtClean="0">
                <a:solidFill>
                  <a:srgbClr val="FFFF00"/>
                </a:solidFill>
                <a:latin typeface="Arial" panose="020B0604020202020204" pitchFamily="34" charset="0"/>
                <a:cs typeface="Arial" panose="020B0604020202020204" pitchFamily="34" charset="0"/>
              </a:rPr>
              <a:t>ووجد أنَّ "فقدان كمية من ماء الجسم الذي يمثل (99%) من العرق يعد معيقاً للأداء البدني والإنجاز الرياضي، إذ يؤدي إلى خفض بلازما الدم، ويصبح الدم كثيفاً ومن ثم يتأخر وصوله إلى العضلات وهو ما يؤخر وصول الأوكسجين ومن ثم حدوث التعب والإرهاق </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5587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0913" y="722624"/>
            <a:ext cx="10856890" cy="4401205"/>
          </a:xfrm>
          <a:prstGeom prst="rect">
            <a:avLst/>
          </a:prstGeom>
        </p:spPr>
        <p:txBody>
          <a:bodyPr wrap="square">
            <a:spAutoFit/>
          </a:bodyPr>
          <a:lstStyle/>
          <a:p>
            <a:r>
              <a:rPr lang="ar-IQ" sz="2800" b="1" dirty="0" smtClean="0">
                <a:solidFill>
                  <a:srgbClr val="FFFF00"/>
                </a:solidFill>
                <a:latin typeface="Arial" panose="020B0604020202020204" pitchFamily="34" charset="0"/>
                <a:cs typeface="Arial" panose="020B0604020202020204" pitchFamily="34" charset="0"/>
              </a:rPr>
              <a:t>إذ وجد </a:t>
            </a:r>
            <a:r>
              <a:rPr lang="ar-IQ" sz="2800" b="1" dirty="0" err="1" smtClean="0">
                <a:solidFill>
                  <a:srgbClr val="FFFF00"/>
                </a:solidFill>
                <a:latin typeface="Arial" panose="020B0604020202020204" pitchFamily="34" charset="0"/>
                <a:cs typeface="Arial" panose="020B0604020202020204" pitchFamily="34" charset="0"/>
              </a:rPr>
              <a:t>ماكهان</a:t>
            </a:r>
            <a:r>
              <a:rPr lang="ar-IQ" sz="2800" b="1" dirty="0" smtClean="0">
                <a:solidFill>
                  <a:srgbClr val="FFFF00"/>
                </a:solidFill>
                <a:latin typeface="Arial" panose="020B0604020202020204" pitchFamily="34" charset="0"/>
                <a:cs typeface="Arial" panose="020B0604020202020204" pitchFamily="34" charset="0"/>
              </a:rPr>
              <a:t> (</a:t>
            </a:r>
            <a:r>
              <a:rPr lang="en-US" sz="2800" b="1" dirty="0" err="1" smtClean="0">
                <a:solidFill>
                  <a:srgbClr val="FFFF00"/>
                </a:solidFill>
                <a:latin typeface="Arial" panose="020B0604020202020204" pitchFamily="34" charset="0"/>
                <a:cs typeface="Arial" panose="020B0604020202020204" pitchFamily="34" charset="0"/>
              </a:rPr>
              <a:t>maughan</a:t>
            </a:r>
            <a:r>
              <a:rPr lang="en-US" sz="2800" b="1" dirty="0" smtClean="0">
                <a:solidFill>
                  <a:srgbClr val="FFFF00"/>
                </a:solidFill>
                <a:latin typeface="Arial" panose="020B0604020202020204" pitchFamily="34" charset="0"/>
                <a:cs typeface="Arial" panose="020B0604020202020204" pitchFamily="34" charset="0"/>
              </a:rPr>
              <a:t> 1992) "</a:t>
            </a:r>
            <a:r>
              <a:rPr lang="ar-IQ" sz="2800" b="1" dirty="0" smtClean="0">
                <a:solidFill>
                  <a:srgbClr val="FFFF00"/>
                </a:solidFill>
                <a:latin typeface="Arial" panose="020B0604020202020204" pitchFamily="34" charset="0"/>
                <a:cs typeface="Arial" panose="020B0604020202020204" pitchFamily="34" charset="0"/>
              </a:rPr>
              <a:t>إنَّ التمرين الطويل يؤدي إلى تصاعد فقدان الأملاح والماء من الجسم كتعرق مفرز لتعزيز فقدان الحرارة, وإنَّ معدل العرق يتوقف على عدد من العوامل، بمقدار معدل الجهد ودرجة حرارة المحيط والرطوبة".</a:t>
            </a:r>
          </a:p>
          <a:p>
            <a:r>
              <a:rPr lang="ar-IQ" sz="2800" b="1" dirty="0" smtClean="0">
                <a:solidFill>
                  <a:srgbClr val="FFFF00"/>
                </a:solidFill>
                <a:latin typeface="Arial" panose="020B0604020202020204" pitchFamily="34" charset="0"/>
                <a:cs typeface="Arial" panose="020B0604020202020204" pitchFamily="34" charset="0"/>
              </a:rPr>
              <a:t>إنّ هذه النتيجة المتمثلة في وصول الرياضي إلى مرحلة التعب لا تخدم الفعاليات الرياضية ذات الزمن الطويل، التي تجرى منافساتها في ظروف بيئية مختلفة، فراكض المسافات الطويلة والماراثون ولاعب كرة القدم والسلة الذي يريد أن ينهى السباق </a:t>
            </a:r>
            <a:r>
              <a:rPr lang="ar-IQ" sz="2800" b="1" dirty="0" err="1" smtClean="0">
                <a:solidFill>
                  <a:srgbClr val="FFFF00"/>
                </a:solidFill>
                <a:latin typeface="Arial" panose="020B0604020202020204" pitchFamily="34" charset="0"/>
                <a:cs typeface="Arial" panose="020B0604020202020204" pitchFamily="34" charset="0"/>
              </a:rPr>
              <a:t>أوالمباراة</a:t>
            </a:r>
            <a:r>
              <a:rPr lang="ar-IQ" sz="2800" b="1" dirty="0" smtClean="0">
                <a:solidFill>
                  <a:srgbClr val="FFFF00"/>
                </a:solidFill>
                <a:latin typeface="Arial" panose="020B0604020202020204" pitchFamily="34" charset="0"/>
                <a:cs typeface="Arial" panose="020B0604020202020204" pitchFamily="34" charset="0"/>
              </a:rPr>
              <a:t> بكفاية عالية، يجب أن يكون توازنه المائي عالياً، حتى لا يشعر بالتعب المبكر الذي قد يبعده عن تحقيق هدفه، ونظراً لفقدان الماء المتواصل خلال الجهد البدني المصاحب لظروف درجات الحرارة العالية والذي يدوم لمدة </a:t>
            </a:r>
            <a:r>
              <a:rPr lang="ar-IQ" sz="2800" b="1" dirty="0" err="1" smtClean="0">
                <a:solidFill>
                  <a:srgbClr val="FFFF00"/>
                </a:solidFill>
                <a:latin typeface="Arial" panose="020B0604020202020204" pitchFamily="34" charset="0"/>
                <a:cs typeface="Arial" panose="020B0604020202020204" pitchFamily="34" charset="0"/>
              </a:rPr>
              <a:t>طويلة،إذ</a:t>
            </a:r>
            <a:r>
              <a:rPr lang="ar-IQ" sz="2800" b="1" dirty="0" smtClean="0">
                <a:solidFill>
                  <a:srgbClr val="FFFF00"/>
                </a:solidFill>
                <a:latin typeface="Arial" panose="020B0604020202020204" pitchFamily="34" charset="0"/>
                <a:cs typeface="Arial" panose="020B0604020202020204" pitchFamily="34" charset="0"/>
              </a:rPr>
              <a:t> أكدت الدارسات أنَّ "تدريب الرياضيين في الأجواء الحارة يتطلب تناول </a:t>
            </a:r>
            <a:r>
              <a:rPr lang="ar-IQ" sz="2800" b="1" dirty="0" err="1" smtClean="0">
                <a:solidFill>
                  <a:srgbClr val="FFFF00"/>
                </a:solidFill>
                <a:latin typeface="Arial" panose="020B0604020202020204" pitchFamily="34" charset="0"/>
                <a:cs typeface="Arial" panose="020B0604020202020204" pitchFamily="34" charset="0"/>
              </a:rPr>
              <a:t>الماءخلال</a:t>
            </a:r>
            <a:r>
              <a:rPr lang="ar-IQ" sz="2800" b="1" dirty="0" smtClean="0">
                <a:solidFill>
                  <a:srgbClr val="FFFF00"/>
                </a:solidFill>
                <a:latin typeface="Arial" panose="020B0604020202020204" pitchFamily="34" charset="0"/>
                <a:cs typeface="Arial" panose="020B0604020202020204" pitchFamily="34" charset="0"/>
              </a:rPr>
              <a:t> التدريب الذي يستغرق أكثر من 30 دقيقة"</a:t>
            </a:r>
            <a:endParaRPr lang="ar-IQ"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8652872"/>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86</TotalTime>
  <Words>1913</Words>
  <Application>Microsoft Office PowerPoint</Application>
  <PresentationFormat>شاشة عريضة</PresentationFormat>
  <Paragraphs>54</Paragraphs>
  <Slides>16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16</vt:i4>
      </vt:variant>
    </vt:vector>
  </HeadingPairs>
  <TitlesOfParts>
    <vt:vector size="21" baseType="lpstr">
      <vt:lpstr>Arial</vt:lpstr>
      <vt:lpstr>Century Gothic</vt:lpstr>
      <vt:lpstr>Tahoma</vt:lpstr>
      <vt:lpstr>Wingdings 3</vt:lpstr>
      <vt:lpstr>شريحة</vt:lpstr>
      <vt:lpstr>وزارة التعليم العالي والبحث العلمي جامعة بغداد كلية الطب البيطري    أهمية تناول الماء اثناء سباقات التحمل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أهمية تناول الماء اثناء سباقات التحمل</dc:title>
  <dc:creator>dr falah</dc:creator>
  <cp:lastModifiedBy>dr falah</cp:lastModifiedBy>
  <cp:revision>16</cp:revision>
  <dcterms:created xsi:type="dcterms:W3CDTF">2023-05-26T07:34:52Z</dcterms:created>
  <dcterms:modified xsi:type="dcterms:W3CDTF">2023-05-26T09:02:01Z</dcterms:modified>
</cp:coreProperties>
</file>