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57" r:id="rId4"/>
    <p:sldId id="258" r:id="rId5"/>
    <p:sldId id="259" r:id="rId6"/>
    <p:sldId id="260" r:id="rId7"/>
    <p:sldId id="261" r:id="rId8"/>
    <p:sldId id="262" r:id="rId9"/>
    <p:sldId id="266" r:id="rId10"/>
    <p:sldId id="267" r:id="rId11"/>
    <p:sldId id="263" r:id="rId12"/>
    <p:sldId id="264" r:id="rId13"/>
    <p:sldId id="265"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57200"/>
            <a:ext cx="8458200" cy="6095999"/>
          </a:xfrm>
        </p:spPr>
      </p:pic>
    </p:spTree>
    <p:extLst>
      <p:ext uri="{BB962C8B-B14F-4D97-AF65-F5344CB8AC3E}">
        <p14:creationId xmlns:p14="http://schemas.microsoft.com/office/powerpoint/2010/main" val="10597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أوصاف عامة اللحم والأحشاء تقسم إلى:</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b="1" dirty="0"/>
              <a:t>أ- الأوصاف العامة للحم المريض غير الصالح للاستهلاك:</a:t>
            </a:r>
          </a:p>
          <a:p>
            <a:pPr algn="r" rtl="1"/>
            <a:r>
              <a:rPr lang="ar-IQ" b="1" dirty="0" smtClean="0"/>
              <a:t>العضلات</a:t>
            </a:r>
            <a:r>
              <a:rPr lang="ar-IQ" b="1" dirty="0"/>
              <a:t>: </a:t>
            </a:r>
            <a:r>
              <a:rPr lang="ar-IQ" dirty="0"/>
              <a:t>تكون متغيرة اللون فاتحة أو غامقة، وقوامها لزج أو رطب مرتخية أو متقلصة، وذات ا رئحة</a:t>
            </a:r>
          </a:p>
          <a:p>
            <a:pPr algn="r" rtl="1"/>
            <a:r>
              <a:rPr lang="ar-IQ" dirty="0"/>
              <a:t>غير طبيعية حمضية أو نشادرية أو نتنة.</a:t>
            </a:r>
          </a:p>
          <a:p>
            <a:pPr algn="r" rtl="1"/>
            <a:r>
              <a:rPr lang="ar-IQ" b="1" dirty="0" smtClean="0"/>
              <a:t>الدهون </a:t>
            </a:r>
            <a:r>
              <a:rPr lang="ar-IQ" dirty="0"/>
              <a:t>: مائعة وذات لون غير طبيعي أصفر او مدمم.</a:t>
            </a:r>
          </a:p>
          <a:p>
            <a:pPr algn="r" rtl="1"/>
            <a:r>
              <a:rPr lang="ar-IQ" b="1" dirty="0" smtClean="0"/>
              <a:t>النسيج </a:t>
            </a:r>
            <a:r>
              <a:rPr lang="ar-IQ" b="1" dirty="0"/>
              <a:t>الضام: </a:t>
            </a:r>
            <a:r>
              <a:rPr lang="ar-IQ" dirty="0"/>
              <a:t>مرشح بالدم أو بالمصل أو تنتشر فيه </a:t>
            </a:r>
            <a:r>
              <a:rPr lang="ar-IQ" dirty="0" smtClean="0"/>
              <a:t>غازات </a:t>
            </a:r>
            <a:r>
              <a:rPr lang="ar-IQ" dirty="0"/>
              <a:t>كريهة </a:t>
            </a:r>
            <a:r>
              <a:rPr lang="ar-IQ" dirty="0" smtClean="0"/>
              <a:t>الرائحة (كبريت الهيدروجين).</a:t>
            </a:r>
            <a:endParaRPr lang="ar-IQ" dirty="0"/>
          </a:p>
          <a:p>
            <a:pPr marL="0" indent="0" algn="r" rtl="1">
              <a:buNone/>
            </a:pPr>
            <a:r>
              <a:rPr lang="ar-IQ" b="1" dirty="0" smtClean="0"/>
              <a:t>الأغشية </a:t>
            </a:r>
            <a:r>
              <a:rPr lang="ar-IQ" b="1" dirty="0"/>
              <a:t>المصلية</a:t>
            </a:r>
            <a:r>
              <a:rPr lang="ar-IQ" dirty="0"/>
              <a:t>: كثيفة خشنة، مغطاة بأغشية كاذبة أو رطبة مرتشحة </a:t>
            </a:r>
            <a:r>
              <a:rPr lang="ar-IQ" dirty="0" smtClean="0"/>
              <a:t>بالدم.</a:t>
            </a:r>
            <a:endParaRPr lang="en-US" dirty="0"/>
          </a:p>
        </p:txBody>
      </p:sp>
    </p:spTree>
    <p:extLst>
      <p:ext uri="{BB962C8B-B14F-4D97-AF65-F5344CB8AC3E}">
        <p14:creationId xmlns:p14="http://schemas.microsoft.com/office/powerpoint/2010/main" val="4239470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ar-IQ" b="1" dirty="0"/>
              <a:t>ب- الأوصاف العامة للأحشاء غير الصالحة للاستهلاك:</a:t>
            </a:r>
            <a:br>
              <a:rPr lang="ar-IQ" b="1" dirty="0"/>
            </a:br>
            <a:endParaRPr lang="en-US" dirty="0"/>
          </a:p>
        </p:txBody>
      </p:sp>
      <p:sp>
        <p:nvSpPr>
          <p:cNvPr id="3" name="Content Placeholder 2"/>
          <p:cNvSpPr>
            <a:spLocks noGrp="1"/>
          </p:cNvSpPr>
          <p:nvPr>
            <p:ph idx="1"/>
          </p:nvPr>
        </p:nvSpPr>
        <p:spPr/>
        <p:txBody>
          <a:bodyPr>
            <a:normAutofit/>
          </a:bodyPr>
          <a:lstStyle/>
          <a:p>
            <a:pPr algn="r" rtl="1"/>
            <a:r>
              <a:rPr lang="ar-IQ" b="1" dirty="0" smtClean="0"/>
              <a:t>الرئتان</a:t>
            </a:r>
            <a:r>
              <a:rPr lang="ar-IQ" b="1" dirty="0"/>
              <a:t>: </a:t>
            </a:r>
            <a:r>
              <a:rPr lang="ar-IQ" dirty="0"/>
              <a:t>ذات سطح محدب بسبب أكياس مائية أو </a:t>
            </a:r>
            <a:r>
              <a:rPr lang="ar-IQ" dirty="0" smtClean="0"/>
              <a:t>خارجات </a:t>
            </a:r>
            <a:r>
              <a:rPr lang="ar-IQ" dirty="0"/>
              <a:t>أو غير ذلك، أو ذات سطح خشن بسبب</a:t>
            </a:r>
          </a:p>
          <a:p>
            <a:pPr algn="r" rtl="1"/>
            <a:r>
              <a:rPr lang="ar-IQ" dirty="0"/>
              <a:t>احتقانات </a:t>
            </a:r>
            <a:r>
              <a:rPr lang="ar-IQ" dirty="0" smtClean="0"/>
              <a:t>حمراء </a:t>
            </a:r>
            <a:r>
              <a:rPr lang="ar-IQ" dirty="0"/>
              <a:t>أو سوداء ... إلخ، وعقد لمفية متضخمة ومرشحة بالدم أو متقيحة.</a:t>
            </a:r>
          </a:p>
          <a:p>
            <a:pPr algn="r" rtl="1"/>
            <a:r>
              <a:rPr lang="ar-IQ" b="1" dirty="0" smtClean="0"/>
              <a:t>الطحال</a:t>
            </a:r>
            <a:r>
              <a:rPr lang="ar-IQ" b="1" dirty="0"/>
              <a:t>: </a:t>
            </a:r>
            <a:r>
              <a:rPr lang="ar-IQ" dirty="0"/>
              <a:t>متضخم سهل التفتت وذو لون مسود )الجمرة الخبيثة(، أو أو ا رم أو إصابات طفيلية وغير ذلك.</a:t>
            </a:r>
          </a:p>
          <a:p>
            <a:pPr algn="r" rtl="1"/>
            <a:r>
              <a:rPr lang="ar-IQ" b="1" dirty="0" smtClean="0"/>
              <a:t>الكليتان</a:t>
            </a:r>
            <a:r>
              <a:rPr lang="ar-IQ" dirty="0"/>
              <a:t>: محتقنتان ومرتشحتان، ولونهما غير طبيعي، وقد تكون بهما آفات مختلفة داخلية أو خارجية</a:t>
            </a:r>
            <a:r>
              <a:rPr lang="ar-IQ" b="1" dirty="0"/>
              <a:t>.</a:t>
            </a:r>
            <a:endParaRPr lang="en-US" dirty="0"/>
          </a:p>
        </p:txBody>
      </p:sp>
    </p:spTree>
    <p:extLst>
      <p:ext uri="{BB962C8B-B14F-4D97-AF65-F5344CB8AC3E}">
        <p14:creationId xmlns:p14="http://schemas.microsoft.com/office/powerpoint/2010/main" val="399183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أوصاف خاصة للحم والأحشاء غير الصالحة للاستهلاك:</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ar-IQ" dirty="0" smtClean="0"/>
              <a:t>كثيرا </a:t>
            </a:r>
            <a:r>
              <a:rPr lang="ar-IQ" dirty="0"/>
              <a:t>ما تؤثر الأم ا رض السارية والطفيلية في حالة الحيوان العامة بالإضافة </a:t>
            </a:r>
            <a:r>
              <a:rPr lang="ar-IQ" dirty="0" smtClean="0"/>
              <a:t>  إلى </a:t>
            </a:r>
            <a:r>
              <a:rPr lang="ar-IQ" dirty="0"/>
              <a:t>الآفات النوعية الخاصة </a:t>
            </a:r>
            <a:r>
              <a:rPr lang="ar-IQ" dirty="0" smtClean="0"/>
              <a:t>بكل مرض</a:t>
            </a:r>
            <a:r>
              <a:rPr lang="ar-IQ" dirty="0"/>
              <a:t>، فينتج عن ذلك </a:t>
            </a:r>
            <a:r>
              <a:rPr lang="ar-IQ" dirty="0" smtClean="0"/>
              <a:t>تغيرات </a:t>
            </a:r>
            <a:r>
              <a:rPr lang="ar-IQ" dirty="0"/>
              <a:t>في أوصاف لحوم وأحشاء هذه الحيوانات بعد ذبحها، </a:t>
            </a:r>
            <a:r>
              <a:rPr lang="ar-IQ" dirty="0" smtClean="0"/>
              <a:t>تغيرات </a:t>
            </a:r>
            <a:r>
              <a:rPr lang="ar-IQ" dirty="0"/>
              <a:t>تجعل هذه اللحوم</a:t>
            </a:r>
          </a:p>
          <a:p>
            <a:pPr algn="r" rtl="1"/>
            <a:r>
              <a:rPr lang="ar-IQ" dirty="0"/>
              <a:t>غير صالحة للاستهلاك البشري إما لأنها مريضة أو ضارة أو مقززة أو لا </a:t>
            </a:r>
            <a:r>
              <a:rPr lang="ar-IQ" dirty="0" smtClean="0"/>
              <a:t>تحوي </a:t>
            </a:r>
            <a:r>
              <a:rPr lang="ar-IQ" dirty="0"/>
              <a:t>عناصر غذائية كافية، أو </a:t>
            </a:r>
            <a:r>
              <a:rPr lang="ar-IQ" dirty="0" smtClean="0"/>
              <a:t>لا تتفق </a:t>
            </a:r>
            <a:r>
              <a:rPr lang="ar-IQ" dirty="0"/>
              <a:t>مع العادات والتقاليد والمعتقدات الدينية وهكذا تجعل </a:t>
            </a:r>
            <a:r>
              <a:rPr lang="ar-IQ" dirty="0" smtClean="0"/>
              <a:t>الأمراض </a:t>
            </a:r>
            <a:r>
              <a:rPr lang="ar-IQ" dirty="0"/>
              <a:t>الحمية لحوم الحيوانات المذبوحة لحوم ا حمية</a:t>
            </a:r>
          </a:p>
          <a:p>
            <a:pPr algn="r" rtl="1"/>
            <a:r>
              <a:rPr lang="ar-IQ" dirty="0" smtClean="0"/>
              <a:t>(حامضية). </a:t>
            </a:r>
            <a:r>
              <a:rPr lang="ar-IQ" dirty="0"/>
              <a:t>وفي أحوال كثيرة ينتج عن </a:t>
            </a:r>
            <a:r>
              <a:rPr lang="ar-IQ" dirty="0" smtClean="0"/>
              <a:t>الأمراض </a:t>
            </a:r>
            <a:r>
              <a:rPr lang="ar-IQ" dirty="0"/>
              <a:t>الطفيلية لحومة هزيلة. كما تجب الإشارة إلى أن بعض </a:t>
            </a:r>
            <a:r>
              <a:rPr lang="ar-IQ" dirty="0" smtClean="0"/>
              <a:t>الاحياءالمجهرية </a:t>
            </a:r>
            <a:r>
              <a:rPr lang="ar-IQ" dirty="0"/>
              <a:t>التي تعشق اللحوم والتي تسبب للمستهلك </a:t>
            </a:r>
            <a:r>
              <a:rPr lang="ar-IQ" dirty="0" smtClean="0"/>
              <a:t>اضطرابات </a:t>
            </a:r>
            <a:r>
              <a:rPr lang="ar-IQ" dirty="0"/>
              <a:t>هضمية خطيرة قد يكون لها تأثير ملحوظ على</a:t>
            </a:r>
          </a:p>
          <a:p>
            <a:pPr algn="r" rtl="1"/>
            <a:r>
              <a:rPr lang="ar-IQ" dirty="0"/>
              <a:t>اللحوم عموم ا وهذا ما </a:t>
            </a:r>
            <a:r>
              <a:rPr lang="ar-IQ" dirty="0" smtClean="0"/>
              <a:t>يزيد </a:t>
            </a:r>
            <a:r>
              <a:rPr lang="ar-IQ" dirty="0"/>
              <a:t>في خطورتها.</a:t>
            </a:r>
            <a:endParaRPr lang="en-US" dirty="0"/>
          </a:p>
        </p:txBody>
      </p:sp>
    </p:spTree>
    <p:extLst>
      <p:ext uri="{BB962C8B-B14F-4D97-AF65-F5344CB8AC3E}">
        <p14:creationId xmlns:p14="http://schemas.microsoft.com/office/powerpoint/2010/main" val="374415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t>أنواع اللحوم غير الصالحة للاستهلاك</a:t>
            </a:r>
            <a:r>
              <a:rPr lang="ar-IQ" dirty="0" smtClean="0"/>
              <a:t>:</a:t>
            </a:r>
            <a:endParaRPr lang="en-US" dirty="0"/>
          </a:p>
        </p:txBody>
      </p:sp>
      <p:sp>
        <p:nvSpPr>
          <p:cNvPr id="3" name="Content Placeholder 2"/>
          <p:cNvSpPr>
            <a:spLocks noGrp="1"/>
          </p:cNvSpPr>
          <p:nvPr>
            <p:ph idx="1"/>
          </p:nvPr>
        </p:nvSpPr>
        <p:spPr>
          <a:xfrm>
            <a:off x="533400" y="1295400"/>
            <a:ext cx="8229600" cy="4754563"/>
          </a:xfrm>
        </p:spPr>
        <p:txBody>
          <a:bodyPr>
            <a:normAutofit fontScale="77500" lnSpcReduction="20000"/>
          </a:bodyPr>
          <a:lstStyle/>
          <a:p>
            <a:pPr algn="r" rtl="1"/>
            <a:r>
              <a:rPr lang="ar-IQ" dirty="0"/>
              <a:t>1 - لحوم حيوانات نافقة 2 - لحوم دموية 3 - لحوم </a:t>
            </a:r>
            <a:r>
              <a:rPr lang="ar-IQ" dirty="0" smtClean="0"/>
              <a:t>تعفنية -4- </a:t>
            </a:r>
            <a:r>
              <a:rPr lang="ar-IQ" dirty="0"/>
              <a:t>لحوم حمية </a:t>
            </a:r>
            <a:r>
              <a:rPr lang="ar-IQ" dirty="0" smtClean="0"/>
              <a:t>(حامضية) </a:t>
            </a:r>
            <a:r>
              <a:rPr lang="ar-IQ" dirty="0"/>
              <a:t>5 -لحوم مجهدة 6 - لحوم ناقصة </a:t>
            </a:r>
            <a:r>
              <a:rPr lang="ar-IQ" dirty="0" smtClean="0"/>
              <a:t>7 </a:t>
            </a:r>
            <a:r>
              <a:rPr lang="ar-IQ" dirty="0"/>
              <a:t>- لحوم هزيلة 8 - لحوم مقززة </a:t>
            </a:r>
            <a:r>
              <a:rPr lang="ar-IQ" dirty="0" smtClean="0"/>
              <a:t>9- </a:t>
            </a:r>
            <a:r>
              <a:rPr lang="ar-IQ" dirty="0"/>
              <a:t>لحوم سامة </a:t>
            </a:r>
            <a:r>
              <a:rPr lang="ar-IQ" dirty="0" smtClean="0"/>
              <a:t>10– لحوم  </a:t>
            </a:r>
            <a:r>
              <a:rPr lang="ar-IQ" dirty="0"/>
              <a:t>متفسخة 11 - حالات مرضية مختلفة غير ظاهرة </a:t>
            </a:r>
            <a:r>
              <a:rPr lang="ar-IQ" dirty="0" smtClean="0"/>
              <a:t>ولها خطورة </a:t>
            </a:r>
            <a:r>
              <a:rPr lang="ar-IQ" dirty="0"/>
              <a:t>على صحة المستهلك</a:t>
            </a:r>
            <a:r>
              <a:rPr lang="ar-IQ" dirty="0" smtClean="0"/>
              <a:t>.</a:t>
            </a:r>
          </a:p>
          <a:p>
            <a:pPr algn="r" rtl="1"/>
            <a:r>
              <a:rPr lang="ar-IQ" b="1" dirty="0" smtClean="0"/>
              <a:t> </a:t>
            </a:r>
            <a:r>
              <a:rPr lang="ar-IQ" b="1" dirty="0"/>
              <a:t>لحوم حيوانات نافقة: </a:t>
            </a:r>
            <a:r>
              <a:rPr lang="ar-IQ" dirty="0"/>
              <a:t>هي لحوم الحيوانات النافقة طبيعي ا أو بعد مرض أو حادث ما. </a:t>
            </a:r>
            <a:r>
              <a:rPr lang="ar-IQ" dirty="0" smtClean="0"/>
              <a:t>يمكننا </a:t>
            </a:r>
            <a:r>
              <a:rPr lang="ar-IQ" dirty="0"/>
              <a:t>أن نميز </a:t>
            </a:r>
            <a:r>
              <a:rPr lang="ar-IQ" b="1" dirty="0" smtClean="0"/>
              <a:t>-</a:t>
            </a:r>
            <a:r>
              <a:rPr lang="ar-IQ" dirty="0" smtClean="0"/>
              <a:t>ثلاث </a:t>
            </a:r>
            <a:r>
              <a:rPr lang="ar-IQ" dirty="0"/>
              <a:t>حالات:</a:t>
            </a:r>
          </a:p>
          <a:p>
            <a:pPr algn="r" rtl="1"/>
            <a:r>
              <a:rPr lang="ar-IQ" dirty="0"/>
              <a:t>أ- حيوانات نافقة بدون ذبح</a:t>
            </a:r>
          </a:p>
          <a:p>
            <a:pPr algn="r" rtl="1"/>
            <a:r>
              <a:rPr lang="ar-IQ" dirty="0"/>
              <a:t>ب-حيوانات أوشكت أو تتفق فذبحت في آخر لحظة.</a:t>
            </a:r>
          </a:p>
          <a:p>
            <a:pPr algn="r" rtl="1"/>
            <a:r>
              <a:rPr lang="ar-IQ" dirty="0"/>
              <a:t>ت-حيوانات مذبوحة بعد حادث.</a:t>
            </a:r>
          </a:p>
          <a:p>
            <a:pPr marL="0" indent="0" algn="r" rtl="1">
              <a:buNone/>
            </a:pPr>
            <a:r>
              <a:rPr lang="ar-IQ" dirty="0"/>
              <a:t>تتصف الحيوانات النافقة </a:t>
            </a:r>
            <a:r>
              <a:rPr lang="ar-IQ" dirty="0" smtClean="0"/>
              <a:t>(الميتة)بدون </a:t>
            </a:r>
            <a:r>
              <a:rPr lang="ar-IQ" dirty="0"/>
              <a:t>ذبح:</a:t>
            </a:r>
          </a:p>
          <a:p>
            <a:pPr algn="r" rtl="1"/>
            <a:r>
              <a:rPr lang="ar-IQ" b="1" dirty="0"/>
              <a:t>1 - </a:t>
            </a:r>
            <a:r>
              <a:rPr lang="ar-IQ" dirty="0"/>
              <a:t>عدم وجود جرح يشير إلى ذبح الحيوان طبيعية، أو أن الجرح عمل بعد الموت </a:t>
            </a:r>
            <a:r>
              <a:rPr lang="ar-IQ" dirty="0" smtClean="0"/>
              <a:t>(يلاحظ </a:t>
            </a:r>
            <a:r>
              <a:rPr lang="ar-IQ" dirty="0"/>
              <a:t>وجود دم مسود</a:t>
            </a:r>
          </a:p>
          <a:p>
            <a:pPr algn="r" rtl="1"/>
            <a:r>
              <a:rPr lang="ar-IQ" dirty="0"/>
              <a:t>حول الجرح </a:t>
            </a:r>
            <a:r>
              <a:rPr lang="ar-IQ" dirty="0" smtClean="0"/>
              <a:t>الطبيعي).</a:t>
            </a:r>
            <a:endParaRPr lang="en-US" dirty="0"/>
          </a:p>
        </p:txBody>
      </p:sp>
    </p:spTree>
    <p:extLst>
      <p:ext uri="{BB962C8B-B14F-4D97-AF65-F5344CB8AC3E}">
        <p14:creationId xmlns:p14="http://schemas.microsoft.com/office/powerpoint/2010/main" val="999483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ar-IQ" dirty="0"/>
              <a:t>تتصف الحيوانات النافقة </a:t>
            </a:r>
            <a:r>
              <a:rPr lang="ar-IQ" dirty="0" smtClean="0"/>
              <a:t>(الميتة) </a:t>
            </a:r>
            <a:r>
              <a:rPr lang="ar-IQ" dirty="0"/>
              <a:t>بدون ذبح:</a:t>
            </a:r>
            <a:br>
              <a:rPr lang="ar-IQ" dirty="0"/>
            </a:br>
            <a:endParaRPr lang="en-US" dirty="0"/>
          </a:p>
        </p:txBody>
      </p:sp>
      <p:sp>
        <p:nvSpPr>
          <p:cNvPr id="3" name="Content Placeholder 2"/>
          <p:cNvSpPr>
            <a:spLocks noGrp="1"/>
          </p:cNvSpPr>
          <p:nvPr>
            <p:ph idx="1"/>
          </p:nvPr>
        </p:nvSpPr>
        <p:spPr>
          <a:xfrm>
            <a:off x="457200" y="990600"/>
            <a:ext cx="8382000" cy="5135563"/>
          </a:xfrm>
        </p:spPr>
        <p:txBody>
          <a:bodyPr>
            <a:normAutofit fontScale="85000" lnSpcReduction="20000"/>
          </a:bodyPr>
          <a:lstStyle/>
          <a:p>
            <a:pPr algn="r" rtl="1"/>
            <a:r>
              <a:rPr lang="ar-IQ" b="1" dirty="0" smtClean="0"/>
              <a:t>1 </a:t>
            </a:r>
            <a:r>
              <a:rPr lang="ar-IQ" b="1" dirty="0"/>
              <a:t>- </a:t>
            </a:r>
            <a:r>
              <a:rPr lang="ar-IQ" dirty="0"/>
              <a:t>عدم وجود جرح يشير إلى ذبح الحيوان طبيعية، أو أن الجرح عمل بعد </a:t>
            </a:r>
            <a:r>
              <a:rPr lang="ar-IQ" dirty="0" smtClean="0"/>
              <a:t> الموت (يلاحظ </a:t>
            </a:r>
            <a:r>
              <a:rPr lang="ar-IQ" dirty="0"/>
              <a:t>وجود دم </a:t>
            </a:r>
            <a:r>
              <a:rPr lang="ar-IQ" dirty="0" smtClean="0"/>
              <a:t>مسود حول </a:t>
            </a:r>
            <a:r>
              <a:rPr lang="ar-IQ" dirty="0"/>
              <a:t>الجرح </a:t>
            </a:r>
            <a:r>
              <a:rPr lang="ar-IQ" dirty="0" smtClean="0"/>
              <a:t>الطبيعي).</a:t>
            </a:r>
            <a:endParaRPr lang="ar-IQ" dirty="0"/>
          </a:p>
          <a:p>
            <a:pPr algn="r" rtl="1"/>
            <a:r>
              <a:rPr lang="ar-IQ" b="1" dirty="0"/>
              <a:t>2 - </a:t>
            </a:r>
            <a:r>
              <a:rPr lang="ar-IQ" dirty="0" smtClean="0"/>
              <a:t>كثيرا </a:t>
            </a:r>
            <a:r>
              <a:rPr lang="ar-IQ" dirty="0"/>
              <a:t>ما يشك بعمليات الذبح من سلخ وتجويف، فيلاحظ أن شق الجوف البطني يكون غير منتظم.</a:t>
            </a:r>
          </a:p>
          <a:p>
            <a:pPr algn="r" rtl="1"/>
            <a:r>
              <a:rPr lang="ar-IQ" b="1" dirty="0"/>
              <a:t>3 - </a:t>
            </a:r>
            <a:r>
              <a:rPr lang="ar-IQ" dirty="0"/>
              <a:t>يمكن ملاحظة احتقانات مختلفة وبخاصة في الأ وعية الدموية للأغشية الضامة ويكون الدم مسودة.</a:t>
            </a:r>
          </a:p>
          <a:p>
            <a:pPr algn="r" rtl="1"/>
            <a:r>
              <a:rPr lang="ar-IQ" b="1" dirty="0"/>
              <a:t>4 - </a:t>
            </a:r>
            <a:r>
              <a:rPr lang="ar-IQ" dirty="0"/>
              <a:t>تكون المصليات باهتة رصاصية مزرقة، وبخاصة الصفاق </a:t>
            </a:r>
            <a:r>
              <a:rPr lang="ar-IQ" dirty="0" smtClean="0"/>
              <a:t>(وهو </a:t>
            </a:r>
            <a:r>
              <a:rPr lang="ar-IQ" dirty="0"/>
              <a:t>غشاء مصلي يبطن جوف البطن ويتكون</a:t>
            </a:r>
          </a:p>
          <a:p>
            <a:pPr algn="r" rtl="1"/>
            <a:r>
              <a:rPr lang="ar-IQ" dirty="0"/>
              <a:t>من طبقتين: جدارية </a:t>
            </a:r>
            <a:r>
              <a:rPr lang="ar-IQ" dirty="0" smtClean="0"/>
              <a:t>وحشويه) </a:t>
            </a:r>
            <a:r>
              <a:rPr lang="ar-IQ" dirty="0"/>
              <a:t>ويدل ذلك على تجويف الجثة المتأخر.</a:t>
            </a:r>
          </a:p>
          <a:p>
            <a:pPr algn="r" rtl="1"/>
            <a:r>
              <a:rPr lang="ar-IQ" b="1" dirty="0"/>
              <a:t>5 - </a:t>
            </a:r>
            <a:r>
              <a:rPr lang="ar-IQ" dirty="0"/>
              <a:t>تكون الأحشاء محتقنه وإذا كانت إحدى الرئتين أشد احتقانا من الثانية فإن ذلك يدل على إضجاع </a:t>
            </a:r>
            <a:r>
              <a:rPr lang="ar-IQ" dirty="0" smtClean="0"/>
              <a:t>الحيوان على </a:t>
            </a:r>
            <a:r>
              <a:rPr lang="ar-IQ" dirty="0"/>
              <a:t>جانب واحد ودلالة على مرضه منذ فترة طويلة.</a:t>
            </a:r>
          </a:p>
          <a:p>
            <a:pPr algn="r" rtl="1"/>
            <a:r>
              <a:rPr lang="ar-IQ" b="1" dirty="0"/>
              <a:t>6 - </a:t>
            </a:r>
            <a:r>
              <a:rPr lang="ar-IQ" dirty="0"/>
              <a:t>تصبح الكليتان محتقنتين أيضا والغشاء المحيط بهما مزرق .</a:t>
            </a:r>
            <a:endParaRPr lang="en-US" dirty="0"/>
          </a:p>
        </p:txBody>
      </p:sp>
    </p:spTree>
    <p:extLst>
      <p:ext uri="{BB962C8B-B14F-4D97-AF65-F5344CB8AC3E}">
        <p14:creationId xmlns:p14="http://schemas.microsoft.com/office/powerpoint/2010/main" val="208145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r" rtl="1"/>
            <a:r>
              <a:rPr lang="ar-IQ" sz="2800" b="1" dirty="0"/>
              <a:t>لحوم </a:t>
            </a:r>
            <a:r>
              <a:rPr lang="ar-IQ" sz="2800" b="1" dirty="0" smtClean="0"/>
              <a:t>دموية</a:t>
            </a:r>
            <a:r>
              <a:rPr lang="ar-IQ" sz="2800" dirty="0"/>
              <a:t>: وهي لحوم حيوانات لم ينزف دمها بعد الذبح </a:t>
            </a:r>
            <a:r>
              <a:rPr lang="ar-IQ" sz="2800" dirty="0" smtClean="0"/>
              <a:t> على </a:t>
            </a:r>
            <a:r>
              <a:rPr lang="ar-IQ" sz="2800" dirty="0"/>
              <a:t>نحو جيد، وتشاهد مثل هذه اللحوم </a:t>
            </a:r>
            <a:r>
              <a:rPr lang="ar-IQ" sz="2800" dirty="0" smtClean="0"/>
              <a:t>عند جميع </a:t>
            </a:r>
            <a:r>
              <a:rPr lang="ar-IQ" sz="2800" dirty="0"/>
              <a:t>الحيوانات خاصة الماشية والخيول والخنازير، وعلى نحو أقل عند </a:t>
            </a:r>
            <a:r>
              <a:rPr lang="ar-IQ" sz="2800" dirty="0" smtClean="0"/>
              <a:t>المجترات </a:t>
            </a:r>
            <a:r>
              <a:rPr lang="ar-IQ" sz="2800" dirty="0"/>
              <a:t>الصغيرة. وتصنف </a:t>
            </a:r>
            <a:r>
              <a:rPr lang="ar-IQ" sz="2800" dirty="0" smtClean="0"/>
              <a:t>هذه اللحوم </a:t>
            </a:r>
            <a:r>
              <a:rPr lang="ar-IQ" sz="2800" dirty="0"/>
              <a:t>إلى:</a:t>
            </a:r>
          </a:p>
          <a:p>
            <a:pPr algn="r" rtl="1"/>
            <a:r>
              <a:rPr lang="ar-IQ" sz="2800" dirty="0" smtClean="0"/>
              <a:t> ا- </a:t>
            </a:r>
            <a:r>
              <a:rPr lang="ar-IQ" sz="2800" dirty="0"/>
              <a:t>لحوم دموية: الذبيحة والأحشاء مدممة.</a:t>
            </a:r>
          </a:p>
          <a:p>
            <a:pPr algn="r" rtl="1"/>
            <a:r>
              <a:rPr lang="ar-IQ" sz="2800" b="1" dirty="0" smtClean="0"/>
              <a:t>2-</a:t>
            </a:r>
            <a:r>
              <a:rPr lang="ar-IQ" sz="2800" dirty="0" smtClean="0"/>
              <a:t>لحوم </a:t>
            </a:r>
            <a:r>
              <a:rPr lang="ar-IQ" sz="2800" dirty="0"/>
              <a:t>محتقنة: تكون أوصافها وسط بين اللحوم العادية واللحوم الدموية.</a:t>
            </a:r>
          </a:p>
          <a:p>
            <a:pPr algn="r" rtl="1"/>
            <a:r>
              <a:rPr lang="ar-IQ" sz="2800" b="1" dirty="0"/>
              <a:t>أسبابها:</a:t>
            </a:r>
          </a:p>
          <a:p>
            <a:pPr algn="r" rtl="1"/>
            <a:r>
              <a:rPr lang="ar-IQ" sz="2800" dirty="0"/>
              <a:t>1 </a:t>
            </a:r>
            <a:r>
              <a:rPr lang="ar-IQ" sz="2800" b="1" dirty="0"/>
              <a:t>- </a:t>
            </a:r>
            <a:r>
              <a:rPr lang="ar-IQ" sz="2800" dirty="0"/>
              <a:t>ذبح الحيوانات </a:t>
            </a:r>
            <a:r>
              <a:rPr lang="ar-IQ" sz="2800" dirty="0" smtClean="0"/>
              <a:t>بطرائق </a:t>
            </a:r>
            <a:r>
              <a:rPr lang="ar-IQ" sz="2800" dirty="0"/>
              <a:t>غير فنية.</a:t>
            </a:r>
          </a:p>
          <a:p>
            <a:pPr algn="r" rtl="1"/>
            <a:r>
              <a:rPr lang="ar-IQ" sz="2800" dirty="0"/>
              <a:t>2 </a:t>
            </a:r>
            <a:r>
              <a:rPr lang="ar-IQ" sz="2800" b="1" dirty="0"/>
              <a:t>- </a:t>
            </a:r>
            <a:r>
              <a:rPr lang="ar-IQ" sz="2800" dirty="0"/>
              <a:t>ذبح الحيوانات وهي مصابة بحادث خطير </a:t>
            </a:r>
            <a:r>
              <a:rPr lang="ar-IQ" sz="2800" dirty="0" smtClean="0"/>
              <a:t>(كسور</a:t>
            </a:r>
            <a:r>
              <a:rPr lang="ar-IQ" sz="2800" dirty="0"/>
              <a:t>، </a:t>
            </a:r>
            <a:r>
              <a:rPr lang="ar-IQ" sz="2800" dirty="0" smtClean="0"/>
              <a:t>عسر </a:t>
            </a:r>
            <a:r>
              <a:rPr lang="ar-IQ" sz="2800" dirty="0"/>
              <a:t>ولادة وغير </a:t>
            </a:r>
            <a:r>
              <a:rPr lang="ar-IQ" sz="2800" dirty="0" smtClean="0"/>
              <a:t>ذلك) </a:t>
            </a:r>
            <a:r>
              <a:rPr lang="ar-IQ" sz="2800" dirty="0"/>
              <a:t>وبسرعة قبل موتها.</a:t>
            </a:r>
          </a:p>
          <a:p>
            <a:pPr algn="r" rtl="1"/>
            <a:r>
              <a:rPr lang="ar-IQ" b="1" dirty="0" smtClean="0"/>
              <a:t>3-</a:t>
            </a:r>
            <a:r>
              <a:rPr lang="ar-IQ" dirty="0" smtClean="0"/>
              <a:t>ذبح </a:t>
            </a:r>
            <a:r>
              <a:rPr lang="ar-IQ" dirty="0"/>
              <a:t>الحيوانات وهي مصابة ببعض </a:t>
            </a:r>
            <a:r>
              <a:rPr lang="ar-IQ" dirty="0" smtClean="0"/>
              <a:t>الأمراض </a:t>
            </a:r>
            <a:r>
              <a:rPr lang="ar-IQ" dirty="0"/>
              <a:t>السارية إصابة حادة </a:t>
            </a:r>
            <a:r>
              <a:rPr lang="ar-IQ" dirty="0" smtClean="0"/>
              <a:t> ما </a:t>
            </a:r>
            <a:r>
              <a:rPr lang="ar-IQ" dirty="0"/>
              <a:t>في السمامية </a:t>
            </a:r>
            <a:r>
              <a:rPr lang="ar-IQ" dirty="0" smtClean="0"/>
              <a:t>المعوية(الانتروتوکسيما).</a:t>
            </a:r>
            <a:endParaRPr lang="ar-IQ" dirty="0"/>
          </a:p>
          <a:p>
            <a:pPr algn="r" rtl="1"/>
            <a:r>
              <a:rPr lang="ar-IQ" dirty="0"/>
              <a:t>4 </a:t>
            </a:r>
            <a:r>
              <a:rPr lang="ar-IQ" b="1" dirty="0"/>
              <a:t>- </a:t>
            </a:r>
            <a:r>
              <a:rPr lang="ar-IQ" dirty="0"/>
              <a:t>ذبح الحيوانات المصابة </a:t>
            </a:r>
            <a:r>
              <a:rPr lang="ar-IQ" dirty="0" smtClean="0"/>
              <a:t>باضطرابات </a:t>
            </a:r>
            <a:r>
              <a:rPr lang="ar-IQ" dirty="0"/>
              <a:t>هضمية خطيرة أو </a:t>
            </a:r>
            <a:r>
              <a:rPr lang="ar-IQ" dirty="0" smtClean="0"/>
              <a:t>اضطرابات </a:t>
            </a:r>
            <a:r>
              <a:rPr lang="ar-IQ" dirty="0"/>
              <a:t>دموية.</a:t>
            </a:r>
            <a:endParaRPr lang="en-US" dirty="0"/>
          </a:p>
        </p:txBody>
      </p:sp>
    </p:spTree>
    <p:extLst>
      <p:ext uri="{BB962C8B-B14F-4D97-AF65-F5344CB8AC3E}">
        <p14:creationId xmlns:p14="http://schemas.microsoft.com/office/powerpoint/2010/main" val="360629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r" rtl="1"/>
            <a:r>
              <a:rPr lang="ar-IQ" b="1" dirty="0"/>
              <a:t>لحوم - تعفنيه : </a:t>
            </a:r>
            <a:r>
              <a:rPr lang="ar-IQ" dirty="0"/>
              <a:t>وهي لحوم حيوانات مريضة </a:t>
            </a:r>
            <a:r>
              <a:rPr lang="ar-IQ" dirty="0" smtClean="0"/>
              <a:t>بأمراض </a:t>
            </a:r>
            <a:r>
              <a:rPr lang="ar-IQ" dirty="0"/>
              <a:t>سارية أو تعفنيه في طور انتشار </a:t>
            </a:r>
            <a:r>
              <a:rPr lang="ar-IQ" dirty="0" smtClean="0"/>
              <a:t>المايكروب في أجسامها </a:t>
            </a:r>
            <a:r>
              <a:rPr lang="ar-IQ" dirty="0"/>
              <a:t>أي في حالة تعفن دموي. ويمكن تقسيم هذه اللحوم إلى:</a:t>
            </a:r>
          </a:p>
          <a:p>
            <a:pPr algn="r" rtl="1"/>
            <a:r>
              <a:rPr lang="ar-IQ" b="1" dirty="0"/>
              <a:t>أ- لحوم تعفنية نزفية</a:t>
            </a:r>
            <a:r>
              <a:rPr lang="ar-IQ" dirty="0"/>
              <a:t>: وهي لحوم مصابة بعفونة الدم الناتجة عن ميكروبات تسبب </a:t>
            </a:r>
            <a:r>
              <a:rPr lang="ar-IQ" dirty="0" smtClean="0"/>
              <a:t>اضطرابات </a:t>
            </a:r>
            <a:r>
              <a:rPr lang="ar-IQ" dirty="0"/>
              <a:t>دموية، كما </a:t>
            </a:r>
            <a:r>
              <a:rPr lang="ar-IQ" dirty="0" smtClean="0"/>
              <a:t>في حالة (مرض </a:t>
            </a:r>
            <a:r>
              <a:rPr lang="ar-IQ" dirty="0"/>
              <a:t>الطاعون )عند جميع الحيوانات( والجمرة الخبيثة، والتيفوئيد وداء الباستوريلات. أوصافها هي</a:t>
            </a:r>
          </a:p>
          <a:p>
            <a:pPr algn="r" rtl="1"/>
            <a:r>
              <a:rPr lang="ar-IQ" dirty="0"/>
              <a:t>أوصاف اللحوم الدموية يضاف إليها الأوصاف الخاصة بكل مرض.</a:t>
            </a:r>
          </a:p>
          <a:p>
            <a:pPr algn="r" rtl="1"/>
            <a:r>
              <a:rPr lang="ar-IQ" b="1" dirty="0"/>
              <a:t>ب- لحوم تعفنية نخرية </a:t>
            </a:r>
            <a:r>
              <a:rPr lang="ar-IQ" b="1" dirty="0" smtClean="0"/>
              <a:t>(أي </a:t>
            </a:r>
            <a:r>
              <a:rPr lang="ar-IQ" b="1" dirty="0"/>
              <a:t>مصابة بالموات </a:t>
            </a:r>
            <a:r>
              <a:rPr lang="ar-IQ" dirty="0" smtClean="0"/>
              <a:t>تسببها  جرثيم </a:t>
            </a:r>
            <a:r>
              <a:rPr lang="ar-IQ" dirty="0"/>
              <a:t>الموات </a:t>
            </a:r>
            <a:r>
              <a:rPr lang="ar-IQ" dirty="0" smtClean="0"/>
              <a:t>)النخر في الدم،وينتج </a:t>
            </a:r>
            <a:r>
              <a:rPr lang="ar-IQ" dirty="0"/>
              <a:t>عن ذلك مضاعفات تتبع بعض الإصابات الخطيرة </a:t>
            </a:r>
            <a:r>
              <a:rPr lang="ar-IQ" dirty="0" smtClean="0"/>
              <a:t>(كالكسور  وعسر الولادة) </a:t>
            </a:r>
            <a:r>
              <a:rPr lang="ar-IQ" dirty="0"/>
              <a:t>أو بعض </a:t>
            </a:r>
            <a:r>
              <a:rPr lang="ar-IQ" dirty="0" smtClean="0"/>
              <a:t>الالتهابات المختلفة</a:t>
            </a:r>
            <a:r>
              <a:rPr lang="ar-IQ" dirty="0"/>
              <a:t>. أوصافها يكون لها أوصاف اللحوم المدممة مع ارتشاحات مصلية وتكون ذات ا رئحة غازية كريهة</a:t>
            </a:r>
          </a:p>
          <a:p>
            <a:pPr algn="r" rtl="1"/>
            <a:r>
              <a:rPr lang="ar-IQ" dirty="0"/>
              <a:t>وينعدم تصلب الذبيحة ويكون لون المصليات مزرق ا أو </a:t>
            </a:r>
            <a:r>
              <a:rPr lang="ar-IQ" dirty="0" smtClean="0"/>
              <a:t>مسمر</a:t>
            </a:r>
            <a:r>
              <a:rPr lang="ar-IQ" dirty="0"/>
              <a:t>. ويكون لون </a:t>
            </a:r>
            <a:r>
              <a:rPr lang="ar-IQ" dirty="0" smtClean="0"/>
              <a:t> للحم </a:t>
            </a:r>
            <a:r>
              <a:rPr lang="ar-IQ" dirty="0"/>
              <a:t>قاتم </a:t>
            </a:r>
            <a:r>
              <a:rPr lang="ar-IQ" dirty="0" smtClean="0"/>
              <a:t>تشم </a:t>
            </a:r>
            <a:r>
              <a:rPr lang="ar-IQ" dirty="0"/>
              <a:t>منه ا رئحة كريهة</a:t>
            </a:r>
          </a:p>
          <a:p>
            <a:pPr algn="r" rtl="1"/>
            <a:r>
              <a:rPr lang="ar-IQ" dirty="0"/>
              <a:t>ولون الدهن قذ </a:t>
            </a:r>
            <a:r>
              <a:rPr lang="ar-IQ" dirty="0" smtClean="0"/>
              <a:t>ر </a:t>
            </a:r>
            <a:r>
              <a:rPr lang="ar-IQ" dirty="0"/>
              <a:t>ويكون مخ العظم </a:t>
            </a:r>
            <a:r>
              <a:rPr lang="ar-IQ" dirty="0" smtClean="0"/>
              <a:t>منصهر متميعا</a:t>
            </a:r>
            <a:endParaRPr lang="en-US" dirty="0"/>
          </a:p>
        </p:txBody>
      </p:sp>
    </p:spTree>
    <p:extLst>
      <p:ext uri="{BB962C8B-B14F-4D97-AF65-F5344CB8AC3E}">
        <p14:creationId xmlns:p14="http://schemas.microsoft.com/office/powerpoint/2010/main" val="164908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r>
              <a:rPr lang="ar-IQ" b="1" dirty="0"/>
              <a:t>لحوم - حمية </a:t>
            </a:r>
            <a:r>
              <a:rPr lang="ar-IQ" b="1" dirty="0" smtClean="0"/>
              <a:t>( </a:t>
            </a:r>
            <a:r>
              <a:rPr lang="ar-IQ" b="1" dirty="0"/>
              <a:t>لحوم </a:t>
            </a:r>
            <a:r>
              <a:rPr lang="ar-IQ" b="1" dirty="0" smtClean="0"/>
              <a:t>حامضية): </a:t>
            </a:r>
            <a:r>
              <a:rPr lang="ar-IQ" dirty="0"/>
              <a:t>هي لحوم تتميز برخاوتها و </a:t>
            </a:r>
            <a:r>
              <a:rPr lang="ar-IQ" dirty="0" smtClean="0"/>
              <a:t>رائحتها </a:t>
            </a:r>
            <a:r>
              <a:rPr lang="ar-IQ" dirty="0"/>
              <a:t>الحامضية ولونها الفاتح.</a:t>
            </a:r>
          </a:p>
          <a:p>
            <a:pPr algn="r" rtl="1"/>
            <a:r>
              <a:rPr lang="ar-IQ" b="1" dirty="0"/>
              <a:t>أسبابها:</a:t>
            </a:r>
          </a:p>
          <a:p>
            <a:pPr algn="r" rtl="1"/>
            <a:r>
              <a:rPr lang="ar-IQ" dirty="0" smtClean="0"/>
              <a:t>أمراض </a:t>
            </a:r>
            <a:r>
              <a:rPr lang="ar-IQ" dirty="0"/>
              <a:t>حمية بشكلها الحاد وفي طورها الحمي </a:t>
            </a:r>
            <a:r>
              <a:rPr lang="ar-IQ" dirty="0" smtClean="0"/>
              <a:t>(طور </a:t>
            </a:r>
            <a:r>
              <a:rPr lang="ar-IQ" dirty="0"/>
              <a:t>ارتفاع درجة </a:t>
            </a:r>
            <a:r>
              <a:rPr lang="ar-IQ" dirty="0" smtClean="0"/>
              <a:t>الحرارة).</a:t>
            </a:r>
          </a:p>
          <a:p>
            <a:pPr marL="0" indent="0" algn="r" rtl="1">
              <a:buNone/>
            </a:pPr>
            <a:r>
              <a:rPr lang="ar-IQ" dirty="0" smtClean="0"/>
              <a:t>الإصابة بحوادث خطيرة مثل الاضطرابات الهضمية التي ينتج عنها ذبح مفاجئ کسور، جروح بليغة.</a:t>
            </a:r>
          </a:p>
          <a:p>
            <a:pPr algn="r" rtl="1"/>
            <a:r>
              <a:rPr lang="ar-IQ" dirty="0" smtClean="0"/>
              <a:t>تكديس </a:t>
            </a:r>
            <a:r>
              <a:rPr lang="ar-IQ" dirty="0"/>
              <a:t>اللحوم بعد ذبحها أو حفظها في مكان حار ناقص التهوية.</a:t>
            </a:r>
            <a:endParaRPr lang="en-US" dirty="0"/>
          </a:p>
        </p:txBody>
      </p:sp>
    </p:spTree>
    <p:extLst>
      <p:ext uri="{BB962C8B-B14F-4D97-AF65-F5344CB8AC3E}">
        <p14:creationId xmlns:p14="http://schemas.microsoft.com/office/powerpoint/2010/main" val="2607032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lgn="r" rtl="1">
              <a:buNone/>
            </a:pPr>
            <a:r>
              <a:rPr lang="ar-IQ" b="1" dirty="0" smtClean="0"/>
              <a:t>لحوم </a:t>
            </a:r>
            <a:r>
              <a:rPr lang="ar-IQ" b="1" dirty="0"/>
              <a:t>- مجهدة</a:t>
            </a:r>
            <a:r>
              <a:rPr lang="ar-IQ" dirty="0"/>
              <a:t>: وهي لحوم تتميز بلونها القاتم ولزوجتها </a:t>
            </a:r>
            <a:r>
              <a:rPr lang="ar-IQ" dirty="0" smtClean="0"/>
              <a:t>الزائدة وتصلبها </a:t>
            </a:r>
            <a:r>
              <a:rPr lang="ar-IQ" dirty="0"/>
              <a:t>السريع </a:t>
            </a:r>
            <a:r>
              <a:rPr lang="ar-IQ" dirty="0" smtClean="0"/>
              <a:t>ورائحتها الحامضيةالشبيهة برائحة </a:t>
            </a:r>
            <a:r>
              <a:rPr lang="ar-IQ" dirty="0"/>
              <a:t>اللحوم </a:t>
            </a:r>
            <a:r>
              <a:rPr lang="ar-IQ" dirty="0" smtClean="0"/>
              <a:t>الحمية</a:t>
            </a:r>
            <a:endParaRPr lang="ar-IQ" dirty="0"/>
          </a:p>
          <a:p>
            <a:pPr algn="r" rtl="1"/>
            <a:r>
              <a:rPr lang="ar-IQ" b="1" dirty="0"/>
              <a:t>أسبابها</a:t>
            </a:r>
            <a:r>
              <a:rPr lang="ar-IQ" dirty="0"/>
              <a:t>:</a:t>
            </a:r>
          </a:p>
          <a:p>
            <a:pPr algn="r" rtl="1"/>
            <a:r>
              <a:rPr lang="ar-IQ" dirty="0" smtClean="0"/>
              <a:t>حيوانات </a:t>
            </a:r>
            <a:r>
              <a:rPr lang="ar-IQ" dirty="0"/>
              <a:t>أجهدت بعمل شاق كالشجار عند </a:t>
            </a:r>
            <a:r>
              <a:rPr lang="ar-IQ" dirty="0" smtClean="0"/>
              <a:t>الثيران </a:t>
            </a:r>
            <a:r>
              <a:rPr lang="ar-IQ" dirty="0"/>
              <a:t>والخنازير </a:t>
            </a:r>
            <a:r>
              <a:rPr lang="ar-IQ" dirty="0" smtClean="0"/>
              <a:t> والجري </a:t>
            </a:r>
            <a:r>
              <a:rPr lang="ar-IQ" dirty="0"/>
              <a:t>عند الخيول أو المشي </a:t>
            </a:r>
            <a:r>
              <a:rPr lang="ar-IQ" dirty="0" smtClean="0"/>
              <a:t>لمسافات طويلة </a:t>
            </a:r>
            <a:r>
              <a:rPr lang="ar-IQ" dirty="0"/>
              <a:t>عند بعض </a:t>
            </a:r>
            <a:r>
              <a:rPr lang="ar-IQ" dirty="0" smtClean="0"/>
              <a:t>الماشية.عسر </a:t>
            </a:r>
            <a:r>
              <a:rPr lang="ar-IQ" dirty="0"/>
              <a:t>الولادة عند </a:t>
            </a:r>
            <a:r>
              <a:rPr lang="ar-IQ" dirty="0" smtClean="0"/>
              <a:t>الإناث.الإصابة بالأمراض </a:t>
            </a:r>
            <a:r>
              <a:rPr lang="ar-IQ" dirty="0"/>
              <a:t>العصبية وتتصف بان تكون اللحوم محتقنه ولونها قائم مسود وتكون اللحوم لزجة الملمس وبخاصة عند عمل مقاطع</a:t>
            </a:r>
          </a:p>
          <a:p>
            <a:pPr algn="r" rtl="1"/>
            <a:r>
              <a:rPr lang="ar-IQ" dirty="0"/>
              <a:t>في العضلات وتتصلب الذبيحة بسرعة وعند عمل مقطع في الكتل العضلية يلاحظ تباعد طرفي </a:t>
            </a:r>
            <a:r>
              <a:rPr lang="ar-IQ" dirty="0" smtClean="0"/>
              <a:t>المقطع نتيجة </a:t>
            </a:r>
            <a:r>
              <a:rPr lang="ar-IQ" dirty="0"/>
              <a:t>تقلص العضلات، مع تصاعد ا رئحة حامضية. </a:t>
            </a:r>
            <a:r>
              <a:rPr lang="ar-IQ" dirty="0" smtClean="0"/>
              <a:t>التشنجية كالكزاز </a:t>
            </a:r>
            <a:r>
              <a:rPr lang="ar-IQ" dirty="0"/>
              <a:t>وغيره.</a:t>
            </a:r>
            <a:endParaRPr lang="en-US" dirty="0"/>
          </a:p>
        </p:txBody>
      </p:sp>
    </p:spTree>
    <p:extLst>
      <p:ext uri="{BB962C8B-B14F-4D97-AF65-F5344CB8AC3E}">
        <p14:creationId xmlns:p14="http://schemas.microsoft.com/office/powerpoint/2010/main" val="307563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r" rtl="1"/>
            <a:r>
              <a:rPr lang="ar-IQ" sz="2400" b="1" dirty="0"/>
              <a:t>اللحوم الناقصة: </a:t>
            </a:r>
            <a:r>
              <a:rPr lang="ar-IQ" sz="2400" dirty="0"/>
              <a:t>يقصد باللحوم الناقصة هي لحوم الحيوانات الهزيلة </a:t>
            </a:r>
            <a:r>
              <a:rPr lang="ar-IQ" sz="2400" dirty="0" smtClean="0"/>
              <a:t>هزالا </a:t>
            </a:r>
            <a:r>
              <a:rPr lang="ar-IQ" sz="2400" dirty="0"/>
              <a:t>فيزيولوجية )اللحوم </a:t>
            </a:r>
            <a:r>
              <a:rPr lang="ar-IQ" sz="2400" dirty="0" smtClean="0"/>
              <a:t>النحيلة(والحديثة </a:t>
            </a:r>
            <a:r>
              <a:rPr lang="ar-IQ" sz="2400" dirty="0"/>
              <a:t>السن جدا، واللحوم الجنينية </a:t>
            </a:r>
            <a:r>
              <a:rPr lang="ar-IQ" sz="2400" dirty="0" smtClean="0"/>
              <a:t>(لحوم الأجنة).</a:t>
            </a:r>
            <a:endParaRPr lang="ar-IQ" sz="2400" dirty="0"/>
          </a:p>
          <a:p>
            <a:pPr algn="r" rtl="1"/>
            <a:r>
              <a:rPr lang="ar-IQ" sz="2400" b="1" dirty="0"/>
              <a:t>أولا- اللحوم الهزيلة </a:t>
            </a:r>
            <a:r>
              <a:rPr lang="ar-IQ" sz="2400" b="1" dirty="0" smtClean="0"/>
              <a:t>هزالا </a:t>
            </a:r>
            <a:r>
              <a:rPr lang="ar-IQ" sz="2400" b="1" dirty="0"/>
              <a:t>فيزيولوجي </a:t>
            </a:r>
            <a:r>
              <a:rPr lang="ar-IQ" sz="2400" b="1" dirty="0" smtClean="0"/>
              <a:t>(النحيلة):</a:t>
            </a:r>
            <a:endParaRPr lang="ar-IQ" sz="2400" b="1" dirty="0"/>
          </a:p>
          <a:p>
            <a:pPr algn="r" rtl="1"/>
            <a:r>
              <a:rPr lang="ar-IQ" sz="2400" dirty="0"/>
              <a:t>وهي لحوم الحيوانات ذات العمر الكبير أو التي أجهدت </a:t>
            </a:r>
            <a:r>
              <a:rPr lang="ar-IQ" sz="2400" dirty="0" smtClean="0"/>
              <a:t>كثيرا </a:t>
            </a:r>
            <a:r>
              <a:rPr lang="ar-IQ" sz="2400" dirty="0"/>
              <a:t>أو التي أنتجت حليب غزيرة أو </a:t>
            </a:r>
            <a:r>
              <a:rPr lang="ar-IQ" sz="2400" dirty="0" smtClean="0"/>
              <a:t> عانت </a:t>
            </a:r>
            <a:r>
              <a:rPr lang="ar-IQ" sz="2400" dirty="0"/>
              <a:t>من </a:t>
            </a:r>
            <a:r>
              <a:rPr lang="ar-IQ" sz="2400" dirty="0" smtClean="0"/>
              <a:t>نقص التغذية </a:t>
            </a:r>
            <a:r>
              <a:rPr lang="ar-IQ" sz="2400" dirty="0"/>
              <a:t>أو غير ذلك شرط ألا تكون مريضة. وتكون أوصاف مثل هذه اللحوم طبيعية ونسيجها الضام ناشف </a:t>
            </a:r>
            <a:r>
              <a:rPr lang="ar-IQ" sz="2400" dirty="0" smtClean="0"/>
              <a:t>وكميةالدهن </a:t>
            </a:r>
            <a:r>
              <a:rPr lang="ar-IQ" sz="2400" dirty="0"/>
              <a:t>فيها قليلة. يمكن السماح باستهلاك مثل هذه اللحوم إذا لم يكن </a:t>
            </a:r>
            <a:r>
              <a:rPr lang="ar-IQ" sz="2400" dirty="0" smtClean="0"/>
              <a:t>الهزال </a:t>
            </a:r>
            <a:r>
              <a:rPr lang="ar-IQ" sz="2400" dirty="0"/>
              <a:t>شديدا كما ويمكن تخصيص مثل هذه</a:t>
            </a:r>
          </a:p>
          <a:p>
            <a:pPr algn="r" rtl="1"/>
            <a:r>
              <a:rPr lang="ar-IQ" sz="2400" dirty="0"/>
              <a:t>اللحوم لغايات صناعية </a:t>
            </a:r>
            <a:r>
              <a:rPr lang="ar-IQ" sz="2400" dirty="0" smtClean="0"/>
              <a:t>(معلبات</a:t>
            </a:r>
            <a:r>
              <a:rPr lang="ar-IQ" sz="2400" dirty="0"/>
              <a:t>، نقانق وغير </a:t>
            </a:r>
            <a:r>
              <a:rPr lang="ar-IQ" sz="2400" dirty="0" smtClean="0"/>
              <a:t>ذلك).</a:t>
            </a:r>
            <a:endParaRPr lang="ar-IQ" sz="2400" dirty="0"/>
          </a:p>
          <a:p>
            <a:pPr algn="r" rtl="1"/>
            <a:r>
              <a:rPr lang="ar-IQ" sz="2400" b="1" dirty="0"/>
              <a:t>ثاني اً- اللحوم الجنينية والحديثة السن جدا:</a:t>
            </a:r>
          </a:p>
          <a:p>
            <a:pPr algn="r" rtl="1"/>
            <a:r>
              <a:rPr lang="ar-IQ" sz="2400" dirty="0"/>
              <a:t>تستهلك بعض البلدان مثل أمريكا الجنوبية مثل هذه اللحوم، لكن استهلاكها بكميات كبيرة قد يسبب </a:t>
            </a:r>
            <a:r>
              <a:rPr lang="ar-IQ" sz="2400" dirty="0" smtClean="0"/>
              <a:t>اضطرابات</a:t>
            </a:r>
            <a:r>
              <a:rPr lang="ar-IQ" sz="2400" dirty="0"/>
              <a:t> </a:t>
            </a:r>
            <a:r>
              <a:rPr lang="ar-IQ" sz="2400" dirty="0" smtClean="0"/>
              <a:t>هضمية </a:t>
            </a:r>
            <a:r>
              <a:rPr lang="ar-IQ" sz="2400" dirty="0"/>
              <a:t>نتيجة غناها بمواد سكرية وهلامية الأمر الذي يجعلها وسط ملائمة لنمو الاحياء المجهرية.</a:t>
            </a:r>
            <a:endParaRPr lang="en-US" sz="2400" dirty="0"/>
          </a:p>
        </p:txBody>
      </p:sp>
    </p:spTree>
    <p:extLst>
      <p:ext uri="{BB962C8B-B14F-4D97-AF65-F5344CB8AC3E}">
        <p14:creationId xmlns:p14="http://schemas.microsoft.com/office/powerpoint/2010/main" val="264413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2001"/>
          </a:xfrm>
        </p:spPr>
        <p:txBody>
          <a:bodyPr>
            <a:normAutofit fontScale="90000"/>
          </a:bodyPr>
          <a:lstStyle/>
          <a:p>
            <a:r>
              <a:rPr lang="ar-IQ" b="1" dirty="0" smtClean="0"/>
              <a:t>اللحوم:</a:t>
            </a:r>
            <a:r>
              <a:rPr lang="ar-IQ" b="1" dirty="0"/>
              <a:t/>
            </a:r>
            <a:br>
              <a:rPr lang="ar-IQ" b="1" dirty="0"/>
            </a:br>
            <a:endParaRPr lang="en-US" dirty="0"/>
          </a:p>
        </p:txBody>
      </p:sp>
      <p:sp>
        <p:nvSpPr>
          <p:cNvPr id="3" name="Subtitle 2"/>
          <p:cNvSpPr>
            <a:spLocks noGrp="1"/>
          </p:cNvSpPr>
          <p:nvPr>
            <p:ph type="subTitle" idx="1"/>
          </p:nvPr>
        </p:nvSpPr>
        <p:spPr>
          <a:xfrm>
            <a:off x="381000" y="838200"/>
            <a:ext cx="8153400" cy="5638800"/>
          </a:xfrm>
        </p:spPr>
        <p:txBody>
          <a:bodyPr>
            <a:noAutofit/>
          </a:bodyPr>
          <a:lstStyle/>
          <a:p>
            <a:pPr algn="r"/>
            <a:r>
              <a:rPr lang="ar-IQ" sz="1800" b="1" dirty="0" smtClean="0">
                <a:solidFill>
                  <a:schemeClr val="tx1"/>
                </a:solidFill>
                <a:latin typeface="Algerian" pitchFamily="82" charset="0"/>
                <a:ea typeface="SimSun" pitchFamily="2" charset="-122"/>
              </a:rPr>
              <a:t>تعد </a:t>
            </a:r>
            <a:r>
              <a:rPr lang="ar-IQ" sz="1800" b="1" dirty="0">
                <a:solidFill>
                  <a:schemeClr val="tx1"/>
                </a:solidFill>
                <a:latin typeface="Algerian" pitchFamily="82" charset="0"/>
                <a:ea typeface="SimSun" pitchFamily="2" charset="-122"/>
              </a:rPr>
              <a:t>اللحوم من المصادر الأساسية للبروتين الحيواني في غذاء الانسان، واللحوم في العالم انواع، ومنها : </a:t>
            </a:r>
            <a:r>
              <a:rPr lang="ar-IQ" sz="1800" b="1" dirty="0" smtClean="0">
                <a:solidFill>
                  <a:schemeClr val="tx1"/>
                </a:solidFill>
                <a:latin typeface="Algerian" pitchFamily="82" charset="0"/>
                <a:ea typeface="SimSun" pitchFamily="2" charset="-122"/>
              </a:rPr>
              <a:t>    الحمراءوالبيضاء </a:t>
            </a:r>
            <a:r>
              <a:rPr lang="ar-IQ" sz="1800" b="1" dirty="0">
                <a:solidFill>
                  <a:schemeClr val="tx1"/>
                </a:solidFill>
                <a:latin typeface="Algerian" pitchFamily="82" charset="0"/>
                <a:ea typeface="SimSun" pitchFamily="2" charset="-122"/>
              </a:rPr>
              <a:t>ولحوم الاسماك ولكل منها دوره في مجال التغذية .</a:t>
            </a:r>
          </a:p>
          <a:p>
            <a:pPr algn="r"/>
            <a:r>
              <a:rPr lang="ar-IQ" sz="1800" b="1" dirty="0">
                <a:solidFill>
                  <a:schemeClr val="tx1"/>
                </a:solidFill>
                <a:latin typeface="Algerian" pitchFamily="82" charset="0"/>
                <a:ea typeface="SimSun" pitchFamily="2" charset="-122"/>
              </a:rPr>
              <a:t>ويعرف اللحم :</a:t>
            </a:r>
          </a:p>
          <a:p>
            <a:pPr algn="r"/>
            <a:r>
              <a:rPr lang="ar-IQ" sz="1800" b="1" dirty="0">
                <a:solidFill>
                  <a:schemeClr val="tx1"/>
                </a:solidFill>
                <a:latin typeface="Algerian" pitchFamily="82" charset="0"/>
                <a:ea typeface="SimSun" pitchFamily="2" charset="-122"/>
              </a:rPr>
              <a:t>بانه الانسجة الحيوانية التي بمكن ان تستخدم كغذاء، او انه عبارة عن ذلك النسيج الحيواني الذي حدث فيه </a:t>
            </a:r>
            <a:r>
              <a:rPr lang="ar-IQ" sz="1800" b="1" dirty="0" smtClean="0">
                <a:solidFill>
                  <a:schemeClr val="tx1"/>
                </a:solidFill>
                <a:latin typeface="Algerian" pitchFamily="82" charset="0"/>
                <a:ea typeface="SimSun" pitchFamily="2" charset="-122"/>
              </a:rPr>
              <a:t>  تغيرات</a:t>
            </a:r>
            <a:r>
              <a:rPr lang="ar-IQ" sz="1800" b="1" dirty="0">
                <a:solidFill>
                  <a:schemeClr val="tx1"/>
                </a:solidFill>
                <a:latin typeface="Algerian" pitchFamily="82" charset="0"/>
                <a:ea typeface="SimSun" pitchFamily="2" charset="-122"/>
              </a:rPr>
              <a:t> </a:t>
            </a:r>
            <a:r>
              <a:rPr lang="ar-IQ" sz="1800" b="1" dirty="0" smtClean="0">
                <a:solidFill>
                  <a:schemeClr val="tx1"/>
                </a:solidFill>
                <a:latin typeface="Algerian" pitchFamily="82" charset="0"/>
                <a:ea typeface="SimSun" pitchFamily="2" charset="-122"/>
              </a:rPr>
              <a:t>حيوية </a:t>
            </a:r>
            <a:r>
              <a:rPr lang="ar-IQ" sz="1800" b="1" dirty="0">
                <a:solidFill>
                  <a:schemeClr val="tx1"/>
                </a:solidFill>
                <a:latin typeface="Algerian" pitchFamily="82" charset="0"/>
                <a:ea typeface="SimSun" pitchFamily="2" charset="-122"/>
              </a:rPr>
              <a:t>أساسية بعد الموت وأصبح ملائما للاستهلاك بوصفه غذا ء .</a:t>
            </a:r>
          </a:p>
          <a:p>
            <a:pPr algn="r"/>
            <a:endParaRPr lang="ar-IQ" sz="1800" b="1" dirty="0" smtClean="0">
              <a:solidFill>
                <a:schemeClr val="tx1"/>
              </a:solidFill>
              <a:latin typeface="Algerian" pitchFamily="82" charset="0"/>
              <a:ea typeface="SimSun" pitchFamily="2" charset="-122"/>
            </a:endParaRPr>
          </a:p>
          <a:p>
            <a:pPr algn="r"/>
            <a:r>
              <a:rPr lang="ar-IQ" sz="1800" b="1" dirty="0" smtClean="0">
                <a:solidFill>
                  <a:schemeClr val="tx1"/>
                </a:solidFill>
                <a:latin typeface="Algerian" pitchFamily="82" charset="0"/>
                <a:ea typeface="SimSun" pitchFamily="2" charset="-122"/>
              </a:rPr>
              <a:t>لا </a:t>
            </a:r>
            <a:r>
              <a:rPr lang="ar-IQ" sz="1800" b="1" dirty="0">
                <a:solidFill>
                  <a:schemeClr val="tx1"/>
                </a:solidFill>
                <a:latin typeface="Algerian" pitchFamily="82" charset="0"/>
                <a:ea typeface="SimSun" pitchFamily="2" charset="-122"/>
              </a:rPr>
              <a:t>يوجد تعريف محدد للحوم، فهي تعرف احيانا بأنها تلك الأنسجة او </a:t>
            </a:r>
            <a:r>
              <a:rPr lang="ar-IQ" sz="1800" b="1" dirty="0" smtClean="0">
                <a:solidFill>
                  <a:schemeClr val="tx1"/>
                </a:solidFill>
                <a:latin typeface="Algerian" pitchFamily="82" charset="0"/>
                <a:ea typeface="SimSun" pitchFamily="2" charset="-122"/>
              </a:rPr>
              <a:t>الاجزاء </a:t>
            </a:r>
            <a:r>
              <a:rPr lang="ar-IQ" sz="1800" b="1" dirty="0">
                <a:solidFill>
                  <a:schemeClr val="tx1"/>
                </a:solidFill>
                <a:latin typeface="Algerian" pitchFamily="82" charset="0"/>
                <a:ea typeface="SimSun" pitchFamily="2" charset="-122"/>
              </a:rPr>
              <a:t>الحيوانية من الثدييات )الماشية</a:t>
            </a:r>
          </a:p>
          <a:p>
            <a:pPr algn="r"/>
            <a:r>
              <a:rPr lang="ar-IQ" sz="1800" b="1" dirty="0">
                <a:solidFill>
                  <a:schemeClr val="tx1"/>
                </a:solidFill>
                <a:latin typeface="Algerian" pitchFamily="82" charset="0"/>
                <a:ea typeface="SimSun" pitchFamily="2" charset="-122"/>
              </a:rPr>
              <a:t>اولاغنام ( او من الدواجن ) الدجاج والبط والاوز </a:t>
            </a:r>
            <a:r>
              <a:rPr lang="ar-IQ" sz="1800" b="1" dirty="0" smtClean="0">
                <a:solidFill>
                  <a:schemeClr val="tx1"/>
                </a:solidFill>
                <a:latin typeface="Algerian" pitchFamily="82" charset="0"/>
                <a:ea typeface="SimSun" pitchFamily="2" charset="-122"/>
              </a:rPr>
              <a:t>اوالديك </a:t>
            </a:r>
            <a:r>
              <a:rPr lang="ar-IQ" sz="1800" b="1" dirty="0">
                <a:solidFill>
                  <a:schemeClr val="tx1"/>
                </a:solidFill>
                <a:latin typeface="Algerian" pitchFamily="82" charset="0"/>
                <a:ea typeface="SimSun" pitchFamily="2" charset="-122"/>
              </a:rPr>
              <a:t>الرومي </a:t>
            </a:r>
            <a:r>
              <a:rPr lang="ar-IQ" sz="1800" b="1" dirty="0" smtClean="0">
                <a:solidFill>
                  <a:schemeClr val="tx1"/>
                </a:solidFill>
                <a:latin typeface="Algerian" pitchFamily="82" charset="0"/>
                <a:ea typeface="SimSun" pitchFamily="2" charset="-122"/>
              </a:rPr>
              <a:t>والارانب </a:t>
            </a:r>
            <a:r>
              <a:rPr lang="ar-IQ" sz="1800" b="1" dirty="0">
                <a:solidFill>
                  <a:schemeClr val="tx1"/>
                </a:solidFill>
                <a:latin typeface="Algerian" pitchFamily="82" charset="0"/>
                <a:ea typeface="SimSun" pitchFamily="2" charset="-122"/>
              </a:rPr>
              <a:t>والنعام والسمان( او من طيور </a:t>
            </a:r>
            <a:r>
              <a:rPr lang="ar-IQ" sz="1800" b="1" dirty="0" smtClean="0">
                <a:solidFill>
                  <a:schemeClr val="tx1"/>
                </a:solidFill>
                <a:latin typeface="Algerian" pitchFamily="82" charset="0"/>
                <a:ea typeface="SimSun" pitchFamily="2" charset="-122"/>
              </a:rPr>
              <a:t> الصيد</a:t>
            </a:r>
            <a:r>
              <a:rPr lang="ar-IQ" sz="1800" b="1" dirty="0">
                <a:solidFill>
                  <a:schemeClr val="tx1"/>
                </a:solidFill>
                <a:latin typeface="Algerian" pitchFamily="82" charset="0"/>
                <a:ea typeface="SimSun" pitchFamily="2" charset="-122"/>
              </a:rPr>
              <a:t> </a:t>
            </a:r>
            <a:r>
              <a:rPr lang="ar-IQ" sz="1800" b="1" dirty="0" smtClean="0">
                <a:solidFill>
                  <a:schemeClr val="tx1"/>
                </a:solidFill>
                <a:latin typeface="Algerian" pitchFamily="82" charset="0"/>
                <a:ea typeface="SimSun" pitchFamily="2" charset="-122"/>
              </a:rPr>
              <a:t>التي </a:t>
            </a:r>
            <a:r>
              <a:rPr lang="ar-IQ" sz="1800" b="1" dirty="0">
                <a:solidFill>
                  <a:schemeClr val="tx1"/>
                </a:solidFill>
                <a:latin typeface="Algerian" pitchFamily="82" charset="0"/>
                <a:ea typeface="SimSun" pitchFamily="2" charset="-122"/>
              </a:rPr>
              <a:t>اعتاد الانسان اكلها او من الحيوانات البحرية ) الاسماك </a:t>
            </a:r>
            <a:r>
              <a:rPr lang="ar-IQ" sz="1800" b="1" dirty="0" smtClean="0">
                <a:solidFill>
                  <a:schemeClr val="tx1"/>
                </a:solidFill>
                <a:latin typeface="Algerian" pitchFamily="82" charset="0"/>
                <a:ea typeface="SimSun" pitchFamily="2" charset="-122"/>
              </a:rPr>
              <a:t>اوالقشريات </a:t>
            </a:r>
            <a:r>
              <a:rPr lang="ar-IQ" sz="1800" b="1" dirty="0">
                <a:solidFill>
                  <a:schemeClr val="tx1"/>
                </a:solidFill>
                <a:latin typeface="Algerian" pitchFamily="82" charset="0"/>
                <a:ea typeface="SimSun" pitchFamily="2" charset="-122"/>
              </a:rPr>
              <a:t>( التي يمكن ان تستعمل </a:t>
            </a:r>
            <a:r>
              <a:rPr lang="ar-IQ" sz="1800" b="1" dirty="0" smtClean="0">
                <a:solidFill>
                  <a:schemeClr val="tx1"/>
                </a:solidFill>
                <a:latin typeface="Algerian" pitchFamily="82" charset="0"/>
                <a:ea typeface="SimSun" pitchFamily="2" charset="-122"/>
              </a:rPr>
              <a:t> كغذاء </a:t>
            </a:r>
            <a:r>
              <a:rPr lang="ar-IQ" sz="1800" b="1" dirty="0">
                <a:solidFill>
                  <a:schemeClr val="tx1"/>
                </a:solidFill>
                <a:latin typeface="Algerian" pitchFamily="82" charset="0"/>
                <a:ea typeface="SimSun" pitchFamily="2" charset="-122"/>
              </a:rPr>
              <a:t>ذات </a:t>
            </a:r>
            <a:r>
              <a:rPr lang="ar-IQ" sz="1800" b="1" dirty="0" smtClean="0">
                <a:solidFill>
                  <a:schemeClr val="tx1"/>
                </a:solidFill>
                <a:latin typeface="Algerian" pitchFamily="82" charset="0"/>
                <a:ea typeface="SimSun" pitchFamily="2" charset="-122"/>
              </a:rPr>
              <a:t>العمر المناسب اوالخالية </a:t>
            </a:r>
            <a:r>
              <a:rPr lang="ar-IQ" sz="1800" b="1" dirty="0">
                <a:solidFill>
                  <a:schemeClr val="tx1"/>
                </a:solidFill>
                <a:latin typeface="Algerian" pitchFamily="82" charset="0"/>
                <a:ea typeface="SimSun" pitchFamily="2" charset="-122"/>
              </a:rPr>
              <a:t>من </a:t>
            </a:r>
            <a:r>
              <a:rPr lang="ar-IQ" sz="1800" b="1" dirty="0" smtClean="0">
                <a:solidFill>
                  <a:schemeClr val="tx1"/>
                </a:solidFill>
                <a:latin typeface="Algerian" pitchFamily="82" charset="0"/>
                <a:ea typeface="SimSun" pitchFamily="2" charset="-122"/>
              </a:rPr>
              <a:t>الامراض اوالصالحة </a:t>
            </a:r>
            <a:r>
              <a:rPr lang="ar-IQ" sz="1800" b="1" dirty="0">
                <a:solidFill>
                  <a:schemeClr val="tx1"/>
                </a:solidFill>
                <a:latin typeface="Algerian" pitchFamily="82" charset="0"/>
                <a:ea typeface="SimSun" pitchFamily="2" charset="-122"/>
              </a:rPr>
              <a:t>للاستهلاك البشري او تعرف بأنها عبارة عن </a:t>
            </a:r>
            <a:r>
              <a:rPr lang="ar-IQ" sz="1800" b="1" dirty="0" smtClean="0">
                <a:solidFill>
                  <a:schemeClr val="tx1"/>
                </a:solidFill>
                <a:latin typeface="Algerian" pitchFamily="82" charset="0"/>
                <a:ea typeface="SimSun" pitchFamily="2" charset="-122"/>
              </a:rPr>
              <a:t>  اجزاء </a:t>
            </a:r>
            <a:r>
              <a:rPr lang="ar-IQ" sz="1800" b="1" dirty="0">
                <a:solidFill>
                  <a:schemeClr val="tx1"/>
                </a:solidFill>
                <a:latin typeface="Algerian" pitchFamily="82" charset="0"/>
                <a:ea typeface="SimSun" pitchFamily="2" charset="-122"/>
              </a:rPr>
              <a:t>من الانسجة </a:t>
            </a:r>
            <a:r>
              <a:rPr lang="ar-IQ" sz="1800" b="1" dirty="0" smtClean="0">
                <a:solidFill>
                  <a:schemeClr val="tx1"/>
                </a:solidFill>
                <a:latin typeface="Algerian" pitchFamily="82" charset="0"/>
                <a:ea typeface="SimSun" pitchFamily="2" charset="-122"/>
              </a:rPr>
              <a:t>المناسبة للاستهلاك </a:t>
            </a:r>
            <a:r>
              <a:rPr lang="ar-IQ" sz="1800" b="1" dirty="0">
                <a:solidFill>
                  <a:schemeClr val="tx1"/>
                </a:solidFill>
                <a:latin typeface="Algerian" pitchFamily="82" charset="0"/>
                <a:ea typeface="SimSun" pitchFamily="2" charset="-122"/>
              </a:rPr>
              <a:t>كغذاء للإنسان، او الذبيحة بعد سلخها وتنظيفها اوا زلة </a:t>
            </a:r>
            <a:r>
              <a:rPr lang="ar-IQ" sz="1800" b="1" dirty="0" smtClean="0">
                <a:solidFill>
                  <a:schemeClr val="tx1"/>
                </a:solidFill>
                <a:latin typeface="Algerian" pitchFamily="82" charset="0"/>
                <a:ea typeface="SimSun" pitchFamily="2" charset="-122"/>
              </a:rPr>
              <a:t>الاجزاء </a:t>
            </a:r>
            <a:r>
              <a:rPr lang="ar-IQ" sz="1800" b="1" dirty="0">
                <a:solidFill>
                  <a:schemeClr val="tx1"/>
                </a:solidFill>
                <a:latin typeface="Algerian" pitchFamily="82" charset="0"/>
                <a:ea typeface="SimSun" pitchFamily="2" charset="-122"/>
              </a:rPr>
              <a:t>غير الصالحة للاستهلاك البشري </a:t>
            </a:r>
            <a:r>
              <a:rPr lang="ar-IQ" sz="1800" b="1" dirty="0" smtClean="0">
                <a:solidFill>
                  <a:schemeClr val="tx1"/>
                </a:solidFill>
                <a:latin typeface="Algerian" pitchFamily="82" charset="0"/>
                <a:ea typeface="SimSun" pitchFamily="2" charset="-122"/>
              </a:rPr>
              <a:t>والتي تحتوي </a:t>
            </a:r>
            <a:r>
              <a:rPr lang="ar-IQ" sz="1800" b="1" dirty="0">
                <a:solidFill>
                  <a:schemeClr val="tx1"/>
                </a:solidFill>
                <a:latin typeface="Algerian" pitchFamily="82" charset="0"/>
                <a:ea typeface="SimSun" pitchFamily="2" charset="-122"/>
              </a:rPr>
              <a:t>على العضلات والامعاء والكبد و الكلى و القلب والمخ و الانسجة </a:t>
            </a:r>
            <a:r>
              <a:rPr lang="ar-IQ" sz="1800" b="1" dirty="0" smtClean="0">
                <a:solidFill>
                  <a:schemeClr val="tx1"/>
                </a:solidFill>
                <a:latin typeface="Algerian" pitchFamily="82" charset="0"/>
                <a:ea typeface="SimSun" pitchFamily="2" charset="-122"/>
              </a:rPr>
              <a:t>  الضامة </a:t>
            </a:r>
            <a:r>
              <a:rPr lang="ar-IQ" sz="1800" b="1" dirty="0">
                <a:solidFill>
                  <a:schemeClr val="tx1"/>
                </a:solidFill>
                <a:latin typeface="Algerian" pitchFamily="82" charset="0"/>
                <a:ea typeface="SimSun" pitchFamily="2" charset="-122"/>
              </a:rPr>
              <a:t>والعصبية وبعض </a:t>
            </a:r>
            <a:r>
              <a:rPr lang="ar-IQ" sz="1800" b="1" dirty="0" smtClean="0">
                <a:solidFill>
                  <a:schemeClr val="tx1"/>
                </a:solidFill>
                <a:latin typeface="Algerian" pitchFamily="82" charset="0"/>
                <a:ea typeface="SimSun" pitchFamily="2" charset="-122"/>
              </a:rPr>
              <a:t>العقد الليمفاوية </a:t>
            </a:r>
            <a:r>
              <a:rPr lang="ar-IQ" sz="1800" b="1" dirty="0">
                <a:solidFill>
                  <a:schemeClr val="tx1"/>
                </a:solidFill>
                <a:latin typeface="Algerian" pitchFamily="82" charset="0"/>
                <a:ea typeface="SimSun" pitchFamily="2" charset="-122"/>
              </a:rPr>
              <a:t>والدهون</a:t>
            </a:r>
            <a:endParaRPr lang="en-US" sz="1800" b="1" dirty="0">
              <a:solidFill>
                <a:schemeClr val="tx1"/>
              </a:solidFill>
              <a:latin typeface="Algerian" pitchFamily="82" charset="0"/>
              <a:ea typeface="SimSun" pitchFamily="2" charset="-122"/>
            </a:endParaRPr>
          </a:p>
        </p:txBody>
      </p:sp>
    </p:spTree>
    <p:extLst>
      <p:ext uri="{BB962C8B-B14F-4D97-AF65-F5344CB8AC3E}">
        <p14:creationId xmlns:p14="http://schemas.microsoft.com/office/powerpoint/2010/main" val="256047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r" rtl="1"/>
            <a:r>
              <a:rPr lang="ar-IQ" b="1" dirty="0"/>
              <a:t>اللحوم الهزيلة: </a:t>
            </a:r>
            <a:r>
              <a:rPr lang="ar-IQ" dirty="0"/>
              <a:t>هي لحوم حيوانات عضلاتها ضامرة وأوصاف دهنها متغيرة نتيجة إصابتها </a:t>
            </a:r>
            <a:r>
              <a:rPr lang="ar-IQ" dirty="0" smtClean="0"/>
              <a:t>بالأمراض</a:t>
            </a:r>
            <a:endParaRPr lang="ar-IQ" b="1" dirty="0"/>
          </a:p>
          <a:p>
            <a:pPr algn="r" rtl="1"/>
            <a:r>
              <a:rPr lang="ar-IQ" dirty="0"/>
              <a:t>المزمنة أو التعفنيه أو الطفيلية وهو ما يؤدي إلى </a:t>
            </a:r>
            <a:r>
              <a:rPr lang="ar-IQ" dirty="0" smtClean="0"/>
              <a:t>هزال </a:t>
            </a:r>
            <a:r>
              <a:rPr lang="ar-IQ" dirty="0"/>
              <a:t>وفقر دم. وهناك نوعان من </a:t>
            </a:r>
            <a:r>
              <a:rPr lang="ar-IQ" dirty="0" smtClean="0"/>
              <a:t>الهزال</a:t>
            </a:r>
            <a:r>
              <a:rPr lang="ar-IQ" dirty="0"/>
              <a:t>: </a:t>
            </a:r>
            <a:r>
              <a:rPr lang="ar-IQ" dirty="0" smtClean="0"/>
              <a:t>أ-هزال </a:t>
            </a:r>
            <a:r>
              <a:rPr lang="ar-IQ" dirty="0"/>
              <a:t>مائي</a:t>
            </a:r>
          </a:p>
          <a:p>
            <a:pPr algn="r" rtl="1"/>
            <a:r>
              <a:rPr lang="ar-IQ" dirty="0"/>
              <a:t>ب- </a:t>
            </a:r>
            <a:r>
              <a:rPr lang="ar-IQ" dirty="0" smtClean="0"/>
              <a:t>هزال </a:t>
            </a:r>
            <a:r>
              <a:rPr lang="ar-IQ" dirty="0"/>
              <a:t>جاف.</a:t>
            </a:r>
          </a:p>
          <a:p>
            <a:pPr algn="r" rtl="1"/>
            <a:r>
              <a:rPr lang="ar-IQ" b="1" dirty="0"/>
              <a:t>أ- </a:t>
            </a:r>
            <a:r>
              <a:rPr lang="ar-IQ" b="1" dirty="0" smtClean="0"/>
              <a:t>الهزال </a:t>
            </a:r>
            <a:r>
              <a:rPr lang="ar-IQ" b="1" dirty="0"/>
              <a:t>المائي: </a:t>
            </a:r>
            <a:r>
              <a:rPr lang="ar-IQ" dirty="0"/>
              <a:t>هي لحوم تتميز بارتشاحات مائية في نسيجها الضام.</a:t>
            </a:r>
          </a:p>
          <a:p>
            <a:pPr algn="r" rtl="1"/>
            <a:r>
              <a:rPr lang="ar-IQ" b="1" dirty="0" smtClean="0"/>
              <a:t>ب-الهزال </a:t>
            </a:r>
            <a:r>
              <a:rPr lang="ar-IQ" b="1" dirty="0"/>
              <a:t>الجاف: </a:t>
            </a:r>
            <a:r>
              <a:rPr lang="ar-IQ" dirty="0"/>
              <a:t>تتميز الذبائح </a:t>
            </a:r>
            <a:r>
              <a:rPr lang="ar-IQ" dirty="0" smtClean="0"/>
              <a:t>بهزال </a:t>
            </a:r>
            <a:r>
              <a:rPr lang="ar-IQ" dirty="0"/>
              <a:t>في عضلاتها وبفقر الدم </a:t>
            </a:r>
            <a:r>
              <a:rPr lang="ar-IQ" dirty="0" smtClean="0"/>
              <a:t>وبتغيرات </a:t>
            </a:r>
            <a:r>
              <a:rPr lang="ar-IQ" dirty="0"/>
              <a:t>في نسيجها الدهني الذي يبدو </a:t>
            </a:r>
            <a:r>
              <a:rPr lang="ar-IQ" dirty="0" smtClean="0"/>
              <a:t>ناشف</a:t>
            </a:r>
            <a:endParaRPr lang="ar-IQ" dirty="0"/>
          </a:p>
          <a:p>
            <a:pPr algn="r" rtl="1"/>
            <a:r>
              <a:rPr lang="ar-IQ" dirty="0"/>
              <a:t>وخشنا ، أما النسيج الضام فيبقى طبيعي </a:t>
            </a:r>
            <a:r>
              <a:rPr lang="ar-IQ" dirty="0" smtClean="0"/>
              <a:t>ناشف ولامع ويبقى </a:t>
            </a:r>
            <a:r>
              <a:rPr lang="ar-IQ" dirty="0"/>
              <a:t>مخ العظام محتفظ بأوصافه الطبيعية.</a:t>
            </a:r>
            <a:endParaRPr lang="en-US" dirty="0"/>
          </a:p>
        </p:txBody>
      </p:sp>
    </p:spTree>
    <p:extLst>
      <p:ext uri="{BB962C8B-B14F-4D97-AF65-F5344CB8AC3E}">
        <p14:creationId xmlns:p14="http://schemas.microsoft.com/office/powerpoint/2010/main" val="132153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r" rtl="1"/>
            <a:r>
              <a:rPr lang="ar-IQ" b="1" dirty="0"/>
              <a:t>اللحوم المقززة: </a:t>
            </a:r>
            <a:r>
              <a:rPr lang="ar-IQ" dirty="0"/>
              <a:t>يصعب تعريف اللحوم المقززة لأن التقزز يختلف اختلاف أذواق المستهلكين، وعموما </a:t>
            </a:r>
            <a:r>
              <a:rPr lang="ar-IQ" b="1" dirty="0"/>
              <a:t>-</a:t>
            </a:r>
            <a:r>
              <a:rPr lang="ar-IQ" dirty="0"/>
              <a:t>يمكن اعتبار كثير من اللحوم غير صالحة للاستهلاك لحومة مقززة لاختلاف في </a:t>
            </a:r>
            <a:r>
              <a:rPr lang="ar-IQ" dirty="0" smtClean="0"/>
              <a:t>وصافها </a:t>
            </a:r>
            <a:r>
              <a:rPr lang="ar-IQ" dirty="0"/>
              <a:t>من لون او</a:t>
            </a:r>
          </a:p>
          <a:p>
            <a:pPr algn="r" rtl="1"/>
            <a:r>
              <a:rPr lang="ar-IQ" dirty="0"/>
              <a:t>رائحة أو لوجود آفات طفيلية، أو آفات أخرى </a:t>
            </a:r>
            <a:r>
              <a:rPr lang="ar-IQ" dirty="0" smtClean="0"/>
              <a:t>مختلفة.</a:t>
            </a:r>
            <a:endParaRPr lang="ar-IQ" dirty="0"/>
          </a:p>
          <a:p>
            <a:pPr algn="r" rtl="1"/>
            <a:r>
              <a:rPr lang="ar-IQ" b="1" dirty="0"/>
              <a:t>وجود لون غير طبيعي: </a:t>
            </a:r>
            <a:r>
              <a:rPr lang="ar-IQ" dirty="0"/>
              <a:t>قد تتلون اللحوم والمواد الدهنية بلون غير طبيعي، كاللون الأحمر في حالةاللحوم الدموية واللون الأخضر في حالة لحوم المتفسخة واللون الأبيض في حالة اللحوم المصابةبالفطريات واللون الأسود في لحوم الحيوانات التي تذبح ولا تجف بسرعة.</a:t>
            </a:r>
          </a:p>
          <a:p>
            <a:pPr algn="r" rtl="1"/>
            <a:r>
              <a:rPr lang="ar-IQ" dirty="0"/>
              <a:t>ا - طبيعي : يلاحظ أكثر ما يمكن في الأبقار ويكون نتيجة تغذية هذه الحيوانات على الأغذية الخضراءأو الذرة أو عن العمر </a:t>
            </a:r>
            <a:r>
              <a:rPr lang="ar-IQ" dirty="0" smtClean="0"/>
              <a:t>.نتيجة </a:t>
            </a:r>
            <a:r>
              <a:rPr lang="ar-IQ" dirty="0"/>
              <a:t>تقدم الحيوان في السن</a:t>
            </a:r>
          </a:p>
          <a:p>
            <a:pPr algn="r" rtl="1"/>
            <a:r>
              <a:rPr lang="ar-IQ" dirty="0"/>
              <a:t>- مرضي </a:t>
            </a:r>
            <a:r>
              <a:rPr lang="ar-IQ" dirty="0" smtClean="0"/>
              <a:t>: </a:t>
            </a:r>
            <a:r>
              <a:rPr lang="ar-IQ" dirty="0"/>
              <a:t>يكون نتيجة الإصابة باليرقان والذي يكون لونه اصفر لذلك من </a:t>
            </a:r>
            <a:r>
              <a:rPr lang="ar-IQ" dirty="0" smtClean="0"/>
              <a:t> الضروري </a:t>
            </a:r>
            <a:r>
              <a:rPr lang="ar-IQ" dirty="0"/>
              <a:t>التمييز </a:t>
            </a:r>
            <a:r>
              <a:rPr lang="ar-IQ" dirty="0" smtClean="0"/>
              <a:t>بين الاصفرار </a:t>
            </a:r>
            <a:r>
              <a:rPr lang="ar-IQ" dirty="0"/>
              <a:t>الطبيعي </a:t>
            </a:r>
            <a:r>
              <a:rPr lang="ar-IQ" dirty="0" smtClean="0"/>
              <a:t>والاصفرار </a:t>
            </a:r>
            <a:r>
              <a:rPr lang="ar-IQ" dirty="0"/>
              <a:t>المرضي </a:t>
            </a:r>
            <a:r>
              <a:rPr lang="ar-IQ" dirty="0" smtClean="0"/>
              <a:t>الذي </a:t>
            </a:r>
            <a:r>
              <a:rPr lang="ar-IQ" dirty="0"/>
              <a:t>يلاحظ فيه إصابة بعض الأحشاء أو بعض الأعضاء</a:t>
            </a:r>
          </a:p>
          <a:p>
            <a:pPr marL="0" indent="0" algn="r" rtl="1">
              <a:buNone/>
            </a:pPr>
            <a:r>
              <a:rPr lang="ar-IQ" dirty="0"/>
              <a:t>بالإضافة إلى </a:t>
            </a:r>
            <a:r>
              <a:rPr lang="ar-IQ" dirty="0" smtClean="0"/>
              <a:t>اصفرار اللون</a:t>
            </a:r>
            <a:endParaRPr lang="en-US" dirty="0"/>
          </a:p>
        </p:txBody>
      </p:sp>
    </p:spTree>
    <p:extLst>
      <p:ext uri="{BB962C8B-B14F-4D97-AF65-F5344CB8AC3E}">
        <p14:creationId xmlns:p14="http://schemas.microsoft.com/office/powerpoint/2010/main" val="403539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096000"/>
          </a:xfrm>
        </p:spPr>
        <p:txBody>
          <a:bodyPr>
            <a:noAutofit/>
          </a:bodyPr>
          <a:lstStyle/>
          <a:p>
            <a:pPr algn="r" rtl="1"/>
            <a:r>
              <a:rPr lang="ar-IQ" sz="2400" b="1" dirty="0" smtClean="0"/>
              <a:t>اصفرار </a:t>
            </a:r>
            <a:r>
              <a:rPr lang="ar-IQ" sz="2400" b="1" dirty="0"/>
              <a:t>اللون : </a:t>
            </a:r>
            <a:r>
              <a:rPr lang="ar-IQ" sz="2400" dirty="0"/>
              <a:t>يصيب المواد الدهنية </a:t>
            </a:r>
            <a:r>
              <a:rPr lang="ar-IQ" sz="2400" dirty="0" smtClean="0"/>
              <a:t>(كالإلية)، </a:t>
            </a:r>
            <a:r>
              <a:rPr lang="ar-IQ" sz="2400" dirty="0"/>
              <a:t>وشحم الكلى والأغشية </a:t>
            </a:r>
            <a:r>
              <a:rPr lang="ar-IQ" sz="2400" dirty="0" smtClean="0"/>
              <a:t> لمخاطية </a:t>
            </a:r>
            <a:r>
              <a:rPr lang="ar-IQ" sz="2400" dirty="0"/>
              <a:t>والأعصاب </a:t>
            </a:r>
            <a:r>
              <a:rPr lang="ar-IQ" sz="2400" dirty="0" smtClean="0"/>
              <a:t>والأوتاروالغضاريف </a:t>
            </a:r>
            <a:r>
              <a:rPr lang="ar-IQ" sz="2400" dirty="0"/>
              <a:t>ويختلف </a:t>
            </a:r>
            <a:r>
              <a:rPr lang="ar-IQ" sz="2400" dirty="0" smtClean="0"/>
              <a:t>الاصفرار </a:t>
            </a:r>
            <a:r>
              <a:rPr lang="ar-IQ" sz="2400" dirty="0"/>
              <a:t>في الحالات المرضية في </a:t>
            </a:r>
            <a:r>
              <a:rPr lang="ar-IQ" sz="2400" dirty="0" smtClean="0"/>
              <a:t>مدى </a:t>
            </a:r>
            <a:r>
              <a:rPr lang="ar-IQ" sz="2400" dirty="0"/>
              <a:t>انتشاره وفي درجته ففي الحالات الشديدة</a:t>
            </a:r>
          </a:p>
          <a:p>
            <a:pPr algn="r" rtl="1"/>
            <a:r>
              <a:rPr lang="ar-IQ" sz="2400" dirty="0"/>
              <a:t>يتسع انتشار اللون الأصفر حتى يصل إلى الغضاريف ومخ العظام، وأما درجته </a:t>
            </a:r>
            <a:r>
              <a:rPr lang="ar-IQ" sz="2400" dirty="0" smtClean="0"/>
              <a:t> فتختلف </a:t>
            </a:r>
            <a:r>
              <a:rPr lang="ar-IQ" sz="2400" dirty="0"/>
              <a:t>من </a:t>
            </a:r>
            <a:r>
              <a:rPr lang="ar-IQ" sz="2400" dirty="0" smtClean="0"/>
              <a:t>اللون الليموني </a:t>
            </a:r>
            <a:r>
              <a:rPr lang="ar-IQ" sz="2400" dirty="0"/>
              <a:t>إلى اللون الأصفر </a:t>
            </a:r>
            <a:r>
              <a:rPr lang="ar-IQ" sz="2400" dirty="0" smtClean="0"/>
              <a:t>البرتقالي</a:t>
            </a:r>
            <a:endParaRPr lang="ar-IQ" sz="2400" dirty="0"/>
          </a:p>
          <a:p>
            <a:pPr algn="r" rtl="1"/>
            <a:r>
              <a:rPr lang="ar-IQ" sz="2400" b="1" dirty="0"/>
              <a:t>إصابة الأحشاء أو بعض الأعضاء: </a:t>
            </a:r>
            <a:r>
              <a:rPr lang="ar-IQ" sz="2400" dirty="0"/>
              <a:t>وبخاصة الكلى، والكبد، والطحال، وأحيانا القفص الصدري.</a:t>
            </a:r>
          </a:p>
          <a:p>
            <a:pPr algn="r" rtl="1"/>
            <a:r>
              <a:rPr lang="ar-IQ" sz="2400" b="1" dirty="0" smtClean="0"/>
              <a:t>وجود </a:t>
            </a:r>
            <a:r>
              <a:rPr lang="ar-IQ" sz="2400" b="1" dirty="0"/>
              <a:t>روائح مختلفة: </a:t>
            </a:r>
            <a:r>
              <a:rPr lang="ar-IQ" sz="2400" dirty="0"/>
              <a:t>مثل</a:t>
            </a:r>
          </a:p>
          <a:p>
            <a:pPr algn="r" rtl="1"/>
            <a:r>
              <a:rPr lang="ar-IQ" sz="2400" b="1" dirty="0"/>
              <a:t>روائح غذائية: </a:t>
            </a:r>
            <a:r>
              <a:rPr lang="ar-IQ" sz="2400" dirty="0"/>
              <a:t>تنتج عن بعض الأغذية والنباتات وبخاصة إذا كانت فاسدة.</a:t>
            </a:r>
          </a:p>
          <a:p>
            <a:pPr algn="r" rtl="1"/>
            <a:r>
              <a:rPr lang="ar-IQ" sz="2400" b="1" dirty="0"/>
              <a:t>روائح جنسية: </a:t>
            </a:r>
            <a:r>
              <a:rPr lang="ar-IQ" sz="2400" dirty="0"/>
              <a:t>تلاحظ خاصة عند الذكور المتقدمة بالسن </a:t>
            </a:r>
            <a:r>
              <a:rPr lang="ar-IQ" sz="2400" dirty="0" smtClean="0"/>
              <a:t>(كالماعز).</a:t>
            </a:r>
            <a:endParaRPr lang="ar-IQ" sz="2400" dirty="0"/>
          </a:p>
          <a:p>
            <a:pPr algn="r" rtl="1"/>
            <a:r>
              <a:rPr lang="ar-IQ" sz="2400" b="1" dirty="0"/>
              <a:t>روائح بولية</a:t>
            </a:r>
            <a:r>
              <a:rPr lang="ar-IQ" sz="2400" dirty="0"/>
              <a:t>: تنتج عن تمزق المثانة وتلوث اللحم بالبول أو نتيجة التسمم البولي </a:t>
            </a:r>
            <a:r>
              <a:rPr lang="ar-IQ" sz="2400" dirty="0" smtClean="0"/>
              <a:t>ارتفاع </a:t>
            </a:r>
            <a:r>
              <a:rPr lang="ar-IQ" sz="2400" dirty="0"/>
              <a:t>نسبة البول </a:t>
            </a:r>
            <a:r>
              <a:rPr lang="ar-IQ" sz="2400" dirty="0" smtClean="0"/>
              <a:t>في الدم </a:t>
            </a:r>
            <a:r>
              <a:rPr lang="ar-IQ" sz="2400" dirty="0"/>
              <a:t>تسببه حصى في المجاري البولية</a:t>
            </a:r>
          </a:p>
          <a:p>
            <a:pPr algn="r" rtl="1"/>
            <a:r>
              <a:rPr lang="ar-IQ" sz="2400" b="1" dirty="0"/>
              <a:t>روائح دوائية: </a:t>
            </a:r>
            <a:r>
              <a:rPr lang="ar-IQ" sz="2400" dirty="0"/>
              <a:t>تنتج عن بعض العلاجات التي قد تعطى للحيوان قبل ذبحه والتي </a:t>
            </a:r>
            <a:r>
              <a:rPr lang="ar-IQ" sz="2400" dirty="0" smtClean="0"/>
              <a:t>يدخل </a:t>
            </a:r>
            <a:r>
              <a:rPr lang="ar-IQ" sz="2400" dirty="0"/>
              <a:t>في تركيبها </a:t>
            </a:r>
            <a:r>
              <a:rPr lang="ar-IQ" sz="2400" dirty="0" smtClean="0"/>
              <a:t>الإيثر والكلوروفورم </a:t>
            </a:r>
            <a:r>
              <a:rPr lang="ar-IQ" sz="2400" dirty="0"/>
              <a:t>والنشادر وغيرها.</a:t>
            </a:r>
            <a:endParaRPr lang="en-US" sz="2400" dirty="0"/>
          </a:p>
        </p:txBody>
      </p:sp>
    </p:spTree>
    <p:extLst>
      <p:ext uri="{BB962C8B-B14F-4D97-AF65-F5344CB8AC3E}">
        <p14:creationId xmlns:p14="http://schemas.microsoft.com/office/powerpoint/2010/main" val="3336263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5897563"/>
          </a:xfrm>
        </p:spPr>
        <p:txBody>
          <a:bodyPr>
            <a:normAutofit fontScale="25000" lnSpcReduction="20000"/>
          </a:bodyPr>
          <a:lstStyle/>
          <a:p>
            <a:pPr marL="0" indent="0" algn="r" rtl="1">
              <a:buNone/>
            </a:pPr>
            <a:r>
              <a:rPr lang="ar-IQ" sz="9600" b="1" dirty="0"/>
              <a:t>روائح مرضية نوعية: </a:t>
            </a:r>
            <a:r>
              <a:rPr lang="ar-IQ" sz="9600" dirty="0"/>
              <a:t>يدل وجودها على إصابة الحيوان بحالة مرضية أو تسمم نباتي </a:t>
            </a:r>
            <a:r>
              <a:rPr lang="ar-IQ" sz="9600" dirty="0" smtClean="0"/>
              <a:t> مثل رائحة الأسيتون وروائح </a:t>
            </a:r>
            <a:r>
              <a:rPr lang="ar-IQ" sz="9600" dirty="0"/>
              <a:t>حامضية نوعية مختلفة. </a:t>
            </a:r>
            <a:r>
              <a:rPr lang="ar-IQ" sz="9600" dirty="0" smtClean="0"/>
              <a:t>فرائحة </a:t>
            </a:r>
            <a:r>
              <a:rPr lang="ar-IQ" sz="9600" dirty="0"/>
              <a:t>الأسيتون التي تلاحظ </a:t>
            </a:r>
            <a:r>
              <a:rPr lang="ar-IQ" sz="9600" dirty="0" smtClean="0"/>
              <a:t>على </a:t>
            </a:r>
            <a:r>
              <a:rPr lang="ar-IQ" sz="9600" dirty="0"/>
              <a:t>ذبائح الإناث تكون نتيجة </a:t>
            </a:r>
            <a:r>
              <a:rPr lang="ar-IQ" sz="9600" dirty="0" smtClean="0"/>
              <a:t>الإصابة بحمى </a:t>
            </a:r>
            <a:r>
              <a:rPr lang="ar-IQ" sz="9600" dirty="0"/>
              <a:t>النفاس </a:t>
            </a:r>
            <a:r>
              <a:rPr lang="ar-IQ" sz="9600" dirty="0" smtClean="0"/>
              <a:t>و رائحة </a:t>
            </a:r>
            <a:r>
              <a:rPr lang="ar-IQ" sz="9600" dirty="0"/>
              <a:t>اللوز نتيجة تغذية الحيوان على نباتات غنية بإحدى مركبات حامض </a:t>
            </a:r>
            <a:r>
              <a:rPr lang="en-US" sz="9600" dirty="0" err="1"/>
              <a:t>Cyanuric</a:t>
            </a:r>
            <a:r>
              <a:rPr lang="en-US" sz="9600" dirty="0"/>
              <a:t> acid . </a:t>
            </a:r>
            <a:r>
              <a:rPr lang="ar-IQ" sz="9600" dirty="0"/>
              <a:t>أما الروائح الحامضية النوعية المختلفة، </a:t>
            </a:r>
            <a:r>
              <a:rPr lang="ar-IQ" sz="9600" dirty="0" smtClean="0"/>
              <a:t>كرائحة </a:t>
            </a:r>
            <a:r>
              <a:rPr lang="ar-IQ" sz="9600" dirty="0"/>
              <a:t>الزبدة عند الإصابة بالجمرة العرضية، وكذلك</a:t>
            </a:r>
          </a:p>
          <a:p>
            <a:pPr marL="0" indent="0" algn="r" rtl="1">
              <a:buNone/>
            </a:pPr>
            <a:r>
              <a:rPr lang="ar-IQ" sz="9600" dirty="0"/>
              <a:t>اللحوم الحمية لها روائح خاصة ومميزة.</a:t>
            </a:r>
          </a:p>
          <a:p>
            <a:pPr marL="0" indent="0" algn="r" rtl="1">
              <a:buNone/>
            </a:pPr>
            <a:r>
              <a:rPr lang="ar-IQ" sz="9600" b="1" dirty="0" smtClean="0"/>
              <a:t>وجود </a:t>
            </a:r>
            <a:r>
              <a:rPr lang="ar-IQ" sz="9600" b="1" dirty="0"/>
              <a:t>آفات مرضية: </a:t>
            </a:r>
            <a:r>
              <a:rPr lang="ar-IQ" sz="9600" dirty="0"/>
              <a:t>مثل</a:t>
            </a:r>
          </a:p>
          <a:p>
            <a:pPr marL="0" indent="0" algn="r" rtl="1">
              <a:buNone/>
            </a:pPr>
            <a:r>
              <a:rPr lang="ar-IQ" sz="9600" b="1" dirty="0"/>
              <a:t>وجود آفات سرطانية</a:t>
            </a:r>
            <a:r>
              <a:rPr lang="ar-IQ" sz="9600" dirty="0"/>
              <a:t>: يجب التقصي عن مدى الإصابة ومقدار تأثيرها على الحالة العامة للحيوان</a:t>
            </a:r>
          </a:p>
          <a:p>
            <a:pPr marL="0" indent="0" algn="r" rtl="1">
              <a:buNone/>
            </a:pPr>
            <a:r>
              <a:rPr lang="ar-IQ" sz="9600" b="1" dirty="0"/>
              <a:t>وجود </a:t>
            </a:r>
            <a:r>
              <a:rPr lang="ar-IQ" sz="9600" b="1" dirty="0" smtClean="0"/>
              <a:t>خراجات </a:t>
            </a:r>
            <a:r>
              <a:rPr lang="ar-IQ" sz="9600" b="1" dirty="0"/>
              <a:t>مختلفة في القبيحة والأحشاء: خ ا رجات الذبيحة: </a:t>
            </a:r>
            <a:r>
              <a:rPr lang="ar-IQ" sz="9600" dirty="0"/>
              <a:t>يكثر وجودها عند </a:t>
            </a:r>
            <a:r>
              <a:rPr lang="ar-IQ" sz="9600" dirty="0" smtClean="0"/>
              <a:t> الأغنام </a:t>
            </a:r>
            <a:r>
              <a:rPr lang="ar-IQ" sz="9600" dirty="0"/>
              <a:t>في </a:t>
            </a:r>
            <a:r>
              <a:rPr lang="ar-IQ" sz="9600" dirty="0" smtClean="0"/>
              <a:t>الكتل العضلية </a:t>
            </a:r>
            <a:r>
              <a:rPr lang="ar-IQ" sz="9600" dirty="0"/>
              <a:t>الفخذية اما </a:t>
            </a:r>
            <a:r>
              <a:rPr lang="ar-IQ" sz="9600" b="1" dirty="0"/>
              <a:t>خ ا رجات الأحشاء</a:t>
            </a:r>
            <a:r>
              <a:rPr lang="ar-IQ" sz="9600" dirty="0"/>
              <a:t>: يكثر وجودها في الكبد على شكل بؤر قيحية صغيرة ناتجة </a:t>
            </a:r>
            <a:r>
              <a:rPr lang="ar-IQ" sz="9600" dirty="0" smtClean="0"/>
              <a:t>عن تلوث </a:t>
            </a:r>
            <a:r>
              <a:rPr lang="ar-IQ" sz="9600" dirty="0"/>
              <a:t>الكبد.</a:t>
            </a:r>
          </a:p>
          <a:p>
            <a:pPr marL="0" indent="0" algn="r" rtl="1">
              <a:buNone/>
            </a:pPr>
            <a:r>
              <a:rPr lang="ar-IQ" sz="9600" b="1" dirty="0"/>
              <a:t>التهابات مفصلية</a:t>
            </a:r>
            <a:r>
              <a:rPr lang="ar-IQ" sz="9600" dirty="0"/>
              <a:t>: تنتج عن اصابة تعفنيه عامة أو موضعية عند الحيوانات حديثة السن.</a:t>
            </a:r>
          </a:p>
          <a:p>
            <a:pPr marL="0" indent="0" algn="r" rtl="1">
              <a:buNone/>
            </a:pPr>
            <a:r>
              <a:rPr lang="ar-IQ" sz="9600" b="1" dirty="0"/>
              <a:t>وجود آفات طفيلية: </a:t>
            </a:r>
            <a:r>
              <a:rPr lang="ar-IQ" sz="9600" dirty="0"/>
              <a:t>كيرقات الحش ا رت مثل الذباب وغيرها</a:t>
            </a:r>
            <a:r>
              <a:rPr lang="ar-IQ" sz="9600" b="1" dirty="0"/>
              <a:t>.</a:t>
            </a:r>
          </a:p>
          <a:p>
            <a:pPr marL="0" indent="0" algn="r" rtl="1">
              <a:buNone/>
            </a:pPr>
            <a:r>
              <a:rPr lang="ar-IQ" sz="9600" b="1" dirty="0"/>
              <a:t>الإصابات الفطرية: </a:t>
            </a:r>
            <a:r>
              <a:rPr lang="ar-IQ" sz="9600" dirty="0"/>
              <a:t>تصاب اللحوم بالفطور إثر وضعها في ثلاجات دون أن تلقي العناية الفنية </a:t>
            </a:r>
            <a:r>
              <a:rPr lang="ar-IQ" sz="9600" dirty="0" smtClean="0"/>
              <a:t>الكافية مثل </a:t>
            </a:r>
            <a:r>
              <a:rPr lang="ar-IQ" sz="9600" dirty="0"/>
              <a:t>عدم تأمين البرودة والرطوبة اللازمتين، أو وضعها في غرف غير نظيفة أو خزنها مع مواد أخرى .</a:t>
            </a:r>
          </a:p>
          <a:p>
            <a:pPr algn="r" rtl="1"/>
            <a:endParaRPr lang="en-US" dirty="0"/>
          </a:p>
        </p:txBody>
      </p:sp>
    </p:spTree>
    <p:extLst>
      <p:ext uri="{BB962C8B-B14F-4D97-AF65-F5344CB8AC3E}">
        <p14:creationId xmlns:p14="http://schemas.microsoft.com/office/powerpoint/2010/main" val="1181365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516563"/>
          </a:xfrm>
        </p:spPr>
        <p:txBody>
          <a:bodyPr>
            <a:noAutofit/>
          </a:bodyPr>
          <a:lstStyle/>
          <a:p>
            <a:pPr algn="r" rtl="1"/>
            <a:r>
              <a:rPr lang="ar-IQ" sz="2400" b="1" dirty="0"/>
              <a:t>اللحوم - المتفسخة</a:t>
            </a:r>
            <a:r>
              <a:rPr lang="ar-IQ" sz="2400" dirty="0"/>
              <a:t>: يسبب تفسخ اللحوم خسائر كبيرة نتيجة إتلاف كميات كبيرة من اللحوم خاصة في</a:t>
            </a:r>
          </a:p>
          <a:p>
            <a:pPr algn="r" rtl="1"/>
            <a:r>
              <a:rPr lang="ar-IQ" sz="2400" dirty="0"/>
              <a:t>المناطق الحارة، وكذلك اللحوم التي تنقصها النظافة. </a:t>
            </a:r>
            <a:r>
              <a:rPr lang="ar-IQ" sz="2400" dirty="0" smtClean="0"/>
              <a:t>يطرا </a:t>
            </a:r>
            <a:r>
              <a:rPr lang="ar-IQ" sz="2400" dirty="0"/>
              <a:t>على اللحوم بعد ذبح الحيوانات </a:t>
            </a:r>
            <a:r>
              <a:rPr lang="ar-IQ" sz="2400" dirty="0" smtClean="0"/>
              <a:t>تطورات  فيزيائيةوتفاعلات </a:t>
            </a:r>
            <a:r>
              <a:rPr lang="ar-IQ" sz="2400" dirty="0"/>
              <a:t>كيميائية مختلفة تغير في أوصافها إذا لم تحفظ جيدة </a:t>
            </a:r>
            <a:r>
              <a:rPr lang="ar-IQ" sz="2400" dirty="0" smtClean="0"/>
              <a:t>بطرائق </a:t>
            </a:r>
            <a:r>
              <a:rPr lang="ar-IQ" sz="2400" dirty="0"/>
              <a:t>فنية، وتزداد هذه التغي ا رت </a:t>
            </a:r>
            <a:r>
              <a:rPr lang="ar-IQ" sz="2400" dirty="0" smtClean="0"/>
              <a:t>مع الزمن </a:t>
            </a:r>
            <a:r>
              <a:rPr lang="ar-IQ" sz="2400" dirty="0"/>
              <a:t>وتتحلل احماضها الأمينية المركبة تحت تأثير بكتيري وخمائري وينبعث منها في بادئ الأمر </a:t>
            </a:r>
            <a:r>
              <a:rPr lang="ar-IQ" sz="2400" dirty="0" smtClean="0"/>
              <a:t>رائحة حامضية </a:t>
            </a:r>
            <a:r>
              <a:rPr lang="ar-IQ" sz="2400" dirty="0"/>
              <a:t>وأنواع التفسخ هي:</a:t>
            </a:r>
          </a:p>
          <a:p>
            <a:pPr algn="r" rtl="1"/>
            <a:r>
              <a:rPr lang="ar-IQ" sz="2400" dirty="0"/>
              <a:t>أ- تفسخ أخضر ب- تفسخ حقيقي ج- تفسخ مائي.</a:t>
            </a:r>
          </a:p>
          <a:p>
            <a:pPr algn="r" rtl="1"/>
            <a:r>
              <a:rPr lang="ar-IQ" sz="2400" b="1" dirty="0"/>
              <a:t>عوامل التفسخ:</a:t>
            </a:r>
          </a:p>
          <a:p>
            <a:pPr algn="r" rtl="1"/>
            <a:r>
              <a:rPr lang="ar-IQ" sz="2400" b="1" dirty="0"/>
              <a:t>1 - عوامل جوية: </a:t>
            </a:r>
            <a:r>
              <a:rPr lang="ar-IQ" sz="2400" dirty="0" smtClean="0"/>
              <a:t>كالحرارة </a:t>
            </a:r>
            <a:r>
              <a:rPr lang="ar-IQ" sz="2400" dirty="0"/>
              <a:t>المرتفعة التي تساعد على حدوث التفسخ الأخضر إذا ا زدت عن </a:t>
            </a:r>
            <a:r>
              <a:rPr lang="ar-IQ" sz="2400" dirty="0" smtClean="0"/>
              <a:t> 15 </a:t>
            </a:r>
            <a:r>
              <a:rPr lang="ar-IQ" sz="2400" dirty="0"/>
              <a:t>م أو </a:t>
            </a:r>
            <a:r>
              <a:rPr lang="ar-IQ" sz="2400" dirty="0" smtClean="0"/>
              <a:t>التفسخ الحقيقي </a:t>
            </a:r>
            <a:r>
              <a:rPr lang="ar-IQ" sz="2400" dirty="0"/>
              <a:t>إذا كانت </a:t>
            </a:r>
            <a:r>
              <a:rPr lang="ar-IQ" sz="2400" dirty="0" smtClean="0"/>
              <a:t>تتراوح </a:t>
            </a:r>
            <a:r>
              <a:rPr lang="ar-IQ" sz="2400" dirty="0"/>
              <a:t>بين 6 و 15 م.</a:t>
            </a:r>
          </a:p>
          <a:p>
            <a:pPr algn="r" rtl="1"/>
            <a:r>
              <a:rPr lang="ar-IQ" sz="2400" b="1" dirty="0" smtClean="0"/>
              <a:t>2  </a:t>
            </a:r>
            <a:r>
              <a:rPr lang="ar-IQ" sz="2400" b="1" dirty="0"/>
              <a:t>- عوامل صحية: </a:t>
            </a:r>
            <a:r>
              <a:rPr lang="ar-IQ" sz="2400" dirty="0"/>
              <a:t>تتعلق بصحة الحيوان إذ يكثر التفسخ ويزداد بسرعة في لحوم الحيوانات </a:t>
            </a:r>
            <a:r>
              <a:rPr lang="ar-IQ" sz="2400" dirty="0" smtClean="0"/>
              <a:t> لتي </a:t>
            </a:r>
            <a:r>
              <a:rPr lang="ar-IQ" sz="2400" dirty="0"/>
              <a:t>تكون </a:t>
            </a:r>
            <a:r>
              <a:rPr lang="ar-IQ" sz="2400" dirty="0" smtClean="0"/>
              <a:t>مريضةقبل الذبح.</a:t>
            </a:r>
            <a:endParaRPr lang="ar-IQ" sz="2400" dirty="0"/>
          </a:p>
          <a:p>
            <a:pPr algn="r" rtl="1"/>
            <a:r>
              <a:rPr lang="ar-IQ" sz="2400" b="1" dirty="0"/>
              <a:t>3 - عوامل يدوية وقلة النظافة: </a:t>
            </a:r>
            <a:r>
              <a:rPr lang="ar-IQ" sz="2400" dirty="0"/>
              <a:t>إن قلة نظافة العمليات اليدوية والتأخر في تقطيع الذبائح وعدم نزف الدم جيدا</a:t>
            </a:r>
          </a:p>
          <a:p>
            <a:pPr algn="r" rtl="1"/>
            <a:r>
              <a:rPr lang="ar-IQ" sz="2400" dirty="0"/>
              <a:t>وغيرها كلها عوامل تساعد على التفسخ.</a:t>
            </a:r>
          </a:p>
          <a:p>
            <a:pPr algn="r" rtl="1"/>
            <a:r>
              <a:rPr lang="ar-IQ" sz="2400" b="1" dirty="0"/>
              <a:t>4 - عوامل ميكروبية: </a:t>
            </a:r>
            <a:r>
              <a:rPr lang="ar-IQ" sz="2400" dirty="0"/>
              <a:t>إن نوع الميكروب هو الذي يحدد نوع التفسخ .</a:t>
            </a:r>
            <a:endParaRPr lang="en-US" sz="2400" dirty="0"/>
          </a:p>
        </p:txBody>
      </p:sp>
    </p:spTree>
    <p:extLst>
      <p:ext uri="{BB962C8B-B14F-4D97-AF65-F5344CB8AC3E}">
        <p14:creationId xmlns:p14="http://schemas.microsoft.com/office/powerpoint/2010/main" val="3210160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r" rtl="1"/>
            <a:r>
              <a:rPr lang="ar-IQ" sz="2000" b="1" dirty="0"/>
              <a:t>اللحوم - المتفسخة</a:t>
            </a:r>
            <a:r>
              <a:rPr lang="ar-IQ" sz="2000" dirty="0"/>
              <a:t>: يسبب تفسخ اللحوم خسائر كبيرة نتيجة إتلاف كميات كبيرة من اللحوم خاصة </a:t>
            </a:r>
            <a:r>
              <a:rPr lang="ar-IQ" sz="2000" dirty="0" smtClean="0"/>
              <a:t> في المناطق </a:t>
            </a:r>
            <a:r>
              <a:rPr lang="ar-IQ" sz="2000" dirty="0"/>
              <a:t>الحارة، وكذلك اللحوم التي تنقصها النظافة. </a:t>
            </a:r>
            <a:r>
              <a:rPr lang="ar-IQ" sz="2000" dirty="0" smtClean="0"/>
              <a:t>يطرا </a:t>
            </a:r>
            <a:r>
              <a:rPr lang="ar-IQ" sz="2000" dirty="0"/>
              <a:t>على اللحوم بعد ذبح الحيوانات </a:t>
            </a:r>
            <a:r>
              <a:rPr lang="ar-IQ" sz="2000" dirty="0" smtClean="0"/>
              <a:t>تطورات فيزيائية وتفاعلات </a:t>
            </a:r>
            <a:r>
              <a:rPr lang="ar-IQ" sz="2000" dirty="0"/>
              <a:t>كيميائية مختلفة تغير في أوصافها إذا لم تحفظ جيدة </a:t>
            </a:r>
            <a:r>
              <a:rPr lang="ar-IQ" sz="2000" dirty="0" smtClean="0"/>
              <a:t>بطرائق </a:t>
            </a:r>
            <a:r>
              <a:rPr lang="ar-IQ" sz="2000" dirty="0"/>
              <a:t>فنية، وتزداد هذه </a:t>
            </a:r>
            <a:r>
              <a:rPr lang="ar-IQ" sz="2000" dirty="0" smtClean="0"/>
              <a:t>التغيرات مع الزمن </a:t>
            </a:r>
            <a:r>
              <a:rPr lang="ar-IQ" sz="2000" dirty="0"/>
              <a:t>وتتحلل احماضها الأمينية المركبة تحت تأثير بكتيري وخمائري وينبعث منها في بادئ الأمر </a:t>
            </a:r>
            <a:r>
              <a:rPr lang="ar-IQ" sz="2000" dirty="0" smtClean="0"/>
              <a:t>رائحة حامضية </a:t>
            </a:r>
            <a:r>
              <a:rPr lang="ar-IQ" sz="2000" dirty="0"/>
              <a:t>وأنواع التفسخ هي:</a:t>
            </a:r>
          </a:p>
          <a:p>
            <a:pPr algn="r" rtl="1"/>
            <a:r>
              <a:rPr lang="ar-IQ" sz="2000" dirty="0"/>
              <a:t>أ- تفسخ أخضر ب- تفسخ حقيقي ج- تفسخ مائي.</a:t>
            </a:r>
          </a:p>
          <a:p>
            <a:pPr algn="r" rtl="1"/>
            <a:r>
              <a:rPr lang="ar-IQ" sz="2000" b="1" dirty="0"/>
              <a:t>عوامل التفسخ:</a:t>
            </a:r>
          </a:p>
          <a:p>
            <a:pPr algn="r" rtl="1"/>
            <a:r>
              <a:rPr lang="ar-IQ" sz="2000" b="1" dirty="0"/>
              <a:t>1 - عوامل جوية: </a:t>
            </a:r>
            <a:r>
              <a:rPr lang="ar-IQ" sz="2000" dirty="0" smtClean="0"/>
              <a:t>كالحرارة </a:t>
            </a:r>
            <a:r>
              <a:rPr lang="ar-IQ" sz="2000" dirty="0"/>
              <a:t>المرتفعة التي تساعد على حدوث التفسخ الأخضر إذا ا زدت عن 15 م </a:t>
            </a:r>
            <a:r>
              <a:rPr lang="ar-IQ" sz="2000" dirty="0" smtClean="0"/>
              <a:t>التفسخ الحقيقي </a:t>
            </a:r>
            <a:r>
              <a:rPr lang="ar-IQ" sz="2000" dirty="0"/>
              <a:t>إذا كانت </a:t>
            </a:r>
            <a:r>
              <a:rPr lang="ar-IQ" sz="2000" dirty="0" smtClean="0"/>
              <a:t>تتراوح </a:t>
            </a:r>
            <a:r>
              <a:rPr lang="ar-IQ" sz="2000" dirty="0"/>
              <a:t>بين 6 و 15 م.</a:t>
            </a:r>
          </a:p>
          <a:p>
            <a:pPr algn="r" rtl="1"/>
            <a:r>
              <a:rPr lang="ar-IQ" sz="2000" b="1" dirty="0"/>
              <a:t>2 - عوامل صحية: </a:t>
            </a:r>
            <a:r>
              <a:rPr lang="ar-IQ" sz="2000" dirty="0"/>
              <a:t>تتعلق بصحة الحيوان إذ يكثر التفسخ ويزداد بسرعة في لحوم الحيوانات التي تكون </a:t>
            </a:r>
            <a:r>
              <a:rPr lang="ar-IQ" sz="2000" dirty="0" smtClean="0"/>
              <a:t>مريضة قبل الذبح.</a:t>
            </a:r>
            <a:endParaRPr lang="ar-IQ" sz="2000" dirty="0"/>
          </a:p>
          <a:p>
            <a:pPr algn="r" rtl="1"/>
            <a:r>
              <a:rPr lang="ar-IQ" sz="2000" b="1" dirty="0"/>
              <a:t>3 - عوامل يدوية وقلة النظافة: </a:t>
            </a:r>
            <a:r>
              <a:rPr lang="ar-IQ" sz="2000" dirty="0"/>
              <a:t>إن قلة نظافة العمليات اليدوية والتأخر في تقطيع الذبائح وعدم نزف الدم </a:t>
            </a:r>
            <a:r>
              <a:rPr lang="ar-IQ" sz="2000" dirty="0" smtClean="0"/>
              <a:t>يدا وغيرها </a:t>
            </a:r>
            <a:r>
              <a:rPr lang="ar-IQ" sz="2000" dirty="0"/>
              <a:t>كلها عوامل تساعد على التفسخ.</a:t>
            </a:r>
          </a:p>
          <a:p>
            <a:pPr algn="r" rtl="1"/>
            <a:r>
              <a:rPr lang="ar-IQ" sz="2000" b="1" dirty="0"/>
              <a:t>4 - عوامل ميكروبية: </a:t>
            </a:r>
            <a:r>
              <a:rPr lang="ar-IQ" sz="2000" dirty="0"/>
              <a:t>إن نوع الميكروب هو الذي يحدد نوع التفسخ .</a:t>
            </a:r>
            <a:endParaRPr lang="en-US" sz="2000" dirty="0"/>
          </a:p>
        </p:txBody>
      </p:sp>
    </p:spTree>
    <p:extLst>
      <p:ext uri="{BB962C8B-B14F-4D97-AF65-F5344CB8AC3E}">
        <p14:creationId xmlns:p14="http://schemas.microsoft.com/office/powerpoint/2010/main" val="112892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r" rtl="1"/>
            <a:r>
              <a:rPr lang="ar-IQ" b="1" dirty="0"/>
              <a:t>ت-التفسخ المائي )التفسخ في الثلاجات(: </a:t>
            </a:r>
            <a:r>
              <a:rPr lang="ar-IQ" dirty="0"/>
              <a:t>لا يحدث هذا التفسخ إلا إذا وضعت اللحوم في الثلاجة وكانت </a:t>
            </a:r>
            <a:r>
              <a:rPr lang="ar-IQ" dirty="0" smtClean="0"/>
              <a:t>بادئة في </a:t>
            </a:r>
            <a:r>
              <a:rPr lang="ar-IQ" dirty="0"/>
              <a:t>أولى </a:t>
            </a:r>
            <a:r>
              <a:rPr lang="ar-IQ" dirty="0" smtClean="0"/>
              <a:t>مراحل </a:t>
            </a:r>
            <a:r>
              <a:rPr lang="ar-IQ" dirty="0"/>
              <a:t>التفسخ قبل وضعها فيه ومن أوصاف هذا التفسخ ظهور بقع بيضاء على سطح اللحوم </a:t>
            </a:r>
            <a:r>
              <a:rPr lang="ar-IQ" dirty="0" smtClean="0"/>
              <a:t>وفي مراحل </a:t>
            </a:r>
            <a:r>
              <a:rPr lang="ar-IQ" dirty="0"/>
              <a:t>الكتل العضلية تظهر تحت المجهر على شكل </a:t>
            </a:r>
            <a:r>
              <a:rPr lang="ar-IQ" dirty="0" smtClean="0"/>
              <a:t>بلورات  متساوية</a:t>
            </a:r>
            <a:r>
              <a:rPr lang="ar-IQ" dirty="0"/>
              <a:t>، وعندما تخرج هذه اللحوم من </a:t>
            </a:r>
            <a:r>
              <a:rPr lang="ar-IQ" dirty="0" smtClean="0"/>
              <a:t>الثلاجة يكون </a:t>
            </a:r>
            <a:r>
              <a:rPr lang="ar-IQ" dirty="0"/>
              <a:t>تفسخها سريعة جدا. ويتم تشخيص التفسخ إلى </a:t>
            </a:r>
            <a:r>
              <a:rPr lang="ar-IQ" dirty="0" smtClean="0"/>
              <a:t>الرائحة </a:t>
            </a:r>
            <a:r>
              <a:rPr lang="ar-IQ" dirty="0"/>
              <a:t>الحامضية فالروائح النشادرية والكريهة. كما </a:t>
            </a:r>
            <a:r>
              <a:rPr lang="ar-IQ" dirty="0" smtClean="0"/>
              <a:t>أن التحاليل </a:t>
            </a:r>
            <a:r>
              <a:rPr lang="ar-IQ" dirty="0"/>
              <a:t>المخبرية تظهر المواد الناتجة عن تحلل كالنشادر 3</a:t>
            </a:r>
            <a:r>
              <a:rPr lang="en-US" dirty="0"/>
              <a:t>NH </a:t>
            </a:r>
            <a:r>
              <a:rPr lang="ar-IQ" dirty="0"/>
              <a:t>وكبريت الهيدروجين </a:t>
            </a:r>
            <a:r>
              <a:rPr lang="ar-IQ" dirty="0" smtClean="0"/>
              <a:t> </a:t>
            </a:r>
            <a:r>
              <a:rPr lang="en-US" dirty="0" smtClean="0"/>
              <a:t>2H </a:t>
            </a:r>
            <a:r>
              <a:rPr lang="ar-IQ" dirty="0"/>
              <a:t>بالإضافة </a:t>
            </a:r>
            <a:r>
              <a:rPr lang="ar-IQ" dirty="0" smtClean="0"/>
              <a:t>إلى اللون </a:t>
            </a:r>
            <a:r>
              <a:rPr lang="ar-IQ" dirty="0"/>
              <a:t>الأخضر في </a:t>
            </a:r>
            <a:r>
              <a:rPr lang="ar-IQ" dirty="0" smtClean="0"/>
              <a:t> (التفسخ الأخضر) </a:t>
            </a:r>
            <a:r>
              <a:rPr lang="ar-IQ" dirty="0"/>
              <a:t>واللون </a:t>
            </a:r>
            <a:r>
              <a:rPr lang="ar-IQ" dirty="0" smtClean="0"/>
              <a:t>الرمادي </a:t>
            </a:r>
            <a:r>
              <a:rPr lang="ar-IQ" dirty="0"/>
              <a:t>القائم في </a:t>
            </a:r>
            <a:r>
              <a:rPr lang="ar-IQ" dirty="0" smtClean="0"/>
              <a:t>(التفسخ الحقيقي)وظهور </a:t>
            </a:r>
            <a:r>
              <a:rPr lang="ar-IQ" dirty="0"/>
              <a:t>بلو </a:t>
            </a:r>
            <a:r>
              <a:rPr lang="ar-IQ" dirty="0" smtClean="0"/>
              <a:t>رات متساويةفي </a:t>
            </a:r>
            <a:r>
              <a:rPr lang="ar-IQ" dirty="0"/>
              <a:t>الفحوص المجهرية في </a:t>
            </a:r>
            <a:r>
              <a:rPr lang="ar-IQ" dirty="0" smtClean="0"/>
              <a:t>(التفسخ المائي).</a:t>
            </a:r>
            <a:endParaRPr lang="en-US" dirty="0"/>
          </a:p>
        </p:txBody>
      </p:sp>
    </p:spTree>
    <p:extLst>
      <p:ext uri="{BB962C8B-B14F-4D97-AF65-F5344CB8AC3E}">
        <p14:creationId xmlns:p14="http://schemas.microsoft.com/office/powerpoint/2010/main" val="1966756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096000"/>
          </a:xfrm>
        </p:spPr>
        <p:txBody>
          <a:bodyPr>
            <a:normAutofit fontScale="55000" lnSpcReduction="20000"/>
          </a:bodyPr>
          <a:lstStyle/>
          <a:p>
            <a:pPr algn="r" rtl="1"/>
            <a:r>
              <a:rPr lang="ar-IQ" b="1" dirty="0"/>
              <a:t>اللحوم السامة )التسمم الغذائي</a:t>
            </a:r>
            <a:endParaRPr lang="ar-IQ" dirty="0"/>
          </a:p>
          <a:p>
            <a:pPr marL="0" indent="0" algn="r" rtl="1">
              <a:buNone/>
            </a:pPr>
            <a:r>
              <a:rPr lang="en-US" b="1" dirty="0"/>
              <a:t> </a:t>
            </a:r>
            <a:r>
              <a:rPr lang="ar-IQ" dirty="0"/>
              <a:t>وهي اللحوم التي تحوي مواد كيميائية سامة أو تكون ملوثة بميكروبات ضارة كما يمكن اعتبار اللحوم المتفسخة في عداد اللحوم </a:t>
            </a:r>
          </a:p>
          <a:p>
            <a:pPr marL="0" indent="0" algn="r" rtl="1">
              <a:buNone/>
            </a:pPr>
            <a:r>
              <a:rPr lang="ar-IQ" dirty="0"/>
              <a:t> السامة ويمكن</a:t>
            </a:r>
          </a:p>
          <a:p>
            <a:pPr algn="r" rtl="1"/>
            <a:r>
              <a:rPr lang="ar-IQ" dirty="0"/>
              <a:t>أن يكون التسمم الغذائي باللحوم كيميائية أو جرثومية. والتسمم الغذائي مرض حقيقي يحصل باست</a:t>
            </a:r>
          </a:p>
          <a:p>
            <a:pPr algn="r" rtl="1"/>
            <a:r>
              <a:rPr lang="ar-IQ" dirty="0"/>
              <a:t>أغذية مسمومة بمسبب ما وله فترة حضانة قصيرة وأع ا رضه ذات طبيعة معدية معوية، رغم أن أع ا رضه</a:t>
            </a:r>
          </a:p>
          <a:p>
            <a:pPr algn="r" rtl="1"/>
            <a:r>
              <a:rPr lang="ar-IQ" dirty="0"/>
              <a:t>قد تكون أحيانا عصبية أو غير ذلك مما ليس له علاقة بالقناة الهضمية.</a:t>
            </a:r>
          </a:p>
          <a:p>
            <a:pPr algn="r" rtl="1"/>
            <a:r>
              <a:rPr lang="ar-IQ" b="1" dirty="0"/>
              <a:t>أشكال التسمم الغذائي</a:t>
            </a:r>
            <a:r>
              <a:rPr lang="ar-IQ" dirty="0"/>
              <a:t>: التسمم الغذائي الناتج عن فرط الحساسية )الحساسية الغذائية(. التسمم الغذائي فطري</a:t>
            </a:r>
          </a:p>
          <a:p>
            <a:pPr algn="r" rtl="1"/>
            <a:r>
              <a:rPr lang="ar-IQ" dirty="0"/>
              <a:t>المنشأ. التسمم الغذائي الكيميائي. التسمم الغذائي الإشعاعي. التسمم الغذائي الميكروبي.</a:t>
            </a:r>
          </a:p>
          <a:p>
            <a:pPr algn="r" rtl="1"/>
            <a:r>
              <a:rPr lang="ar-IQ" b="1" dirty="0"/>
              <a:t>1 التسمم الغذائي الناتج عن فرط الحساسية: </a:t>
            </a:r>
            <a:r>
              <a:rPr lang="ar-IQ" dirty="0"/>
              <a:t>يرجع ذلك لشدة حساسية جسم المستهلك عند تناوله بعض </a:t>
            </a:r>
            <a:r>
              <a:rPr lang="ar-IQ" b="1" dirty="0"/>
              <a:t>-</a:t>
            </a:r>
          </a:p>
          <a:p>
            <a:pPr algn="r" rtl="1"/>
            <a:r>
              <a:rPr lang="ar-IQ" dirty="0"/>
              <a:t>الأغذية مثل الاسماك والقشريات والمحار ولحم الخنزير والحليب والبيض وغيرها، وكذلك المواد الغذائية</a:t>
            </a:r>
          </a:p>
          <a:p>
            <a:pPr algn="r" rtl="1"/>
            <a:r>
              <a:rPr lang="ar-IQ" dirty="0"/>
              <a:t>النباتية مثل فطر عش الغ ا رب وغيرها وتنتج هذه الحوادث عن تغي ا رت في أوصاف اللحم الفيزيائية</a:t>
            </a:r>
          </a:p>
          <a:p>
            <a:pPr algn="r" rtl="1"/>
            <a:r>
              <a:rPr lang="ar-IQ" dirty="0"/>
              <a:t>والعضوية من مظهر غير طبيعي أو لون مشتبه به أو وجود آفات مرضية أو ا رئحة غريبة وهناك عوامل</a:t>
            </a:r>
          </a:p>
          <a:p>
            <a:pPr algn="r" rtl="1"/>
            <a:r>
              <a:rPr lang="ar-IQ" dirty="0"/>
              <a:t>أخر مساعدة تزيد من حدة هذه الاضط ا ربات ويمكن أن تكون هذه العوامل المساعدة داخلية أو خارجية :</a:t>
            </a:r>
          </a:p>
          <a:p>
            <a:pPr algn="r" rtl="1"/>
            <a:r>
              <a:rPr lang="ar-IQ" dirty="0"/>
              <a:t> </a:t>
            </a:r>
            <a:r>
              <a:rPr lang="ar-IQ" b="1" dirty="0"/>
              <a:t>داخلية: </a:t>
            </a:r>
            <a:r>
              <a:rPr lang="ar-IQ" dirty="0"/>
              <a:t>متعلقة بجسم المستهلك وصحته وبخاصة صحة جهازه الهضمي .</a:t>
            </a:r>
          </a:p>
          <a:p>
            <a:pPr algn="r" rtl="1"/>
            <a:r>
              <a:rPr lang="ar-IQ" dirty="0"/>
              <a:t> </a:t>
            </a:r>
            <a:r>
              <a:rPr lang="ar-IQ" b="1" dirty="0"/>
              <a:t>خارجية: </a:t>
            </a:r>
            <a:r>
              <a:rPr lang="ar-IQ" dirty="0"/>
              <a:t>متعلقة بطعامه وش ا ربه كالتغي ا رت الفجائية في تغذيته ونظام وجبات طعامه وكثير ما تك ون</a:t>
            </a:r>
          </a:p>
          <a:p>
            <a:pPr algn="r" rtl="1"/>
            <a:r>
              <a:rPr lang="ar-IQ" dirty="0"/>
              <a:t>اع ا رض مثل هذه الاضط ا ربات مشابهة لأع ا رض التسمم الحقيقي في شدتها ومظاهرها وتشمل أ ع ا رضا</a:t>
            </a:r>
          </a:p>
          <a:p>
            <a:pPr algn="r" rtl="1"/>
            <a:r>
              <a:rPr lang="ar-IQ" dirty="0"/>
              <a:t>هضمية وأخر عامة . فالأع ا رض الهضمية تكون على نحو أوجاع بطنية، وتوقف الهضم واضط ا ربات</a:t>
            </a:r>
          </a:p>
          <a:p>
            <a:pPr algn="r" rtl="1"/>
            <a:r>
              <a:rPr lang="ar-IQ" dirty="0"/>
              <a:t>معوية وقيئ واسهال شديد . أما الاع ا رض العامة فهي الدوخة وزيادة النبض والحمى، وضعف الجسم</a:t>
            </a:r>
          </a:p>
          <a:p>
            <a:pPr algn="r" rtl="1"/>
            <a:r>
              <a:rPr lang="ar-IQ" dirty="0"/>
              <a:t>بكامله. وغالب ا ما تنتهي مثل هذه الاضط ا ربات إذا طبق الإنسان حمية معينة وأخذ مسهل ويرجح أن</a:t>
            </a:r>
          </a:p>
          <a:p>
            <a:pPr algn="r" rtl="1"/>
            <a:r>
              <a:rPr lang="ar-IQ" dirty="0"/>
              <a:t>تكون هذه الاع ا رض ناتجة عن تحلل المواد البروتينية إلى مواد غير ثابتة تحت مايكروبي</a:t>
            </a:r>
            <a:endParaRPr lang="en-US" dirty="0"/>
          </a:p>
          <a:p>
            <a:pPr algn="r" rtl="1"/>
            <a:endParaRPr lang="en-US" dirty="0"/>
          </a:p>
        </p:txBody>
      </p:sp>
    </p:spTree>
    <p:extLst>
      <p:ext uri="{BB962C8B-B14F-4D97-AF65-F5344CB8AC3E}">
        <p14:creationId xmlns:p14="http://schemas.microsoft.com/office/powerpoint/2010/main" val="2980677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5821363"/>
          </a:xfrm>
        </p:spPr>
        <p:txBody>
          <a:bodyPr>
            <a:normAutofit fontScale="55000" lnSpcReduction="20000"/>
          </a:bodyPr>
          <a:lstStyle/>
          <a:p>
            <a:pPr algn="r" rtl="1"/>
            <a:r>
              <a:rPr lang="ar-IQ" sz="5400" b="1" dirty="0"/>
              <a:t>التسمم الغذائي فطري المنشأ: </a:t>
            </a:r>
            <a:r>
              <a:rPr lang="ar-IQ" sz="5400" dirty="0"/>
              <a:t>هو النباتات والحيوانات السامة التي يؤدي استهلاكها إلى ظهور </a:t>
            </a:r>
            <a:r>
              <a:rPr lang="ar-IQ" sz="5400" b="1" dirty="0"/>
              <a:t>-</a:t>
            </a:r>
            <a:r>
              <a:rPr lang="ar-IQ" sz="5400" dirty="0"/>
              <a:t>أعراض التسمم لاحتوائها على الذيفانات مثل بعض أنواع الفطور والأسماك )الفهقة، والتونا، الاسقمري،</a:t>
            </a:r>
          </a:p>
          <a:p>
            <a:pPr algn="r" rtl="1"/>
            <a:r>
              <a:rPr lang="ar-IQ" sz="5400" dirty="0"/>
              <a:t>والبوينيت( حيث تكون لحومها سامة في فترة من فت ا رت السنة )التسرئة(.</a:t>
            </a:r>
          </a:p>
          <a:p>
            <a:pPr algn="r" rtl="1"/>
            <a:r>
              <a:rPr lang="ar-IQ" sz="5400" b="1" dirty="0"/>
              <a:t>3 التسمم الغذائي الكيميائي: </a:t>
            </a:r>
            <a:r>
              <a:rPr lang="ar-IQ" sz="5400" dirty="0"/>
              <a:t>هو التسمم الذي تسببه مواد كيميائية تنتقل إلى الإنسان بوساطة اللحوم، </a:t>
            </a:r>
            <a:r>
              <a:rPr lang="ar-IQ" sz="5400" b="1" dirty="0"/>
              <a:t>-</a:t>
            </a:r>
          </a:p>
          <a:p>
            <a:pPr algn="r" rtl="1"/>
            <a:r>
              <a:rPr lang="ar-IQ" sz="5400" dirty="0"/>
              <a:t>يحدث نتيجة حوادث التلوث، أو نتيجة تفاعل كيميائي غير مرئي بين المحتوى الغذائي والعلب المعدنية</a:t>
            </a:r>
          </a:p>
          <a:p>
            <a:pPr algn="r" rtl="1"/>
            <a:r>
              <a:rPr lang="ar-IQ" sz="5400" dirty="0"/>
              <a:t>خاصة )الأغذية المعلبة(. ومن هذه المعادن التي تسبب التسمم الكيميائي والنحاس الرصاص والزرنيخ</a:t>
            </a:r>
          </a:p>
          <a:p>
            <a:pPr algn="r" rtl="1"/>
            <a:r>
              <a:rPr lang="ar-IQ" sz="5400" dirty="0"/>
              <a:t>والقصدير وغيرها</a:t>
            </a:r>
            <a:endParaRPr lang="en-US" sz="5400" dirty="0"/>
          </a:p>
          <a:p>
            <a:pPr marL="0" indent="0" algn="r" rtl="1">
              <a:buNone/>
            </a:pPr>
            <a:endParaRPr lang="en-US" sz="5100" dirty="0"/>
          </a:p>
        </p:txBody>
      </p:sp>
    </p:spTree>
    <p:extLst>
      <p:ext uri="{BB962C8B-B14F-4D97-AF65-F5344CB8AC3E}">
        <p14:creationId xmlns:p14="http://schemas.microsoft.com/office/powerpoint/2010/main" val="60215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534400" cy="5562600"/>
          </a:xfrm>
        </p:spPr>
        <p:txBody>
          <a:bodyPr>
            <a:normAutofit fontScale="62500" lnSpcReduction="20000"/>
          </a:bodyPr>
          <a:lstStyle/>
          <a:p>
            <a:pPr algn="r" rtl="1"/>
            <a:r>
              <a:rPr lang="ar-IQ" b="1" dirty="0"/>
              <a:t>العدوى الغذائية </a:t>
            </a:r>
            <a:r>
              <a:rPr lang="en-US" b="1" dirty="0"/>
              <a:t>Food infection </a:t>
            </a:r>
            <a:r>
              <a:rPr lang="en-US" dirty="0"/>
              <a:t>: </a:t>
            </a:r>
            <a:r>
              <a:rPr lang="ar-IQ" dirty="0"/>
              <a:t>ينشأ نتيجة تلوث المادة الغذائية بالبكتريا الممرضة وأهم هذه</a:t>
            </a:r>
          </a:p>
          <a:p>
            <a:pPr algn="r" rtl="1"/>
            <a:r>
              <a:rPr lang="ar-IQ" dirty="0"/>
              <a:t>البكتريا: -</a:t>
            </a:r>
          </a:p>
          <a:p>
            <a:pPr algn="r" rtl="1"/>
            <a:r>
              <a:rPr lang="en-US" b="1" dirty="0"/>
              <a:t>Salmonella </a:t>
            </a:r>
            <a:r>
              <a:rPr lang="en-US" dirty="0"/>
              <a:t>: </a:t>
            </a:r>
            <a:r>
              <a:rPr lang="ar-IQ" dirty="0"/>
              <a:t>تضم أنواع عديدة والتي تسبب التسمم الغذائي اذ تتلوث الحيوانات ثم لحومها وحليبها</a:t>
            </a:r>
          </a:p>
          <a:p>
            <a:pPr algn="r" rtl="1"/>
            <a:r>
              <a:rPr lang="ar-IQ" dirty="0"/>
              <a:t>ومشتقاتها وكذلك البيض.</a:t>
            </a:r>
          </a:p>
          <a:p>
            <a:pPr algn="r" rtl="1"/>
            <a:r>
              <a:rPr lang="en-US" b="1" dirty="0" err="1"/>
              <a:t>Shigella</a:t>
            </a:r>
            <a:r>
              <a:rPr lang="en-US" b="1" dirty="0"/>
              <a:t> </a:t>
            </a:r>
            <a:r>
              <a:rPr lang="en-US" dirty="0"/>
              <a:t>: </a:t>
            </a:r>
            <a:r>
              <a:rPr lang="ar-IQ" dirty="0"/>
              <a:t>تحدث أم ا رض مختلفة أهمها الإسهال )الزحار( عند الإنسان ، وتظهر الأع ا رض بعد تناول</a:t>
            </a:r>
          </a:p>
          <a:p>
            <a:pPr algn="r" rtl="1"/>
            <a:r>
              <a:rPr lang="ar-IQ" dirty="0"/>
              <a:t>اللحم الملوث وكذلك المثلجات الملوثة.</a:t>
            </a:r>
          </a:p>
          <a:p>
            <a:pPr algn="r" rtl="1"/>
            <a:r>
              <a:rPr lang="en-US" b="1" dirty="0"/>
              <a:t>Escherichia coli </a:t>
            </a:r>
            <a:r>
              <a:rPr lang="en-US" dirty="0"/>
              <a:t>: </a:t>
            </a:r>
            <a:r>
              <a:rPr lang="ar-IQ" dirty="0"/>
              <a:t>تعتبر هذه الج ا رثيم غير نوعية بالنسبة للتسمم الغذائي لكنها قد تؤدي إلى التسمم</a:t>
            </a:r>
          </a:p>
          <a:p>
            <a:pPr algn="r" rtl="1"/>
            <a:r>
              <a:rPr lang="ar-IQ" dirty="0"/>
              <a:t>الغذائي إذا كان التلوث بها بأعداد كبيرة.</a:t>
            </a:r>
          </a:p>
          <a:p>
            <a:pPr algn="r" rtl="1"/>
            <a:r>
              <a:rPr lang="en-US" b="1" dirty="0"/>
              <a:t>Campylobacter </a:t>
            </a:r>
            <a:r>
              <a:rPr lang="en-US" b="1" dirty="0" err="1"/>
              <a:t>jejuni</a:t>
            </a:r>
            <a:r>
              <a:rPr lang="en-US" b="1" dirty="0"/>
              <a:t> : </a:t>
            </a:r>
            <a:r>
              <a:rPr lang="ar-IQ" dirty="0"/>
              <a:t>يصاب الإنسان بهذا النوع من التسمم نتيجة تناوله الحليب النيء ولحم</a:t>
            </a:r>
          </a:p>
          <a:p>
            <a:pPr algn="r" rtl="1"/>
            <a:r>
              <a:rPr lang="ar-IQ" dirty="0"/>
              <a:t>الدجاج غير المطبوخ جيدا وجميع الأغذية الأخرى التي قد تتلوث بهذه الج ا رثيم.</a:t>
            </a:r>
          </a:p>
          <a:p>
            <a:pPr algn="r" rtl="1"/>
            <a:r>
              <a:rPr lang="en-US" b="1" dirty="0"/>
              <a:t>Proteus </a:t>
            </a:r>
            <a:r>
              <a:rPr lang="en-US" dirty="0"/>
              <a:t>: </a:t>
            </a:r>
            <a:r>
              <a:rPr lang="ar-IQ" dirty="0"/>
              <a:t>يحدث هذا النوع من التسمم نتيجة تلوث اللحوم والأسماك ومنتجاتها.</a:t>
            </a:r>
          </a:p>
          <a:p>
            <a:pPr algn="r" rtl="1"/>
            <a:r>
              <a:rPr lang="ar-IQ" b="1" dirty="0"/>
              <a:t>عائلة ) </a:t>
            </a:r>
            <a:r>
              <a:rPr lang="en-US" b="1" dirty="0" err="1"/>
              <a:t>Citrobacter</a:t>
            </a:r>
            <a:r>
              <a:rPr lang="en-US" b="1" dirty="0"/>
              <a:t> (: </a:t>
            </a:r>
            <a:r>
              <a:rPr lang="ar-IQ" dirty="0"/>
              <a:t>يحدث العدوى نتيجة تلوث المادة الاولية بهذه البكتريا مثل اللحم والحليب.</a:t>
            </a:r>
          </a:p>
          <a:p>
            <a:pPr algn="r" rtl="1"/>
            <a:r>
              <a:rPr lang="en-US" b="1" dirty="0"/>
              <a:t>Clostridium </a:t>
            </a:r>
            <a:r>
              <a:rPr lang="en-US" b="1" dirty="0" err="1"/>
              <a:t>perfringens</a:t>
            </a:r>
            <a:r>
              <a:rPr lang="en-US" b="1" dirty="0"/>
              <a:t> </a:t>
            </a:r>
            <a:r>
              <a:rPr lang="en-US" dirty="0"/>
              <a:t>: </a:t>
            </a:r>
            <a:r>
              <a:rPr lang="ar-IQ" dirty="0"/>
              <a:t>تحصل العدوى بهذه البكتريا بطريقتين: الأولى بتكاثرها في المادة</a:t>
            </a:r>
          </a:p>
          <a:p>
            <a:pPr algn="r" rtl="1"/>
            <a:r>
              <a:rPr lang="ar-IQ" dirty="0"/>
              <a:t>الغذائية واف ا رزها للسموم وتسمى هذه الحالة التسمم الغذائي ، أما الطريقة الثانية في تناول المادة الغذائية</a:t>
            </a:r>
          </a:p>
          <a:p>
            <a:pPr algn="r" rtl="1"/>
            <a:r>
              <a:rPr lang="ar-IQ" dirty="0"/>
              <a:t>الحاوية على كمية من الج ا رثيم تسمى العدوى الغذائية.</a:t>
            </a:r>
            <a:endParaRPr lang="en-US" dirty="0"/>
          </a:p>
        </p:txBody>
      </p:sp>
    </p:spTree>
    <p:extLst>
      <p:ext uri="{BB962C8B-B14F-4D97-AF65-F5344CB8AC3E}">
        <p14:creationId xmlns:p14="http://schemas.microsoft.com/office/powerpoint/2010/main" val="420150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تقسيم انواع اللحوم وتصنيفها</a:t>
            </a:r>
            <a:endParaRPr lang="en-US" dirty="0"/>
          </a:p>
        </p:txBody>
      </p:sp>
      <p:sp>
        <p:nvSpPr>
          <p:cNvPr id="3" name="Content Placeholder 2"/>
          <p:cNvSpPr>
            <a:spLocks noGrp="1"/>
          </p:cNvSpPr>
          <p:nvPr>
            <p:ph idx="1"/>
          </p:nvPr>
        </p:nvSpPr>
        <p:spPr>
          <a:xfrm>
            <a:off x="381000" y="1447800"/>
            <a:ext cx="8305800" cy="4678363"/>
          </a:xfrm>
        </p:spPr>
        <p:txBody>
          <a:bodyPr>
            <a:normAutofit fontScale="85000" lnSpcReduction="20000"/>
          </a:bodyPr>
          <a:lstStyle/>
          <a:p>
            <a:pPr algn="r"/>
            <a:r>
              <a:rPr lang="ar-IQ" dirty="0"/>
              <a:t>تقسم انواع اللحوم تبعا للعمر اولجنس ونوع الحيوان، وعلى طريقة التصنيف </a:t>
            </a:r>
            <a:r>
              <a:rPr lang="ar-IQ" dirty="0" smtClean="0"/>
              <a:t> اولتدريج</a:t>
            </a:r>
            <a:r>
              <a:rPr lang="ar-IQ" dirty="0"/>
              <a:t>، </a:t>
            </a:r>
            <a:r>
              <a:rPr lang="ar-IQ" dirty="0" smtClean="0"/>
              <a:t>  حيث </a:t>
            </a:r>
            <a:r>
              <a:rPr lang="ar-IQ" dirty="0"/>
              <a:t>يتم بواسطتها </a:t>
            </a:r>
            <a:r>
              <a:rPr lang="ar-IQ" dirty="0" smtClean="0"/>
              <a:t>عزل</a:t>
            </a:r>
          </a:p>
          <a:p>
            <a:pPr marL="0" indent="0" algn="r">
              <a:buNone/>
            </a:pPr>
            <a:r>
              <a:rPr lang="ar-IQ" dirty="0" smtClean="0"/>
              <a:t>الذبائح اوللحوم على اساس صفاتها الحسية، او على أساس الصافي منها، او على اساس صفات اقتصادية</a:t>
            </a:r>
          </a:p>
          <a:p>
            <a:pPr algn="r"/>
            <a:r>
              <a:rPr lang="ar-IQ" dirty="0" smtClean="0"/>
              <a:t>اولهدف </a:t>
            </a:r>
            <a:r>
              <a:rPr lang="ar-IQ" dirty="0"/>
              <a:t>من التدرج هو تسهيل التسويق من خلال تقسيم المنتجات وتحديد صفات المنتجات المعروضة للمستهلك .</a:t>
            </a:r>
          </a:p>
          <a:p>
            <a:pPr algn="r"/>
            <a:r>
              <a:rPr lang="ar-IQ" b="1" dirty="0"/>
              <a:t>وعموما تقسم اللحوم تبعا للعمر وجنس ونوع الحيوان الى :</a:t>
            </a:r>
          </a:p>
          <a:p>
            <a:pPr algn="r"/>
            <a:r>
              <a:rPr lang="ar-IQ" dirty="0" smtClean="0"/>
              <a:t>1-</a:t>
            </a:r>
            <a:r>
              <a:rPr lang="ar-IQ" b="1" dirty="0" smtClean="0"/>
              <a:t>لحم </a:t>
            </a:r>
            <a:r>
              <a:rPr lang="ar-IQ" b="1" dirty="0"/>
              <a:t>بقري</a:t>
            </a:r>
          </a:p>
          <a:p>
            <a:pPr algn="r"/>
            <a:r>
              <a:rPr lang="ar-IQ" b="1" dirty="0" smtClean="0"/>
              <a:t>ا- لحم العجول الرضيعة :- </a:t>
            </a:r>
            <a:r>
              <a:rPr lang="ar-IQ" dirty="0" smtClean="0"/>
              <a:t>هي تلك اللحوم الناتجة من ذكور او اناث حيوانات البقر، التي لا يزيد عمرها عن ثلاثة أشهر، تتصف لحومها</a:t>
            </a:r>
          </a:p>
          <a:p>
            <a:pPr algn="r"/>
            <a:r>
              <a:rPr lang="ar-IQ" dirty="0" smtClean="0"/>
              <a:t>بالنعومة</a:t>
            </a:r>
            <a:r>
              <a:rPr lang="ar-IQ" dirty="0"/>
              <a:t>، قطنية الملمس ولونها وردي مائل الى الرمادي، ولون عظام ضلوعها داكن، ودهنها ناعم .</a:t>
            </a:r>
          </a:p>
          <a:p>
            <a:pPr marL="0" indent="0" algn="r">
              <a:buNone/>
            </a:pPr>
            <a:endParaRPr lang="en-US" dirty="0"/>
          </a:p>
        </p:txBody>
      </p:sp>
    </p:spTree>
    <p:extLst>
      <p:ext uri="{BB962C8B-B14F-4D97-AF65-F5344CB8AC3E}">
        <p14:creationId xmlns:p14="http://schemas.microsoft.com/office/powerpoint/2010/main" val="3366775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r" rtl="1"/>
            <a:r>
              <a:rPr lang="ar-IQ" b="1" dirty="0"/>
              <a:t>ب-التسمم الغذائي </a:t>
            </a:r>
            <a:r>
              <a:rPr lang="en-US" b="1" dirty="0"/>
              <a:t>Food intoxication : </a:t>
            </a:r>
            <a:r>
              <a:rPr lang="ar-IQ" dirty="0"/>
              <a:t>ينتج هذا النوع من التسمم عن وجود السموم البكتيرية </a:t>
            </a:r>
            <a:r>
              <a:rPr lang="ar-IQ" dirty="0" smtClean="0"/>
              <a:t>في المادة </a:t>
            </a:r>
            <a:r>
              <a:rPr lang="ar-IQ" dirty="0"/>
              <a:t>الغذائية وأهم هذه الأنواع:</a:t>
            </a:r>
          </a:p>
          <a:p>
            <a:pPr algn="r" rtl="1"/>
            <a:r>
              <a:rPr lang="ar-IQ" dirty="0"/>
              <a:t>المكو ا رت العنقودية ) </a:t>
            </a:r>
            <a:r>
              <a:rPr lang="en-US" dirty="0"/>
              <a:t>Staphylococcus </a:t>
            </a:r>
            <a:r>
              <a:rPr lang="en-US" dirty="0" err="1"/>
              <a:t>aureus</a:t>
            </a:r>
            <a:r>
              <a:rPr lang="en-US" dirty="0"/>
              <a:t> (: </a:t>
            </a:r>
            <a:r>
              <a:rPr lang="ar-IQ" dirty="0"/>
              <a:t>وأهم أنواعها المكو ا رت العنقودية الذهبية ) </a:t>
            </a:r>
            <a:r>
              <a:rPr lang="en-US" dirty="0"/>
              <a:t>St. </a:t>
            </a:r>
            <a:r>
              <a:rPr lang="en-US" dirty="0" err="1"/>
              <a:t>Aureus</a:t>
            </a:r>
            <a:r>
              <a:rPr lang="en-US" dirty="0"/>
              <a:t> ( </a:t>
            </a:r>
            <a:r>
              <a:rPr lang="ar-IQ" dirty="0"/>
              <a:t>وهي تسبب التسمم الغذائي نتيجة إف ا رزها السموم المعوي ) </a:t>
            </a:r>
            <a:r>
              <a:rPr lang="en-US" dirty="0"/>
              <a:t>Enterotoxin ( </a:t>
            </a:r>
            <a:r>
              <a:rPr lang="ar-IQ" dirty="0"/>
              <a:t>في </a:t>
            </a:r>
            <a:r>
              <a:rPr lang="ar-IQ" dirty="0" smtClean="0"/>
              <a:t>المادة الغذائية </a:t>
            </a:r>
            <a:r>
              <a:rPr lang="ar-IQ" dirty="0"/>
              <a:t>بعد تلوثها بهذه البكتريا، ويعتبر سمومها من السموم المقاومة للغليان. وتظهر الأع ا رض </a:t>
            </a:r>
            <a:r>
              <a:rPr lang="ar-IQ" dirty="0" smtClean="0"/>
              <a:t>بعد 2 </a:t>
            </a:r>
            <a:r>
              <a:rPr lang="ar-IQ" dirty="0"/>
              <a:t>- 3 ساعات من تناول الغذاء الملوث.</a:t>
            </a:r>
          </a:p>
          <a:p>
            <a:pPr algn="r" rtl="1"/>
            <a:r>
              <a:rPr lang="en-US" dirty="0"/>
              <a:t>Clostridium </a:t>
            </a:r>
            <a:r>
              <a:rPr lang="en-US" dirty="0" err="1"/>
              <a:t>botulinum</a:t>
            </a:r>
            <a:r>
              <a:rPr lang="en-US" dirty="0"/>
              <a:t> )</a:t>
            </a:r>
            <a:r>
              <a:rPr lang="ar-IQ" dirty="0"/>
              <a:t>التسمم الوشيقي أو النقانقي(: تنتشر أبواغ هذه البكتريا في الطبيعة</a:t>
            </a:r>
          </a:p>
          <a:p>
            <a:pPr algn="r" rtl="1"/>
            <a:r>
              <a:rPr lang="ar-IQ" dirty="0"/>
              <a:t>لذلك تلوث المنتجات الز ا رعية وكذلك جميع الحيوانات والإنسان بسهولة ويحصل التسمم نتيجة توفر</a:t>
            </a:r>
          </a:p>
          <a:p>
            <a:pPr algn="r" rtl="1"/>
            <a:r>
              <a:rPr lang="ar-IQ" dirty="0" smtClean="0"/>
              <a:t>الوسط </a:t>
            </a:r>
            <a:r>
              <a:rPr lang="ar-IQ" dirty="0"/>
              <a:t>اللاهوائي لهذه الأبواغ في المادة الغذائية، وتعتبر المعلبات الغذائية أكثر الأوساط ملائمة لنمو</a:t>
            </a:r>
          </a:p>
          <a:p>
            <a:pPr algn="r" rtl="1"/>
            <a:r>
              <a:rPr lang="ar-IQ" dirty="0"/>
              <a:t>هذه الأبواغ ومن ثم إف ا رز سمومها، خاصة عندما يكون تعقيم هذه الأغذية غير كامل. ويعتبر </a:t>
            </a:r>
            <a:r>
              <a:rPr lang="ar-IQ" dirty="0" smtClean="0"/>
              <a:t>سمومها</a:t>
            </a:r>
            <a:r>
              <a:rPr lang="en-US" dirty="0" smtClean="0"/>
              <a:t> </a:t>
            </a:r>
            <a:r>
              <a:rPr lang="ar-IQ" dirty="0" smtClean="0"/>
              <a:t>من </a:t>
            </a:r>
            <a:r>
              <a:rPr lang="ar-IQ" dirty="0"/>
              <a:t>أخطر أنواع السموم لأنه يعطل الجهاز العصبي المركزي وبالتالي يسبب الوفاة نتيجة </a:t>
            </a:r>
            <a:r>
              <a:rPr lang="ar-IQ" dirty="0" smtClean="0"/>
              <a:t>شلل</a:t>
            </a:r>
            <a:r>
              <a:rPr lang="en-US" dirty="0" smtClean="0"/>
              <a:t> </a:t>
            </a:r>
            <a:r>
              <a:rPr lang="ar-IQ" dirty="0" smtClean="0"/>
              <a:t>عضلات </a:t>
            </a:r>
            <a:r>
              <a:rPr lang="ar-IQ" dirty="0"/>
              <a:t>الجهاز التنفسي. وقد يكون</a:t>
            </a:r>
            <a:endParaRPr lang="en-US" dirty="0"/>
          </a:p>
        </p:txBody>
      </p:sp>
    </p:spTree>
    <p:extLst>
      <p:ext uri="{BB962C8B-B14F-4D97-AF65-F5344CB8AC3E}">
        <p14:creationId xmlns:p14="http://schemas.microsoft.com/office/powerpoint/2010/main" val="1188982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lgn="r" rtl="1"/>
            <a:r>
              <a:rPr lang="ar-IQ" b="1" dirty="0" smtClean="0"/>
              <a:t>اضطرابات </a:t>
            </a:r>
            <a:r>
              <a:rPr lang="ar-IQ" b="1" dirty="0"/>
              <a:t>هضمية شبيهة بالتسمم:</a:t>
            </a:r>
          </a:p>
          <a:p>
            <a:pPr algn="r" rtl="1"/>
            <a:r>
              <a:rPr lang="ar-IQ" dirty="0"/>
              <a:t>هناك مجموعة من </a:t>
            </a:r>
            <a:r>
              <a:rPr lang="ar-IQ" dirty="0" smtClean="0"/>
              <a:t>الاضطرابات </a:t>
            </a:r>
            <a:r>
              <a:rPr lang="ar-IQ" dirty="0"/>
              <a:t>الهضمية ذات </a:t>
            </a:r>
            <a:r>
              <a:rPr lang="ar-IQ" dirty="0" smtClean="0"/>
              <a:t>أعراض </a:t>
            </a:r>
            <a:r>
              <a:rPr lang="ar-IQ" dirty="0"/>
              <a:t>شبيهة بالتسممات </a:t>
            </a:r>
            <a:r>
              <a:rPr lang="ar-IQ" dirty="0" smtClean="0"/>
              <a:t>وبالأعراض </a:t>
            </a:r>
            <a:r>
              <a:rPr lang="ar-IQ" dirty="0"/>
              <a:t>السمية. تنتج مثل </a:t>
            </a:r>
            <a:r>
              <a:rPr lang="ar-IQ" dirty="0" smtClean="0"/>
              <a:t>هذه الاضطرابات </a:t>
            </a:r>
            <a:r>
              <a:rPr lang="ar-IQ" dirty="0"/>
              <a:t>عن التغذي بلحوم استهلكت بعد عدة أيام من ذبحها، أو لحوم حيوانات كانت مريضة قبل ذبحها، أو</a:t>
            </a:r>
          </a:p>
          <a:p>
            <a:pPr algn="r" rtl="1"/>
            <a:r>
              <a:rPr lang="ar-IQ" dirty="0"/>
              <a:t>لحوم ملوثة ببكتريا </a:t>
            </a:r>
            <a:r>
              <a:rPr lang="en-US" dirty="0"/>
              <a:t>Salmonella ، </a:t>
            </a:r>
            <a:r>
              <a:rPr lang="ar-IQ" dirty="0"/>
              <a:t>وتنتج أكثر الإصابات عن المعلبات والمحفوظات الفاسدة.</a:t>
            </a:r>
          </a:p>
          <a:p>
            <a:pPr algn="r" rtl="1"/>
            <a:r>
              <a:rPr lang="en-US" b="1" dirty="0"/>
              <a:t>Streptococcus </a:t>
            </a:r>
            <a:r>
              <a:rPr lang="en-US" dirty="0"/>
              <a:t>: </a:t>
            </a:r>
            <a:r>
              <a:rPr lang="ar-IQ" dirty="0"/>
              <a:t>تحصل العدوى بهذه المكو ا رت البكتيرية بوساطة العمال وعبر فضلات </a:t>
            </a:r>
            <a:r>
              <a:rPr lang="ar-IQ" dirty="0" smtClean="0"/>
              <a:t>الحيوانات في </a:t>
            </a:r>
            <a:r>
              <a:rPr lang="ar-IQ" dirty="0"/>
              <a:t>أثناء تصنيع المواد الغذائية ونقلها وتخزينها.</a:t>
            </a:r>
          </a:p>
          <a:p>
            <a:pPr algn="r" rtl="1"/>
            <a:r>
              <a:rPr lang="en-US" b="1" dirty="0"/>
              <a:t>Bacillus cereus </a:t>
            </a:r>
            <a:r>
              <a:rPr lang="en-US" dirty="0"/>
              <a:t>: </a:t>
            </a:r>
            <a:r>
              <a:rPr lang="ar-IQ" dirty="0"/>
              <a:t>تنتشر هذه العصيات البكتيريا بكثرة في الطبيعة، وتعتبر الأغذية واحدة من </a:t>
            </a:r>
            <a:r>
              <a:rPr lang="ar-IQ" dirty="0" smtClean="0"/>
              <a:t>المواد الملوثة </a:t>
            </a:r>
            <a:r>
              <a:rPr lang="ar-IQ" dirty="0"/>
              <a:t>، إذ تصل هذه العصيات إلى اللحوم والأسماك والحليب ومنتجاتها ، كما تكثر أبواغ هذه العصيات</a:t>
            </a:r>
          </a:p>
          <a:p>
            <a:pPr algn="r" rtl="1"/>
            <a:r>
              <a:rPr lang="ar-IQ" dirty="0"/>
              <a:t>في المعلبات الغذائية المعقمة تعقيما ناقصة.</a:t>
            </a:r>
            <a:endParaRPr lang="en-US" dirty="0"/>
          </a:p>
        </p:txBody>
      </p:sp>
    </p:spTree>
    <p:extLst>
      <p:ext uri="{BB962C8B-B14F-4D97-AF65-F5344CB8AC3E}">
        <p14:creationId xmlns:p14="http://schemas.microsoft.com/office/powerpoint/2010/main" val="2530624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r" rtl="1"/>
            <a:r>
              <a:rPr lang="ar-IQ" b="1" dirty="0" smtClean="0"/>
              <a:t>الأمراض </a:t>
            </a:r>
            <a:r>
              <a:rPr lang="ar-IQ" b="1" dirty="0"/>
              <a:t>المحمولة بوساطة الأغذية </a:t>
            </a:r>
            <a:r>
              <a:rPr lang="en-US" b="1" dirty="0" err="1"/>
              <a:t>Foodtransmitted</a:t>
            </a:r>
            <a:r>
              <a:rPr lang="en-US" b="1" dirty="0"/>
              <a:t> by Diseases</a:t>
            </a:r>
          </a:p>
          <a:p>
            <a:pPr algn="r" rtl="1"/>
            <a:r>
              <a:rPr lang="ar-IQ" dirty="0"/>
              <a:t>تعتبر المواد الغذائية من لحم وحليب وبيض ومنتجاتها عامل هام في إصابة الإنسان </a:t>
            </a:r>
            <a:r>
              <a:rPr lang="ar-IQ" dirty="0" smtClean="0"/>
              <a:t>بالأمراض </a:t>
            </a:r>
            <a:r>
              <a:rPr lang="ar-IQ" dirty="0"/>
              <a:t>وتقسم </a:t>
            </a:r>
            <a:r>
              <a:rPr lang="ar-IQ" dirty="0" smtClean="0"/>
              <a:t>هذه الأم </a:t>
            </a:r>
            <a:r>
              <a:rPr lang="ar-IQ" dirty="0"/>
              <a:t>ا رض المحمولة بوساطة الأغذية إلى:</a:t>
            </a:r>
          </a:p>
          <a:p>
            <a:pPr algn="r" rtl="1"/>
            <a:r>
              <a:rPr lang="ar-IQ" dirty="0"/>
              <a:t>1 </a:t>
            </a:r>
            <a:r>
              <a:rPr lang="ar-IQ" b="1" dirty="0"/>
              <a:t>- </a:t>
            </a:r>
            <a:r>
              <a:rPr lang="ar-IQ" dirty="0" smtClean="0"/>
              <a:t>الأمراض </a:t>
            </a:r>
            <a:r>
              <a:rPr lang="ar-IQ" dirty="0"/>
              <a:t>الفيروسية ) </a:t>
            </a:r>
            <a:r>
              <a:rPr lang="en-US" dirty="0"/>
              <a:t>Viral diseases (: </a:t>
            </a:r>
            <a:r>
              <a:rPr lang="ar-IQ" dirty="0"/>
              <a:t>أهم هذه </a:t>
            </a:r>
            <a:r>
              <a:rPr lang="ar-IQ" dirty="0" smtClean="0"/>
              <a:t>الأمر</a:t>
            </a:r>
            <a:r>
              <a:rPr lang="ar-IQ" dirty="0"/>
              <a:t>ا</a:t>
            </a:r>
            <a:r>
              <a:rPr lang="ar-IQ" dirty="0" smtClean="0"/>
              <a:t>ض </a:t>
            </a:r>
            <a:r>
              <a:rPr lang="ar-IQ" dirty="0"/>
              <a:t>الحمى القلاعية والتهاب الكبد الحموي</a:t>
            </a:r>
          </a:p>
          <a:p>
            <a:pPr algn="r" rtl="1"/>
            <a:r>
              <a:rPr lang="ar-IQ" dirty="0"/>
              <a:t>وغيرها.</a:t>
            </a:r>
          </a:p>
          <a:p>
            <a:pPr algn="r" rtl="1"/>
            <a:r>
              <a:rPr lang="ar-IQ" dirty="0"/>
              <a:t>2 </a:t>
            </a:r>
            <a:r>
              <a:rPr lang="ar-IQ" b="1" dirty="0"/>
              <a:t>- </a:t>
            </a:r>
            <a:r>
              <a:rPr lang="ar-IQ" dirty="0" smtClean="0"/>
              <a:t>الأمراض </a:t>
            </a:r>
            <a:r>
              <a:rPr lang="ar-IQ" dirty="0"/>
              <a:t>الجرثومية ) </a:t>
            </a:r>
            <a:r>
              <a:rPr lang="en-US" dirty="0"/>
              <a:t>Bacterial diseases (: </a:t>
            </a:r>
            <a:r>
              <a:rPr lang="ar-IQ" dirty="0"/>
              <a:t>أهم هذه </a:t>
            </a:r>
            <a:r>
              <a:rPr lang="ar-IQ" dirty="0" smtClean="0"/>
              <a:t>الأمراض </a:t>
            </a:r>
            <a:r>
              <a:rPr lang="ar-IQ" dirty="0"/>
              <a:t>داء البروسيلات </a:t>
            </a:r>
            <a:r>
              <a:rPr lang="ar-IQ" dirty="0" smtClean="0"/>
              <a:t>(الحمى المالطية)،</a:t>
            </a:r>
            <a:endParaRPr lang="ar-IQ" dirty="0"/>
          </a:p>
          <a:p>
            <a:pPr algn="r" rtl="1"/>
            <a:r>
              <a:rPr lang="ar-IQ" dirty="0"/>
              <a:t>والسل، والجمرة الخبيثة، وداء الليستريات وداء القولاريميا وغيرها.</a:t>
            </a:r>
          </a:p>
          <a:p>
            <a:pPr algn="r" rtl="1"/>
            <a:r>
              <a:rPr lang="ar-IQ" dirty="0"/>
              <a:t>3 </a:t>
            </a:r>
            <a:r>
              <a:rPr lang="ar-IQ" b="1" dirty="0"/>
              <a:t>- </a:t>
            </a:r>
            <a:r>
              <a:rPr lang="ar-IQ" dirty="0" smtClean="0"/>
              <a:t>الأمراض </a:t>
            </a:r>
            <a:r>
              <a:rPr lang="ar-IQ" dirty="0"/>
              <a:t>الطفيلية ) </a:t>
            </a:r>
            <a:r>
              <a:rPr lang="en-US" dirty="0"/>
              <a:t>Parasitic diseases (: </a:t>
            </a:r>
            <a:r>
              <a:rPr lang="ar-IQ" dirty="0"/>
              <a:t>أهم هذه الأم ا رض الكيسات المكتبة البقرية، </a:t>
            </a:r>
            <a:r>
              <a:rPr lang="ar-IQ" dirty="0" smtClean="0"/>
              <a:t>والكيسات المذنبة </a:t>
            </a:r>
            <a:r>
              <a:rPr lang="ar-IQ" dirty="0"/>
              <a:t>الخنزيرية ، والدودة الشعرية الحلزونية ، والأكياس المائية ، والدودة اللسانية )يرقات خماسية </a:t>
            </a:r>
            <a:r>
              <a:rPr lang="ar-IQ" dirty="0" smtClean="0"/>
              <a:t>القم، </a:t>
            </a:r>
            <a:r>
              <a:rPr lang="ar-IQ" dirty="0"/>
              <a:t>والمتورقات الكبدية، والشريطية البيضاء العريضة ، والمقوسات القندية وغيرها</a:t>
            </a:r>
            <a:endParaRPr lang="en-US" dirty="0"/>
          </a:p>
        </p:txBody>
      </p:sp>
    </p:spTree>
    <p:extLst>
      <p:ext uri="{BB962C8B-B14F-4D97-AF65-F5344CB8AC3E}">
        <p14:creationId xmlns:p14="http://schemas.microsoft.com/office/powerpoint/2010/main" val="1605727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r>
              <a:rPr lang="ar-IQ" b="1" dirty="0"/>
              <a:t>ب- لحم العجول </a:t>
            </a:r>
            <a:r>
              <a:rPr lang="ar-IQ" b="1" dirty="0" smtClean="0"/>
              <a:t>الصغيرة</a:t>
            </a:r>
            <a:endParaRPr lang="en-US" b="1" dirty="0"/>
          </a:p>
          <a:p>
            <a:pPr algn="r" rtl="1"/>
            <a:r>
              <a:rPr lang="ar-IQ" dirty="0"/>
              <a:t>ينتج هذا النوع من لحوم ذكور او اناث حيوانات البقر، التي يت ا روح عمرها بين ثلاثة أشهر الى ثمانية أشهر،</a:t>
            </a:r>
          </a:p>
          <a:p>
            <a:pPr algn="r" rtl="1"/>
            <a:r>
              <a:rPr lang="ar-IQ" dirty="0"/>
              <a:t>ولون لحمها مائل الى رمادي، اولدهن أكثر صلابة من لحوم العجول الرضيعة وعظام الضلوع اقل احم ا ر ا ر .</a:t>
            </a:r>
          </a:p>
          <a:p>
            <a:pPr algn="r" rtl="1"/>
            <a:r>
              <a:rPr lang="ar-IQ" b="1" dirty="0"/>
              <a:t>ج- لحم العجل </a:t>
            </a:r>
            <a:r>
              <a:rPr lang="ar-IQ" b="1" dirty="0" smtClean="0"/>
              <a:t>(ماشية اللحم)</a:t>
            </a:r>
            <a:r>
              <a:rPr lang="ar-IQ" dirty="0" smtClean="0"/>
              <a:t>لحم </a:t>
            </a:r>
            <a:r>
              <a:rPr lang="ar-IQ" dirty="0"/>
              <a:t>ناتج من الذكور )المخصصة لإنتاج اللحم( وعمرها ثمانية أشهر الى أثني </a:t>
            </a:r>
            <a:r>
              <a:rPr lang="ar-IQ" dirty="0" smtClean="0"/>
              <a:t> عشر شهرا </a:t>
            </a:r>
            <a:r>
              <a:rPr lang="ar-IQ" dirty="0"/>
              <a:t>ولون لحمها </a:t>
            </a:r>
            <a:r>
              <a:rPr lang="ar-IQ" dirty="0" smtClean="0"/>
              <a:t>فاتح خفيف </a:t>
            </a:r>
            <a:r>
              <a:rPr lang="ar-IQ" dirty="0"/>
              <a:t>وينتشر دهنها بطريقة مناسبة داخل العضلات وقد يكون هذا التوزيع مناسبا او غير </a:t>
            </a:r>
            <a:r>
              <a:rPr lang="ar-IQ" dirty="0" smtClean="0"/>
              <a:t>  مناسب </a:t>
            </a:r>
            <a:r>
              <a:rPr lang="ar-IQ" dirty="0"/>
              <a:t>تبعا </a:t>
            </a:r>
            <a:r>
              <a:rPr lang="ar-IQ" dirty="0" smtClean="0"/>
              <a:t>لجودةاللحوم</a:t>
            </a:r>
            <a:endParaRPr lang="en-US" dirty="0"/>
          </a:p>
        </p:txBody>
      </p:sp>
    </p:spTree>
    <p:extLst>
      <p:ext uri="{BB962C8B-B14F-4D97-AF65-F5344CB8AC3E}">
        <p14:creationId xmlns:p14="http://schemas.microsoft.com/office/powerpoint/2010/main" val="255822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r"/>
            <a:r>
              <a:rPr lang="ar-IQ" b="1" dirty="0"/>
              <a:t>د- لحم العجلة</a:t>
            </a:r>
          </a:p>
          <a:p>
            <a:pPr algn="r"/>
            <a:r>
              <a:rPr lang="ar-IQ" dirty="0"/>
              <a:t>ينتج من اناث العجول التي وعمرها ثمانية أشهر الى أثني عشر </a:t>
            </a:r>
            <a:r>
              <a:rPr lang="ar-IQ" dirty="0" smtClean="0"/>
              <a:t>شهرا </a:t>
            </a:r>
            <a:r>
              <a:rPr lang="ar-IQ" dirty="0"/>
              <a:t>ولم يتم تلقيحها، ولون لحمها احمر </a:t>
            </a:r>
            <a:r>
              <a:rPr lang="ar-IQ" dirty="0" smtClean="0"/>
              <a:t>فاتح وينتشر </a:t>
            </a:r>
            <a:r>
              <a:rPr lang="ar-IQ" dirty="0"/>
              <a:t>الدهن فيها بطريقة مناسبة بين العضلات او غير مناسبة تبعا لجودة اللحوم .</a:t>
            </a:r>
          </a:p>
          <a:p>
            <a:pPr algn="r"/>
            <a:r>
              <a:rPr lang="ar-IQ" b="1" dirty="0"/>
              <a:t>ه- لحم البقرة</a:t>
            </a:r>
          </a:p>
          <a:p>
            <a:pPr algn="r"/>
            <a:r>
              <a:rPr lang="ar-IQ" dirty="0"/>
              <a:t>يؤخذ من اناث عمرها يزيد عن عامين ولحمها احمر داكن ودهنها </a:t>
            </a:r>
            <a:r>
              <a:rPr lang="ar-IQ" dirty="0" smtClean="0"/>
              <a:t> اصفر نظرا </a:t>
            </a:r>
            <a:r>
              <a:rPr lang="ar-IQ" dirty="0"/>
              <a:t>لوجود صبغة الكاروتين </a:t>
            </a:r>
            <a:r>
              <a:rPr lang="ar-IQ" dirty="0" smtClean="0"/>
              <a:t>ويزداد اللون </a:t>
            </a:r>
            <a:r>
              <a:rPr lang="ar-IQ" dirty="0"/>
              <a:t>الاصفر كلما تقدم الحيوان بالعمر مما يسهل تمييزها عن غيرها .</a:t>
            </a:r>
          </a:p>
          <a:p>
            <a:pPr algn="r"/>
            <a:r>
              <a:rPr lang="ar-IQ" b="1" dirty="0"/>
              <a:t>و- لحم الثور</a:t>
            </a:r>
          </a:p>
          <a:p>
            <a:pPr algn="r"/>
            <a:r>
              <a:rPr lang="ar-IQ" dirty="0"/>
              <a:t>لحوم ناتجة من حيوان ذكر يزيد عمره عن عامين لحمه غير طري احمر داكن اللون </a:t>
            </a:r>
            <a:r>
              <a:rPr lang="ar-IQ" dirty="0" smtClean="0"/>
              <a:t>نظرا </a:t>
            </a:r>
            <a:r>
              <a:rPr lang="ar-IQ" dirty="0"/>
              <a:t>لوجود نسبة </a:t>
            </a:r>
            <a:r>
              <a:rPr lang="ar-IQ" dirty="0" smtClean="0"/>
              <a:t>عالية من </a:t>
            </a:r>
            <a:r>
              <a:rPr lang="ar-IQ" dirty="0"/>
              <a:t>المايوغلوبين ودهنه اصفر اللون والعظام غليظة صعبة التكسير</a:t>
            </a:r>
            <a:endParaRPr lang="en-US" dirty="0"/>
          </a:p>
        </p:txBody>
      </p:sp>
    </p:spTree>
    <p:extLst>
      <p:ext uri="{BB962C8B-B14F-4D97-AF65-F5344CB8AC3E}">
        <p14:creationId xmlns:p14="http://schemas.microsoft.com/office/powerpoint/2010/main" val="390855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791200"/>
          </a:xfrm>
        </p:spPr>
        <p:txBody>
          <a:bodyPr/>
          <a:lstStyle/>
          <a:p>
            <a:pPr algn="r"/>
            <a:r>
              <a:rPr lang="ar-IQ" dirty="0"/>
              <a:t>- لحم الجاموس</a:t>
            </a:r>
          </a:p>
          <a:p>
            <a:pPr algn="r"/>
            <a:r>
              <a:rPr lang="ar-IQ" dirty="0"/>
              <a:t>لحومها مسامية أكثر من لحوم الابقار واليافها أكثر سمكا وصلابة من لحوم الابقار .</a:t>
            </a:r>
          </a:p>
          <a:p>
            <a:pPr algn="r"/>
            <a:r>
              <a:rPr lang="ar-IQ" dirty="0"/>
              <a:t>3 - لحم الضأن </a:t>
            </a:r>
            <a:r>
              <a:rPr lang="ar-IQ" dirty="0" smtClean="0"/>
              <a:t>(الغنم)</a:t>
            </a:r>
            <a:endParaRPr lang="ar-IQ" dirty="0"/>
          </a:p>
          <a:p>
            <a:pPr algn="r"/>
            <a:r>
              <a:rPr lang="ar-IQ" dirty="0"/>
              <a:t>ويشمل لحم الحمل الصغير </a:t>
            </a:r>
            <a:r>
              <a:rPr lang="ar-IQ" dirty="0" smtClean="0"/>
              <a:t>ولحم </a:t>
            </a:r>
            <a:r>
              <a:rPr lang="ar-IQ" dirty="0"/>
              <a:t>الضأن </a:t>
            </a:r>
            <a:r>
              <a:rPr lang="ar-IQ" dirty="0" smtClean="0"/>
              <a:t>الحولي و </a:t>
            </a:r>
            <a:r>
              <a:rPr lang="en-US" dirty="0"/>
              <a:t>Yearling ، </a:t>
            </a:r>
            <a:r>
              <a:rPr lang="ar-IQ" dirty="0"/>
              <a:t>لحم اغنام الرضاعة </a:t>
            </a:r>
            <a:r>
              <a:rPr lang="en-US" dirty="0" smtClean="0"/>
              <a:t>.</a:t>
            </a:r>
            <a:endParaRPr lang="en-US" dirty="0"/>
          </a:p>
        </p:txBody>
      </p:sp>
    </p:spTree>
    <p:extLst>
      <p:ext uri="{BB962C8B-B14F-4D97-AF65-F5344CB8AC3E}">
        <p14:creationId xmlns:p14="http://schemas.microsoft.com/office/powerpoint/2010/main" val="174429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r" rtl="1"/>
            <a:r>
              <a:rPr lang="ar-IQ" b="1" dirty="0"/>
              <a:t>- لحم الإبل</a:t>
            </a:r>
          </a:p>
          <a:p>
            <a:pPr algn="r" rtl="1"/>
            <a:r>
              <a:rPr lang="ar-IQ" dirty="0"/>
              <a:t>لحمه وردي اللون واليافه خشنة وعريضة لا يوجد فيها دهن مختلط بالعضلات دهنه </a:t>
            </a:r>
            <a:r>
              <a:rPr lang="ar-IQ" dirty="0" smtClean="0"/>
              <a:t> أملس </a:t>
            </a:r>
            <a:r>
              <a:rPr lang="ar-IQ" dirty="0"/>
              <a:t>كريمي اللون </a:t>
            </a:r>
            <a:r>
              <a:rPr lang="ar-IQ" dirty="0" smtClean="0"/>
              <a:t>مائل الى </a:t>
            </a:r>
            <a:r>
              <a:rPr lang="ar-IQ" dirty="0"/>
              <a:t>الصفرة يتجمع في السنام والقص </a:t>
            </a:r>
            <a:r>
              <a:rPr lang="ar-IQ" dirty="0" smtClean="0"/>
              <a:t>طراوة </a:t>
            </a:r>
            <a:r>
              <a:rPr lang="ar-IQ" dirty="0"/>
              <a:t>اللحم قليلة </a:t>
            </a:r>
            <a:r>
              <a:rPr lang="ar-IQ" dirty="0" smtClean="0"/>
              <a:t>نظرا </a:t>
            </a:r>
            <a:r>
              <a:rPr lang="ar-IQ" dirty="0"/>
              <a:t>لقلة وجود الدهن بين الالياف العضلية .</a:t>
            </a:r>
          </a:p>
          <a:p>
            <a:pPr algn="r" rtl="1"/>
            <a:r>
              <a:rPr lang="ar-IQ" dirty="0"/>
              <a:t>5 - لحم الماعز</a:t>
            </a:r>
          </a:p>
          <a:p>
            <a:pPr algn="r" rtl="1"/>
            <a:r>
              <a:rPr lang="ar-IQ" dirty="0"/>
              <a:t>يعتمد لون اللحم على عمر الحيوان فهو يتدرج من احمر فاتح الى احمر داكن </a:t>
            </a:r>
            <a:r>
              <a:rPr lang="ar-IQ" dirty="0" smtClean="0"/>
              <a:t>له رائحة </a:t>
            </a:r>
            <a:r>
              <a:rPr lang="ar-IQ" dirty="0"/>
              <a:t>مميزة غير مقبولة </a:t>
            </a:r>
            <a:r>
              <a:rPr lang="ar-IQ" dirty="0" smtClean="0"/>
              <a:t>دهنه قليل </a:t>
            </a:r>
            <a:r>
              <a:rPr lang="ar-IQ" dirty="0"/>
              <a:t>يتركز بنسبة عالية حول الكلى عضلاته فقيره من الدهن ويتميز بلزوجة الملمس مما يسهل التصاق الشعر</a:t>
            </a:r>
          </a:p>
          <a:p>
            <a:pPr algn="r" rtl="1"/>
            <a:r>
              <a:rPr lang="ar-IQ" dirty="0"/>
              <a:t>على سطح الذبيحة خلال عمليات الذبح مما قد يساعد على التعرف عليه وتمييزه عن لحم الضأن .</a:t>
            </a:r>
          </a:p>
          <a:p>
            <a:pPr algn="r" rtl="1"/>
            <a:r>
              <a:rPr lang="ar-IQ" b="1" dirty="0"/>
              <a:t>6 - لحم الدواجن</a:t>
            </a:r>
          </a:p>
          <a:p>
            <a:pPr algn="r" rtl="1"/>
            <a:r>
              <a:rPr lang="ar-IQ" dirty="0"/>
              <a:t>اليافها دقيقة ومتينة غير مختلطة بالدهن لون لحم الدجاج والديوك المسمنة </a:t>
            </a:r>
            <a:r>
              <a:rPr lang="ar-IQ" dirty="0" smtClean="0"/>
              <a:t> والديك </a:t>
            </a:r>
            <a:r>
              <a:rPr lang="ar-IQ" dirty="0"/>
              <a:t>الرومي ابيض ولون لحم البط</a:t>
            </a:r>
          </a:p>
          <a:p>
            <a:pPr algn="r" rtl="1"/>
            <a:r>
              <a:rPr lang="ar-IQ" dirty="0"/>
              <a:t>والاوز والحمام داكن بينما لون لحم النعام احمر </a:t>
            </a:r>
            <a:endParaRPr lang="en-US" dirty="0"/>
          </a:p>
        </p:txBody>
      </p:sp>
    </p:spTree>
    <p:extLst>
      <p:ext uri="{BB962C8B-B14F-4D97-AF65-F5344CB8AC3E}">
        <p14:creationId xmlns:p14="http://schemas.microsoft.com/office/powerpoint/2010/main" val="3447758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85000" lnSpcReduction="20000"/>
          </a:bodyPr>
          <a:lstStyle/>
          <a:p>
            <a:pPr algn="r" rtl="1"/>
            <a:r>
              <a:rPr lang="ar-IQ" b="1" dirty="0" smtClean="0"/>
              <a:t>7- </a:t>
            </a:r>
            <a:r>
              <a:rPr lang="ar-IQ" b="1" dirty="0"/>
              <a:t>لحم الارنب</a:t>
            </a:r>
          </a:p>
          <a:p>
            <a:pPr algn="r" rtl="1"/>
            <a:r>
              <a:rPr lang="ar-IQ" dirty="0"/>
              <a:t>لون لحومها احمر باهت الى وردي اللون اليافه دقيقة غير مختلطة بالدهن دهنها ابيض اللون مائل الى الصفرة.</a:t>
            </a:r>
          </a:p>
          <a:p>
            <a:pPr algn="r" rtl="1"/>
            <a:r>
              <a:rPr lang="ar-IQ" dirty="0"/>
              <a:t>8 - </a:t>
            </a:r>
            <a:r>
              <a:rPr lang="ar-IQ" b="1" dirty="0"/>
              <a:t>لحم الاسماك والقشريات والرخويات</a:t>
            </a:r>
          </a:p>
          <a:p>
            <a:pPr algn="r" rtl="1"/>
            <a:r>
              <a:rPr lang="ar-IQ" dirty="0"/>
              <a:t>يتركب هذا النوع من اللحوم في عضلة واحدة ابيض اللون باستثناء بعض الانواع لونها احمر كالسالمون .</a:t>
            </a:r>
          </a:p>
          <a:p>
            <a:pPr algn="r" rtl="1"/>
            <a:r>
              <a:rPr lang="ar-IQ" dirty="0"/>
              <a:t>-</a:t>
            </a:r>
            <a:r>
              <a:rPr lang="ar-IQ" b="1" dirty="0"/>
              <a:t>9 لحم الخنزير</a:t>
            </a:r>
          </a:p>
          <a:p>
            <a:pPr algn="r" rtl="1"/>
            <a:r>
              <a:rPr lang="ar-IQ" dirty="0"/>
              <a:t>يعتمد لون لحمه على حسب عمر الحيوان وعلى حسب موقع العضلة في الذبيحة يدل اللون الرمادي الابيض</a:t>
            </a:r>
          </a:p>
          <a:p>
            <a:pPr algn="r" rtl="1"/>
            <a:r>
              <a:rPr lang="ar-IQ" dirty="0"/>
              <a:t>على صغر سنه واحمر داكن في الخنازير المسمنة اليافه دقيقة ومتينة نوعا ما .</a:t>
            </a:r>
          </a:p>
          <a:p>
            <a:pPr algn="r" rtl="1"/>
            <a:r>
              <a:rPr lang="ar-IQ" b="1" dirty="0"/>
              <a:t>10 - لحم الخيل</a:t>
            </a:r>
          </a:p>
          <a:p>
            <a:pPr algn="r" rtl="1"/>
            <a:r>
              <a:rPr lang="ar-IQ" dirty="0"/>
              <a:t>لونه احمر داكن او بني اليافه متينة ودقيقة غير مختلطة بالدهن نسيجها الضام تام بشكل كبير نتيجة لكثرة</a:t>
            </a:r>
          </a:p>
          <a:p>
            <a:pPr algn="r" rtl="1"/>
            <a:r>
              <a:rPr lang="ar-IQ" dirty="0"/>
              <a:t>حركتها دهنها طري القوام ذهبي او اصفر غامق اللون</a:t>
            </a:r>
            <a:endParaRPr lang="en-US" dirty="0"/>
          </a:p>
        </p:txBody>
      </p:sp>
    </p:spTree>
    <p:extLst>
      <p:ext uri="{BB962C8B-B14F-4D97-AF65-F5344CB8AC3E}">
        <p14:creationId xmlns:p14="http://schemas.microsoft.com/office/powerpoint/2010/main" val="343560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r" rtl="1"/>
            <a:r>
              <a:rPr lang="ar-IQ" b="1" dirty="0"/>
              <a:t>اللحوم غير الصالحة للاستهلاك البشري </a:t>
            </a:r>
            <a:r>
              <a:rPr lang="en-US" b="1" dirty="0"/>
              <a:t>Meat not valid for Human Consumption</a:t>
            </a:r>
          </a:p>
          <a:p>
            <a:pPr algn="r" rtl="1"/>
            <a:r>
              <a:rPr lang="ar-IQ" dirty="0"/>
              <a:t>تعرف اللحوم غير الصالحة للاستهلاك على أنها لحوم مريضة أو ذات قيمة غذائية ضعيفة جدا أو لحوم ذات</a:t>
            </a:r>
          </a:p>
          <a:p>
            <a:pPr algn="r" rtl="1"/>
            <a:r>
              <a:rPr lang="ar-IQ" dirty="0"/>
              <a:t>ا رئحة كريهة أو لا يتفق استهلاكها مع العادات والتقاليد والاعتقادات الدينية. أوصاف اللحوم غير الصالحة</a:t>
            </a:r>
          </a:p>
          <a:p>
            <a:pPr algn="r" rtl="1"/>
            <a:r>
              <a:rPr lang="ar-IQ" dirty="0"/>
              <a:t>للاستهلاك:</a:t>
            </a:r>
          </a:p>
          <a:p>
            <a:pPr algn="r" rtl="1"/>
            <a:r>
              <a:rPr lang="ar-IQ" dirty="0"/>
              <a:t>1 </a:t>
            </a:r>
            <a:r>
              <a:rPr lang="ar-IQ" b="1" dirty="0"/>
              <a:t>- </a:t>
            </a:r>
            <a:r>
              <a:rPr lang="ar-IQ" dirty="0"/>
              <a:t>أوصاف عامة اللحم والأحشاء. ۲ - أوصاف خاصة للحم والأحشاء.</a:t>
            </a:r>
            <a:endParaRPr lang="en-US" dirty="0"/>
          </a:p>
        </p:txBody>
      </p:sp>
    </p:spTree>
    <p:extLst>
      <p:ext uri="{BB962C8B-B14F-4D97-AF65-F5344CB8AC3E}">
        <p14:creationId xmlns:p14="http://schemas.microsoft.com/office/powerpoint/2010/main" val="256463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3988</Words>
  <Application>Microsoft Office PowerPoint</Application>
  <PresentationFormat>On-screen Show (4:3)</PresentationFormat>
  <Paragraphs>220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اللحوم: </vt:lpstr>
      <vt:lpstr>تقسيم انواع اللحوم وتصنيفها</vt:lpstr>
      <vt:lpstr>PowerPoint Presentation</vt:lpstr>
      <vt:lpstr>PowerPoint Presentation</vt:lpstr>
      <vt:lpstr>PowerPoint Presentation</vt:lpstr>
      <vt:lpstr>PowerPoint Presentation</vt:lpstr>
      <vt:lpstr>PowerPoint Presentation</vt:lpstr>
      <vt:lpstr>PowerPoint Presentation</vt:lpstr>
      <vt:lpstr>أوصاف عامة اللحم والأحشاء تقسم إلى:</vt:lpstr>
      <vt:lpstr>ب- الأوصاف العامة للأحشاء غير الصالحة للاستهلاك: </vt:lpstr>
      <vt:lpstr>أوصاف خاصة للحم والأحشاء غير الصالحة للاستهلاك:</vt:lpstr>
      <vt:lpstr>أنواع اللحوم غير الصالحة للاستهلاك:</vt:lpstr>
      <vt:lpstr>تتصف الحيوانات النافقة (الميتة) بدون ذبح: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اللحوم: </dc:title>
  <dc:creator>dell</dc:creator>
  <cp:lastModifiedBy>dell</cp:lastModifiedBy>
  <cp:revision>35</cp:revision>
  <dcterms:created xsi:type="dcterms:W3CDTF">2006-08-16T00:00:00Z</dcterms:created>
  <dcterms:modified xsi:type="dcterms:W3CDTF">2024-02-12T07:16:29Z</dcterms:modified>
</cp:coreProperties>
</file>