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3" r:id="rId2"/>
    <p:sldId id="275" r:id="rId3"/>
    <p:sldId id="276" r:id="rId4"/>
    <p:sldId id="258" r:id="rId5"/>
    <p:sldId id="259" r:id="rId6"/>
    <p:sldId id="260" r:id="rId7"/>
    <p:sldId id="261" r:id="rId8"/>
    <p:sldId id="262" r:id="rId9"/>
    <p:sldId id="264" r:id="rId10"/>
    <p:sldId id="274" r:id="rId11"/>
    <p:sldId id="267" r:id="rId12"/>
    <p:sldId id="282" r:id="rId13"/>
    <p:sldId id="268" r:id="rId14"/>
    <p:sldId id="270" r:id="rId15"/>
    <p:sldId id="277" r:id="rId16"/>
    <p:sldId id="281" r:id="rId17"/>
    <p:sldId id="271" r:id="rId18"/>
    <p:sldId id="279" r:id="rId19"/>
    <p:sldId id="273" r:id="rId20"/>
    <p:sldId id="278"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76" autoAdjust="0"/>
  </p:normalViewPr>
  <p:slideViewPr>
    <p:cSldViewPr snapToGrid="0">
      <p:cViewPr varScale="1">
        <p:scale>
          <a:sx n="63" d="100"/>
          <a:sy n="63"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akistan\OneDrive%20-%20University%20of%20Baghdad%20-%20Computer%20Center\Desktop\H%20index\AAAAA%20citation%20Excel\Use%20it%20for%20citations.csv"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Pakistan\OneDrive%20-%20University%20of%20Baghdad%20-%20Computer%20Center\Desktop\H%20index\AAAAA%20citation%20Excel\Use%20it%20for%20citations.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75812549862985"/>
          <c:y val="2.0503963567709057E-2"/>
          <c:w val="0.84824187450137012"/>
          <c:h val="0.73293889409782609"/>
        </c:manualLayout>
      </c:layout>
      <c:barChart>
        <c:barDir val="col"/>
        <c:grouping val="clustered"/>
        <c:varyColors val="0"/>
        <c:ser>
          <c:idx val="0"/>
          <c:order val="0"/>
          <c:tx>
            <c:strRef>
              <c:f>'Sheet1 (2)'!$B$17</c:f>
              <c:strCache>
                <c:ptCount val="1"/>
                <c:pt idx="0">
                  <c:v>Number of Researchers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(2)'!$A$18:$A$28</c:f>
              <c:strCache>
                <c:ptCount val="11"/>
                <c:pt idx="0">
                  <c:v>Australia</c:v>
                </c:pt>
                <c:pt idx="1">
                  <c:v>Nigeria</c:v>
                </c:pt>
                <c:pt idx="2">
                  <c:v>UK</c:v>
                </c:pt>
                <c:pt idx="3">
                  <c:v>‎Turkey</c:v>
                </c:pt>
                <c:pt idx="4">
                  <c:v>USA</c:v>
                </c:pt>
                <c:pt idx="5">
                  <c:v>China</c:v>
                </c:pt>
                <c:pt idx="6">
                  <c:v>India</c:v>
                </c:pt>
                <c:pt idx="7">
                  <c:v>KSA</c:v>
                </c:pt>
                <c:pt idx="8">
                  <c:v>Malaysia</c:v>
                </c:pt>
                <c:pt idx="9">
                  <c:v>Kuwait</c:v>
                </c:pt>
                <c:pt idx="10">
                  <c:v>Cameroon</c:v>
                </c:pt>
              </c:strCache>
            </c:strRef>
          </c:cat>
          <c:val>
            <c:numRef>
              <c:f>'Sheet1 (2)'!$B$18:$B$28</c:f>
              <c:numCache>
                <c:formatCode>General</c:formatCode>
                <c:ptCount val="11"/>
                <c:pt idx="0">
                  <c:v>7</c:v>
                </c:pt>
                <c:pt idx="1">
                  <c:v>6</c:v>
                </c:pt>
                <c:pt idx="2">
                  <c:v>5</c:v>
                </c:pt>
                <c:pt idx="3">
                  <c:v>5</c:v>
                </c:pt>
                <c:pt idx="4">
                  <c:v>2</c:v>
                </c:pt>
                <c:pt idx="5">
                  <c:v>2</c:v>
                </c:pt>
                <c:pt idx="6">
                  <c:v>1</c:v>
                </c:pt>
                <c:pt idx="7">
                  <c:v>1</c:v>
                </c:pt>
                <c:pt idx="8">
                  <c:v>1</c:v>
                </c:pt>
                <c:pt idx="9">
                  <c:v>1</c:v>
                </c:pt>
                <c:pt idx="10">
                  <c:v>1</c:v>
                </c:pt>
              </c:numCache>
            </c:numRef>
          </c:val>
          <c:extLst>
            <c:ext xmlns:c16="http://schemas.microsoft.com/office/drawing/2014/chart" uri="{C3380CC4-5D6E-409C-BE32-E72D297353CC}">
              <c16:uniqueId val="{00000000-013D-44DC-B74F-CCD3B336B8CF}"/>
            </c:ext>
          </c:extLst>
        </c:ser>
        <c:dLbls>
          <c:dLblPos val="outEnd"/>
          <c:showLegendKey val="0"/>
          <c:showVal val="1"/>
          <c:showCatName val="0"/>
          <c:showSerName val="0"/>
          <c:showPercent val="0"/>
          <c:showBubbleSize val="0"/>
        </c:dLbls>
        <c:gapWidth val="48"/>
        <c:overlap val="-27"/>
        <c:axId val="376529600"/>
        <c:axId val="338138064"/>
      </c:barChart>
      <c:catAx>
        <c:axId val="376529600"/>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38138064"/>
        <c:crosses val="autoZero"/>
        <c:auto val="1"/>
        <c:lblAlgn val="ctr"/>
        <c:lblOffset val="100"/>
        <c:noMultiLvlLbl val="0"/>
      </c:catAx>
      <c:valAx>
        <c:axId val="338138064"/>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b="1"/>
                  <a:t>Number of Researchers</a:t>
                </a:r>
              </a:p>
            </c:rich>
          </c:tx>
          <c:layout>
            <c:manualLayout>
              <c:xMode val="edge"/>
              <c:yMode val="edge"/>
              <c:x val="2.3205874595453685E-4"/>
              <c:y val="0.1737890242683674"/>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652960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75812549862985"/>
          <c:y val="2.0503963567709057E-2"/>
          <c:w val="0.84824187450137012"/>
          <c:h val="0.73293889409782609"/>
        </c:manualLayout>
      </c:layout>
      <c:barChart>
        <c:barDir val="col"/>
        <c:grouping val="clustered"/>
        <c:varyColors val="0"/>
        <c:ser>
          <c:idx val="0"/>
          <c:order val="0"/>
          <c:tx>
            <c:strRef>
              <c:f>'Sheet1 (2)'!$B$17</c:f>
              <c:strCache>
                <c:ptCount val="1"/>
                <c:pt idx="0">
                  <c:v>Number of Researchers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(2)'!$A$18:$A$28</c:f>
              <c:strCache>
                <c:ptCount val="11"/>
                <c:pt idx="0">
                  <c:v>Australia</c:v>
                </c:pt>
                <c:pt idx="1">
                  <c:v>Nigeria</c:v>
                </c:pt>
                <c:pt idx="2">
                  <c:v>UK</c:v>
                </c:pt>
                <c:pt idx="3">
                  <c:v>‎Turkey</c:v>
                </c:pt>
                <c:pt idx="4">
                  <c:v>USA</c:v>
                </c:pt>
                <c:pt idx="5">
                  <c:v>China</c:v>
                </c:pt>
                <c:pt idx="6">
                  <c:v>India</c:v>
                </c:pt>
                <c:pt idx="7">
                  <c:v>KSA</c:v>
                </c:pt>
                <c:pt idx="8">
                  <c:v>Malaysia</c:v>
                </c:pt>
                <c:pt idx="9">
                  <c:v>Kuwait</c:v>
                </c:pt>
                <c:pt idx="10">
                  <c:v>Cameroon</c:v>
                </c:pt>
              </c:strCache>
            </c:strRef>
          </c:cat>
          <c:val>
            <c:numRef>
              <c:f>'Sheet1 (2)'!$B$18:$B$28</c:f>
              <c:numCache>
                <c:formatCode>General</c:formatCode>
                <c:ptCount val="11"/>
                <c:pt idx="0">
                  <c:v>7</c:v>
                </c:pt>
                <c:pt idx="1">
                  <c:v>6</c:v>
                </c:pt>
                <c:pt idx="2">
                  <c:v>5</c:v>
                </c:pt>
                <c:pt idx="3">
                  <c:v>5</c:v>
                </c:pt>
                <c:pt idx="4">
                  <c:v>2</c:v>
                </c:pt>
                <c:pt idx="5">
                  <c:v>2</c:v>
                </c:pt>
                <c:pt idx="6">
                  <c:v>1</c:v>
                </c:pt>
                <c:pt idx="7">
                  <c:v>1</c:v>
                </c:pt>
                <c:pt idx="8">
                  <c:v>1</c:v>
                </c:pt>
                <c:pt idx="9">
                  <c:v>1</c:v>
                </c:pt>
                <c:pt idx="10">
                  <c:v>1</c:v>
                </c:pt>
              </c:numCache>
            </c:numRef>
          </c:val>
          <c:extLst>
            <c:ext xmlns:c16="http://schemas.microsoft.com/office/drawing/2014/chart" uri="{C3380CC4-5D6E-409C-BE32-E72D297353CC}">
              <c16:uniqueId val="{00000000-013D-44DC-B74F-CCD3B336B8CF}"/>
            </c:ext>
          </c:extLst>
        </c:ser>
        <c:dLbls>
          <c:dLblPos val="outEnd"/>
          <c:showLegendKey val="0"/>
          <c:showVal val="1"/>
          <c:showCatName val="0"/>
          <c:showSerName val="0"/>
          <c:showPercent val="0"/>
          <c:showBubbleSize val="0"/>
        </c:dLbls>
        <c:gapWidth val="48"/>
        <c:overlap val="-27"/>
        <c:axId val="376529600"/>
        <c:axId val="338138064"/>
      </c:barChart>
      <c:catAx>
        <c:axId val="376529600"/>
        <c:scaling>
          <c:orientation val="minMax"/>
        </c:scaling>
        <c:delete val="0"/>
        <c:axPos val="b"/>
        <c:numFmt formatCode="General"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38138064"/>
        <c:crosses val="autoZero"/>
        <c:auto val="1"/>
        <c:lblAlgn val="ctr"/>
        <c:lblOffset val="100"/>
        <c:noMultiLvlLbl val="0"/>
      </c:catAx>
      <c:valAx>
        <c:axId val="338138064"/>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b="1"/>
                  <a:t>Number of Researchers</a:t>
                </a:r>
              </a:p>
            </c:rich>
          </c:tx>
          <c:layout>
            <c:manualLayout>
              <c:xMode val="edge"/>
              <c:yMode val="edge"/>
              <c:x val="2.3205874595453685E-4"/>
              <c:y val="0.1737890242683674"/>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76529600"/>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83E83-7399-4E42-849E-B734A2EFDDD2}"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0B2EC-373F-4601-9C6D-06F55A3BD7A0}" type="slidenum">
              <a:rPr lang="en-US" smtClean="0"/>
              <a:t>‹#›</a:t>
            </a:fld>
            <a:endParaRPr lang="en-US"/>
          </a:p>
        </p:txBody>
      </p:sp>
    </p:spTree>
    <p:extLst>
      <p:ext uri="{BB962C8B-B14F-4D97-AF65-F5344CB8AC3E}">
        <p14:creationId xmlns:p14="http://schemas.microsoft.com/office/powerpoint/2010/main" val="7217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1</a:t>
            </a:fld>
            <a:endParaRPr lang="en-US"/>
          </a:p>
        </p:txBody>
      </p:sp>
    </p:spTree>
    <p:extLst>
      <p:ext uri="{BB962C8B-B14F-4D97-AF65-F5344CB8AC3E}">
        <p14:creationId xmlns:p14="http://schemas.microsoft.com/office/powerpoint/2010/main" val="6440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17</a:t>
            </a:fld>
            <a:endParaRPr lang="en-US"/>
          </a:p>
        </p:txBody>
      </p:sp>
    </p:spTree>
    <p:extLst>
      <p:ext uri="{BB962C8B-B14F-4D97-AF65-F5344CB8AC3E}">
        <p14:creationId xmlns:p14="http://schemas.microsoft.com/office/powerpoint/2010/main" val="2235478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1D57A-1D20-0B32-AB58-0A18679BE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9A6FF-3ABC-ECA3-28B3-5822802FA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72E87-710B-D145-25C3-BD39A248AA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6AFCE9-387D-31A0-0ABB-262090F5AAB1}"/>
              </a:ext>
            </a:extLst>
          </p:cNvPr>
          <p:cNvSpPr>
            <a:spLocks noGrp="1"/>
          </p:cNvSpPr>
          <p:nvPr>
            <p:ph type="sldNum" sz="quarter" idx="5"/>
          </p:nvPr>
        </p:nvSpPr>
        <p:spPr/>
        <p:txBody>
          <a:bodyPr/>
          <a:lstStyle/>
          <a:p>
            <a:fld id="{ED80B2EC-373F-4601-9C6D-06F55A3BD7A0}" type="slidenum">
              <a:rPr lang="en-US" smtClean="0"/>
              <a:t>18</a:t>
            </a:fld>
            <a:endParaRPr lang="en-US"/>
          </a:p>
        </p:txBody>
      </p:sp>
    </p:spTree>
    <p:extLst>
      <p:ext uri="{BB962C8B-B14F-4D97-AF65-F5344CB8AC3E}">
        <p14:creationId xmlns:p14="http://schemas.microsoft.com/office/powerpoint/2010/main" val="396774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b="0" i="0" dirty="0">
                <a:solidFill>
                  <a:srgbClr val="EF4444"/>
                </a:solidFill>
                <a:effectLst/>
                <a:latin typeface="Söhne"/>
              </a:rPr>
              <a:t>المقالات". يشير هذا المصطلح إلى حالة لا تُظهر فيها المجلة تمييزًا كافيًا أو تدقيقًا في المقالات المقدمة بناءً على الجودة أو الأهمية أو الأصالة خلال عملية المراجعة النظيرة وعملية القبول. يمكن أن ينجم هذا الأمر عن عدة أسباب، منها:</a:t>
            </a:r>
          </a:p>
          <a:p>
            <a:pPr algn="r" rtl="1">
              <a:buFont typeface="+mj-lt"/>
              <a:buAutoNum type="arabicPeriod"/>
            </a:pPr>
            <a:r>
              <a:rPr lang="ar-SA" b="1" i="0" dirty="0">
                <a:solidFill>
                  <a:srgbClr val="EF4444"/>
                </a:solidFill>
                <a:effectLst/>
                <a:latin typeface="Söhne"/>
              </a:rPr>
              <a:t>عملية المراجعة النظيرة غير كافية</a:t>
            </a:r>
            <a:r>
              <a:rPr lang="ar-SA" b="0" i="0" dirty="0">
                <a:solidFill>
                  <a:srgbClr val="EF4444"/>
                </a:solidFill>
                <a:effectLst/>
                <a:latin typeface="Söhne"/>
              </a:rPr>
              <a:t>: إذا لم تكن عملية المراجعة النظيرة صارمة أو شاملة، قد يتم قبول مقالات ذات قيمة علمية أو جدة أقل. آلية مراجعة نظيرة قوية أساسية لضمان نشر المقالات ذات الجودة العالية والأهمية فقط.</a:t>
            </a:r>
          </a:p>
          <a:p>
            <a:pPr algn="r" rtl="1">
              <a:buFont typeface="+mj-lt"/>
              <a:buAutoNum type="arabicPeriod"/>
            </a:pPr>
            <a:r>
              <a:rPr lang="ar-SA" b="1" i="0" dirty="0">
                <a:solidFill>
                  <a:srgbClr val="EF4444"/>
                </a:solidFill>
                <a:effectLst/>
                <a:latin typeface="Söhne"/>
              </a:rPr>
              <a:t>السياسات التحريرية</a:t>
            </a:r>
            <a:r>
              <a:rPr lang="ar-SA" b="0" i="0" dirty="0">
                <a:solidFill>
                  <a:srgbClr val="EF4444"/>
                </a:solidFill>
                <a:effectLst/>
                <a:latin typeface="Söhne"/>
              </a:rPr>
              <a:t>: قد تكون لدى المجلة سياسات تحريرية متساهلة لا تعطي الأولوية للمعايير العالية المطلوبة للنشر. وهذا يمكن أن يؤدي إلى قبول مقالات لا تسهم بشكل كبير في المجال أو ليست ذات جودة كافية.</a:t>
            </a:r>
          </a:p>
          <a:p>
            <a:pPr algn="r" rtl="1">
              <a:buFont typeface="+mj-lt"/>
              <a:buAutoNum type="arabicPeriod"/>
            </a:pPr>
            <a:r>
              <a:rPr lang="ar-SA" b="1" i="0" dirty="0">
                <a:solidFill>
                  <a:srgbClr val="EF4444"/>
                </a:solidFill>
                <a:effectLst/>
                <a:latin typeface="Söhne"/>
              </a:rPr>
              <a:t>الكم على حساب الجودة</a:t>
            </a:r>
            <a:r>
              <a:rPr lang="ar-SA" b="0" i="0" dirty="0">
                <a:solidFill>
                  <a:srgbClr val="EF4444"/>
                </a:solidFill>
                <a:effectLst/>
                <a:latin typeface="Söhne"/>
              </a:rPr>
              <a:t>: قد تسعى المجلات إلى زيادة حجم نشرها وتتنازل عن تحديدية المقالات، مما يؤدي إلى قبول عدد أكبر من الطلبات دون التزام صارم بمعايير الجودة والأهمية.</a:t>
            </a:r>
          </a:p>
          <a:p>
            <a:pPr algn="r" rtl="1">
              <a:buFont typeface="+mj-lt"/>
              <a:buAutoNum type="arabicPeriod"/>
            </a:pPr>
            <a:r>
              <a:rPr lang="ar-SA" b="1" i="0" dirty="0">
                <a:solidFill>
                  <a:srgbClr val="EF4444"/>
                </a:solidFill>
                <a:effectLst/>
                <a:latin typeface="Söhne"/>
              </a:rPr>
              <a:t>نطاق واسع</a:t>
            </a:r>
            <a:r>
              <a:rPr lang="ar-SA" b="0" i="0" dirty="0">
                <a:solidFill>
                  <a:srgbClr val="EF4444"/>
                </a:solidFill>
                <a:effectLst/>
                <a:latin typeface="Söhne"/>
              </a:rPr>
              <a:t>: أحيانًا، قد تجد المجلات ذات النطاق الواسع صعوبة في الحفاظ على مستوى عالٍ من التحديدية بسبب تنوع المواضيع التي تغطيها. وقد يجعل هذا من الصعب جذب مراجعين ذوي الخبرة المناسبة أو الحفاظ على ثبات في جودة المقالات المقبولة.</a:t>
            </a:r>
          </a:p>
          <a:p>
            <a:pPr algn="r" rtl="1"/>
            <a:r>
              <a:rPr lang="ar-SA" b="0" i="0" dirty="0">
                <a:solidFill>
                  <a:srgbClr val="EF4444"/>
                </a:solidFill>
                <a:effectLst/>
                <a:latin typeface="Söhne"/>
              </a:rPr>
              <a:t>معالجة هذه المشكلة عادةً ما تتضمن تشديد عملية المراجعة النظيرة، توضيح وتطبيق سياسات تحريرية أكثر صرامة، ضمان وجود نطاق واضح ومركّز للمجلة، والتأكيد على أهمية الجودة والأصالة في المقالات المقدمة. من خلال القيام بذلك، يمكن للمجلة تعزيز تأثيرها العلمي وسمعتها في المجتمع</a:t>
            </a:r>
          </a:p>
          <a:p>
            <a:pPr algn="r" rtl="1"/>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19</a:t>
            </a:fld>
            <a:endParaRPr lang="en-US"/>
          </a:p>
        </p:txBody>
      </p:sp>
    </p:spTree>
    <p:extLst>
      <p:ext uri="{BB962C8B-B14F-4D97-AF65-F5344CB8AC3E}">
        <p14:creationId xmlns:p14="http://schemas.microsoft.com/office/powerpoint/2010/main" val="336574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dirty="0"/>
              <a:t>مكرسة للجودة والنزاهةا</a:t>
            </a:r>
            <a:endParaRPr lang="en-US" dirty="0"/>
          </a:p>
          <a:p>
            <a:r>
              <a:rPr lang="ar-IQ" dirty="0"/>
              <a:t>لتمسك بأعلى معايير النشر واحتضان المبادئ التوجيهية الأخلاقية الدولية.التحسينات الاستراتيجيةتعزيز مراجعة النظراء، وتوسيع المشاركة الدولية، وتحسين الرؤية من خلال الفهرسة.الزخم إلى الأمامملتزمون بالتحسين المستمر ويهدفون إلى إدراج </a:t>
            </a:r>
            <a:r>
              <a:rPr lang="en-US" dirty="0"/>
              <a:t>Scopus.</a:t>
            </a:r>
            <a:r>
              <a:rPr lang="ar-IQ" dirty="0"/>
              <a:t>شكرًا لكالتقدير للمشاركة والانفتاح على المناقشات.</a:t>
            </a:r>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21</a:t>
            </a:fld>
            <a:endParaRPr lang="en-US"/>
          </a:p>
        </p:txBody>
      </p:sp>
    </p:spTree>
    <p:extLst>
      <p:ext uri="{BB962C8B-B14F-4D97-AF65-F5344CB8AC3E}">
        <p14:creationId xmlns:p14="http://schemas.microsoft.com/office/powerpoint/2010/main" val="285450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t>رحلة المجلة</a:t>
            </a:r>
          </a:p>
          <a:p>
            <a:pPr algn="r" rtl="1"/>
            <a:r>
              <a:rPr lang="ar-SA" dirty="0"/>
              <a:t>تاريخ ورسالة المجلة العراقية للطب البيطري</a:t>
            </a:r>
          </a:p>
          <a:p>
            <a:pPr algn="r" rtl="1"/>
            <a:r>
              <a:rPr lang="ar-SA" dirty="0"/>
              <a:t>الإنجازات والنمو منذ تأسيسها عام 1977</a:t>
            </a:r>
          </a:p>
          <a:p>
            <a:pPr algn="r" rtl="1"/>
            <a:r>
              <a:rPr lang="ar-SA" dirty="0"/>
              <a:t>فهم ردود الفعل سكوبوس</a:t>
            </a:r>
          </a:p>
          <a:p>
            <a:pPr algn="r" rtl="1"/>
            <a:r>
              <a:rPr lang="ar-SA" dirty="0"/>
              <a:t>نظرة عامة على أسباب رفض سكوبس</a:t>
            </a:r>
          </a:p>
          <a:p>
            <a:pPr algn="r" rtl="1"/>
            <a:r>
              <a:rPr lang="ar-SA" dirty="0"/>
              <a:t>الاستجابة الأولية والالتزام بالتحسين</a:t>
            </a:r>
          </a:p>
          <a:p>
            <a:pPr algn="r" rtl="1"/>
            <a:r>
              <a:rPr lang="ar-SA" dirty="0"/>
              <a:t>الإجراءات الإستراتيجية للتميز</a:t>
            </a:r>
          </a:p>
          <a:p>
            <a:pPr algn="r" rtl="1"/>
            <a:r>
              <a:rPr lang="ar-SA" dirty="0"/>
              <a:t>النشر الأخلاقي والالتزام بإرشادات </a:t>
            </a:r>
            <a:r>
              <a:rPr lang="en-US" dirty="0"/>
              <a:t>COPE</a:t>
            </a:r>
          </a:p>
          <a:p>
            <a:pPr algn="r" rtl="1"/>
            <a:r>
              <a:rPr lang="ar-SA" dirty="0"/>
              <a:t>تعزيز القيمة العلمية من خلال مراجعة النظراء الصارمة</a:t>
            </a:r>
          </a:p>
          <a:p>
            <a:pPr algn="r" rtl="1"/>
            <a:r>
              <a:rPr lang="ar-SA" dirty="0"/>
              <a:t>توسيع نطاق التأليف والحد من التحيز الجغرافي</a:t>
            </a:r>
          </a:p>
          <a:p>
            <a:pPr algn="r" rtl="1"/>
            <a:r>
              <a:rPr lang="ar-SA" dirty="0"/>
              <a:t>مبادرات لزيادة الاستشهادات وظهور المجلة</a:t>
            </a:r>
          </a:p>
          <a:p>
            <a:pPr algn="r" rtl="1"/>
            <a:r>
              <a:rPr lang="ar-SA" dirty="0"/>
              <a:t>الفهرسة والاعتراف العالمي</a:t>
            </a:r>
          </a:p>
          <a:p>
            <a:pPr algn="r" rtl="1"/>
            <a:r>
              <a:rPr lang="ar-SA" dirty="0"/>
              <a:t>الإنجازات في الفهرسة: </a:t>
            </a:r>
            <a:r>
              <a:rPr lang="en-US" dirty="0"/>
              <a:t>DOAJ، OASPA، </a:t>
            </a:r>
            <a:r>
              <a:rPr lang="ar-SA" dirty="0"/>
              <a:t>والمزيد</a:t>
            </a:r>
          </a:p>
          <a:p>
            <a:pPr algn="r" rtl="1"/>
            <a:r>
              <a:rPr lang="ar-SA" dirty="0"/>
              <a:t>تنفيذ معرفات الكائنات الرقمية (</a:t>
            </a:r>
            <a:r>
              <a:rPr lang="en-US" dirty="0" err="1"/>
              <a:t>DOIs</a:t>
            </a:r>
            <a:r>
              <a:rPr lang="en-US" dirty="0"/>
              <a:t>).</a:t>
            </a:r>
          </a:p>
          <a:p>
            <a:pPr algn="r" rtl="1"/>
            <a:r>
              <a:rPr lang="ar-SA" dirty="0"/>
              <a:t>العضوية في </a:t>
            </a:r>
            <a:r>
              <a:rPr lang="en-US" dirty="0" err="1"/>
              <a:t>CLOCKSS</a:t>
            </a:r>
            <a:r>
              <a:rPr lang="en-US" dirty="0"/>
              <a:t> </a:t>
            </a:r>
            <a:r>
              <a:rPr lang="ar-SA" dirty="0"/>
              <a:t>و </a:t>
            </a:r>
            <a:r>
              <a:rPr lang="en-US" dirty="0" err="1"/>
              <a:t>LOCKSS</a:t>
            </a:r>
            <a:r>
              <a:rPr lang="en-US" dirty="0"/>
              <a:t> </a:t>
            </a:r>
            <a:r>
              <a:rPr lang="ar-SA" dirty="0"/>
              <a:t>لحفظ الأرشيف</a:t>
            </a:r>
          </a:p>
          <a:p>
            <a:pPr algn="r" rtl="1"/>
            <a:r>
              <a:rPr lang="ar-SA" dirty="0"/>
              <a:t>مقاييس التأثير والاستشهاد</a:t>
            </a:r>
          </a:p>
          <a:p>
            <a:pPr algn="r" rtl="1"/>
            <a:r>
              <a:rPr lang="ar-SA" dirty="0"/>
              <a:t>أداء الاقتباس: مؤشر </a:t>
            </a:r>
            <a:r>
              <a:rPr lang="en-US" dirty="0"/>
              <a:t>H </a:t>
            </a:r>
            <a:r>
              <a:rPr lang="ar-SA" dirty="0"/>
              <a:t>ومؤشر </a:t>
            </a:r>
            <a:r>
              <a:rPr lang="en-US" dirty="0" err="1"/>
              <a:t>I10</a:t>
            </a:r>
            <a:r>
              <a:rPr lang="en-US" dirty="0"/>
              <a:t> </a:t>
            </a:r>
            <a:r>
              <a:rPr lang="ar-SA" dirty="0"/>
              <a:t>من </a:t>
            </a:r>
            <a:r>
              <a:rPr lang="en-US" dirty="0"/>
              <a:t>Scopus </a:t>
            </a:r>
            <a:r>
              <a:rPr lang="ar-SA" dirty="0"/>
              <a:t>و</a:t>
            </a:r>
            <a:r>
              <a:rPr lang="en-US" dirty="0"/>
              <a:t>Google Scholar</a:t>
            </a:r>
          </a:p>
          <a:p>
            <a:pPr algn="r" rtl="1"/>
            <a:r>
              <a:rPr lang="ar-SA" dirty="0"/>
              <a:t>استراتيجيات النمو المستمر في التأثير الأكاديمي</a:t>
            </a:r>
          </a:p>
          <a:p>
            <a:pPr algn="r" rtl="1"/>
            <a:r>
              <a:rPr lang="ar-SA" dirty="0"/>
              <a:t>الاتجاهات المستقبلية وإعادة تقديم </a:t>
            </a:r>
            <a:r>
              <a:rPr lang="en-US" dirty="0"/>
              <a:t>Scopus</a:t>
            </a:r>
          </a:p>
          <a:p>
            <a:pPr algn="r" rtl="1"/>
            <a:r>
              <a:rPr lang="ar-SA" dirty="0"/>
              <a:t>التحسينات المستمرة والخطط المستقبلية</a:t>
            </a:r>
          </a:p>
          <a:p>
            <a:pPr algn="r" rtl="1"/>
            <a:r>
              <a:rPr lang="ar-SA" dirty="0"/>
              <a:t>استراتيجية إعادة التقديم إلى </a:t>
            </a:r>
            <a:r>
              <a:rPr lang="en-US" dirty="0"/>
              <a:t>Scopus</a:t>
            </a:r>
          </a:p>
          <a:p>
            <a:pPr algn="r" rtl="1"/>
            <a:r>
              <a:rPr lang="ar-SA" dirty="0"/>
              <a:t>سؤال وجواب</a:t>
            </a:r>
          </a:p>
          <a:p>
            <a:pPr algn="r" rtl="1"/>
            <a:r>
              <a:rPr lang="ar-SA" dirty="0"/>
              <a:t>المجال مفتوح للأسئلة والمناقشات</a:t>
            </a:r>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2</a:t>
            </a:fld>
            <a:endParaRPr lang="en-US"/>
          </a:p>
        </p:txBody>
      </p:sp>
    </p:spTree>
    <p:extLst>
      <p:ext uri="{BB962C8B-B14F-4D97-AF65-F5344CB8AC3E}">
        <p14:creationId xmlns:p14="http://schemas.microsoft.com/office/powerpoint/2010/main" val="329342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t>أسباب رفض سكوبوس عام 2017</a:t>
            </a:r>
            <a:endParaRPr lang="en-US" dirty="0"/>
          </a:p>
          <a:p>
            <a:pPr algn="r" rtl="1"/>
            <a:r>
              <a:rPr lang="ar-SA" dirty="0"/>
              <a:t>باختصار، كانت الأسباب الرئيسية التي تم تسليط الضوء عليها هي: الافتقار إلى بيان الأخلاقيات، وعدم اتساق جودة/مساهمات المقالات، والاستشهادات الضعيفة، وتمثيل المؤلفين من جامعة واحدة فقط، والحاجة إلى الانتقائية، وسياسات النشر غير الواضحة.</a:t>
            </a:r>
          </a:p>
          <a:p>
            <a:pPr algn="r" rtl="1"/>
            <a:endParaRPr lang="ar-SA" dirty="0"/>
          </a:p>
          <a:p>
            <a:pPr algn="r" rtl="1"/>
            <a:r>
              <a:rPr lang="ar-SA" dirty="0"/>
              <a:t>يبدو أن معالجة هذه القيود من خلال تنفيذ بيان الأخلاقيات، وتعزيز جودة البحث والمساهمات، وتحسين الاستشهادات، وتنويع التأليف، وتعزيز الانتقائية، وصياغة سياسات نشر واضحة هي المجالات الرئيسية المقترحة لتحسين فرص المجلة في الحصول على قبول من قبل </a:t>
            </a:r>
            <a:r>
              <a:rPr lang="en-US" dirty="0"/>
              <a:t>Scopus </a:t>
            </a:r>
            <a:r>
              <a:rPr lang="ar-SA" dirty="0"/>
              <a:t>في تقديم مستقبلي. .</a:t>
            </a:r>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8</a:t>
            </a:fld>
            <a:endParaRPr lang="en-US"/>
          </a:p>
        </p:txBody>
      </p:sp>
    </p:spTree>
    <p:extLst>
      <p:ext uri="{BB962C8B-B14F-4D97-AF65-F5344CB8AC3E}">
        <p14:creationId xmlns:p14="http://schemas.microsoft.com/office/powerpoint/2010/main" val="11308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primary reasons highlighted were: lack of ethics statement, inconsistent quality/contributions of articles, poor citations, author representation from just one university, need for selectivity, and unclear publishing policies.</a:t>
            </a:r>
          </a:p>
          <a:p>
            <a:r>
              <a:rPr lang="en-US" dirty="0"/>
              <a:t>Addressing these limitations by implementing an ethics statement, strengthening research quality and contributions, improving citations, diversifying authorship, enhancing selectivity, and formulating clear publishing policies seem to be the main areas suggested for improving the journal's chances of getting accepted by Scopus in a future submission.</a:t>
            </a:r>
          </a:p>
          <a:p>
            <a:pPr algn="r" rtl="1"/>
            <a:r>
              <a:rPr lang="ar-SA" dirty="0"/>
              <a:t>باختصار، كانت الأسباب الرئيسية التي تم تسليط الضوء عليها هي: الافتقار إلى بيان الأخلاقيات، وعدم اتساق جودة/مساهمات المقالات، والاستشهادات الضعيفة، وتمثيل المؤلفين من جامعة واحدة فقط، والحاجة إلى الانتقائية، وسياسات النشر غير الواضحة.</a:t>
            </a:r>
          </a:p>
          <a:p>
            <a:pPr algn="r" rtl="1"/>
            <a:endParaRPr lang="ar-SA" dirty="0"/>
          </a:p>
          <a:p>
            <a:pPr algn="r" rtl="1"/>
            <a:r>
              <a:rPr lang="ar-SA" dirty="0"/>
              <a:t>يبدو أن معالجة هذه القيود من خلال تنفيذ بيان الأخلاقيات، وتعزيز جودة البحث والمساهمات، وتحسين الاستشهادات، وتنويع التأليف، وتعزيز الانتقائية، وصياغة سياسات نشر واضحة هي المجالات الرئيسية المقترحة لتحسين فرص المجلة في الحصول على قبول من قبل </a:t>
            </a:r>
            <a:r>
              <a:rPr lang="en-US" dirty="0"/>
              <a:t>Scopus </a:t>
            </a:r>
            <a:r>
              <a:rPr lang="ar-SA" dirty="0"/>
              <a:t>في تقديم مستقبلي. .</a:t>
            </a:r>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9</a:t>
            </a:fld>
            <a:endParaRPr lang="en-US"/>
          </a:p>
        </p:txBody>
      </p:sp>
    </p:spTree>
    <p:extLst>
      <p:ext uri="{BB962C8B-B14F-4D97-AF65-F5344CB8AC3E}">
        <p14:creationId xmlns:p14="http://schemas.microsoft.com/office/powerpoint/2010/main" val="48098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Adopted and prominently displayed a publication ethics statement in alignment with the Committee on Publication Ethics (COPE) standards</a:t>
            </a:r>
          </a:p>
        </p:txBody>
      </p:sp>
      <p:sp>
        <p:nvSpPr>
          <p:cNvPr id="4" name="Slide Number Placeholder 3"/>
          <p:cNvSpPr>
            <a:spLocks noGrp="1"/>
          </p:cNvSpPr>
          <p:nvPr>
            <p:ph type="sldNum" sz="quarter" idx="5"/>
          </p:nvPr>
        </p:nvSpPr>
        <p:spPr/>
        <p:txBody>
          <a:bodyPr/>
          <a:lstStyle/>
          <a:p>
            <a:fld id="{ED80B2EC-373F-4601-9C6D-06F55A3BD7A0}" type="slidenum">
              <a:rPr lang="en-US" smtClean="0"/>
              <a:t>11</a:t>
            </a:fld>
            <a:endParaRPr lang="en-US"/>
          </a:p>
        </p:txBody>
      </p:sp>
    </p:spTree>
    <p:extLst>
      <p:ext uri="{BB962C8B-B14F-4D97-AF65-F5344CB8AC3E}">
        <p14:creationId xmlns:p14="http://schemas.microsoft.com/office/powerpoint/2010/main" val="196527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Percentage of invited articles increased from 5% to 12% currently</a:t>
            </a:r>
          </a:p>
          <a:p>
            <a:r>
              <a:rPr lang="en-US" dirty="0"/>
              <a:t>Rigorous double-blind peer review implemented, with 2-3 reviewers per paper</a:t>
            </a:r>
          </a:p>
          <a:p>
            <a:r>
              <a:rPr lang="en-US" dirty="0"/>
              <a:t>Screening process enhanced to only accept papers with novel contributions</a:t>
            </a:r>
          </a:p>
        </p:txBody>
      </p:sp>
      <p:sp>
        <p:nvSpPr>
          <p:cNvPr id="4" name="Slide Number Placeholder 3"/>
          <p:cNvSpPr>
            <a:spLocks noGrp="1"/>
          </p:cNvSpPr>
          <p:nvPr>
            <p:ph type="sldNum" sz="quarter" idx="5"/>
          </p:nvPr>
        </p:nvSpPr>
        <p:spPr/>
        <p:txBody>
          <a:bodyPr/>
          <a:lstStyle/>
          <a:p>
            <a:fld id="{ED80B2EC-373F-4601-9C6D-06F55A3BD7A0}" type="slidenum">
              <a:rPr lang="en-US" smtClean="0"/>
              <a:t>13</a:t>
            </a:fld>
            <a:endParaRPr lang="en-US"/>
          </a:p>
        </p:txBody>
      </p:sp>
    </p:spTree>
    <p:extLst>
      <p:ext uri="{BB962C8B-B14F-4D97-AF65-F5344CB8AC3E}">
        <p14:creationId xmlns:p14="http://schemas.microsoft.com/office/powerpoint/2010/main" val="418735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D1D5DB"/>
                </a:solidFill>
                <a:effectLst/>
                <a:latin typeface="Söhne"/>
              </a:rPr>
              <a:t>Implemented strategies to improve the journal's visibility and citation rate, including the assignment of Digital Object Identifiers (</a:t>
            </a:r>
            <a:r>
              <a:rPr lang="en-US" b="0" i="0" dirty="0" err="1">
                <a:solidFill>
                  <a:srgbClr val="D1D5DB"/>
                </a:solidFill>
                <a:effectLst/>
                <a:latin typeface="Söhne"/>
              </a:rPr>
              <a:t>DOIs</a:t>
            </a:r>
            <a:r>
              <a:rPr lang="en-US" b="0" i="0" dirty="0">
                <a:solidFill>
                  <a:srgbClr val="D1D5DB"/>
                </a:solidFill>
                <a:effectLst/>
                <a:latin typeface="Söhne"/>
              </a:rPr>
              <a:t>) to all articles for better indexing and discoverability.</a:t>
            </a:r>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14</a:t>
            </a:fld>
            <a:endParaRPr lang="en-US"/>
          </a:p>
        </p:txBody>
      </p:sp>
    </p:spTree>
    <p:extLst>
      <p:ext uri="{BB962C8B-B14F-4D97-AF65-F5344CB8AC3E}">
        <p14:creationId xmlns:p14="http://schemas.microsoft.com/office/powerpoint/2010/main" val="420861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0E80-371F-686A-7D98-3B21FC042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F58FE-6B64-C38A-CD86-2E77FDA02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340AD-CAE5-5C74-0E49-65E6299C8FBC}"/>
              </a:ext>
            </a:extLst>
          </p:cNvPr>
          <p:cNvSpPr>
            <a:spLocks noGrp="1"/>
          </p:cNvSpPr>
          <p:nvPr>
            <p:ph type="body" idx="1"/>
          </p:nvPr>
        </p:nvSpPr>
        <p:spPr/>
        <p:txBody>
          <a:bodyPr/>
          <a:lstStyle/>
          <a:p>
            <a:r>
              <a:rPr lang="en-US" b="0" i="0" dirty="0">
                <a:solidFill>
                  <a:srgbClr val="D1D5DB"/>
                </a:solidFill>
                <a:effectLst/>
                <a:latin typeface="Söhne"/>
              </a:rPr>
              <a:t>Implemented strategies to improve the journal's visibility and citation rate, including the assignment of Digital Object Identifiers (</a:t>
            </a:r>
            <a:r>
              <a:rPr lang="en-US" b="0" i="0" dirty="0" err="1">
                <a:solidFill>
                  <a:srgbClr val="D1D5DB"/>
                </a:solidFill>
                <a:effectLst/>
                <a:latin typeface="Söhne"/>
              </a:rPr>
              <a:t>DOIs</a:t>
            </a:r>
            <a:r>
              <a:rPr lang="en-US" b="0" i="0" dirty="0">
                <a:solidFill>
                  <a:srgbClr val="D1D5DB"/>
                </a:solidFill>
                <a:effectLst/>
                <a:latin typeface="Söhne"/>
              </a:rPr>
              <a:t>) to all articles for better indexing and discoverability.</a:t>
            </a:r>
            <a:endParaRPr lang="en-US" dirty="0"/>
          </a:p>
        </p:txBody>
      </p:sp>
      <p:sp>
        <p:nvSpPr>
          <p:cNvPr id="4" name="Slide Number Placeholder 3">
            <a:extLst>
              <a:ext uri="{FF2B5EF4-FFF2-40B4-BE49-F238E27FC236}">
                <a16:creationId xmlns:a16="http://schemas.microsoft.com/office/drawing/2014/main" id="{9325F613-1E2B-1422-7B9F-7DCF65F9EC8D}"/>
              </a:ext>
            </a:extLst>
          </p:cNvPr>
          <p:cNvSpPr>
            <a:spLocks noGrp="1"/>
          </p:cNvSpPr>
          <p:nvPr>
            <p:ph type="sldNum" sz="quarter" idx="5"/>
          </p:nvPr>
        </p:nvSpPr>
        <p:spPr/>
        <p:txBody>
          <a:bodyPr/>
          <a:lstStyle/>
          <a:p>
            <a:fld id="{ED80B2EC-373F-4601-9C6D-06F55A3BD7A0}" type="slidenum">
              <a:rPr lang="en-US" smtClean="0"/>
              <a:t>15</a:t>
            </a:fld>
            <a:endParaRPr lang="en-US"/>
          </a:p>
        </p:txBody>
      </p:sp>
    </p:spTree>
    <p:extLst>
      <p:ext uri="{BB962C8B-B14F-4D97-AF65-F5344CB8AC3E}">
        <p14:creationId xmlns:p14="http://schemas.microsoft.com/office/powerpoint/2010/main" val="282895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It provides access to various databases ‎and services, such as the </a:t>
            </a:r>
            <a:r>
              <a:rPr lang="en-US" sz="1200" dirty="0" err="1"/>
              <a:t>IMEMR</a:t>
            </a:r>
            <a:r>
              <a:rPr lang="en-US" sz="1200" dirty="0"/>
              <a:t>, the AIDS Information Exchange Centre, the Arabic ‎Medical Subject Headings</a:t>
            </a:r>
          </a:p>
          <a:p>
            <a:endParaRPr lang="en-US" dirty="0"/>
          </a:p>
        </p:txBody>
      </p:sp>
      <p:sp>
        <p:nvSpPr>
          <p:cNvPr id="4" name="Slide Number Placeholder 3"/>
          <p:cNvSpPr>
            <a:spLocks noGrp="1"/>
          </p:cNvSpPr>
          <p:nvPr>
            <p:ph type="sldNum" sz="quarter" idx="5"/>
          </p:nvPr>
        </p:nvSpPr>
        <p:spPr/>
        <p:txBody>
          <a:bodyPr/>
          <a:lstStyle/>
          <a:p>
            <a:fld id="{ED80B2EC-373F-4601-9C6D-06F55A3BD7A0}" type="slidenum">
              <a:rPr lang="en-US" smtClean="0"/>
              <a:t>16</a:t>
            </a:fld>
            <a:endParaRPr lang="en-US"/>
          </a:p>
        </p:txBody>
      </p:sp>
    </p:spTree>
    <p:extLst>
      <p:ext uri="{BB962C8B-B14F-4D97-AF65-F5344CB8AC3E}">
        <p14:creationId xmlns:p14="http://schemas.microsoft.com/office/powerpoint/2010/main" val="45350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9138-193B-9438-62E2-AEDD2E1A00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C9903F-0765-3E04-F90C-20BF328FE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2C992-32E4-79F5-2807-A06E1CB7F1DD}"/>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5" name="Footer Placeholder 4">
            <a:extLst>
              <a:ext uri="{FF2B5EF4-FFF2-40B4-BE49-F238E27FC236}">
                <a16:creationId xmlns:a16="http://schemas.microsoft.com/office/drawing/2014/main" id="{B757C490-8CD6-909B-A376-9C6917ACE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96CB8-9443-5899-5DB2-5898CE145C83}"/>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382078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503-EC35-7D0D-987C-4485A57C13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CB065-F2C7-D35D-A602-B1A8A47D3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0FEDD-5901-B691-A0CE-DECB90F64F8B}"/>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5" name="Footer Placeholder 4">
            <a:extLst>
              <a:ext uri="{FF2B5EF4-FFF2-40B4-BE49-F238E27FC236}">
                <a16:creationId xmlns:a16="http://schemas.microsoft.com/office/drawing/2014/main" id="{2DE329A5-FF75-68FD-B4CF-A105521EF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34078-D5F6-4799-1EE2-5AA68548E0CB}"/>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399741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EBE89-5E8C-FB5A-7479-18B2149C38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767EB-8F96-BC71-89D7-0A84ABA072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4CA4D-4430-1155-5687-A3E6AD9F99EC}"/>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5" name="Footer Placeholder 4">
            <a:extLst>
              <a:ext uri="{FF2B5EF4-FFF2-40B4-BE49-F238E27FC236}">
                <a16:creationId xmlns:a16="http://schemas.microsoft.com/office/drawing/2014/main" id="{4EC00A4E-686E-63BA-17AC-3E8603442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4F6F-CB0F-4992-D836-E0150318C4DB}"/>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138440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13B5-C39A-D7A2-B8ED-9A47B5BF507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7DCD9977-45F2-03AF-BA3A-176B654FDB9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9C807-4523-7306-9EC4-DCC6647475AF}"/>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5" name="Footer Placeholder 4">
            <a:extLst>
              <a:ext uri="{FF2B5EF4-FFF2-40B4-BE49-F238E27FC236}">
                <a16:creationId xmlns:a16="http://schemas.microsoft.com/office/drawing/2014/main" id="{A985A55B-57EE-BC4C-F8DA-CB2F7D3CA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70540-1453-6712-E92E-89FE716A3483}"/>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135499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5059-C57F-2455-87D7-887CE9FA4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A3B88-618B-1957-D216-65B9E78FBB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AC53B-A2DC-E465-2E12-CBCC110C0895}"/>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5" name="Footer Placeholder 4">
            <a:extLst>
              <a:ext uri="{FF2B5EF4-FFF2-40B4-BE49-F238E27FC236}">
                <a16:creationId xmlns:a16="http://schemas.microsoft.com/office/drawing/2014/main" id="{7509ADB2-4106-63BE-2060-68818771B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CE94F-516F-D78E-F9E4-B7CA69872ADC}"/>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349602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C01D-7A7D-A8B3-EEF0-319D714EA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DBB1E9-21AC-29AC-BFAD-AD879F8CC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2051A-15DD-5983-B002-1D41661E647A}"/>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5" name="Footer Placeholder 4">
            <a:extLst>
              <a:ext uri="{FF2B5EF4-FFF2-40B4-BE49-F238E27FC236}">
                <a16:creationId xmlns:a16="http://schemas.microsoft.com/office/drawing/2014/main" id="{BC0D1261-92A8-A90E-EFA3-FD61EE8CA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76F0F-4ACA-C47E-5875-663A251CDF39}"/>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129159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31DC-3061-630A-D907-E8EA86766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AFD7E-2F8C-4CE4-2BF5-6251038209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6550C2-3051-F589-DBEC-5FBD3B31DB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FF19E7-C1B5-C431-5770-FD8892E8D139}"/>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6" name="Footer Placeholder 5">
            <a:extLst>
              <a:ext uri="{FF2B5EF4-FFF2-40B4-BE49-F238E27FC236}">
                <a16:creationId xmlns:a16="http://schemas.microsoft.com/office/drawing/2014/main" id="{CE8B0F79-DBB0-0F64-DA6B-BC1D768A6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E2A6C-E105-7A0A-1DFB-D3B7E75D4856}"/>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276776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DDD5-803E-FA97-6107-EEA7AB9876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0DC578-D5B3-9D8F-9E51-99E317583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D58ED-6BB0-23CE-F936-7E74FDB29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DBDBC0-B230-A7B6-E579-7AC9C9BB05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40BA26-7281-C863-3E0B-455306AAF3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BF82A-3C1F-A75C-00C8-C492BF035A00}"/>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8" name="Footer Placeholder 7">
            <a:extLst>
              <a:ext uri="{FF2B5EF4-FFF2-40B4-BE49-F238E27FC236}">
                <a16:creationId xmlns:a16="http://schemas.microsoft.com/office/drawing/2014/main" id="{547F2E21-FFD3-1793-9939-F6A1C8F725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28E444-4392-3101-3F29-9DAE5178AB9D}"/>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277278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5E8F-9CF9-B40D-AE91-A0E5468238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70CD24-9FE5-CDC8-4E6B-FB40889D212A}"/>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4" name="Footer Placeholder 3">
            <a:extLst>
              <a:ext uri="{FF2B5EF4-FFF2-40B4-BE49-F238E27FC236}">
                <a16:creationId xmlns:a16="http://schemas.microsoft.com/office/drawing/2014/main" id="{D8BA2549-2B92-DAE4-65F9-F4EEBBF6A8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8D5985-EDCC-2E37-7ED7-3C8BC43CAB7A}"/>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45218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10A82-5D3E-4FD4-C139-0E613AD631EC}"/>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3" name="Footer Placeholder 2">
            <a:extLst>
              <a:ext uri="{FF2B5EF4-FFF2-40B4-BE49-F238E27FC236}">
                <a16:creationId xmlns:a16="http://schemas.microsoft.com/office/drawing/2014/main" id="{81F0A4DB-A810-5F00-257A-EE6FF17910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3785E9-CC2A-1EA4-0574-30ECCEE0469D}"/>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26260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0386-D815-39AC-528D-A2025846B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157AAB-CF7A-D24C-9B2D-573475229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AE8C65-A772-F15F-99EB-BF7005C0D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50E8E-706E-726D-88B1-3C0817A635EF}"/>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6" name="Footer Placeholder 5">
            <a:extLst>
              <a:ext uri="{FF2B5EF4-FFF2-40B4-BE49-F238E27FC236}">
                <a16:creationId xmlns:a16="http://schemas.microsoft.com/office/drawing/2014/main" id="{B552CE52-E795-3232-EF47-F194DF88E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466B55-3020-B83E-A985-A617367FACA7}"/>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170956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920D-BF9A-0021-6CDC-FDC3B9D07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EFFF90-C87C-6789-11C9-BD6631A3E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147E3-3240-EB42-C5D2-EE8CD75D8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12A5D-A231-C84A-2803-080436229B2F}"/>
              </a:ext>
            </a:extLst>
          </p:cNvPr>
          <p:cNvSpPr>
            <a:spLocks noGrp="1"/>
          </p:cNvSpPr>
          <p:nvPr>
            <p:ph type="dt" sz="half" idx="10"/>
          </p:nvPr>
        </p:nvSpPr>
        <p:spPr/>
        <p:txBody>
          <a:bodyPr/>
          <a:lstStyle/>
          <a:p>
            <a:fld id="{B5A9B36B-D84D-4850-B546-177ECA68833C}" type="datetimeFigureOut">
              <a:rPr lang="en-US" smtClean="0"/>
              <a:t>2/8/2024</a:t>
            </a:fld>
            <a:endParaRPr lang="en-US"/>
          </a:p>
        </p:txBody>
      </p:sp>
      <p:sp>
        <p:nvSpPr>
          <p:cNvPr id="6" name="Footer Placeholder 5">
            <a:extLst>
              <a:ext uri="{FF2B5EF4-FFF2-40B4-BE49-F238E27FC236}">
                <a16:creationId xmlns:a16="http://schemas.microsoft.com/office/drawing/2014/main" id="{30D7CCF6-C624-F9E8-F70D-33814D57B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431B40-E95D-16C5-09A9-4C747F460D74}"/>
              </a:ext>
            </a:extLst>
          </p:cNvPr>
          <p:cNvSpPr>
            <a:spLocks noGrp="1"/>
          </p:cNvSpPr>
          <p:nvPr>
            <p:ph type="sldNum" sz="quarter" idx="12"/>
          </p:nvPr>
        </p:nvSpPr>
        <p:spPr/>
        <p:txBody>
          <a:bodyPr/>
          <a:lstStyle/>
          <a:p>
            <a:fld id="{4779BE77-9181-4FB8-ADE0-AA32A50D0CDE}" type="slidenum">
              <a:rPr lang="en-US" smtClean="0"/>
              <a:t>‹#›</a:t>
            </a:fld>
            <a:endParaRPr lang="en-US"/>
          </a:p>
        </p:txBody>
      </p:sp>
    </p:spTree>
    <p:extLst>
      <p:ext uri="{BB962C8B-B14F-4D97-AF65-F5344CB8AC3E}">
        <p14:creationId xmlns:p14="http://schemas.microsoft.com/office/powerpoint/2010/main" val="153898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181E5-5CFE-13BD-8D1D-2A6D564F2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03445-FB38-A0BF-B576-7B2A76483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BA6FB-9D5F-7A01-0BD3-BD62BF10E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9B36B-D84D-4850-B546-177ECA68833C}" type="datetimeFigureOut">
              <a:rPr lang="en-US" smtClean="0"/>
              <a:t>2/8/2024</a:t>
            </a:fld>
            <a:endParaRPr lang="en-US"/>
          </a:p>
        </p:txBody>
      </p:sp>
      <p:sp>
        <p:nvSpPr>
          <p:cNvPr id="5" name="Footer Placeholder 4">
            <a:extLst>
              <a:ext uri="{FF2B5EF4-FFF2-40B4-BE49-F238E27FC236}">
                <a16:creationId xmlns:a16="http://schemas.microsoft.com/office/drawing/2014/main" id="{FFF9660E-4EA4-E36E-F67E-3142AB6C3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F8A12-4984-B735-32CD-4B1239598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9BE77-9181-4FB8-ADE0-AA32A50D0CDE}" type="slidenum">
              <a:rPr lang="en-US" smtClean="0"/>
              <a:t>‹#›</a:t>
            </a:fld>
            <a:endParaRPr lang="en-US"/>
          </a:p>
        </p:txBody>
      </p:sp>
    </p:spTree>
    <p:extLst>
      <p:ext uri="{BB962C8B-B14F-4D97-AF65-F5344CB8AC3E}">
        <p14:creationId xmlns:p14="http://schemas.microsoft.com/office/powerpoint/2010/main" val="188101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publicationethics.org/members/iraqi-journal-veterinary-medicin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clockss.org/digital-archive-community/participating-publishers/"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oaspa.org/member/the-iraqi-journal-of-veterinary-medic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www.doaj.org/toc/2410-7409?source=%7B%22query%22%3A%7B%22filtered%22%3A%7B%22filter%22%3A%7B%22bool%22%3A%7B%22must%22%3A%5B%7B%22terms%22%3A%7B%22index.issn.exact%22%3A%5B%221609-5693%22%2C%222410-7409%22%5D%7D%7D%5D%7D%7D%2C%22query%22%3A%7B%22match_all%22%3A%7B%7D%7D%7D%7D%2C%22size%22%3A100%2C%22sort%22%3A%5B%7B%22created_date%22%3A%7B%22order%22%3A%22desc%22%7D%7D%5D%2C%22_source%22%3A%7B%7D%7D" TargetMode="External"/><Relationship Id="rId4" Type="http://schemas.openxmlformats.org/officeDocument/2006/relationships/hyperlink" Target="https://search.crossref.org/search/works?q=The+Iraqi+Journal+of+Veterinary+Medicine&amp;from_ui=y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cholar.google.com/citations?user=BLaiReMAAAAJ&amp;hl=e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vlibrary.emro.who.int/journals_search/?skeyword=The+Iraqi+Journal+of+Veterinary+Medicine&amp;country=&amp;subject=&amp;indexing_status=&amp;country_group=&amp;sort=Title&amp;perpage=1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www.impactio.com/researcher/TheIraqiJournalofVeterinaryMedicine?tab=resume" TargetMode="External"/><Relationship Id="rId4" Type="http://schemas.openxmlformats.org/officeDocument/2006/relationships/hyperlink" Target="https://www.cabidigitallibrary.org/action/doSearch?AllField=the+iraqi+journal+of+veterinary+medicine"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A597-DC40-E412-69CE-2C87E6692C18}"/>
              </a:ext>
            </a:extLst>
          </p:cNvPr>
          <p:cNvSpPr>
            <a:spLocks noGrp="1"/>
          </p:cNvSpPr>
          <p:nvPr>
            <p:ph type="ctrTitle"/>
          </p:nvPr>
        </p:nvSpPr>
        <p:spPr>
          <a:xfrm>
            <a:off x="6367461" y="728664"/>
            <a:ext cx="4984813" cy="3157080"/>
          </a:xfrm>
          <a:noFill/>
        </p:spPr>
        <p:txBody>
          <a:bodyPr>
            <a:normAutofit/>
          </a:bodyPr>
          <a:lstStyle/>
          <a:p>
            <a:pPr algn="l"/>
            <a:r>
              <a:rPr lang="en-US" sz="5200" b="1"/>
              <a:t>The Iraqi Journal of Veterinary Medicine</a:t>
            </a:r>
          </a:p>
        </p:txBody>
      </p:sp>
      <p:sp>
        <p:nvSpPr>
          <p:cNvPr id="3" name="Subtitle 2">
            <a:extLst>
              <a:ext uri="{FF2B5EF4-FFF2-40B4-BE49-F238E27FC236}">
                <a16:creationId xmlns:a16="http://schemas.microsoft.com/office/drawing/2014/main" id="{8EA4BA9D-628E-D40B-2D98-2262C8BE7213}"/>
              </a:ext>
            </a:extLst>
          </p:cNvPr>
          <p:cNvSpPr>
            <a:spLocks noGrp="1"/>
          </p:cNvSpPr>
          <p:nvPr>
            <p:ph type="subTitle" idx="1"/>
          </p:nvPr>
        </p:nvSpPr>
        <p:spPr>
          <a:xfrm>
            <a:off x="6367461" y="4072045"/>
            <a:ext cx="4984813" cy="2057289"/>
          </a:xfrm>
          <a:noFill/>
        </p:spPr>
        <p:txBody>
          <a:bodyPr>
            <a:normAutofit/>
          </a:bodyPr>
          <a:lstStyle/>
          <a:p>
            <a:pPr algn="l"/>
            <a:r>
              <a:rPr lang="en-US"/>
              <a:t>Background and Evolutionary Milestones</a:t>
            </a:r>
          </a:p>
          <a:p>
            <a:pPr algn="l"/>
            <a:r>
              <a:rPr lang="en-US"/>
              <a:t>Prof. Falah Musa Kadhim AL-</a:t>
            </a:r>
            <a:r>
              <a:rPr lang="en-US" err="1"/>
              <a:t>Rikabi</a:t>
            </a:r>
            <a:r>
              <a:rPr lang="en-US"/>
              <a:t>, Editor-in-Chief</a:t>
            </a:r>
          </a:p>
        </p:txBody>
      </p:sp>
      <p:pic>
        <p:nvPicPr>
          <p:cNvPr id="4" name="Picture 3">
            <a:extLst>
              <a:ext uri="{FF2B5EF4-FFF2-40B4-BE49-F238E27FC236}">
                <a16:creationId xmlns:a16="http://schemas.microsoft.com/office/drawing/2014/main" id="{B0934123-92E4-312A-A5EB-C4E92956630A}"/>
              </a:ext>
            </a:extLst>
          </p:cNvPr>
          <p:cNvPicPr>
            <a:picLocks noChangeAspect="1"/>
          </p:cNvPicPr>
          <p:nvPr/>
        </p:nvPicPr>
        <p:blipFill rotWithShape="1">
          <a:blip r:embed="rId3"/>
          <a:srcRect l="1607"/>
          <a:stretch/>
        </p:blipFill>
        <p:spPr>
          <a:xfrm>
            <a:off x="1" y="10"/>
            <a:ext cx="6005512" cy="6857990"/>
          </a:xfrm>
          <a:prstGeom prst="rect">
            <a:avLst/>
          </a:prstGeom>
        </p:spPr>
      </p:pic>
      <p:pic>
        <p:nvPicPr>
          <p:cNvPr id="5" name="Picture 4">
            <a:extLst>
              <a:ext uri="{FF2B5EF4-FFF2-40B4-BE49-F238E27FC236}">
                <a16:creationId xmlns:a16="http://schemas.microsoft.com/office/drawing/2014/main" id="{A5BA0033-5D40-3DE6-F86D-719D51F0D17E}"/>
              </a:ext>
            </a:extLst>
          </p:cNvPr>
          <p:cNvPicPr>
            <a:picLocks noChangeAspect="1"/>
          </p:cNvPicPr>
          <p:nvPr/>
        </p:nvPicPr>
        <p:blipFill>
          <a:blip r:embed="rId4"/>
          <a:stretch>
            <a:fillRect/>
          </a:stretch>
        </p:blipFill>
        <p:spPr>
          <a:xfrm>
            <a:off x="10549711" y="42804"/>
            <a:ext cx="1371719" cy="1371719"/>
          </a:xfrm>
          <a:prstGeom prst="rect">
            <a:avLst/>
          </a:prstGeom>
        </p:spPr>
      </p:pic>
      <p:pic>
        <p:nvPicPr>
          <p:cNvPr id="6" name="Picture 5">
            <a:extLst>
              <a:ext uri="{FF2B5EF4-FFF2-40B4-BE49-F238E27FC236}">
                <a16:creationId xmlns:a16="http://schemas.microsoft.com/office/drawing/2014/main" id="{3E5AC9D0-3099-2313-FD54-3D6C343B5F3F}"/>
              </a:ext>
            </a:extLst>
          </p:cNvPr>
          <p:cNvPicPr>
            <a:picLocks noChangeAspect="1"/>
          </p:cNvPicPr>
          <p:nvPr/>
        </p:nvPicPr>
        <p:blipFill>
          <a:blip r:embed="rId5"/>
          <a:stretch>
            <a:fillRect/>
          </a:stretch>
        </p:blipFill>
        <p:spPr>
          <a:xfrm>
            <a:off x="153866" y="0"/>
            <a:ext cx="1371719" cy="1371719"/>
          </a:xfrm>
          <a:prstGeom prst="rect">
            <a:avLst/>
          </a:prstGeom>
        </p:spPr>
      </p:pic>
    </p:spTree>
    <p:extLst>
      <p:ext uri="{BB962C8B-B14F-4D97-AF65-F5344CB8AC3E}">
        <p14:creationId xmlns:p14="http://schemas.microsoft.com/office/powerpoint/2010/main" val="234182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08C10-D57F-DE77-98C0-F02954D4C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51503-96CA-A069-88DD-1B6D197F580F}"/>
              </a:ext>
            </a:extLst>
          </p:cNvPr>
          <p:cNvSpPr>
            <a:spLocks noGrp="1"/>
          </p:cNvSpPr>
          <p:nvPr>
            <p:ph type="title"/>
          </p:nvPr>
        </p:nvSpPr>
        <p:spPr>
          <a:xfrm>
            <a:off x="241300" y="365125"/>
            <a:ext cx="11734800" cy="1325563"/>
          </a:xfrm>
        </p:spPr>
        <p:txBody>
          <a:bodyPr/>
          <a:lstStyle/>
          <a:p>
            <a:r>
              <a:rPr lang="en-US" b="1" dirty="0"/>
              <a:t>Addressing Scopus Rejection Feedback</a:t>
            </a:r>
          </a:p>
        </p:txBody>
      </p:sp>
      <p:sp>
        <p:nvSpPr>
          <p:cNvPr id="3" name="Text Placeholder 2">
            <a:extLst>
              <a:ext uri="{FF2B5EF4-FFF2-40B4-BE49-F238E27FC236}">
                <a16:creationId xmlns:a16="http://schemas.microsoft.com/office/drawing/2014/main" id="{23ECF28D-B25A-DF92-449A-3D1B0D14D327}"/>
              </a:ext>
            </a:extLst>
          </p:cNvPr>
          <p:cNvSpPr>
            <a:spLocks noGrp="1"/>
          </p:cNvSpPr>
          <p:nvPr>
            <p:ph type="body" idx="1"/>
          </p:nvPr>
        </p:nvSpPr>
        <p:spPr>
          <a:xfrm>
            <a:off x="838200" y="1825625"/>
            <a:ext cx="10896600" cy="4351338"/>
          </a:xfrm>
        </p:spPr>
        <p:txBody>
          <a:bodyPr>
            <a:normAutofit/>
          </a:bodyPr>
          <a:lstStyle/>
          <a:p>
            <a:r>
              <a:rPr lang="en-US" sz="3200" dirty="0"/>
              <a:t>Iraqi Journal of Veterinary Medicine rejected by Scopus in 2017</a:t>
            </a:r>
          </a:p>
          <a:p>
            <a:r>
              <a:rPr lang="en-US" sz="3200" dirty="0"/>
              <a:t>Key deficiencies highlighted by Scopus for addressing</a:t>
            </a:r>
          </a:p>
          <a:p>
            <a:r>
              <a:rPr lang="en-US" sz="3200" dirty="0"/>
              <a:t>Significant enhancements implemented from 2017-2024 to improve journal quality</a:t>
            </a:r>
          </a:p>
        </p:txBody>
      </p:sp>
    </p:spTree>
    <p:extLst>
      <p:ext uri="{BB962C8B-B14F-4D97-AF65-F5344CB8AC3E}">
        <p14:creationId xmlns:p14="http://schemas.microsoft.com/office/powerpoint/2010/main" val="355617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70850B-5652-C83A-5013-ED2FB93004C1}"/>
            </a:ext>
          </a:extLst>
        </p:cNvPr>
        <p:cNvGrpSpPr/>
        <p:nvPr/>
      </p:nvGrpSpPr>
      <p:grpSpPr>
        <a:xfrm>
          <a:off x="0" y="0"/>
          <a:ext cx="0" cy="0"/>
          <a:chOff x="0" y="0"/>
          <a:chExt cx="0" cy="0"/>
        </a:xfrm>
      </p:grpSpPr>
      <p:sp>
        <p:nvSpPr>
          <p:cNvPr id="17" name="Freeform: Shape 16">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37DB65-D05C-B86D-CB39-850CEC91CB9A}"/>
              </a:ext>
            </a:extLst>
          </p:cNvPr>
          <p:cNvSpPr>
            <a:spLocks noGrp="1"/>
          </p:cNvSpPr>
          <p:nvPr>
            <p:ph type="title"/>
          </p:nvPr>
        </p:nvSpPr>
        <p:spPr>
          <a:xfrm>
            <a:off x="1304924" y="627385"/>
            <a:ext cx="9620251" cy="856248"/>
          </a:xfrm>
        </p:spPr>
        <p:txBody>
          <a:bodyPr vert="horz" lIns="91440" tIns="45720" rIns="91440" bIns="45720" rtlCol="0" anchor="ctr">
            <a:normAutofit/>
          </a:bodyPr>
          <a:lstStyle/>
          <a:p>
            <a:pPr algn="ctr"/>
            <a:r>
              <a:rPr lang="en-US" b="1"/>
              <a:t>1: Lack of Publication Ethics Statement</a:t>
            </a:r>
          </a:p>
        </p:txBody>
      </p:sp>
      <p:sp>
        <p:nvSpPr>
          <p:cNvPr id="19" name="Freeform: Shape 18">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D5773C35-6974-4415-1FBA-23414BC899B3}"/>
              </a:ext>
            </a:extLst>
          </p:cNvPr>
          <p:cNvPicPr>
            <a:picLocks noChangeAspect="1"/>
          </p:cNvPicPr>
          <p:nvPr/>
        </p:nvPicPr>
        <p:blipFill rotWithShape="1">
          <a:blip r:embed="rId3"/>
          <a:srcRect r="-2" b="5954"/>
          <a:stretch/>
        </p:blipFill>
        <p:spPr>
          <a:xfrm>
            <a:off x="6680198" y="1821330"/>
            <a:ext cx="5441951" cy="4027053"/>
          </a:xfrm>
          <a:prstGeom prst="rect">
            <a:avLst/>
          </a:prstGeom>
        </p:spPr>
      </p:pic>
      <p:sp>
        <p:nvSpPr>
          <p:cNvPr id="3" name="Text Placeholder 2">
            <a:extLst>
              <a:ext uri="{FF2B5EF4-FFF2-40B4-BE49-F238E27FC236}">
                <a16:creationId xmlns:a16="http://schemas.microsoft.com/office/drawing/2014/main" id="{B351E4D3-068D-2D60-ACAA-0C9025F58F9B}"/>
              </a:ext>
            </a:extLst>
          </p:cNvPr>
          <p:cNvSpPr>
            <a:spLocks noGrp="1"/>
          </p:cNvSpPr>
          <p:nvPr>
            <p:ph type="body" idx="1"/>
          </p:nvPr>
        </p:nvSpPr>
        <p:spPr>
          <a:xfrm>
            <a:off x="69850" y="1821330"/>
            <a:ext cx="6610349" cy="3804770"/>
          </a:xfrm>
        </p:spPr>
        <p:txBody>
          <a:bodyPr vert="horz" lIns="91440" tIns="45720" rIns="91440" bIns="45720" rtlCol="0" anchor="t">
            <a:normAutofit/>
          </a:bodyPr>
          <a:lstStyle/>
          <a:p>
            <a:r>
              <a:rPr lang="en-US" sz="3200" b="1" dirty="0"/>
              <a:t>Action Taken</a:t>
            </a:r>
          </a:p>
          <a:p>
            <a:pPr lvl="1"/>
            <a:r>
              <a:rPr lang="en-US" sz="3200" dirty="0"/>
              <a:t>Joined </a:t>
            </a:r>
            <a:r>
              <a:rPr lang="en-US" sz="3200" dirty="0">
                <a:hlinkClick r:id="rId4"/>
              </a:rPr>
              <a:t>Committee on Publication Ethics (COPE)</a:t>
            </a:r>
            <a:endParaRPr lang="en-US" sz="3200" dirty="0"/>
          </a:p>
          <a:p>
            <a:pPr lvl="1"/>
            <a:r>
              <a:rPr lang="en-US" dirty="0"/>
              <a:t>Comprehensive publication ethics statement added in 2021 covering</a:t>
            </a:r>
          </a:p>
          <a:p>
            <a:pPr lvl="2"/>
            <a:r>
              <a:rPr lang="en-US" dirty="0"/>
              <a:t>Peer review policies, Plagiarism screening, Authorship criteria, Licensing terms, Access policies, Animal welfare, Conflict of interest</a:t>
            </a:r>
          </a:p>
        </p:txBody>
      </p:sp>
    </p:spTree>
    <p:extLst>
      <p:ext uri="{BB962C8B-B14F-4D97-AF65-F5344CB8AC3E}">
        <p14:creationId xmlns:p14="http://schemas.microsoft.com/office/powerpoint/2010/main" val="6338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A751-6E11-A5A9-9CBF-82FB4D6CF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24E02-7326-962C-9DBB-7511991F7728}"/>
              </a:ext>
            </a:extLst>
          </p:cNvPr>
          <p:cNvSpPr>
            <a:spLocks noGrp="1"/>
          </p:cNvSpPr>
          <p:nvPr>
            <p:ph type="title"/>
          </p:nvPr>
        </p:nvSpPr>
        <p:spPr>
          <a:xfrm>
            <a:off x="241300" y="365125"/>
            <a:ext cx="11734800" cy="1325563"/>
          </a:xfrm>
        </p:spPr>
        <p:txBody>
          <a:bodyPr>
            <a:normAutofit/>
          </a:bodyPr>
          <a:lstStyle/>
          <a:p>
            <a:r>
              <a:rPr lang="en-US" sz="5400" b="1" dirty="0"/>
              <a:t>Archiving and Preservation</a:t>
            </a:r>
          </a:p>
        </p:txBody>
      </p:sp>
      <p:sp>
        <p:nvSpPr>
          <p:cNvPr id="3" name="Text Placeholder 2">
            <a:extLst>
              <a:ext uri="{FF2B5EF4-FFF2-40B4-BE49-F238E27FC236}">
                <a16:creationId xmlns:a16="http://schemas.microsoft.com/office/drawing/2014/main" id="{F481EEF3-831D-E41F-2E8B-5BFA6A23D729}"/>
              </a:ext>
            </a:extLst>
          </p:cNvPr>
          <p:cNvSpPr>
            <a:spLocks noGrp="1"/>
          </p:cNvSpPr>
          <p:nvPr>
            <p:ph type="body" idx="1"/>
          </p:nvPr>
        </p:nvSpPr>
        <p:spPr>
          <a:xfrm>
            <a:off x="838200" y="1690688"/>
            <a:ext cx="10896600" cy="4802187"/>
          </a:xfrm>
        </p:spPr>
        <p:txBody>
          <a:bodyPr>
            <a:normAutofit/>
          </a:bodyPr>
          <a:lstStyle/>
          <a:p>
            <a:r>
              <a:rPr lang="en-US" sz="4000" dirty="0"/>
              <a:t>Inclusion in major Iraqi academic journal archives.‎</a:t>
            </a:r>
          </a:p>
          <a:p>
            <a:r>
              <a:rPr lang="en-US" sz="4000" dirty="0"/>
              <a:t>Participation in </a:t>
            </a:r>
            <a:r>
              <a:rPr lang="en-US" sz="4000" dirty="0">
                <a:hlinkClick r:id="rId2"/>
              </a:rPr>
              <a:t>CLOCKSS</a:t>
            </a:r>
            <a:r>
              <a:rPr lang="en-US" sz="4000" dirty="0"/>
              <a:t> and </a:t>
            </a:r>
            <a:r>
              <a:rPr lang="en-US" sz="4000" dirty="0" err="1"/>
              <a:t>LOCKSS</a:t>
            </a:r>
            <a:r>
              <a:rPr lang="en-US" sz="4000" dirty="0"/>
              <a:t> for digital preservation‎</a:t>
            </a:r>
          </a:p>
        </p:txBody>
      </p:sp>
    </p:spTree>
    <p:extLst>
      <p:ext uri="{BB962C8B-B14F-4D97-AF65-F5344CB8AC3E}">
        <p14:creationId xmlns:p14="http://schemas.microsoft.com/office/powerpoint/2010/main" val="28985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1860E4-13BA-9EE6-924C-758F793979D6}"/>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7824EB-B239-3F61-02B6-FEE83B4B72F4}"/>
              </a:ext>
            </a:extLst>
          </p:cNvPr>
          <p:cNvSpPr>
            <a:spLocks noGrp="1"/>
          </p:cNvSpPr>
          <p:nvPr>
            <p:ph type="title"/>
          </p:nvPr>
        </p:nvSpPr>
        <p:spPr>
          <a:xfrm>
            <a:off x="1304924" y="627385"/>
            <a:ext cx="9620251" cy="856248"/>
          </a:xfrm>
        </p:spPr>
        <p:txBody>
          <a:bodyPr vert="horz" lIns="91440" tIns="45720" rIns="91440" bIns="45720" rtlCol="0" anchor="ctr">
            <a:normAutofit/>
          </a:bodyPr>
          <a:lstStyle/>
          <a:p>
            <a:pPr algn="ctr"/>
            <a:r>
              <a:rPr lang="en-US" sz="3700" b="1"/>
              <a:t>2: Inconsistency in Article Quality and Uniqueness</a:t>
            </a:r>
          </a:p>
        </p:txBody>
      </p:sp>
      <p:sp>
        <p:nvSpPr>
          <p:cNvPr id="12" name="Freeform: Shape 11">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EEDD1B0D-5206-E41C-06B2-5944AD9965E7}"/>
              </a:ext>
            </a:extLst>
          </p:cNvPr>
          <p:cNvPicPr>
            <a:picLocks noChangeAspect="1"/>
          </p:cNvPicPr>
          <p:nvPr/>
        </p:nvPicPr>
        <p:blipFill rotWithShape="1">
          <a:blip r:embed="rId3"/>
          <a:srcRect r="-2" b="10957"/>
          <a:stretch/>
        </p:blipFill>
        <p:spPr>
          <a:xfrm>
            <a:off x="2932642" y="1765254"/>
            <a:ext cx="6286500" cy="2630878"/>
          </a:xfrm>
          <a:prstGeom prst="rect">
            <a:avLst/>
          </a:prstGeom>
        </p:spPr>
      </p:pic>
      <p:sp>
        <p:nvSpPr>
          <p:cNvPr id="3" name="Text Placeholder 2">
            <a:extLst>
              <a:ext uri="{FF2B5EF4-FFF2-40B4-BE49-F238E27FC236}">
                <a16:creationId xmlns:a16="http://schemas.microsoft.com/office/drawing/2014/main" id="{D7F8C3D1-23DA-A255-0826-ACF3BF7348B5}"/>
              </a:ext>
            </a:extLst>
          </p:cNvPr>
          <p:cNvSpPr>
            <a:spLocks noGrp="1"/>
          </p:cNvSpPr>
          <p:nvPr>
            <p:ph type="body" idx="1"/>
          </p:nvPr>
        </p:nvSpPr>
        <p:spPr>
          <a:xfrm>
            <a:off x="1819275" y="4677754"/>
            <a:ext cx="8572500" cy="2071389"/>
          </a:xfrm>
        </p:spPr>
        <p:txBody>
          <a:bodyPr vert="horz" lIns="91440" tIns="45720" rIns="91440" bIns="45720" rtlCol="0" anchor="ctr">
            <a:normAutofit/>
          </a:bodyPr>
          <a:lstStyle/>
          <a:p>
            <a:pPr algn="ctr"/>
            <a:r>
              <a:rPr lang="en-US" sz="2000" b="1" dirty="0"/>
              <a:t>Action Taken</a:t>
            </a:r>
          </a:p>
          <a:p>
            <a:pPr algn="ctr"/>
            <a:r>
              <a:rPr lang="en-US" sz="2000" dirty="0"/>
              <a:t>Rigorous peer review process implemented</a:t>
            </a:r>
          </a:p>
          <a:p>
            <a:pPr algn="ctr"/>
            <a:r>
              <a:rPr lang="en-US" sz="2000" dirty="0"/>
              <a:t>Enhanced screening for significant contributions</a:t>
            </a:r>
          </a:p>
          <a:p>
            <a:pPr algn="ctr"/>
            <a:r>
              <a:rPr lang="en-US" sz="2000" dirty="0"/>
              <a:t>Participation in the </a:t>
            </a:r>
            <a:r>
              <a:rPr lang="en-US" sz="2000" dirty="0">
                <a:hlinkClick r:id="rId4"/>
              </a:rPr>
              <a:t>Open Access Scholarly Publishers Association (OASPA)</a:t>
            </a:r>
            <a:r>
              <a:rPr lang="en-US" sz="2000" dirty="0"/>
              <a:t> supports this commitment to quality and integrity in scholarly publishing.</a:t>
            </a:r>
          </a:p>
        </p:txBody>
      </p:sp>
    </p:spTree>
    <p:extLst>
      <p:ext uri="{BB962C8B-B14F-4D97-AF65-F5344CB8AC3E}">
        <p14:creationId xmlns:p14="http://schemas.microsoft.com/office/powerpoint/2010/main" val="42045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E77B8C-AF52-45A1-3F5A-2D568BA39A39}"/>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D4538-29BC-ED89-F447-2A74477A7ADF}"/>
              </a:ext>
            </a:extLst>
          </p:cNvPr>
          <p:cNvSpPr>
            <a:spLocks noGrp="1"/>
          </p:cNvSpPr>
          <p:nvPr>
            <p:ph type="title"/>
          </p:nvPr>
        </p:nvSpPr>
        <p:spPr>
          <a:xfrm>
            <a:off x="835155" y="525196"/>
            <a:ext cx="10302745" cy="748868"/>
          </a:xfrm>
        </p:spPr>
        <p:txBody>
          <a:bodyPr vert="horz" lIns="91440" tIns="45720" rIns="91440" bIns="45720" rtlCol="0" anchor="t">
            <a:normAutofit/>
          </a:bodyPr>
          <a:lstStyle/>
          <a:p>
            <a:r>
              <a:rPr lang="en-US" sz="4000" b="1" kern="1200" dirty="0">
                <a:solidFill>
                  <a:schemeClr val="tx1"/>
                </a:solidFill>
                <a:latin typeface="+mj-lt"/>
                <a:ea typeface="+mj-ea"/>
                <a:cs typeface="+mj-cs"/>
              </a:rPr>
              <a:t>3: Insufficient Article Citations</a:t>
            </a:r>
          </a:p>
        </p:txBody>
      </p:sp>
      <p:pic>
        <p:nvPicPr>
          <p:cNvPr id="9" name="Picture 8" descr="A screenshot of a web page&#10;&#10;Description automatically generated">
            <a:extLst>
              <a:ext uri="{FF2B5EF4-FFF2-40B4-BE49-F238E27FC236}">
                <a16:creationId xmlns:a16="http://schemas.microsoft.com/office/drawing/2014/main" id="{58DFDAAB-7890-B5B4-69A0-ECC9E12CBFA2}"/>
              </a:ext>
            </a:extLst>
          </p:cNvPr>
          <p:cNvPicPr>
            <a:picLocks noChangeAspect="1"/>
          </p:cNvPicPr>
          <p:nvPr/>
        </p:nvPicPr>
        <p:blipFill rotWithShape="1">
          <a:blip r:embed="rId3"/>
          <a:srcRect r="5284" b="-2"/>
          <a:stretch/>
        </p:blipFill>
        <p:spPr>
          <a:xfrm>
            <a:off x="6288641" y="3518740"/>
            <a:ext cx="5903359" cy="3148760"/>
          </a:xfrm>
          <a:prstGeom prst="rect">
            <a:avLst/>
          </a:prstGeom>
        </p:spPr>
      </p:pic>
      <p:sp>
        <p:nvSpPr>
          <p:cNvPr id="3" name="Text Placeholder 2">
            <a:extLst>
              <a:ext uri="{FF2B5EF4-FFF2-40B4-BE49-F238E27FC236}">
                <a16:creationId xmlns:a16="http://schemas.microsoft.com/office/drawing/2014/main" id="{76497EAD-2298-8D51-35E8-63E00E2504B7}"/>
              </a:ext>
            </a:extLst>
          </p:cNvPr>
          <p:cNvSpPr>
            <a:spLocks noGrp="1"/>
          </p:cNvSpPr>
          <p:nvPr>
            <p:ph type="body" idx="1"/>
          </p:nvPr>
        </p:nvSpPr>
        <p:spPr>
          <a:xfrm>
            <a:off x="655942" y="1363803"/>
            <a:ext cx="10050157" cy="2065198"/>
          </a:xfrm>
        </p:spPr>
        <p:txBody>
          <a:bodyPr vert="horz" lIns="91440" tIns="45720" rIns="91440" bIns="45720" rtlCol="0">
            <a:normAutofit lnSpcReduction="10000"/>
          </a:bodyPr>
          <a:lstStyle/>
          <a:p>
            <a:r>
              <a:rPr lang="en-US" sz="3200" b="1" dirty="0"/>
              <a:t>Action Taken</a:t>
            </a:r>
          </a:p>
          <a:p>
            <a:pPr lvl="1"/>
            <a:r>
              <a:rPr lang="en-US" sz="2600" dirty="0"/>
              <a:t>Assignment of </a:t>
            </a:r>
            <a:r>
              <a:rPr lang="en-US" sz="2600" dirty="0">
                <a:hlinkClick r:id="rId4"/>
              </a:rPr>
              <a:t>Digital Object Identifiers (</a:t>
            </a:r>
            <a:r>
              <a:rPr lang="en-US" sz="2600" dirty="0" err="1">
                <a:hlinkClick r:id="rId4"/>
              </a:rPr>
              <a:t>DOIs</a:t>
            </a:r>
            <a:r>
              <a:rPr lang="en-US" sz="2600" dirty="0">
                <a:hlinkClick r:id="rId4"/>
              </a:rPr>
              <a:t>) </a:t>
            </a:r>
            <a:r>
              <a:rPr lang="en-US" sz="2600" dirty="0"/>
              <a:t>in 2019 to all articles improve accessibility</a:t>
            </a:r>
          </a:p>
          <a:p>
            <a:pPr lvl="1"/>
            <a:r>
              <a:rPr lang="en-US" sz="2600" dirty="0"/>
              <a:t>Indexed in </a:t>
            </a:r>
            <a:r>
              <a:rPr lang="en-US" sz="2600" dirty="0">
                <a:hlinkClick r:id="rId5"/>
              </a:rPr>
              <a:t>Directory of Open Access Journals (DOAJ)</a:t>
            </a:r>
            <a:r>
              <a:rPr lang="en-US" sz="2600" dirty="0"/>
              <a:t> in 2021 to increase discoverability</a:t>
            </a:r>
          </a:p>
        </p:txBody>
      </p:sp>
      <p:pic>
        <p:nvPicPr>
          <p:cNvPr id="5" name="Picture 4" descr="A screenshot of a computer&#10;&#10;Description automatically generated">
            <a:extLst>
              <a:ext uri="{FF2B5EF4-FFF2-40B4-BE49-F238E27FC236}">
                <a16:creationId xmlns:a16="http://schemas.microsoft.com/office/drawing/2014/main" id="{CFE453E4-E30F-AD51-7BC7-CAC8FA260C66}"/>
              </a:ext>
            </a:extLst>
          </p:cNvPr>
          <p:cNvPicPr>
            <a:picLocks noChangeAspect="1"/>
          </p:cNvPicPr>
          <p:nvPr/>
        </p:nvPicPr>
        <p:blipFill rotWithShape="1">
          <a:blip r:embed="rId6"/>
          <a:srcRect r="16252" b="-1"/>
          <a:stretch/>
        </p:blipFill>
        <p:spPr>
          <a:xfrm>
            <a:off x="192641" y="3518740"/>
            <a:ext cx="5903359" cy="3352653"/>
          </a:xfrm>
          <a:prstGeom prst="rect">
            <a:avLst/>
          </a:prstGeom>
        </p:spPr>
      </p:pic>
    </p:spTree>
    <p:extLst>
      <p:ext uri="{BB962C8B-B14F-4D97-AF65-F5344CB8AC3E}">
        <p14:creationId xmlns:p14="http://schemas.microsoft.com/office/powerpoint/2010/main" val="23619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115D64-C9B1-591D-3202-ABAAC00A44EE}"/>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6B694-1CD3-782C-1D10-61925EAF21A8}"/>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b="1" kern="1200">
                <a:solidFill>
                  <a:schemeClr val="tx1"/>
                </a:solidFill>
                <a:latin typeface="+mj-lt"/>
                <a:ea typeface="+mj-ea"/>
                <a:cs typeface="+mj-cs"/>
              </a:rPr>
              <a:t>3: Insufficient Article Citations</a:t>
            </a:r>
          </a:p>
        </p:txBody>
      </p:sp>
      <p:sp>
        <p:nvSpPr>
          <p:cNvPr id="3" name="Text Placeholder 2">
            <a:extLst>
              <a:ext uri="{FF2B5EF4-FFF2-40B4-BE49-F238E27FC236}">
                <a16:creationId xmlns:a16="http://schemas.microsoft.com/office/drawing/2014/main" id="{2837E693-EC20-E51B-6399-49F1FADB400C}"/>
              </a:ext>
            </a:extLst>
          </p:cNvPr>
          <p:cNvSpPr>
            <a:spLocks noGrp="1"/>
          </p:cNvSpPr>
          <p:nvPr>
            <p:ph type="body" idx="1"/>
          </p:nvPr>
        </p:nvSpPr>
        <p:spPr>
          <a:xfrm>
            <a:off x="838201" y="2482589"/>
            <a:ext cx="3816096" cy="3694373"/>
          </a:xfrm>
        </p:spPr>
        <p:txBody>
          <a:bodyPr vert="horz" lIns="91440" tIns="45720" rIns="91440" bIns="45720" rtlCol="0">
            <a:normAutofit/>
          </a:bodyPr>
          <a:lstStyle/>
          <a:p>
            <a:r>
              <a:rPr lang="en-US" sz="2000" b="1"/>
              <a:t>Action Taken</a:t>
            </a:r>
          </a:p>
          <a:p>
            <a:pPr lvl="1"/>
            <a:r>
              <a:rPr lang="en-US" sz="2000" b="1"/>
              <a:t>Scopus citations</a:t>
            </a:r>
          </a:p>
          <a:p>
            <a:pPr lvl="2"/>
            <a:r>
              <a:rPr lang="en-US"/>
              <a:t>increased from 169 (2017) to 1155 (2024)</a:t>
            </a:r>
          </a:p>
          <a:p>
            <a:pPr lvl="2"/>
            <a:r>
              <a:rPr lang="en-US"/>
              <a:t>H-Index: 10‎</a:t>
            </a:r>
          </a:p>
          <a:p>
            <a:pPr lvl="1"/>
            <a:r>
              <a:rPr lang="en-US" sz="2000" b="1">
                <a:hlinkClick r:id="rId3"/>
              </a:rPr>
              <a:t>Google Scholar </a:t>
            </a:r>
            <a:r>
              <a:rPr lang="en-US" sz="2000" b="1"/>
              <a:t>citations </a:t>
            </a:r>
          </a:p>
          <a:p>
            <a:pPr lvl="2"/>
            <a:r>
              <a:rPr lang="en-US"/>
              <a:t>Increased from 221 (2017) to 633 (2023)</a:t>
            </a:r>
          </a:p>
          <a:p>
            <a:pPr lvl="2"/>
            <a:r>
              <a:rPr lang="en-US"/>
              <a:t>H-Index: 22</a:t>
            </a:r>
          </a:p>
          <a:p>
            <a:pPr lvl="2"/>
            <a:r>
              <a:rPr lang="en-US"/>
              <a:t>I-10 Index: 82</a:t>
            </a:r>
          </a:p>
        </p:txBody>
      </p:sp>
      <p:pic>
        <p:nvPicPr>
          <p:cNvPr id="6" name="Picture 5">
            <a:extLst>
              <a:ext uri="{FF2B5EF4-FFF2-40B4-BE49-F238E27FC236}">
                <a16:creationId xmlns:a16="http://schemas.microsoft.com/office/drawing/2014/main" id="{2C9FF3EA-68C5-4535-CD5B-B66315799873}"/>
              </a:ext>
            </a:extLst>
          </p:cNvPr>
          <p:cNvPicPr>
            <a:picLocks noChangeAspect="1"/>
          </p:cNvPicPr>
          <p:nvPr/>
        </p:nvPicPr>
        <p:blipFill rotWithShape="1">
          <a:blip r:embed="rId4"/>
          <a:srcRect r="19896"/>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5" name="Picture 4">
            <a:extLst>
              <a:ext uri="{FF2B5EF4-FFF2-40B4-BE49-F238E27FC236}">
                <a16:creationId xmlns:a16="http://schemas.microsoft.com/office/drawing/2014/main" id="{8B50E8F4-E498-CF70-AF57-7A3C801D4C39}"/>
              </a:ext>
            </a:extLst>
          </p:cNvPr>
          <p:cNvPicPr>
            <a:picLocks noChangeAspect="1"/>
          </p:cNvPicPr>
          <p:nvPr/>
        </p:nvPicPr>
        <p:blipFill>
          <a:blip r:embed="rId5"/>
          <a:stretch>
            <a:fillRect/>
          </a:stretch>
        </p:blipFill>
        <p:spPr>
          <a:xfrm>
            <a:off x="4654296" y="402073"/>
            <a:ext cx="7534656" cy="6455927"/>
          </a:xfrm>
          <a:prstGeom prst="rect">
            <a:avLst/>
          </a:prstGeom>
        </p:spPr>
      </p:pic>
    </p:spTree>
    <p:extLst>
      <p:ext uri="{BB962C8B-B14F-4D97-AF65-F5344CB8AC3E}">
        <p14:creationId xmlns:p14="http://schemas.microsoft.com/office/powerpoint/2010/main" val="124780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08C10-D57F-DE77-98C0-F02954D4C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51503-96CA-A069-88DD-1B6D197F580F}"/>
              </a:ext>
            </a:extLst>
          </p:cNvPr>
          <p:cNvSpPr>
            <a:spLocks noGrp="1"/>
          </p:cNvSpPr>
          <p:nvPr>
            <p:ph type="title"/>
          </p:nvPr>
        </p:nvSpPr>
        <p:spPr>
          <a:xfrm>
            <a:off x="241300" y="365125"/>
            <a:ext cx="11734800" cy="1325563"/>
          </a:xfrm>
        </p:spPr>
        <p:txBody>
          <a:bodyPr>
            <a:normAutofit/>
          </a:bodyPr>
          <a:lstStyle/>
          <a:p>
            <a:r>
              <a:rPr lang="en-US" sz="4800" b="1" dirty="0"/>
              <a:t>Indexing and Ethical Standards</a:t>
            </a:r>
          </a:p>
        </p:txBody>
      </p:sp>
      <p:sp>
        <p:nvSpPr>
          <p:cNvPr id="3" name="Text Placeholder 2">
            <a:extLst>
              <a:ext uri="{FF2B5EF4-FFF2-40B4-BE49-F238E27FC236}">
                <a16:creationId xmlns:a16="http://schemas.microsoft.com/office/drawing/2014/main" id="{23ECF28D-B25A-DF92-449A-3D1B0D14D327}"/>
              </a:ext>
            </a:extLst>
          </p:cNvPr>
          <p:cNvSpPr>
            <a:spLocks noGrp="1"/>
          </p:cNvSpPr>
          <p:nvPr>
            <p:ph type="body" idx="1"/>
          </p:nvPr>
        </p:nvSpPr>
        <p:spPr>
          <a:xfrm>
            <a:off x="400050" y="1690688"/>
            <a:ext cx="11576050" cy="5167312"/>
          </a:xfrm>
        </p:spPr>
        <p:txBody>
          <a:bodyPr>
            <a:normAutofit fontScale="92500" lnSpcReduction="10000"/>
          </a:bodyPr>
          <a:lstStyle/>
          <a:p>
            <a:r>
              <a:rPr lang="en-US" dirty="0">
                <a:hlinkClick r:id="rId3"/>
              </a:rPr>
              <a:t>WHO Eastern Mediterranean Regional Office (</a:t>
            </a:r>
            <a:r>
              <a:rPr lang="en-US" dirty="0" err="1">
                <a:hlinkClick r:id="rId3"/>
              </a:rPr>
              <a:t>EMRO</a:t>
            </a:r>
            <a:r>
              <a:rPr lang="en-US" dirty="0">
                <a:hlinkClick r:id="rId3"/>
              </a:rPr>
              <a:t>) </a:t>
            </a:r>
            <a:r>
              <a:rPr lang="en-US" dirty="0"/>
              <a:t>Virtual Health Library</a:t>
            </a:r>
          </a:p>
          <a:p>
            <a:pPr lvl="1"/>
            <a:r>
              <a:rPr lang="en-US" sz="2800" dirty="0"/>
              <a:t>a network of electronic health and biomedical information resources for health care ‎professionals in the Eastern Mediterranean Region</a:t>
            </a:r>
          </a:p>
          <a:p>
            <a:r>
              <a:rPr lang="en-US" sz="3200" dirty="0">
                <a:hlinkClick r:id="rId3"/>
              </a:rPr>
              <a:t>Index </a:t>
            </a:r>
            <a:r>
              <a:rPr lang="en-US" sz="3200" dirty="0" err="1">
                <a:hlinkClick r:id="rId3"/>
              </a:rPr>
              <a:t>Medicus</a:t>
            </a:r>
            <a:r>
              <a:rPr lang="en-US" sz="3200" dirty="0">
                <a:hlinkClick r:id="rId3"/>
              </a:rPr>
              <a:t> for the Eastern Mediterranean Region (</a:t>
            </a:r>
            <a:r>
              <a:rPr lang="en-US" sz="3200" dirty="0" err="1">
                <a:hlinkClick r:id="rId3"/>
              </a:rPr>
              <a:t>IMEMR</a:t>
            </a:r>
            <a:r>
              <a:rPr lang="en-US" sz="3200" dirty="0">
                <a:hlinkClick r:id="rId3"/>
              </a:rPr>
              <a:t>)</a:t>
            </a:r>
            <a:r>
              <a:rPr lang="en-US" sz="3200" dirty="0"/>
              <a:t>‎</a:t>
            </a:r>
          </a:p>
          <a:p>
            <a:pPr lvl="1"/>
            <a:r>
              <a:rPr lang="en-US" sz="2800" dirty="0"/>
              <a:t>a regional index of health and medical journals published in the Eastern Mediterranean ‎Region, maintained by the WHO Regional Office for the Eastern Mediterranean</a:t>
            </a:r>
          </a:p>
          <a:p>
            <a:r>
              <a:rPr lang="en-US" dirty="0">
                <a:hlinkClick r:id="rId4"/>
              </a:rPr>
              <a:t>Centre for Agriculture and Bioscience International (CABI) </a:t>
            </a:r>
            <a:r>
              <a:rPr lang="en-US" dirty="0"/>
              <a:t>Digital Library inclusion in 2020.‎</a:t>
            </a:r>
          </a:p>
          <a:p>
            <a:pPr lvl="1"/>
            <a:r>
              <a:rPr lang="en-US" sz="2800" dirty="0"/>
              <a:t>a UK-based nonprofit inter-governmental organization for scientific research and ‎publishing on agriculture and the environment</a:t>
            </a:r>
          </a:p>
          <a:p>
            <a:r>
              <a:rPr lang="en-US" dirty="0"/>
              <a:t>Partnership with </a:t>
            </a:r>
            <a:r>
              <a:rPr lang="en-US" dirty="0">
                <a:hlinkClick r:id="rId5"/>
              </a:rPr>
              <a:t>Impactio</a:t>
            </a:r>
            <a:r>
              <a:rPr lang="en-US" dirty="0"/>
              <a:t> for academic impact analytics and professional networking in 2022‎</a:t>
            </a:r>
          </a:p>
        </p:txBody>
      </p:sp>
    </p:spTree>
    <p:extLst>
      <p:ext uri="{BB962C8B-B14F-4D97-AF65-F5344CB8AC3E}">
        <p14:creationId xmlns:p14="http://schemas.microsoft.com/office/powerpoint/2010/main" val="289122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661A5-7F3F-7EB1-CC49-8089B4D20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59435-996E-C381-02BD-6FD2BF2DD2C6}"/>
              </a:ext>
            </a:extLst>
          </p:cNvPr>
          <p:cNvSpPr>
            <a:spLocks noGrp="1"/>
          </p:cNvSpPr>
          <p:nvPr>
            <p:ph type="title"/>
          </p:nvPr>
        </p:nvSpPr>
        <p:spPr>
          <a:xfrm>
            <a:off x="177421" y="365125"/>
            <a:ext cx="11873551" cy="1325563"/>
          </a:xfrm>
        </p:spPr>
        <p:txBody>
          <a:bodyPr>
            <a:normAutofit/>
          </a:bodyPr>
          <a:lstStyle/>
          <a:p>
            <a:r>
              <a:rPr lang="en-US" b="1" dirty="0"/>
              <a:t>4: Lacking diversity</a:t>
            </a:r>
          </a:p>
        </p:txBody>
      </p:sp>
      <p:sp>
        <p:nvSpPr>
          <p:cNvPr id="3" name="Text Placeholder 2">
            <a:extLst>
              <a:ext uri="{FF2B5EF4-FFF2-40B4-BE49-F238E27FC236}">
                <a16:creationId xmlns:a16="http://schemas.microsoft.com/office/drawing/2014/main" id="{40C4C744-A1E9-5364-691D-5CA6C8CA728C}"/>
              </a:ext>
            </a:extLst>
          </p:cNvPr>
          <p:cNvSpPr>
            <a:spLocks noGrp="1"/>
          </p:cNvSpPr>
          <p:nvPr>
            <p:ph type="body" idx="1"/>
          </p:nvPr>
        </p:nvSpPr>
        <p:spPr>
          <a:xfrm>
            <a:off x="330200" y="1800224"/>
            <a:ext cx="5765800" cy="4537075"/>
          </a:xfrm>
        </p:spPr>
        <p:txBody>
          <a:bodyPr>
            <a:normAutofit lnSpcReduction="10000"/>
          </a:bodyPr>
          <a:lstStyle/>
          <a:p>
            <a:r>
              <a:rPr lang="en-US" b="1" dirty="0"/>
              <a:t>Action Taken</a:t>
            </a:r>
          </a:p>
          <a:p>
            <a:pPr lvl="1"/>
            <a:r>
              <a:rPr lang="en-US" dirty="0"/>
              <a:t>International authors and reviewers recruited</a:t>
            </a:r>
          </a:p>
          <a:p>
            <a:pPr lvl="1"/>
            <a:r>
              <a:rPr lang="en-US" dirty="0"/>
              <a:t>Actively pursued a broader international authorship base to diversify contributions</a:t>
            </a:r>
          </a:p>
          <a:p>
            <a:pPr lvl="1"/>
            <a:r>
              <a:rPr lang="en-US" dirty="0"/>
              <a:t>Editorial board expanded from 17 members (all Iraqi) to 39 members currently</a:t>
            </a:r>
          </a:p>
          <a:p>
            <a:pPr lvl="1"/>
            <a:r>
              <a:rPr lang="en-US" dirty="0"/>
              <a:t>15 international editors from United States, United Kingdom, Australia</a:t>
            </a:r>
          </a:p>
          <a:p>
            <a:pPr lvl="1"/>
            <a:r>
              <a:rPr lang="en-US" dirty="0"/>
              <a:t>33 authors from 15 different countries in recent publications</a:t>
            </a:r>
          </a:p>
        </p:txBody>
      </p:sp>
      <p:graphicFrame>
        <p:nvGraphicFramePr>
          <p:cNvPr id="4" name="Chart 3">
            <a:extLst>
              <a:ext uri="{FF2B5EF4-FFF2-40B4-BE49-F238E27FC236}">
                <a16:creationId xmlns:a16="http://schemas.microsoft.com/office/drawing/2014/main" id="{8F8872E7-4837-84C9-CA44-51A14019B301}"/>
              </a:ext>
            </a:extLst>
          </p:cNvPr>
          <p:cNvGraphicFramePr>
            <a:graphicFrameLocks/>
          </p:cNvGraphicFramePr>
          <p:nvPr>
            <p:extLst>
              <p:ext uri="{D42A27DB-BD31-4B8C-83A1-F6EECF244321}">
                <p14:modId xmlns:p14="http://schemas.microsoft.com/office/powerpoint/2010/main" val="1325126268"/>
              </p:ext>
            </p:extLst>
          </p:nvPr>
        </p:nvGraphicFramePr>
        <p:xfrm>
          <a:off x="5854700" y="856456"/>
          <a:ext cx="5765800" cy="4858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562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A8D9-CEC6-03F0-7C5B-D26DCC401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DED9B-72E7-11C0-3269-F12C459B8806}"/>
              </a:ext>
            </a:extLst>
          </p:cNvPr>
          <p:cNvSpPr>
            <a:spLocks noGrp="1"/>
          </p:cNvSpPr>
          <p:nvPr>
            <p:ph type="title"/>
          </p:nvPr>
        </p:nvSpPr>
        <p:spPr>
          <a:xfrm>
            <a:off x="177421" y="365125"/>
            <a:ext cx="11873551" cy="1325563"/>
          </a:xfrm>
        </p:spPr>
        <p:txBody>
          <a:bodyPr>
            <a:normAutofit/>
          </a:bodyPr>
          <a:lstStyle/>
          <a:p>
            <a:r>
              <a:rPr lang="en-US" b="1" dirty="0"/>
              <a:t>4: Lacking diversity</a:t>
            </a:r>
          </a:p>
        </p:txBody>
      </p:sp>
      <p:sp>
        <p:nvSpPr>
          <p:cNvPr id="3" name="Text Placeholder 2">
            <a:extLst>
              <a:ext uri="{FF2B5EF4-FFF2-40B4-BE49-F238E27FC236}">
                <a16:creationId xmlns:a16="http://schemas.microsoft.com/office/drawing/2014/main" id="{62490C9D-A17E-5463-A343-0B72940C5EE5}"/>
              </a:ext>
            </a:extLst>
          </p:cNvPr>
          <p:cNvSpPr>
            <a:spLocks noGrp="1"/>
          </p:cNvSpPr>
          <p:nvPr>
            <p:ph type="body" idx="1"/>
          </p:nvPr>
        </p:nvSpPr>
        <p:spPr>
          <a:xfrm>
            <a:off x="177421" y="1784350"/>
            <a:ext cx="6357676" cy="4537075"/>
          </a:xfrm>
        </p:spPr>
        <p:txBody>
          <a:bodyPr>
            <a:normAutofit/>
          </a:bodyPr>
          <a:lstStyle/>
          <a:p>
            <a:r>
              <a:rPr lang="en-US" b="1" dirty="0"/>
              <a:t>Action Taken</a:t>
            </a:r>
          </a:p>
          <a:p>
            <a:pPr lvl="1"/>
            <a:r>
              <a:rPr lang="en-US" sz="2800" dirty="0"/>
              <a:t>‎</a:t>
            </a:r>
            <a:r>
              <a:rPr lang="en-US" sz="2800" b="1" dirty="0"/>
              <a:t>2022-2023‎</a:t>
            </a:r>
          </a:p>
          <a:p>
            <a:pPr lvl="2"/>
            <a:r>
              <a:rPr lang="en-US" sz="2800" dirty="0"/>
              <a:t>Total Published Research: 47‎</a:t>
            </a:r>
          </a:p>
          <a:p>
            <a:pPr lvl="2"/>
            <a:r>
              <a:rPr lang="en-US" sz="2800" dirty="0"/>
              <a:t>Local Research Papers: 36‎</a:t>
            </a:r>
          </a:p>
          <a:p>
            <a:pPr lvl="2"/>
            <a:r>
              <a:rPr lang="en-US" sz="2800" dirty="0"/>
              <a:t>International Research Papers: 11‎</a:t>
            </a:r>
          </a:p>
          <a:p>
            <a:pPr lvl="2"/>
            <a:r>
              <a:rPr lang="en-US" sz="2800" dirty="0"/>
              <a:t>Number of International Researchers: 33‎</a:t>
            </a:r>
          </a:p>
          <a:p>
            <a:pPr lvl="2"/>
            <a:r>
              <a:rPr lang="en-US" sz="2800" dirty="0"/>
              <a:t>Percentage of International Contributions: 23.4%‎</a:t>
            </a:r>
          </a:p>
        </p:txBody>
      </p:sp>
      <p:graphicFrame>
        <p:nvGraphicFramePr>
          <p:cNvPr id="4" name="Chart 3">
            <a:extLst>
              <a:ext uri="{FF2B5EF4-FFF2-40B4-BE49-F238E27FC236}">
                <a16:creationId xmlns:a16="http://schemas.microsoft.com/office/drawing/2014/main" id="{DCEDB94D-9ED1-AC4F-71EA-9BD19670374E}"/>
              </a:ext>
            </a:extLst>
          </p:cNvPr>
          <p:cNvGraphicFramePr>
            <a:graphicFrameLocks/>
          </p:cNvGraphicFramePr>
          <p:nvPr>
            <p:extLst>
              <p:ext uri="{D42A27DB-BD31-4B8C-83A1-F6EECF244321}">
                <p14:modId xmlns:p14="http://schemas.microsoft.com/office/powerpoint/2010/main" val="1937687674"/>
              </p:ext>
            </p:extLst>
          </p:nvPr>
        </p:nvGraphicFramePr>
        <p:xfrm>
          <a:off x="6819899" y="761206"/>
          <a:ext cx="4946271" cy="4858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171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BB217-5ED9-0A59-74F8-F1BCF19D9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C2CA1-C9B1-8F7D-839F-835484F69B2E}"/>
              </a:ext>
            </a:extLst>
          </p:cNvPr>
          <p:cNvSpPr>
            <a:spLocks noGrp="1"/>
          </p:cNvSpPr>
          <p:nvPr>
            <p:ph type="title"/>
          </p:nvPr>
        </p:nvSpPr>
        <p:spPr>
          <a:xfrm>
            <a:off x="177421" y="365125"/>
            <a:ext cx="11873551" cy="1325563"/>
          </a:xfrm>
        </p:spPr>
        <p:txBody>
          <a:bodyPr>
            <a:normAutofit/>
          </a:bodyPr>
          <a:lstStyle/>
          <a:p>
            <a:r>
              <a:rPr lang="en-US" b="1" dirty="0"/>
              <a:t>5: Need for Selectivity in Accepting Articles</a:t>
            </a:r>
          </a:p>
        </p:txBody>
      </p:sp>
      <p:sp>
        <p:nvSpPr>
          <p:cNvPr id="3" name="Text Placeholder 2">
            <a:extLst>
              <a:ext uri="{FF2B5EF4-FFF2-40B4-BE49-F238E27FC236}">
                <a16:creationId xmlns:a16="http://schemas.microsoft.com/office/drawing/2014/main" id="{AC013DCC-EC8B-B5CB-913D-71C340CC5C51}"/>
              </a:ext>
            </a:extLst>
          </p:cNvPr>
          <p:cNvSpPr>
            <a:spLocks noGrp="1"/>
          </p:cNvSpPr>
          <p:nvPr>
            <p:ph type="body" idx="1"/>
          </p:nvPr>
        </p:nvSpPr>
        <p:spPr/>
        <p:txBody>
          <a:bodyPr>
            <a:normAutofit/>
          </a:bodyPr>
          <a:lstStyle/>
          <a:p>
            <a:r>
              <a:rPr lang="en-US" sz="3200" b="1" dirty="0"/>
              <a:t>Action Taken</a:t>
            </a:r>
          </a:p>
          <a:p>
            <a:pPr lvl="1"/>
            <a:r>
              <a:rPr lang="en-US" sz="2800" dirty="0"/>
              <a:t>Rigorous Peer Review Process</a:t>
            </a:r>
          </a:p>
          <a:p>
            <a:pPr lvl="2"/>
            <a:r>
              <a:rPr lang="en-US" sz="2400" dirty="0"/>
              <a:t>Increased number of expert reviewers per article.</a:t>
            </a:r>
          </a:p>
          <a:p>
            <a:pPr lvl="2"/>
            <a:r>
              <a:rPr lang="en-US" sz="2400" dirty="0"/>
              <a:t>Match reviewers with submissions based on expertise.</a:t>
            </a:r>
          </a:p>
          <a:p>
            <a:pPr lvl="2"/>
            <a:r>
              <a:rPr lang="en-US" sz="2400" dirty="0"/>
              <a:t>Provide clear and detailed guidelines for evaluation.</a:t>
            </a:r>
          </a:p>
          <a:p>
            <a:pPr lvl="1"/>
            <a:r>
              <a:rPr lang="en-US" sz="2800" b="1" dirty="0"/>
              <a:t>Updated Editorial Policies</a:t>
            </a:r>
          </a:p>
          <a:p>
            <a:pPr lvl="2"/>
            <a:r>
              <a:rPr lang="en-US" sz="2400" dirty="0"/>
              <a:t>Emphasize quality, relevance, and originality as core acceptance criteria.</a:t>
            </a:r>
          </a:p>
          <a:p>
            <a:pPr lvl="2"/>
            <a:r>
              <a:rPr lang="en-US" sz="2400" dirty="0"/>
              <a:t>Clearly define submission evaluation standards</a:t>
            </a:r>
          </a:p>
        </p:txBody>
      </p:sp>
    </p:spTree>
    <p:extLst>
      <p:ext uri="{BB962C8B-B14F-4D97-AF65-F5344CB8AC3E}">
        <p14:creationId xmlns:p14="http://schemas.microsoft.com/office/powerpoint/2010/main" val="13781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5D9A-4F14-2835-8919-663820791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A610D-4380-CA6D-82DF-83C2F753E118}"/>
              </a:ext>
            </a:extLst>
          </p:cNvPr>
          <p:cNvSpPr>
            <a:spLocks noGrp="1"/>
          </p:cNvSpPr>
          <p:nvPr>
            <p:ph type="title"/>
          </p:nvPr>
        </p:nvSpPr>
        <p:spPr/>
        <p:txBody>
          <a:bodyPr/>
          <a:lstStyle/>
          <a:p>
            <a:r>
              <a:rPr lang="en-US" sz="4800" b="1" dirty="0"/>
              <a:t>Agenda</a:t>
            </a:r>
            <a:endParaRPr lang="en-US" b="1" dirty="0"/>
          </a:p>
        </p:txBody>
      </p:sp>
      <p:sp>
        <p:nvSpPr>
          <p:cNvPr id="3" name="Text Placeholder 2">
            <a:extLst>
              <a:ext uri="{FF2B5EF4-FFF2-40B4-BE49-F238E27FC236}">
                <a16:creationId xmlns:a16="http://schemas.microsoft.com/office/drawing/2014/main" id="{4D599D48-8DB4-E98D-3F2D-99994F13C84E}"/>
              </a:ext>
            </a:extLst>
          </p:cNvPr>
          <p:cNvSpPr>
            <a:spLocks noGrp="1"/>
          </p:cNvSpPr>
          <p:nvPr>
            <p:ph type="body" idx="1"/>
          </p:nvPr>
        </p:nvSpPr>
        <p:spPr>
          <a:xfrm>
            <a:off x="838200" y="1690688"/>
            <a:ext cx="10934700" cy="4938711"/>
          </a:xfrm>
        </p:spPr>
        <p:txBody>
          <a:bodyPr>
            <a:normAutofit fontScale="92500" lnSpcReduction="10000"/>
          </a:bodyPr>
          <a:lstStyle/>
          <a:p>
            <a:r>
              <a:rPr lang="en-US" sz="2400" b="1" dirty="0"/>
              <a:t>The Journal's Journey</a:t>
            </a:r>
          </a:p>
          <a:p>
            <a:pPr lvl="1"/>
            <a:r>
              <a:rPr lang="en-US" sz="2000" dirty="0"/>
              <a:t>Achievements and growth since establishment in 1977</a:t>
            </a:r>
          </a:p>
          <a:p>
            <a:r>
              <a:rPr lang="en-US" sz="2400" b="1" dirty="0"/>
              <a:t>Understanding Scopus Feedback</a:t>
            </a:r>
          </a:p>
          <a:p>
            <a:pPr lvl="1"/>
            <a:r>
              <a:rPr lang="en-US" sz="2000" dirty="0"/>
              <a:t>Key Rejection Reasons</a:t>
            </a:r>
          </a:p>
          <a:p>
            <a:pPr lvl="1"/>
            <a:r>
              <a:rPr lang="en-US" sz="2000" dirty="0"/>
              <a:t>Initial response and commitment to improvement</a:t>
            </a:r>
          </a:p>
          <a:p>
            <a:r>
              <a:rPr lang="en-US" sz="2400" b="1" dirty="0"/>
              <a:t>Action Plan</a:t>
            </a:r>
          </a:p>
          <a:p>
            <a:pPr lvl="1"/>
            <a:r>
              <a:rPr lang="en-US" sz="2000" dirty="0"/>
              <a:t>Ethical Standards</a:t>
            </a:r>
          </a:p>
          <a:p>
            <a:pPr lvl="1"/>
            <a:r>
              <a:rPr lang="en-US" sz="2000" dirty="0"/>
              <a:t>Quality &amp; Diversity</a:t>
            </a:r>
          </a:p>
          <a:p>
            <a:pPr lvl="1"/>
            <a:r>
              <a:rPr lang="en-US" sz="2000" dirty="0"/>
              <a:t>Visibility &amp; Citations</a:t>
            </a:r>
          </a:p>
          <a:p>
            <a:r>
              <a:rPr lang="en-US" sz="2400" b="1" dirty="0"/>
              <a:t>Conclusion</a:t>
            </a:r>
          </a:p>
          <a:p>
            <a:pPr lvl="1"/>
            <a:r>
              <a:rPr lang="en-US" sz="2000" dirty="0"/>
              <a:t>Indexing &amp; Metrics</a:t>
            </a:r>
          </a:p>
          <a:p>
            <a:pPr lvl="1"/>
            <a:r>
              <a:rPr lang="en-US" sz="2000" dirty="0"/>
              <a:t>Future Strategies</a:t>
            </a:r>
          </a:p>
          <a:p>
            <a:r>
              <a:rPr lang="en-US" sz="2400" b="1" dirty="0"/>
              <a:t>Q&amp;A</a:t>
            </a:r>
          </a:p>
          <a:p>
            <a:pPr lvl="1"/>
            <a:r>
              <a:rPr lang="en-US" sz="2000" dirty="0"/>
              <a:t>Discussion and Feedback</a:t>
            </a:r>
          </a:p>
        </p:txBody>
      </p:sp>
    </p:spTree>
    <p:extLst>
      <p:ext uri="{BB962C8B-B14F-4D97-AF65-F5344CB8AC3E}">
        <p14:creationId xmlns:p14="http://schemas.microsoft.com/office/powerpoint/2010/main" val="20615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F882-9DAD-0919-8E47-9CAB9FCCE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1473D-4BA6-5640-0F1D-6BAD6748C159}"/>
              </a:ext>
            </a:extLst>
          </p:cNvPr>
          <p:cNvSpPr>
            <a:spLocks noGrp="1"/>
          </p:cNvSpPr>
          <p:nvPr>
            <p:ph type="title"/>
          </p:nvPr>
        </p:nvSpPr>
        <p:spPr>
          <a:xfrm>
            <a:off x="177421" y="365125"/>
            <a:ext cx="11873551" cy="1325563"/>
          </a:xfrm>
        </p:spPr>
        <p:txBody>
          <a:bodyPr>
            <a:normAutofit/>
          </a:bodyPr>
          <a:lstStyle/>
          <a:p>
            <a:r>
              <a:rPr lang="en-US" b="1" dirty="0"/>
              <a:t>6: Unclear Publishing Policies and Processes</a:t>
            </a:r>
          </a:p>
        </p:txBody>
      </p:sp>
      <p:sp>
        <p:nvSpPr>
          <p:cNvPr id="3" name="Text Placeholder 2">
            <a:extLst>
              <a:ext uri="{FF2B5EF4-FFF2-40B4-BE49-F238E27FC236}">
                <a16:creationId xmlns:a16="http://schemas.microsoft.com/office/drawing/2014/main" id="{623EEF10-3352-21EA-2481-DBD101CF17D9}"/>
              </a:ext>
            </a:extLst>
          </p:cNvPr>
          <p:cNvSpPr>
            <a:spLocks noGrp="1"/>
          </p:cNvSpPr>
          <p:nvPr>
            <p:ph type="body" idx="1"/>
          </p:nvPr>
        </p:nvSpPr>
        <p:spPr/>
        <p:txBody>
          <a:bodyPr/>
          <a:lstStyle/>
          <a:p>
            <a:r>
              <a:rPr lang="en-US" sz="3600" b="1" dirty="0"/>
              <a:t>Action Taken</a:t>
            </a:r>
          </a:p>
          <a:p>
            <a:pPr lvl="1"/>
            <a:r>
              <a:rPr lang="en-US" sz="3200" dirty="0"/>
              <a:t>Comprehensive policies added covering peer review, ethics, licensing, access</a:t>
            </a:r>
          </a:p>
          <a:p>
            <a:pPr lvl="1"/>
            <a:r>
              <a:rPr lang="en-US" sz="3200" dirty="0"/>
              <a:t>Openly accessible on journal website</a:t>
            </a:r>
          </a:p>
          <a:p>
            <a:pPr lvl="1"/>
            <a:r>
              <a:rPr lang="en-US" sz="3200" dirty="0"/>
              <a:t>Adherence confirmed through archiving policies</a:t>
            </a:r>
          </a:p>
        </p:txBody>
      </p:sp>
    </p:spTree>
    <p:extLst>
      <p:ext uri="{BB962C8B-B14F-4D97-AF65-F5344CB8AC3E}">
        <p14:creationId xmlns:p14="http://schemas.microsoft.com/office/powerpoint/2010/main" val="13616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C86D-13B0-5A66-AFB1-BFBC2A42A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AADFA-E985-A265-A399-564DB47A60B2}"/>
              </a:ext>
            </a:extLst>
          </p:cNvPr>
          <p:cNvSpPr>
            <a:spLocks noGrp="1"/>
          </p:cNvSpPr>
          <p:nvPr>
            <p:ph type="title"/>
          </p:nvPr>
        </p:nvSpPr>
        <p:spPr>
          <a:xfrm>
            <a:off x="177421" y="365125"/>
            <a:ext cx="11873551" cy="1325563"/>
          </a:xfrm>
        </p:spPr>
        <p:txBody>
          <a:bodyPr>
            <a:normAutofit/>
          </a:bodyPr>
          <a:lstStyle/>
          <a:p>
            <a:r>
              <a:rPr lang="en-US" sz="5400" b="1" dirty="0"/>
              <a:t>Conclusion</a:t>
            </a:r>
            <a:endParaRPr lang="en-US" b="1" dirty="0"/>
          </a:p>
        </p:txBody>
      </p:sp>
      <p:sp>
        <p:nvSpPr>
          <p:cNvPr id="3" name="Text Placeholder 2">
            <a:extLst>
              <a:ext uri="{FF2B5EF4-FFF2-40B4-BE49-F238E27FC236}">
                <a16:creationId xmlns:a16="http://schemas.microsoft.com/office/drawing/2014/main" id="{6EC399F4-4B17-E812-E48E-DD25D4ABADFB}"/>
              </a:ext>
            </a:extLst>
          </p:cNvPr>
          <p:cNvSpPr>
            <a:spLocks noGrp="1"/>
          </p:cNvSpPr>
          <p:nvPr>
            <p:ph type="body" idx="1"/>
          </p:nvPr>
        </p:nvSpPr>
        <p:spPr/>
        <p:txBody>
          <a:bodyPr>
            <a:normAutofit/>
          </a:bodyPr>
          <a:lstStyle/>
          <a:p>
            <a:r>
              <a:rPr lang="en-US" b="1" dirty="0"/>
              <a:t>Dedicated to Quality and Integrity</a:t>
            </a:r>
          </a:p>
          <a:p>
            <a:pPr lvl="1"/>
            <a:r>
              <a:rPr lang="en-US" dirty="0"/>
              <a:t>Upholding the highest publishing standards and embracing international ethical guidelines.</a:t>
            </a:r>
          </a:p>
          <a:p>
            <a:r>
              <a:rPr lang="en-US" b="1" dirty="0"/>
              <a:t>Strategic Enhancements</a:t>
            </a:r>
          </a:p>
          <a:p>
            <a:pPr lvl="1"/>
            <a:r>
              <a:rPr lang="en-US" dirty="0"/>
              <a:t>Enhanced peer review, broadened international participation, and improved visibility through indexing.</a:t>
            </a:r>
          </a:p>
          <a:p>
            <a:r>
              <a:rPr lang="en-US" b="1" dirty="0"/>
              <a:t>Forward Momentum</a:t>
            </a:r>
          </a:p>
          <a:p>
            <a:pPr lvl="1"/>
            <a:r>
              <a:rPr lang="en-US" dirty="0"/>
              <a:t>Committed to ongoing improvement and aiming for Scopus inclusion.</a:t>
            </a:r>
          </a:p>
          <a:p>
            <a:r>
              <a:rPr lang="en-US" b="1" dirty="0"/>
              <a:t>Thank You</a:t>
            </a:r>
          </a:p>
          <a:p>
            <a:pPr lvl="1"/>
            <a:r>
              <a:rPr lang="en-US" dirty="0"/>
              <a:t>Appreciation for engagement and open to discussions.</a:t>
            </a:r>
            <a:endParaRPr lang="en-US" sz="1400" dirty="0"/>
          </a:p>
        </p:txBody>
      </p:sp>
    </p:spTree>
    <p:extLst>
      <p:ext uri="{BB962C8B-B14F-4D97-AF65-F5344CB8AC3E}">
        <p14:creationId xmlns:p14="http://schemas.microsoft.com/office/powerpoint/2010/main" val="117389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3C8FD2-B4E4-D97C-1DAE-F89C82668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126A9-21B2-777C-8606-53F4A09AE612}"/>
              </a:ext>
            </a:extLst>
          </p:cNvPr>
          <p:cNvSpPr>
            <a:spLocks noGrp="1"/>
          </p:cNvSpPr>
          <p:nvPr>
            <p:ph type="title"/>
          </p:nvPr>
        </p:nvSpPr>
        <p:spPr>
          <a:xfrm>
            <a:off x="235120" y="588991"/>
            <a:ext cx="5638407" cy="1616203"/>
          </a:xfrm>
        </p:spPr>
        <p:txBody>
          <a:bodyPr vert="horz" lIns="91440" tIns="45720" rIns="91440" bIns="45720" rtlCol="0" anchor="b">
            <a:normAutofit/>
          </a:bodyPr>
          <a:lstStyle/>
          <a:p>
            <a:r>
              <a:rPr lang="en-US" sz="4800" b="1" dirty="0"/>
              <a:t> Establishment History</a:t>
            </a:r>
          </a:p>
        </p:txBody>
      </p:sp>
      <p:sp>
        <p:nvSpPr>
          <p:cNvPr id="3" name="Text Placeholder 2">
            <a:extLst>
              <a:ext uri="{FF2B5EF4-FFF2-40B4-BE49-F238E27FC236}">
                <a16:creationId xmlns:a16="http://schemas.microsoft.com/office/drawing/2014/main" id="{980AC8DF-BD05-D705-5CDB-341570C37763}"/>
              </a:ext>
            </a:extLst>
          </p:cNvPr>
          <p:cNvSpPr>
            <a:spLocks noGrp="1"/>
          </p:cNvSpPr>
          <p:nvPr>
            <p:ph type="body" idx="1"/>
          </p:nvPr>
        </p:nvSpPr>
        <p:spPr>
          <a:xfrm>
            <a:off x="476250" y="2533476"/>
            <a:ext cx="5397277" cy="3600624"/>
          </a:xfrm>
        </p:spPr>
        <p:txBody>
          <a:bodyPr vert="horz" lIns="91440" tIns="45720" rIns="91440" bIns="45720" rtlCol="0" anchor="t">
            <a:normAutofit/>
          </a:bodyPr>
          <a:lstStyle/>
          <a:p>
            <a:r>
              <a:rPr lang="en-US" sz="3300" dirty="0"/>
              <a:t>1977</a:t>
            </a:r>
          </a:p>
          <a:p>
            <a:pPr lvl="1"/>
            <a:r>
              <a:rPr lang="en-US" sz="3300" dirty="0"/>
              <a:t>First issue published in 1977 with </a:t>
            </a:r>
          </a:p>
          <a:p>
            <a:pPr lvl="2"/>
            <a:r>
              <a:rPr lang="en-US" sz="3300" dirty="0"/>
              <a:t>15 research papers in Arabic and English</a:t>
            </a:r>
          </a:p>
          <a:p>
            <a:pPr lvl="1"/>
            <a:r>
              <a:rPr lang="en-US" sz="3300" dirty="0"/>
              <a:t>Published biannually with</a:t>
            </a:r>
          </a:p>
          <a:p>
            <a:pPr lvl="2"/>
            <a:r>
              <a:rPr lang="en-US" sz="3300" dirty="0"/>
              <a:t>2 issues (1volume/year)</a:t>
            </a:r>
          </a:p>
          <a:p>
            <a:pPr lvl="1"/>
            <a:endParaRPr lang="en-US" sz="2000" dirty="0"/>
          </a:p>
          <a:p>
            <a:endParaRPr lang="en-US" sz="2000" dirty="0"/>
          </a:p>
        </p:txBody>
      </p:sp>
      <p:pic>
        <p:nvPicPr>
          <p:cNvPr id="5" name="Picture 4">
            <a:extLst>
              <a:ext uri="{FF2B5EF4-FFF2-40B4-BE49-F238E27FC236}">
                <a16:creationId xmlns:a16="http://schemas.microsoft.com/office/drawing/2014/main" id="{DFB0D03B-AE6D-5EA6-155D-B2B0F17E9346}"/>
              </a:ext>
            </a:extLst>
          </p:cNvPr>
          <p:cNvPicPr>
            <a:picLocks noChangeAspect="1"/>
          </p:cNvPicPr>
          <p:nvPr/>
        </p:nvPicPr>
        <p:blipFill rotWithShape="1">
          <a:blip r:embed="rId2"/>
          <a:srcRect t="5533" r="2" b="14875"/>
          <a:stretch/>
        </p:blipFill>
        <p:spPr>
          <a:xfrm>
            <a:off x="6096000" y="10"/>
            <a:ext cx="6095999" cy="6857990"/>
          </a:xfrm>
          <a:prstGeom prst="rect">
            <a:avLst/>
          </a:prstGeom>
        </p:spPr>
      </p:pic>
      <p:sp>
        <p:nvSpPr>
          <p:cNvPr id="20" name="Rectangle 1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6" name="Rectangle 2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97821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D1AD51-3AD9-E798-CCA3-22E61DF020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B514D-5A43-37C8-C90C-D75C336942FC}"/>
              </a:ext>
            </a:extLst>
          </p:cNvPr>
          <p:cNvSpPr>
            <a:spLocks noGrp="1"/>
          </p:cNvSpPr>
          <p:nvPr>
            <p:ph type="title"/>
          </p:nvPr>
        </p:nvSpPr>
        <p:spPr>
          <a:xfrm>
            <a:off x="404994" y="342900"/>
            <a:ext cx="5208993" cy="1616203"/>
          </a:xfrm>
        </p:spPr>
        <p:txBody>
          <a:bodyPr vert="horz" lIns="91440" tIns="45720" rIns="91440" bIns="45720" rtlCol="0" anchor="b">
            <a:normAutofit/>
          </a:bodyPr>
          <a:lstStyle/>
          <a:p>
            <a:r>
              <a:rPr lang="en-US" sz="4800" b="1" dirty="0"/>
              <a:t>Editorial Board Composition</a:t>
            </a:r>
          </a:p>
        </p:txBody>
      </p:sp>
      <p:sp>
        <p:nvSpPr>
          <p:cNvPr id="3" name="Text Placeholder 2">
            <a:extLst>
              <a:ext uri="{FF2B5EF4-FFF2-40B4-BE49-F238E27FC236}">
                <a16:creationId xmlns:a16="http://schemas.microsoft.com/office/drawing/2014/main" id="{C7FC42C2-5020-2B08-A139-E8C6CE29A385}"/>
              </a:ext>
            </a:extLst>
          </p:cNvPr>
          <p:cNvSpPr>
            <a:spLocks noGrp="1"/>
          </p:cNvSpPr>
          <p:nvPr>
            <p:ph type="body" idx="1"/>
          </p:nvPr>
        </p:nvSpPr>
        <p:spPr>
          <a:xfrm>
            <a:off x="189683" y="2357594"/>
            <a:ext cx="5896002" cy="4157506"/>
          </a:xfrm>
        </p:spPr>
        <p:txBody>
          <a:bodyPr vert="horz" lIns="91440" tIns="45720" rIns="91440" bIns="45720" rtlCol="0" anchor="t">
            <a:normAutofit fontScale="55000" lnSpcReduction="20000"/>
          </a:bodyPr>
          <a:lstStyle/>
          <a:p>
            <a:pPr>
              <a:lnSpc>
                <a:spcPct val="120000"/>
              </a:lnSpc>
            </a:pPr>
            <a:r>
              <a:rPr lang="en-US" sz="3300" dirty="0"/>
              <a:t>Total of 39 professors across veterinary medicine disciplines</a:t>
            </a:r>
          </a:p>
          <a:p>
            <a:pPr lvl="1">
              <a:lnSpc>
                <a:spcPct val="120000"/>
              </a:lnSpc>
            </a:pPr>
            <a:r>
              <a:rPr lang="en-US" sz="3300" dirty="0"/>
              <a:t>24 local Iraqi members</a:t>
            </a:r>
          </a:p>
          <a:p>
            <a:pPr lvl="1">
              <a:lnSpc>
                <a:spcPct val="120000"/>
              </a:lnSpc>
            </a:pPr>
            <a:r>
              <a:rPr lang="en-US" sz="3300" dirty="0"/>
              <a:t>15 international members</a:t>
            </a:r>
          </a:p>
          <a:p>
            <a:pPr lvl="2">
              <a:lnSpc>
                <a:spcPct val="120000"/>
              </a:lnSpc>
            </a:pPr>
            <a:r>
              <a:rPr lang="en-US" sz="3300" dirty="0"/>
              <a:t>United States</a:t>
            </a:r>
          </a:p>
          <a:p>
            <a:pPr lvl="2">
              <a:lnSpc>
                <a:spcPct val="120000"/>
              </a:lnSpc>
            </a:pPr>
            <a:r>
              <a:rPr lang="en-US" sz="3300" dirty="0"/>
              <a:t>United Kingdom</a:t>
            </a:r>
          </a:p>
          <a:p>
            <a:pPr lvl="2">
              <a:lnSpc>
                <a:spcPct val="120000"/>
              </a:lnSpc>
            </a:pPr>
            <a:r>
              <a:rPr lang="en-US" sz="3300" dirty="0"/>
              <a:t>Australia</a:t>
            </a:r>
          </a:p>
          <a:p>
            <a:pPr lvl="2">
              <a:lnSpc>
                <a:spcPct val="120000"/>
              </a:lnSpc>
            </a:pPr>
            <a:r>
              <a:rPr lang="en-US" sz="3300" dirty="0"/>
              <a:t>Egypt</a:t>
            </a:r>
          </a:p>
          <a:p>
            <a:pPr lvl="2">
              <a:lnSpc>
                <a:spcPct val="120000"/>
              </a:lnSpc>
            </a:pPr>
            <a:r>
              <a:rPr lang="en-US" sz="3300" dirty="0"/>
              <a:t>Malaysia</a:t>
            </a:r>
          </a:p>
          <a:p>
            <a:pPr lvl="2">
              <a:lnSpc>
                <a:spcPct val="120000"/>
              </a:lnSpc>
            </a:pPr>
            <a:r>
              <a:rPr lang="en-US" sz="3300" dirty="0"/>
              <a:t>Russia </a:t>
            </a:r>
          </a:p>
          <a:p>
            <a:pPr lvl="2">
              <a:lnSpc>
                <a:spcPct val="120000"/>
              </a:lnSpc>
            </a:pPr>
            <a:r>
              <a:rPr lang="en-US" sz="3300" dirty="0" err="1"/>
              <a:t>Lybia</a:t>
            </a:r>
            <a:endParaRPr lang="en-US" sz="3300" dirty="0"/>
          </a:p>
          <a:p>
            <a:endParaRPr lang="en-US" sz="2000" dirty="0"/>
          </a:p>
        </p:txBody>
      </p:sp>
      <p:pic>
        <p:nvPicPr>
          <p:cNvPr id="4" name="Picture 3">
            <a:extLst>
              <a:ext uri="{FF2B5EF4-FFF2-40B4-BE49-F238E27FC236}">
                <a16:creationId xmlns:a16="http://schemas.microsoft.com/office/drawing/2014/main" id="{13E02682-A272-5441-B61D-0959B35B4974}"/>
              </a:ext>
            </a:extLst>
          </p:cNvPr>
          <p:cNvPicPr>
            <a:picLocks noChangeAspect="1"/>
          </p:cNvPicPr>
          <p:nvPr/>
        </p:nvPicPr>
        <p:blipFill rotWithShape="1">
          <a:blip r:embed="rId2"/>
          <a:srcRect t="20009" r="-2" b="7990"/>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411919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7F6B-E958-166E-8CCF-A4786B99D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A573C-B606-AEEB-1EF1-B0368820711D}"/>
              </a:ext>
            </a:extLst>
          </p:cNvPr>
          <p:cNvSpPr>
            <a:spLocks noGrp="1"/>
          </p:cNvSpPr>
          <p:nvPr>
            <p:ph type="title"/>
          </p:nvPr>
        </p:nvSpPr>
        <p:spPr/>
        <p:txBody>
          <a:bodyPr>
            <a:normAutofit/>
          </a:bodyPr>
          <a:lstStyle/>
          <a:p>
            <a:r>
              <a:rPr lang="en-US" sz="5400" b="1" dirty="0"/>
              <a:t>Publication Statistics (1977-2023)</a:t>
            </a:r>
          </a:p>
        </p:txBody>
      </p:sp>
      <p:sp>
        <p:nvSpPr>
          <p:cNvPr id="3" name="Text Placeholder 2">
            <a:extLst>
              <a:ext uri="{FF2B5EF4-FFF2-40B4-BE49-F238E27FC236}">
                <a16:creationId xmlns:a16="http://schemas.microsoft.com/office/drawing/2014/main" id="{3AD7926F-526A-E93B-B8DD-24EADDDEED4D}"/>
              </a:ext>
            </a:extLst>
          </p:cNvPr>
          <p:cNvSpPr>
            <a:spLocks noGrp="1"/>
          </p:cNvSpPr>
          <p:nvPr>
            <p:ph type="body" idx="1"/>
          </p:nvPr>
        </p:nvSpPr>
        <p:spPr/>
        <p:txBody>
          <a:bodyPr/>
          <a:lstStyle/>
          <a:p>
            <a:r>
              <a:rPr lang="en-US" sz="4800" dirty="0"/>
              <a:t>1977-2023</a:t>
            </a:r>
          </a:p>
          <a:p>
            <a:pPr lvl="1"/>
            <a:r>
              <a:rPr lang="en-US" sz="4400" dirty="0"/>
              <a:t>47 volumes published</a:t>
            </a:r>
          </a:p>
          <a:p>
            <a:pPr lvl="2"/>
            <a:r>
              <a:rPr lang="en-US" sz="4000" dirty="0"/>
              <a:t>94 issues</a:t>
            </a:r>
          </a:p>
          <a:p>
            <a:pPr lvl="3"/>
            <a:r>
              <a:rPr lang="en-US" sz="3600" dirty="0"/>
              <a:t>1045 research papers.</a:t>
            </a:r>
          </a:p>
          <a:p>
            <a:endParaRPr lang="en-US" dirty="0"/>
          </a:p>
        </p:txBody>
      </p:sp>
    </p:spTree>
    <p:extLst>
      <p:ext uri="{BB962C8B-B14F-4D97-AF65-F5344CB8AC3E}">
        <p14:creationId xmlns:p14="http://schemas.microsoft.com/office/powerpoint/2010/main" val="396575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A6086-ABEC-9817-24AE-AB4F0692C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87916-D172-3248-357E-F6E30A75B29C}"/>
              </a:ext>
            </a:extLst>
          </p:cNvPr>
          <p:cNvSpPr>
            <a:spLocks noGrp="1"/>
          </p:cNvSpPr>
          <p:nvPr>
            <p:ph type="title"/>
          </p:nvPr>
        </p:nvSpPr>
        <p:spPr/>
        <p:txBody>
          <a:bodyPr>
            <a:normAutofit/>
          </a:bodyPr>
          <a:lstStyle/>
          <a:p>
            <a:r>
              <a:rPr lang="en-US" sz="5400" b="1" dirty="0"/>
              <a:t>Transition to Digital Platform</a:t>
            </a:r>
          </a:p>
        </p:txBody>
      </p:sp>
      <p:sp>
        <p:nvSpPr>
          <p:cNvPr id="3" name="Text Placeholder 2">
            <a:extLst>
              <a:ext uri="{FF2B5EF4-FFF2-40B4-BE49-F238E27FC236}">
                <a16:creationId xmlns:a16="http://schemas.microsoft.com/office/drawing/2014/main" id="{DE7F1AAF-039C-2918-47A9-CD0C772627CF}"/>
              </a:ext>
            </a:extLst>
          </p:cNvPr>
          <p:cNvSpPr>
            <a:spLocks noGrp="1"/>
          </p:cNvSpPr>
          <p:nvPr>
            <p:ph type="body" idx="1"/>
          </p:nvPr>
        </p:nvSpPr>
        <p:spPr/>
        <p:txBody>
          <a:bodyPr/>
          <a:lstStyle/>
          <a:p>
            <a:r>
              <a:rPr lang="en-US" sz="4000" dirty="0"/>
              <a:t>1977-2016</a:t>
            </a:r>
          </a:p>
          <a:p>
            <a:pPr lvl="1"/>
            <a:r>
              <a:rPr lang="en-US" sz="3600" dirty="0"/>
              <a:t>Only print publication since foundation.</a:t>
            </a:r>
          </a:p>
          <a:p>
            <a:r>
              <a:rPr lang="en-US" sz="4000" dirty="0"/>
              <a:t>2016-2019</a:t>
            </a:r>
          </a:p>
          <a:p>
            <a:pPr lvl="1"/>
            <a:r>
              <a:rPr lang="en-US" sz="3600" dirty="0"/>
              <a:t>Launched electronic online version for wider accessibility</a:t>
            </a:r>
          </a:p>
          <a:p>
            <a:pPr lvl="2"/>
            <a:r>
              <a:rPr lang="en-US" sz="3200" dirty="0"/>
              <a:t>Different platforms</a:t>
            </a:r>
          </a:p>
          <a:p>
            <a:endParaRPr lang="en-US" dirty="0"/>
          </a:p>
        </p:txBody>
      </p:sp>
    </p:spTree>
    <p:extLst>
      <p:ext uri="{BB962C8B-B14F-4D97-AF65-F5344CB8AC3E}">
        <p14:creationId xmlns:p14="http://schemas.microsoft.com/office/powerpoint/2010/main" val="177430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D8A059-668D-886A-ACEB-34EC9E62C4DE}"/>
            </a:ext>
          </a:extLst>
        </p:cNvPr>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F0B5FC7-F369-5A8D-4094-EE78CA953984}"/>
              </a:ext>
            </a:extLst>
          </p:cNvPr>
          <p:cNvSpPr>
            <a:spLocks noGrp="1"/>
          </p:cNvSpPr>
          <p:nvPr>
            <p:ph type="title"/>
          </p:nvPr>
        </p:nvSpPr>
        <p:spPr>
          <a:xfrm>
            <a:off x="664919" y="617922"/>
            <a:ext cx="4080362" cy="1708242"/>
          </a:xfrm>
        </p:spPr>
        <p:txBody>
          <a:bodyPr vert="horz" lIns="91440" tIns="45720" rIns="91440" bIns="45720" rtlCol="0" anchor="ctr">
            <a:normAutofit/>
          </a:bodyPr>
          <a:lstStyle/>
          <a:p>
            <a:r>
              <a:rPr lang="en-US" sz="4800" b="1" kern="1200" dirty="0">
                <a:solidFill>
                  <a:schemeClr val="tx1"/>
                </a:solidFill>
                <a:latin typeface="+mj-lt"/>
                <a:ea typeface="+mj-ea"/>
                <a:cs typeface="+mj-cs"/>
              </a:rPr>
              <a:t>Management of Submissions</a:t>
            </a:r>
          </a:p>
        </p:txBody>
      </p:sp>
      <p:sp>
        <p:nvSpPr>
          <p:cNvPr id="3" name="Text Placeholder 2">
            <a:extLst>
              <a:ext uri="{FF2B5EF4-FFF2-40B4-BE49-F238E27FC236}">
                <a16:creationId xmlns:a16="http://schemas.microsoft.com/office/drawing/2014/main" id="{2A471BFA-45E1-E2E2-8EC9-DAE08A42E2B2}"/>
              </a:ext>
            </a:extLst>
          </p:cNvPr>
          <p:cNvSpPr>
            <a:spLocks noGrp="1"/>
          </p:cNvSpPr>
          <p:nvPr>
            <p:ph type="body" idx="1"/>
          </p:nvPr>
        </p:nvSpPr>
        <p:spPr>
          <a:xfrm>
            <a:off x="761803" y="2470244"/>
            <a:ext cx="4572396" cy="3769834"/>
          </a:xfrm>
        </p:spPr>
        <p:txBody>
          <a:bodyPr vert="horz" lIns="91440" tIns="45720" rIns="91440" bIns="45720" rtlCol="0" anchor="ctr">
            <a:normAutofit fontScale="92500"/>
          </a:bodyPr>
          <a:lstStyle/>
          <a:p>
            <a:r>
              <a:rPr lang="en-US" sz="3200" dirty="0"/>
              <a:t>Until end of 2019</a:t>
            </a:r>
          </a:p>
          <a:p>
            <a:pPr lvl="1"/>
            <a:r>
              <a:rPr lang="en-US" sz="3200" dirty="0"/>
              <a:t>Traditional paper postal submission until end of 2019</a:t>
            </a:r>
          </a:p>
          <a:p>
            <a:r>
              <a:rPr lang="en-US" sz="3200" dirty="0"/>
              <a:t>2020-Present</a:t>
            </a:r>
          </a:p>
          <a:p>
            <a:pPr lvl="1"/>
            <a:r>
              <a:rPr lang="en-US" sz="3200" dirty="0"/>
              <a:t>Advanced to online management via Open Journal Systems (OJS)</a:t>
            </a:r>
          </a:p>
          <a:p>
            <a:endParaRPr lang="en-US" sz="2000" dirty="0"/>
          </a:p>
        </p:txBody>
      </p:sp>
      <p:sp>
        <p:nvSpPr>
          <p:cNvPr id="18" name="Rectangle 17">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950C29-9ABA-B949-D215-5BDD9444180F}"/>
              </a:ext>
            </a:extLst>
          </p:cNvPr>
          <p:cNvPicPr>
            <a:picLocks noChangeAspect="1"/>
          </p:cNvPicPr>
          <p:nvPr/>
        </p:nvPicPr>
        <p:blipFill>
          <a:blip r:embed="rId2"/>
          <a:stretch>
            <a:fillRect/>
          </a:stretch>
        </p:blipFill>
        <p:spPr>
          <a:xfrm>
            <a:off x="6531237" y="737488"/>
            <a:ext cx="4463723" cy="5383025"/>
          </a:xfrm>
          <a:prstGeom prst="rect">
            <a:avLst/>
          </a:prstGeom>
        </p:spPr>
      </p:pic>
    </p:spTree>
    <p:extLst>
      <p:ext uri="{BB962C8B-B14F-4D97-AF65-F5344CB8AC3E}">
        <p14:creationId xmlns:p14="http://schemas.microsoft.com/office/powerpoint/2010/main" val="61713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09365-25C0-45BE-99FE-8BA218FB2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8883D-F4A1-041B-B079-96002E540040}"/>
              </a:ext>
            </a:extLst>
          </p:cNvPr>
          <p:cNvSpPr>
            <a:spLocks noGrp="1"/>
          </p:cNvSpPr>
          <p:nvPr>
            <p:ph type="title"/>
          </p:nvPr>
        </p:nvSpPr>
        <p:spPr/>
        <p:txBody>
          <a:bodyPr>
            <a:normAutofit/>
          </a:bodyPr>
          <a:lstStyle/>
          <a:p>
            <a:r>
              <a:rPr lang="en-US" sz="5400" b="1" dirty="0"/>
              <a:t>Reasons for Scopus Rejection in 2017</a:t>
            </a:r>
          </a:p>
        </p:txBody>
      </p:sp>
      <p:sp>
        <p:nvSpPr>
          <p:cNvPr id="3" name="Text Placeholder 2">
            <a:extLst>
              <a:ext uri="{FF2B5EF4-FFF2-40B4-BE49-F238E27FC236}">
                <a16:creationId xmlns:a16="http://schemas.microsoft.com/office/drawing/2014/main" id="{0E35C970-6566-8771-9413-D51411767D79}"/>
              </a:ext>
            </a:extLst>
          </p:cNvPr>
          <p:cNvSpPr>
            <a:spLocks noGrp="1"/>
          </p:cNvSpPr>
          <p:nvPr>
            <p:ph type="body" idx="1"/>
          </p:nvPr>
        </p:nvSpPr>
        <p:spPr/>
        <p:txBody>
          <a:bodyPr>
            <a:normAutofit/>
          </a:bodyPr>
          <a:lstStyle/>
          <a:p>
            <a:pPr marL="514350" indent="-514350">
              <a:buFont typeface="+mj-lt"/>
              <a:buAutoNum type="arabicPeriod"/>
            </a:pPr>
            <a:r>
              <a:rPr lang="en-US" sz="3200" dirty="0"/>
              <a:t>Absence of publication ethics statement (required for Scopus)</a:t>
            </a:r>
          </a:p>
          <a:p>
            <a:pPr marL="514350" indent="-514350">
              <a:buFont typeface="+mj-lt"/>
              <a:buAutoNum type="arabicPeriod"/>
            </a:pPr>
            <a:r>
              <a:rPr lang="en-US" sz="3200" dirty="0"/>
              <a:t>Inconsistent quality and uniqueness of articles</a:t>
            </a:r>
          </a:p>
          <a:p>
            <a:pPr marL="514350" indent="-514350">
              <a:buFont typeface="+mj-lt"/>
              <a:buAutoNum type="arabicPeriod"/>
            </a:pPr>
            <a:r>
              <a:rPr lang="en-US" sz="3200" dirty="0"/>
              <a:t>Insufficient citations and referencing of published papers</a:t>
            </a:r>
          </a:p>
          <a:p>
            <a:pPr marL="514350" indent="-514350">
              <a:buFont typeface="+mj-lt"/>
              <a:buAutoNum type="arabicPeriod"/>
            </a:pPr>
            <a:r>
              <a:rPr lang="en-US" sz="3200" dirty="0"/>
              <a:t>Majority of authors from University of Baghdad, lacking diversity</a:t>
            </a:r>
          </a:p>
          <a:p>
            <a:pPr marL="514350" indent="-514350">
              <a:buFont typeface="+mj-lt"/>
              <a:buAutoNum type="arabicPeriod"/>
            </a:pPr>
            <a:r>
              <a:rPr lang="en-US" sz="3200" dirty="0"/>
              <a:t>Need for enhanced selectivity in publication decisions</a:t>
            </a:r>
          </a:p>
          <a:p>
            <a:pPr marL="514350" indent="-514350">
              <a:buFont typeface="+mj-lt"/>
              <a:buAutoNum type="arabicPeriod"/>
            </a:pPr>
            <a:r>
              <a:rPr lang="en-US" sz="3200" dirty="0"/>
              <a:t>Unclear publishing policies and processes</a:t>
            </a:r>
          </a:p>
        </p:txBody>
      </p:sp>
    </p:spTree>
    <p:extLst>
      <p:ext uri="{BB962C8B-B14F-4D97-AF65-F5344CB8AC3E}">
        <p14:creationId xmlns:p14="http://schemas.microsoft.com/office/powerpoint/2010/main" val="185851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5A6699-21B0-A5C8-9B46-91B1F42EF7D4}"/>
            </a:ext>
          </a:extLst>
        </p:cNvPr>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540CF837-40E9-46D4-AC1B-0750F339B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C9736B9-3981-156F-AC7A-D91771FC5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6932" cy="6858000"/>
          </a:xfrm>
          <a:prstGeom prst="rect">
            <a:avLst/>
          </a:prstGeom>
          <a:ln>
            <a:noFill/>
          </a:ln>
          <a:effectLst>
            <a:outerShdw blurRad="317500" dist="76200" dir="1320000" sx="93000" sy="93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F2A60-F776-E026-B997-E24A7FB6D479}"/>
              </a:ext>
            </a:extLst>
          </p:cNvPr>
          <p:cNvSpPr>
            <a:spLocks noGrp="1"/>
          </p:cNvSpPr>
          <p:nvPr>
            <p:ph type="title"/>
          </p:nvPr>
        </p:nvSpPr>
        <p:spPr>
          <a:xfrm>
            <a:off x="762001" y="762001"/>
            <a:ext cx="3071664" cy="5282453"/>
          </a:xfrm>
        </p:spPr>
        <p:txBody>
          <a:bodyPr vert="horz" lIns="91440" tIns="45720" rIns="91440" bIns="45720" rtlCol="0" anchor="t">
            <a:normAutofit/>
          </a:bodyPr>
          <a:lstStyle/>
          <a:p>
            <a:r>
              <a:rPr lang="en-US" sz="4800" b="1" kern="1200" dirty="0">
                <a:solidFill>
                  <a:schemeClr val="tx1"/>
                </a:solidFill>
                <a:latin typeface="+mj-lt"/>
                <a:ea typeface="+mj-ea"/>
                <a:cs typeface="+mj-cs"/>
              </a:rPr>
              <a:t>Reasons for Scopus Rejection in 2017</a:t>
            </a:r>
          </a:p>
        </p:txBody>
      </p:sp>
      <p:sp>
        <p:nvSpPr>
          <p:cNvPr id="26" name="Text Placeholder 2">
            <a:extLst>
              <a:ext uri="{FF2B5EF4-FFF2-40B4-BE49-F238E27FC236}">
                <a16:creationId xmlns:a16="http://schemas.microsoft.com/office/drawing/2014/main" id="{81C52343-BF6D-32F9-A4D4-CF3EE251B94C}"/>
              </a:ext>
            </a:extLst>
          </p:cNvPr>
          <p:cNvSpPr>
            <a:spLocks noGrp="1"/>
          </p:cNvSpPr>
          <p:nvPr>
            <p:ph type="body" idx="1"/>
          </p:nvPr>
        </p:nvSpPr>
        <p:spPr>
          <a:xfrm>
            <a:off x="3833665" y="762002"/>
            <a:ext cx="7729803" cy="5577838"/>
          </a:xfrm>
        </p:spPr>
        <p:txBody>
          <a:bodyPr vert="horz" lIns="91440" tIns="45720" rIns="91440" bIns="45720" rtlCol="0" anchor="t">
            <a:normAutofit lnSpcReduction="10000"/>
          </a:bodyPr>
          <a:lstStyle/>
          <a:p>
            <a:r>
              <a:rPr lang="en-US" sz="1600" dirty="0"/>
              <a:t>Lack of a publication ethics statement </a:t>
            </a:r>
          </a:p>
          <a:p>
            <a:pPr lvl="1"/>
            <a:r>
              <a:rPr lang="en-US" sz="1600" dirty="0"/>
              <a:t>This is noted as a requirement for inclusion in Scopus</a:t>
            </a:r>
          </a:p>
          <a:p>
            <a:pPr lvl="1"/>
            <a:r>
              <a:rPr lang="en-US" sz="1600" dirty="0"/>
              <a:t>but was missing for </a:t>
            </a:r>
            <a:r>
              <a:rPr lang="en-US" sz="1600" dirty="0" err="1"/>
              <a:t>IJVM</a:t>
            </a:r>
            <a:r>
              <a:rPr lang="en-US" sz="1600" dirty="0"/>
              <a:t> at the time.</a:t>
            </a:r>
          </a:p>
          <a:p>
            <a:r>
              <a:rPr lang="en-US" sz="1600" dirty="0"/>
              <a:t>Inconsistency in quality and contribution of published articles</a:t>
            </a:r>
          </a:p>
          <a:p>
            <a:pPr lvl="1"/>
            <a:r>
              <a:rPr lang="en-US" sz="1600" dirty="0"/>
              <a:t>Scopus indicated there was high variability in the scientific value and uniqueness of papers in </a:t>
            </a:r>
            <a:r>
              <a:rPr lang="en-US" sz="1600" dirty="0" err="1"/>
              <a:t>IJVM</a:t>
            </a:r>
            <a:r>
              <a:rPr lang="en-US" sz="1600" dirty="0"/>
              <a:t>.</a:t>
            </a:r>
          </a:p>
          <a:p>
            <a:pPr lvl="1"/>
            <a:r>
              <a:rPr lang="en-US" sz="1600" dirty="0"/>
              <a:t>Articles needed to demonstrate stronger research contributions.</a:t>
            </a:r>
          </a:p>
          <a:p>
            <a:r>
              <a:rPr lang="en-US" sz="1600" dirty="0"/>
              <a:t>Insufficient citations</a:t>
            </a:r>
          </a:p>
          <a:p>
            <a:pPr lvl="1"/>
            <a:r>
              <a:rPr lang="en-US" sz="1600" dirty="0"/>
              <a:t>The journal was described as poorly cited</a:t>
            </a:r>
          </a:p>
          <a:p>
            <a:pPr lvl="1"/>
            <a:r>
              <a:rPr lang="en-US" sz="1600" dirty="0"/>
              <a:t>Scopus wanted to see an increase in references/citations within published articles.</a:t>
            </a:r>
          </a:p>
          <a:p>
            <a:r>
              <a:rPr lang="en-US" sz="1600" dirty="0"/>
              <a:t>Overrepresentation of authors from one university</a:t>
            </a:r>
          </a:p>
          <a:p>
            <a:pPr lvl="1"/>
            <a:r>
              <a:rPr lang="en-US" sz="1600" dirty="0"/>
              <a:t>Majority of </a:t>
            </a:r>
            <a:r>
              <a:rPr lang="en-US" sz="1600" dirty="0" err="1"/>
              <a:t>IJVM</a:t>
            </a:r>
            <a:r>
              <a:rPr lang="en-US" sz="1600" dirty="0"/>
              <a:t> authors were from Baghdad University</a:t>
            </a:r>
          </a:p>
          <a:p>
            <a:pPr lvl="1"/>
            <a:r>
              <a:rPr lang="en-US" sz="1600" dirty="0"/>
              <a:t>Scopus recommended broader representation from multiple institutions.</a:t>
            </a:r>
          </a:p>
          <a:p>
            <a:r>
              <a:rPr lang="en-US" sz="1600" dirty="0"/>
              <a:t>Need for selectivity in publications</a:t>
            </a:r>
          </a:p>
          <a:p>
            <a:pPr lvl="1"/>
            <a:r>
              <a:rPr lang="en-US" sz="1600" dirty="0"/>
              <a:t>Editors were advised to be more selective in accepting papers to publish, in order to enhance overall journal quality.</a:t>
            </a:r>
          </a:p>
          <a:p>
            <a:r>
              <a:rPr lang="en-US" sz="1600" dirty="0"/>
              <a:t>Unclear publishing policies</a:t>
            </a:r>
          </a:p>
          <a:p>
            <a:pPr lvl="1"/>
            <a:r>
              <a:rPr lang="en-US" sz="1600" dirty="0"/>
              <a:t>The emails noted a lack of clarity around vital publishing policies like peer review process, ethics, licensing, complaints, etc. These needed to be established and made transparent.</a:t>
            </a:r>
          </a:p>
        </p:txBody>
      </p:sp>
    </p:spTree>
    <p:extLst>
      <p:ext uri="{BB962C8B-B14F-4D97-AF65-F5344CB8AC3E}">
        <p14:creationId xmlns:p14="http://schemas.microsoft.com/office/powerpoint/2010/main" val="396328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232</TotalTime>
  <Words>1831</Words>
  <Application>Microsoft Office PowerPoint</Application>
  <PresentationFormat>Widescreen</PresentationFormat>
  <Paragraphs>213</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Söhne</vt:lpstr>
      <vt:lpstr>Office Theme</vt:lpstr>
      <vt:lpstr>The Iraqi Journal of Veterinary Medicine</vt:lpstr>
      <vt:lpstr>Agenda</vt:lpstr>
      <vt:lpstr> Establishment History</vt:lpstr>
      <vt:lpstr>Editorial Board Composition</vt:lpstr>
      <vt:lpstr>Publication Statistics (1977-2023)</vt:lpstr>
      <vt:lpstr>Transition to Digital Platform</vt:lpstr>
      <vt:lpstr>Management of Submissions</vt:lpstr>
      <vt:lpstr>Reasons for Scopus Rejection in 2017</vt:lpstr>
      <vt:lpstr>Reasons for Scopus Rejection in 2017</vt:lpstr>
      <vt:lpstr>Addressing Scopus Rejection Feedback</vt:lpstr>
      <vt:lpstr>1: Lack of Publication Ethics Statement</vt:lpstr>
      <vt:lpstr>Archiving and Preservation</vt:lpstr>
      <vt:lpstr>2: Inconsistency in Article Quality and Uniqueness</vt:lpstr>
      <vt:lpstr>3: Insufficient Article Citations</vt:lpstr>
      <vt:lpstr>3: Insufficient Article Citations</vt:lpstr>
      <vt:lpstr>Indexing and Ethical Standards</vt:lpstr>
      <vt:lpstr>4: Lacking diversity</vt:lpstr>
      <vt:lpstr>4: Lacking diversity</vt:lpstr>
      <vt:lpstr>5: Need for Selectivity in Accepting Articles</vt:lpstr>
      <vt:lpstr>6: Unclear Publishing Policies and Processes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Iraqi Journal of Veterinary Medicine</dc:title>
  <dc:creator>Akhil M. Mohseen</dc:creator>
  <cp:lastModifiedBy>The Iraqi Journal of Veterinary Medicine</cp:lastModifiedBy>
  <cp:revision>32</cp:revision>
  <dcterms:created xsi:type="dcterms:W3CDTF">2024-02-08T01:37:13Z</dcterms:created>
  <dcterms:modified xsi:type="dcterms:W3CDTF">2024-02-08T05:47:09Z</dcterms:modified>
</cp:coreProperties>
</file>