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4248" r:id="rId1"/>
  </p:sldMasterIdLst>
  <p:notesMasterIdLst>
    <p:notesMasterId r:id="rId14"/>
  </p:notesMasterIdLst>
  <p:sldIdLst>
    <p:sldId id="263" r:id="rId2"/>
    <p:sldId id="264" r:id="rId3"/>
    <p:sldId id="266" r:id="rId4"/>
    <p:sldId id="267" r:id="rId5"/>
    <p:sldId id="272" r:id="rId6"/>
    <p:sldId id="273" r:id="rId7"/>
    <p:sldId id="274" r:id="rId8"/>
    <p:sldId id="276" r:id="rId9"/>
    <p:sldId id="277" r:id="rId10"/>
    <p:sldId id="279" r:id="rId11"/>
    <p:sldId id="280" r:id="rId12"/>
    <p:sldId id="28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snapToGrid="0">
      <p:cViewPr>
        <p:scale>
          <a:sx n="70" d="100"/>
          <a:sy n="70" d="100"/>
        </p:scale>
        <p:origin x="-72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AD9D4B87-CF59-40B5-B045-B29AB9233B2D}" type="datetimeFigureOut">
              <a:rPr lang="en-US" smtClean="0"/>
              <a:t>2/10/2024</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18C70B49-2E14-435F-B9B8-F48557B2BA66}" type="slidenum">
              <a:rPr lang="en-US" smtClean="0"/>
              <a:t>‹#›</a:t>
            </a:fld>
            <a:endParaRPr lang="en-US"/>
          </a:p>
        </p:txBody>
      </p:sp>
    </p:spTree>
    <p:extLst>
      <p:ext uri="{BB962C8B-B14F-4D97-AF65-F5344CB8AC3E}">
        <p14:creationId xmlns:p14="http://schemas.microsoft.com/office/powerpoint/2010/main" val="24391194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F0E184B-1B81-4EA2-937A-1532CAD57919}"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138776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EC9FF08-527B-485A-BAFB-6564886BD652}"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408853605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EC9FF08-527B-485A-BAFB-6564886BD652}"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3064521"/>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EC9FF08-527B-485A-BAFB-6564886BD652}"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4118458333"/>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EC9FF08-527B-485A-BAFB-6564886BD652}"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238701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0EC9FF08-527B-485A-BAFB-6564886BD652}"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2335123415"/>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9B9CB21-ABAA-4E9F-83B1-10F7DCD709E4}"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3825555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8D0F932-AD97-4109-B030-9EAA4C2CB777}"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304721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104B7B7-7E82-43A3-880E-D49313C18E35}"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412800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541B67D9-4621-4F4E-86CD-2D7CC3DEE6CC}" type="datetime1">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383373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8ED06EC-02E5-4146-BD09-CBE3B74FB5CA}" type="datetime1">
              <a:rPr lang="en-US" smtClean="0"/>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794722923"/>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65DB0B1-024F-4AAB-ACFC-5E593A70B3DD}" type="datetime1">
              <a:rPr lang="en-US" smtClean="0"/>
              <a:t>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4167556256"/>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1EB9A9B-BFAC-4E67-857F-7D294271381D}" type="datetime1">
              <a:rPr lang="en-US" smtClean="0"/>
              <a:t>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3415797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D39B6-A2A5-4454-A151-4E3D360F7595}" type="datetime1">
              <a:rPr lang="en-US" smtClean="0"/>
              <a:t>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318493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DD1292F3-0B1E-4DBB-B94A-8AABEF5256D6}" type="datetime1">
              <a:rPr lang="en-US" smtClean="0"/>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9F805-DD3B-430E-9731-F31238DB576E}" type="slidenum">
              <a:rPr lang="en-US" smtClean="0"/>
              <a:t>‹#›</a:t>
            </a:fld>
            <a:endParaRPr lang="en-US"/>
          </a:p>
        </p:txBody>
      </p:sp>
    </p:spTree>
    <p:extLst>
      <p:ext uri="{BB962C8B-B14F-4D97-AF65-F5344CB8AC3E}">
        <p14:creationId xmlns:p14="http://schemas.microsoft.com/office/powerpoint/2010/main" val="2179338619"/>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9F805-DD3B-430E-9731-F31238DB576E}" type="slidenum">
              <a:rPr lang="en-US" smtClean="0"/>
              <a:t>‹#›</a:t>
            </a:fld>
            <a:endParaRPr lang="en-US"/>
          </a:p>
        </p:txBody>
      </p:sp>
      <p:sp>
        <p:nvSpPr>
          <p:cNvPr id="5" name="Date Placeholder 4"/>
          <p:cNvSpPr>
            <a:spLocks noGrp="1"/>
          </p:cNvSpPr>
          <p:nvPr>
            <p:ph type="dt" sz="half" idx="10"/>
          </p:nvPr>
        </p:nvSpPr>
        <p:spPr/>
        <p:txBody>
          <a:bodyPr/>
          <a:lstStyle/>
          <a:p>
            <a:fld id="{B90C8152-7A84-4CEE-8682-B3BA6A1A9D47}" type="datetime1">
              <a:rPr lang="en-US" smtClean="0"/>
              <a:t>2/10/2024</a:t>
            </a:fld>
            <a:endParaRPr lang="en-US"/>
          </a:p>
        </p:txBody>
      </p:sp>
    </p:spTree>
    <p:extLst>
      <p:ext uri="{BB962C8B-B14F-4D97-AF65-F5344CB8AC3E}">
        <p14:creationId xmlns:p14="http://schemas.microsoft.com/office/powerpoint/2010/main" val="130444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C9FF08-527B-485A-BAFB-6564886BD652}" type="datetime1">
              <a:rPr lang="en-US" smtClean="0"/>
              <a:t>2/10/2024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C9F805-DD3B-430E-9731-F31238DB576E}" type="slidenum">
              <a:rPr lang="en-US" smtClean="0"/>
              <a:t>‹#›</a:t>
            </a:fld>
            <a:endParaRPr lang="en-US"/>
          </a:p>
        </p:txBody>
      </p:sp>
    </p:spTree>
    <p:extLst>
      <p:ext uri="{BB962C8B-B14F-4D97-AF65-F5344CB8AC3E}">
        <p14:creationId xmlns:p14="http://schemas.microsoft.com/office/powerpoint/2010/main" val="4140144610"/>
      </p:ext>
    </p:extLst>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 id="2147484260" r:id="rId12"/>
    <p:sldLayoutId id="2147484261" r:id="rId13"/>
    <p:sldLayoutId id="2147484262" r:id="rId14"/>
    <p:sldLayoutId id="2147484263" r:id="rId15"/>
    <p:sldLayoutId id="2147484264"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74961" y="0"/>
            <a:ext cx="8106770" cy="2729551"/>
          </a:xfrm>
        </p:spPr>
        <p:txBody>
          <a:bodyPr>
            <a:noAutofit/>
          </a:bodyPr>
          <a:lstStyle/>
          <a:p>
            <a:pPr algn="ctr"/>
            <a:r>
              <a:rPr lang="ar-IQ" sz="2400" b="1" dirty="0" smtClean="0">
                <a:solidFill>
                  <a:schemeClr val="tx1"/>
                </a:solidFill>
                <a:latin typeface="Calibri"/>
                <a:ea typeface="Calibri"/>
                <a:cs typeface="PT Bold Heading" pitchFamily="2" charset="-78"/>
              </a:rPr>
              <a:t/>
            </a:r>
            <a:br>
              <a:rPr lang="ar-IQ" sz="2400" b="1" dirty="0" smtClean="0">
                <a:solidFill>
                  <a:schemeClr val="tx1"/>
                </a:solidFill>
                <a:latin typeface="Calibri"/>
                <a:ea typeface="Calibri"/>
                <a:cs typeface="PT Bold Heading" pitchFamily="2" charset="-78"/>
              </a:rPr>
            </a:br>
            <a:r>
              <a:rPr lang="ar-IQ" sz="2400" b="1" dirty="0" smtClean="0">
                <a:solidFill>
                  <a:schemeClr val="tx1"/>
                </a:solidFill>
                <a:latin typeface="Calibri"/>
                <a:ea typeface="Calibri"/>
                <a:cs typeface="PT Bold Heading" pitchFamily="2" charset="-78"/>
              </a:rPr>
              <a:t>محاضرة نوعية بعنوان</a:t>
            </a:r>
            <a:r>
              <a:rPr lang="ar-IQ" sz="4000" b="1" dirty="0" smtClean="0">
                <a:latin typeface="Calibri"/>
                <a:ea typeface="Calibri"/>
                <a:cs typeface="PT Bold Broken" pitchFamily="2" charset="-78"/>
              </a:rPr>
              <a:t/>
            </a:r>
            <a:br>
              <a:rPr lang="ar-IQ" sz="4000" b="1" dirty="0" smtClean="0">
                <a:latin typeface="Calibri"/>
                <a:ea typeface="Calibri"/>
                <a:cs typeface="PT Bold Broken" pitchFamily="2" charset="-78"/>
              </a:rPr>
            </a:br>
            <a:r>
              <a:rPr lang="ar-IQ" sz="4000" b="1" dirty="0" smtClean="0">
                <a:solidFill>
                  <a:srgbClr val="FF0000"/>
                </a:solidFill>
                <a:latin typeface="Calibri"/>
                <a:ea typeface="Calibri"/>
                <a:cs typeface="PT Bold Broken" pitchFamily="2" charset="-78"/>
              </a:rPr>
              <a:t/>
            </a:r>
            <a:br>
              <a:rPr lang="ar-IQ" sz="4000" b="1" dirty="0" smtClean="0">
                <a:solidFill>
                  <a:srgbClr val="FF0000"/>
                </a:solidFill>
                <a:latin typeface="Calibri"/>
                <a:ea typeface="Calibri"/>
                <a:cs typeface="PT Bold Broken" pitchFamily="2" charset="-78"/>
              </a:rPr>
            </a:br>
            <a:r>
              <a:rPr lang="ar-IQ" sz="4000" b="1" dirty="0" smtClean="0">
                <a:solidFill>
                  <a:srgbClr val="FF0000"/>
                </a:solidFill>
                <a:latin typeface="Calibri"/>
                <a:ea typeface="Calibri"/>
                <a:cs typeface="PT Bold Broken" pitchFamily="2" charset="-78"/>
              </a:rPr>
              <a:t>             </a:t>
            </a:r>
            <a:r>
              <a:rPr lang="ar-IQ" sz="6000" b="1" dirty="0" smtClean="0">
                <a:latin typeface="Calibri"/>
                <a:ea typeface="Calibri"/>
                <a:cs typeface="PT Bold Broken" pitchFamily="2" charset="-78"/>
              </a:rPr>
              <a:t>الماء </a:t>
            </a:r>
            <a:r>
              <a:rPr lang="ar-IQ" sz="6000" b="1" dirty="0">
                <a:latin typeface="Calibri"/>
                <a:ea typeface="Calibri"/>
                <a:cs typeface="PT Bold Broken" pitchFamily="2" charset="-78"/>
              </a:rPr>
              <a:t>وصحة الانسان </a:t>
            </a:r>
            <a:endParaRPr lang="en-US" sz="6000" b="1" dirty="0">
              <a:solidFill>
                <a:srgbClr val="FF0000"/>
              </a:solidFill>
              <a:cs typeface="PT Bold Broken" pitchFamily="2" charset="-78"/>
            </a:endParaRPr>
          </a:p>
        </p:txBody>
      </p:sp>
      <p:sp>
        <p:nvSpPr>
          <p:cNvPr id="3" name="عنصر نائب للمحتوى 2"/>
          <p:cNvSpPr>
            <a:spLocks noGrp="1"/>
          </p:cNvSpPr>
          <p:nvPr>
            <p:ph idx="1"/>
          </p:nvPr>
        </p:nvSpPr>
        <p:spPr>
          <a:xfrm>
            <a:off x="0" y="2674961"/>
            <a:ext cx="12191999" cy="4183038"/>
          </a:xfrm>
        </p:spPr>
        <p:txBody>
          <a:bodyPr>
            <a:normAutofit/>
          </a:bodyPr>
          <a:lstStyle/>
          <a:p>
            <a:pPr marL="0" indent="0" algn="ctr">
              <a:buNone/>
            </a:pPr>
            <a:r>
              <a:rPr lang="en-US" sz="1200" b="1" dirty="0" smtClean="0">
                <a:solidFill>
                  <a:schemeClr val="tx1"/>
                </a:solidFill>
                <a:latin typeface="Calibri" panose="020F0502020204030204" pitchFamily="34" charset="0"/>
                <a:cs typeface="Calibri" panose="020F0502020204030204" pitchFamily="34" charset="0"/>
              </a:rPr>
              <a:t>  </a:t>
            </a:r>
            <a:endParaRPr lang="ar-IQ" sz="4000" b="1" dirty="0" smtClean="0">
              <a:solidFill>
                <a:schemeClr val="tx1"/>
              </a:solidFill>
              <a:latin typeface="Calibri" panose="020F0502020204030204" pitchFamily="34" charset="0"/>
              <a:cs typeface="PT Bold Heading" pitchFamily="2" charset="-78"/>
            </a:endParaRPr>
          </a:p>
          <a:p>
            <a:pPr marL="0" indent="0" algn="ctr">
              <a:buNone/>
            </a:pPr>
            <a:endParaRPr lang="en-US" sz="800" b="1" dirty="0" smtClean="0">
              <a:solidFill>
                <a:schemeClr val="tx1"/>
              </a:solidFill>
              <a:latin typeface="Calibri" panose="020F0502020204030204" pitchFamily="34" charset="0"/>
              <a:cs typeface="PT Bold Heading" pitchFamily="2" charset="-78"/>
            </a:endParaRPr>
          </a:p>
          <a:p>
            <a:pPr marL="0" indent="0" algn="ctr">
              <a:buNone/>
            </a:pPr>
            <a:r>
              <a:rPr lang="ar-SA" sz="4000" b="1" dirty="0" smtClean="0">
                <a:solidFill>
                  <a:schemeClr val="tx1"/>
                </a:solidFill>
                <a:latin typeface="Calibri" panose="020F0502020204030204" pitchFamily="34" charset="0"/>
                <a:cs typeface="PT Bold Heading" pitchFamily="2" charset="-78"/>
              </a:rPr>
              <a:t>تنظيم واعداد</a:t>
            </a:r>
          </a:p>
          <a:p>
            <a:pPr marL="0" indent="0" algn="ctr">
              <a:buNone/>
            </a:pPr>
            <a:r>
              <a:rPr lang="ar-IQ" sz="4800" b="1" dirty="0" err="1" smtClean="0">
                <a:solidFill>
                  <a:srgbClr val="FF0000"/>
                </a:solidFill>
                <a:latin typeface="Calibri" panose="020F0502020204030204" pitchFamily="34" charset="0"/>
                <a:cs typeface="PT Bold Heading" pitchFamily="2" charset="-78"/>
              </a:rPr>
              <a:t>أ.م.د</a:t>
            </a:r>
            <a:r>
              <a:rPr lang="ar-IQ" sz="4800" b="1" dirty="0">
                <a:solidFill>
                  <a:srgbClr val="FF0000"/>
                </a:solidFill>
                <a:latin typeface="Calibri" panose="020F0502020204030204" pitchFamily="34" charset="0"/>
                <a:cs typeface="PT Bold Heading" pitchFamily="2" charset="-78"/>
              </a:rPr>
              <a:t>. نغم حاتم حميد</a:t>
            </a:r>
            <a:endParaRPr lang="ar-SA" sz="4800" b="1" dirty="0">
              <a:solidFill>
                <a:srgbClr val="FF0000"/>
              </a:solidFill>
              <a:latin typeface="Calibri" panose="020F0502020204030204" pitchFamily="34" charset="0"/>
              <a:cs typeface="PT Bold Heading" pitchFamily="2" charset="-78"/>
            </a:endParaRPr>
          </a:p>
          <a:p>
            <a:pPr marL="0" indent="0" algn="ctr">
              <a:buNone/>
            </a:pPr>
            <a:endParaRPr lang="ar-SA" sz="1300" b="1" dirty="0" smtClean="0">
              <a:solidFill>
                <a:schemeClr val="tx1"/>
              </a:solidFill>
              <a:cs typeface="PT Bold Heading" panose="00000400000000000000" pitchFamily="2" charset="-78"/>
            </a:endParaRPr>
          </a:p>
          <a:p>
            <a:pPr marL="0" indent="0" algn="ctr">
              <a:buNone/>
            </a:pPr>
            <a:r>
              <a:rPr lang="en-US" sz="4800" b="1" dirty="0" smtClean="0">
                <a:solidFill>
                  <a:srgbClr val="FF0000"/>
                </a:solidFill>
                <a:latin typeface="Calibri" panose="020F0502020204030204" pitchFamily="34" charset="0"/>
                <a:cs typeface="PT Bold Heading" pitchFamily="2" charset="-78"/>
              </a:rPr>
              <a:t> </a:t>
            </a:r>
            <a:r>
              <a:rPr lang="ar-IQ" sz="4800" b="1" dirty="0" smtClean="0">
                <a:solidFill>
                  <a:schemeClr val="tx1"/>
                </a:solidFill>
                <a:latin typeface="Calibri" panose="020F0502020204030204" pitchFamily="34" charset="0"/>
                <a:cs typeface="PT Bold Heading" pitchFamily="2" charset="-78"/>
              </a:rPr>
              <a:t>وحدة الانشطة الطلابية</a:t>
            </a:r>
            <a:r>
              <a:rPr lang="en-US" sz="4800" b="1" dirty="0" smtClean="0">
                <a:solidFill>
                  <a:schemeClr val="tx1"/>
                </a:solidFill>
                <a:latin typeface="Calibri" panose="020F0502020204030204" pitchFamily="34" charset="0"/>
                <a:cs typeface="PT Bold Heading" pitchFamily="2" charset="-78"/>
              </a:rPr>
              <a:t>/</a:t>
            </a:r>
            <a:r>
              <a:rPr lang="ar-IQ" sz="4800" b="1" dirty="0" smtClean="0">
                <a:solidFill>
                  <a:schemeClr val="tx1"/>
                </a:solidFill>
                <a:latin typeface="Calibri" panose="020F0502020204030204" pitchFamily="34" charset="0"/>
                <a:cs typeface="PT Bold Heading" pitchFamily="2" charset="-78"/>
              </a:rPr>
              <a:t>كلية الطب البيطري </a:t>
            </a:r>
          </a:p>
        </p:txBody>
      </p:sp>
      <p:pic>
        <p:nvPicPr>
          <p:cNvPr id="1026" name="Picture 2" descr="C:\Users\Dr.Haider\Desktop\d2f84c1f-5315-4628-86c6-0a7d9730fcb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852382" cy="2763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885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2492" y="261257"/>
            <a:ext cx="7724401" cy="979714"/>
          </a:xfrm>
        </p:spPr>
        <p:txBody>
          <a:bodyPr>
            <a:normAutofit fontScale="90000"/>
          </a:bodyPr>
          <a:lstStyle/>
          <a:p>
            <a:pPr algn="ctr"/>
            <a:r>
              <a:rPr lang="ar-IQ" sz="4400" dirty="0" smtClean="0">
                <a:latin typeface="Calibri"/>
                <a:ea typeface="Calibri"/>
                <a:cs typeface="Arial"/>
              </a:rPr>
              <a:t>الماء وصحة الانسان </a:t>
            </a:r>
            <a:r>
              <a:rPr lang="en-US" sz="4400" dirty="0">
                <a:latin typeface="Calibri"/>
                <a:ea typeface="Calibri"/>
                <a:cs typeface="Arial"/>
              </a:rPr>
              <a:t/>
            </a:r>
            <a:br>
              <a:rPr lang="en-US" sz="4400" dirty="0">
                <a:latin typeface="Calibri"/>
                <a:ea typeface="Calibri"/>
                <a:cs typeface="Arial"/>
              </a:rPr>
            </a:b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123767" y="1201003"/>
            <a:ext cx="11905672" cy="5656997"/>
          </a:xfrm>
        </p:spPr>
        <p:txBody>
          <a:bodyPr>
            <a:normAutofit/>
          </a:bodyPr>
          <a:lstStyle/>
          <a:p>
            <a:pPr marL="0" indent="0" algn="r" rtl="1">
              <a:lnSpc>
                <a:spcPct val="115000"/>
              </a:lnSpc>
              <a:spcAft>
                <a:spcPts val="1000"/>
              </a:spcAft>
              <a:buNone/>
            </a:pPr>
            <a:endParaRPr lang="en-US" sz="4400" dirty="0">
              <a:latin typeface="Calibri"/>
              <a:ea typeface="Calibri"/>
              <a:cs typeface="Arial"/>
            </a:endParaRPr>
          </a:p>
          <a:p>
            <a:pPr marL="2286000" algn="r" rtl="1">
              <a:lnSpc>
                <a:spcPct val="115000"/>
              </a:lnSpc>
            </a:pPr>
            <a:r>
              <a:rPr lang="ar-IQ" sz="2800" b="1" dirty="0">
                <a:latin typeface="Calibri"/>
                <a:ea typeface="Calibri"/>
                <a:cs typeface="Simplified Arabic"/>
              </a:rPr>
              <a:t>ما هي الامراض التي يعالجها شرب الماء على الريق ؟</a:t>
            </a:r>
            <a:endParaRPr lang="en-US" sz="2800" b="1" dirty="0">
              <a:latin typeface="Calibri"/>
              <a:ea typeface="Calibri"/>
              <a:cs typeface="Arial"/>
            </a:endParaRPr>
          </a:p>
          <a:p>
            <a:pPr lvl="0" algn="r" rtl="1">
              <a:lnSpc>
                <a:spcPct val="115000"/>
              </a:lnSpc>
              <a:buFont typeface="Symbol"/>
              <a:buChar char=""/>
            </a:pPr>
            <a:r>
              <a:rPr lang="ar-IQ" sz="2800" dirty="0">
                <a:latin typeface="Calibri"/>
                <a:ea typeface="Calibri"/>
                <a:cs typeface="Simplified Arabic"/>
              </a:rPr>
              <a:t>التخفيف من  عسر الهضم .</a:t>
            </a:r>
            <a:endParaRPr lang="en-US" sz="2800" dirty="0">
              <a:latin typeface="Calibri"/>
              <a:ea typeface="Calibri"/>
              <a:cs typeface="Arial"/>
            </a:endParaRPr>
          </a:p>
          <a:p>
            <a:pPr lvl="0" algn="r" rtl="1">
              <a:lnSpc>
                <a:spcPct val="115000"/>
              </a:lnSpc>
              <a:buFont typeface="Symbol"/>
              <a:buChar char=""/>
            </a:pPr>
            <a:r>
              <a:rPr lang="ar-IQ" sz="2800" dirty="0">
                <a:latin typeface="Calibri"/>
                <a:ea typeface="Calibri"/>
                <a:cs typeface="Simplified Arabic"/>
              </a:rPr>
              <a:t>تحسين عملية تخلص الجسم من السموم عن طريق الكلى والكبد .</a:t>
            </a:r>
            <a:endParaRPr lang="en-US" sz="2800" dirty="0">
              <a:latin typeface="Calibri"/>
              <a:ea typeface="Calibri"/>
              <a:cs typeface="Arial"/>
            </a:endParaRPr>
          </a:p>
          <a:p>
            <a:pPr lvl="0" algn="r" rtl="1">
              <a:lnSpc>
                <a:spcPct val="115000"/>
              </a:lnSpc>
              <a:buFont typeface="Symbol"/>
              <a:buChar char=""/>
            </a:pPr>
            <a:r>
              <a:rPr lang="ar-IQ" sz="2800" dirty="0">
                <a:latin typeface="Calibri"/>
                <a:ea typeface="Calibri"/>
                <a:cs typeface="Simplified Arabic"/>
              </a:rPr>
              <a:t>تعزيز فرص خسارة الوزن .</a:t>
            </a:r>
            <a:endParaRPr lang="en-US" sz="2800" dirty="0">
              <a:latin typeface="Calibri"/>
              <a:ea typeface="Calibri"/>
              <a:cs typeface="Arial"/>
            </a:endParaRPr>
          </a:p>
          <a:p>
            <a:pPr lvl="0" algn="r" rtl="1">
              <a:lnSpc>
                <a:spcPct val="115000"/>
              </a:lnSpc>
              <a:buFont typeface="Symbol"/>
              <a:buChar char=""/>
            </a:pPr>
            <a:r>
              <a:rPr lang="ar-IQ" sz="2800" dirty="0">
                <a:latin typeface="Calibri"/>
                <a:ea typeface="Calibri"/>
                <a:cs typeface="Simplified Arabic"/>
              </a:rPr>
              <a:t>تنظيم درجة حرارة الجسم .</a:t>
            </a:r>
            <a:endParaRPr lang="en-US" sz="2800" dirty="0">
              <a:latin typeface="Calibri"/>
              <a:ea typeface="Calibri"/>
              <a:cs typeface="Arial"/>
            </a:endParaRPr>
          </a:p>
          <a:p>
            <a:pPr lvl="0" algn="r" rtl="1">
              <a:lnSpc>
                <a:spcPct val="115000"/>
              </a:lnSpc>
              <a:spcAft>
                <a:spcPts val="1000"/>
              </a:spcAft>
              <a:buFont typeface="Symbol"/>
              <a:buChar char=""/>
            </a:pPr>
            <a:r>
              <a:rPr lang="ar-IQ" sz="2800" dirty="0">
                <a:latin typeface="Calibri"/>
                <a:ea typeface="Calibri"/>
                <a:cs typeface="Simplified Arabic"/>
              </a:rPr>
              <a:t>تحسين وظائف الكلى .</a:t>
            </a:r>
            <a:endParaRPr lang="en-US" sz="2800" dirty="0">
              <a:latin typeface="Calibri"/>
              <a:ea typeface="Calibri"/>
              <a:cs typeface="Arial"/>
            </a:endParaRPr>
          </a:p>
          <a:p>
            <a:pPr marL="0" indent="0" algn="r" rtl="1">
              <a:lnSpc>
                <a:spcPct val="115000"/>
              </a:lnSpc>
              <a:spcAft>
                <a:spcPts val="1000"/>
              </a:spcAft>
              <a:buNone/>
            </a:pPr>
            <a:endParaRPr lang="en-US" sz="4400" dirty="0">
              <a:latin typeface="Calibri"/>
              <a:ea typeface="Calibri"/>
              <a:cs typeface="Arial"/>
            </a:endParaRPr>
          </a:p>
          <a:p>
            <a:pPr marL="0" indent="0" algn="r" rtl="1">
              <a:lnSpc>
                <a:spcPct val="115000"/>
              </a:lnSpc>
              <a:spcAft>
                <a:spcPts val="1000"/>
              </a:spcAft>
              <a:buNone/>
            </a:pPr>
            <a:endParaRPr lang="ar-SA" sz="2600" b="1" dirty="0" smtClean="0">
              <a:solidFill>
                <a:schemeClr val="tx1"/>
              </a:solidFill>
              <a:latin typeface="Simplified Arabic" panose="02020603050405020304" pitchFamily="18" charset="-78"/>
              <a:cs typeface="Simplified Arabic" panose="02020603050405020304"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7658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2492" y="261257"/>
            <a:ext cx="7724401" cy="979714"/>
          </a:xfrm>
        </p:spPr>
        <p:txBody>
          <a:bodyPr>
            <a:normAutofit fontScale="90000"/>
          </a:bodyPr>
          <a:lstStyle/>
          <a:p>
            <a:pPr algn="ctr"/>
            <a:r>
              <a:rPr lang="ar-IQ" sz="4400" dirty="0" smtClean="0">
                <a:latin typeface="Calibri"/>
                <a:ea typeface="Calibri"/>
                <a:cs typeface="Arial"/>
              </a:rPr>
              <a:t>الماء وصحة الانسان </a:t>
            </a:r>
            <a:r>
              <a:rPr lang="en-US" sz="4400" dirty="0">
                <a:latin typeface="Calibri"/>
                <a:ea typeface="Calibri"/>
                <a:cs typeface="Arial"/>
              </a:rPr>
              <a:t/>
            </a:r>
            <a:br>
              <a:rPr lang="en-US" sz="4400" dirty="0">
                <a:latin typeface="Calibri"/>
                <a:ea typeface="Calibri"/>
                <a:cs typeface="Arial"/>
              </a:rPr>
            </a:b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123767" y="1869743"/>
            <a:ext cx="11905672" cy="4988256"/>
          </a:xfrm>
        </p:spPr>
        <p:txBody>
          <a:bodyPr>
            <a:noAutofit/>
          </a:bodyPr>
          <a:lstStyle/>
          <a:p>
            <a:pPr marL="2743200" algn="ctr" rtl="1">
              <a:lnSpc>
                <a:spcPct val="115000"/>
              </a:lnSpc>
            </a:pPr>
            <a:r>
              <a:rPr lang="ar-IQ" sz="2600" b="1" dirty="0">
                <a:latin typeface="Simplified Arabic" pitchFamily="18" charset="-78"/>
                <a:ea typeface="Calibri"/>
                <a:cs typeface="Simplified Arabic" pitchFamily="18" charset="-78"/>
              </a:rPr>
              <a:t>متى نأكل بعد شرب الماء ؟</a:t>
            </a:r>
            <a:endParaRPr lang="en-US" sz="2600" b="1" dirty="0">
              <a:latin typeface="Simplified Arabic" pitchFamily="18" charset="-78"/>
              <a:ea typeface="Calibri"/>
              <a:cs typeface="Simplified Arabic" pitchFamily="18" charset="-78"/>
            </a:endParaRPr>
          </a:p>
          <a:p>
            <a:pPr marL="2743200" algn="ctr" rtl="1">
              <a:lnSpc>
                <a:spcPct val="115000"/>
              </a:lnSpc>
              <a:spcAft>
                <a:spcPts val="1000"/>
              </a:spcAft>
            </a:pPr>
            <a:r>
              <a:rPr lang="ar-IQ" sz="2600" dirty="0">
                <a:latin typeface="Simplified Arabic" pitchFamily="18" charset="-78"/>
                <a:ea typeface="Calibri"/>
                <a:cs typeface="Simplified Arabic" pitchFamily="18" charset="-78"/>
              </a:rPr>
              <a:t>ينصح بتجنب وضع الماء الى جانب الطعام واثناء تناوله وابقاءه بعيدا ، ويفضل شربه قبل تناول الطعام بحوالي </a:t>
            </a:r>
            <a:r>
              <a:rPr lang="en-US" sz="2600" dirty="0">
                <a:latin typeface="Simplified Arabic" pitchFamily="18" charset="-78"/>
                <a:ea typeface="Calibri"/>
                <a:cs typeface="Simplified Arabic" pitchFamily="18" charset="-78"/>
              </a:rPr>
              <a:t>30 </a:t>
            </a:r>
            <a:r>
              <a:rPr lang="ar-IQ" sz="2600" dirty="0">
                <a:latin typeface="Simplified Arabic" pitchFamily="18" charset="-78"/>
                <a:ea typeface="Calibri"/>
                <a:cs typeface="Simplified Arabic" pitchFamily="18" charset="-78"/>
              </a:rPr>
              <a:t>دقيقة او بعد تناول الطعام بحوالي </a:t>
            </a:r>
            <a:r>
              <a:rPr lang="en-US" sz="2600" dirty="0">
                <a:latin typeface="Simplified Arabic" pitchFamily="18" charset="-78"/>
                <a:ea typeface="Calibri"/>
                <a:cs typeface="Simplified Arabic" pitchFamily="18" charset="-78"/>
              </a:rPr>
              <a:t>30 </a:t>
            </a:r>
            <a:r>
              <a:rPr lang="ar-IQ" sz="2600" dirty="0">
                <a:latin typeface="Simplified Arabic" pitchFamily="18" charset="-78"/>
                <a:ea typeface="Calibri"/>
                <a:cs typeface="Simplified Arabic" pitchFamily="18" charset="-78"/>
              </a:rPr>
              <a:t>دقيقة.</a:t>
            </a:r>
            <a:endParaRPr lang="en-US" sz="2600" dirty="0">
              <a:latin typeface="Simplified Arabic" pitchFamily="18" charset="-78"/>
              <a:ea typeface="Calibri"/>
              <a:cs typeface="Simplified Arabic" pitchFamily="18" charset="-78"/>
            </a:endParaRPr>
          </a:p>
          <a:p>
            <a:pPr marL="0" indent="0" algn="ctr" rtl="1">
              <a:lnSpc>
                <a:spcPct val="115000"/>
              </a:lnSpc>
              <a:spcAft>
                <a:spcPts val="1000"/>
              </a:spcAft>
              <a:buNone/>
            </a:pPr>
            <a:r>
              <a:rPr lang="ar-IQ" sz="2600" b="1" dirty="0">
                <a:latin typeface="Simplified Arabic" pitchFamily="18" charset="-78"/>
                <a:ea typeface="Calibri"/>
                <a:cs typeface="Simplified Arabic" pitchFamily="18" charset="-78"/>
              </a:rPr>
              <a:t>اذن خلاصة للموضوع ان للماء فوائد عظيمة ومبهرة للصحة واهمية كبيرة لاستمرارية الحياة لجميع الكائنات الحية ،فيجب علينا التمتع بهذه النعمة والاستفادة منها بكافة الطرق فبدون المياه لا يمكننا البقاء على قيد الحياة سوى بضعة ايام .</a:t>
            </a:r>
            <a:endParaRPr lang="en-US" sz="2600" b="1" dirty="0">
              <a:latin typeface="Simplified Arabic" pitchFamily="18" charset="-78"/>
              <a:ea typeface="Calibri"/>
              <a:cs typeface="Simplified Arabic" pitchFamily="18" charset="-78"/>
            </a:endParaRPr>
          </a:p>
          <a:p>
            <a:pPr marL="0" indent="0" algn="r" rtl="1">
              <a:lnSpc>
                <a:spcPct val="115000"/>
              </a:lnSpc>
              <a:spcAft>
                <a:spcPts val="1000"/>
              </a:spcAft>
              <a:buNone/>
            </a:pPr>
            <a:endParaRPr lang="en-US" sz="2000" b="1" dirty="0">
              <a:solidFill>
                <a:prstClr val="black">
                  <a:lumMod val="75000"/>
                  <a:lumOff val="25000"/>
                </a:prstClr>
              </a:solidFill>
              <a:latin typeface="Simplified Arabic" pitchFamily="18" charset="-78"/>
              <a:ea typeface="Calibri"/>
              <a:cs typeface="Simplified Arabic"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7901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0"/>
            <a:ext cx="73293" cy="122830"/>
          </a:xfrm>
        </p:spPr>
        <p:txBody>
          <a:bodyPr>
            <a:normAutofit fontScale="90000"/>
          </a:bodyPr>
          <a:lstStyle/>
          <a:p>
            <a:endParaRPr lang="ar-IQ" dirty="0"/>
          </a:p>
        </p:txBody>
      </p:sp>
      <p:sp>
        <p:nvSpPr>
          <p:cNvPr id="3" name="عنصر نائب للمحتوى 2"/>
          <p:cNvSpPr>
            <a:spLocks noGrp="1"/>
          </p:cNvSpPr>
          <p:nvPr>
            <p:ph idx="1"/>
          </p:nvPr>
        </p:nvSpPr>
        <p:spPr/>
        <p:txBody>
          <a:bodyPr>
            <a:normAutofit/>
          </a:bodyPr>
          <a:lstStyle/>
          <a:p>
            <a:pPr marL="0" indent="0" algn="ctr">
              <a:buNone/>
            </a:pPr>
            <a:r>
              <a:rPr lang="ar-IQ" sz="8000" b="1" i="1" dirty="0" smtClean="0">
                <a:solidFill>
                  <a:schemeClr val="accent1">
                    <a:lumMod val="50000"/>
                  </a:schemeClr>
                </a:solidFill>
                <a:latin typeface="Simplified Arabic" pitchFamily="18" charset="-78"/>
                <a:cs typeface="Simplified Arabic" pitchFamily="18" charset="-78"/>
              </a:rPr>
              <a:t>شكرا لأصغائكم</a:t>
            </a:r>
            <a:r>
              <a:rPr lang="ar-IQ" sz="8000" dirty="0" smtClean="0"/>
              <a:t> </a:t>
            </a:r>
            <a:endParaRPr lang="ar-IQ" sz="8000" dirty="0"/>
          </a:p>
        </p:txBody>
      </p:sp>
      <p:sp>
        <p:nvSpPr>
          <p:cNvPr id="4" name="عنصر نائب للتذييل 3"/>
          <p:cNvSpPr>
            <a:spLocks noGrp="1"/>
          </p:cNvSpPr>
          <p:nvPr>
            <p:ph type="ftr" sz="quarter" idx="11"/>
          </p:nvPr>
        </p:nvSpPr>
        <p:spPr>
          <a:xfrm flipH="1">
            <a:off x="631615" y="6045958"/>
            <a:ext cx="45719" cy="360529"/>
          </a:xfrm>
        </p:spPr>
        <p:txBody>
          <a:bodyPr/>
          <a:lstStyle/>
          <a:p>
            <a:endParaRPr lang="en-US" dirty="0"/>
          </a:p>
        </p:txBody>
      </p:sp>
    </p:spTree>
    <p:extLst>
      <p:ext uri="{BB962C8B-B14F-4D97-AF65-F5344CB8AC3E}">
        <p14:creationId xmlns:p14="http://schemas.microsoft.com/office/powerpoint/2010/main" val="84281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03120" y="104503"/>
            <a:ext cx="7367451" cy="1018904"/>
          </a:xfrm>
        </p:spPr>
        <p:txBody>
          <a:bodyPr>
            <a:normAutofit fontScale="90000"/>
          </a:bodyPr>
          <a:lstStyle/>
          <a:p>
            <a:pPr algn="ctr"/>
            <a:r>
              <a:rPr lang="ar-SA" sz="4400" b="1" dirty="0">
                <a:solidFill>
                  <a:srgbClr val="0070C0"/>
                </a:solidFill>
                <a:latin typeface="Calibri" panose="020F0502020204030204" pitchFamily="34" charset="0"/>
                <a:cs typeface="Calibri" panose="020F0502020204030204" pitchFamily="34" charset="0"/>
              </a:rPr>
              <a:t/>
            </a:r>
            <a:br>
              <a:rPr lang="ar-SA" sz="4400" b="1" dirty="0">
                <a:solidFill>
                  <a:srgbClr val="0070C0"/>
                </a:solidFill>
                <a:latin typeface="Calibri" panose="020F0502020204030204" pitchFamily="34" charset="0"/>
                <a:cs typeface="Calibri" panose="020F0502020204030204" pitchFamily="34" charset="0"/>
              </a:rPr>
            </a:b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123767" y="218364"/>
            <a:ext cx="11905672" cy="6219789"/>
          </a:xfrm>
        </p:spPr>
        <p:txBody>
          <a:bodyPr>
            <a:normAutofit/>
          </a:bodyPr>
          <a:lstStyle/>
          <a:p>
            <a:pPr marL="0" indent="0" algn="ctr" rtl="1">
              <a:lnSpc>
                <a:spcPct val="115000"/>
              </a:lnSpc>
              <a:spcAft>
                <a:spcPts val="1000"/>
              </a:spcAft>
              <a:buNone/>
            </a:pPr>
            <a:r>
              <a:rPr lang="ar-IQ" sz="2800" b="1" dirty="0">
                <a:latin typeface="Calibri"/>
                <a:ea typeface="Calibri"/>
                <a:cs typeface="Simplified Arabic"/>
              </a:rPr>
              <a:t>بسم الله الرحمن </a:t>
            </a:r>
            <a:r>
              <a:rPr lang="ar-IQ" sz="2800" b="1" dirty="0" smtClean="0">
                <a:latin typeface="Calibri"/>
                <a:ea typeface="Calibri"/>
                <a:cs typeface="Simplified Arabic"/>
              </a:rPr>
              <a:t>الرحيم </a:t>
            </a:r>
          </a:p>
          <a:p>
            <a:pPr marL="0" indent="0" algn="ctr" rtl="1">
              <a:lnSpc>
                <a:spcPct val="115000"/>
              </a:lnSpc>
              <a:spcAft>
                <a:spcPts val="1000"/>
              </a:spcAft>
              <a:buNone/>
            </a:pPr>
            <a:r>
              <a:rPr lang="ar-IQ" sz="2200" b="1" dirty="0" smtClean="0">
                <a:latin typeface="Calibri"/>
                <a:ea typeface="Calibri"/>
                <a:cs typeface="Simplified Arabic"/>
              </a:rPr>
              <a:t>( </a:t>
            </a:r>
            <a:r>
              <a:rPr lang="ar-IQ" sz="2200" b="1" dirty="0">
                <a:latin typeface="Calibri"/>
                <a:ea typeface="Calibri"/>
                <a:cs typeface="Simplified Arabic"/>
              </a:rPr>
              <a:t>وجعلنا من الماء كل شيء حي أفلا يؤمنون )</a:t>
            </a:r>
            <a:endParaRPr lang="en-US" sz="2200" b="1" dirty="0">
              <a:latin typeface="Calibri"/>
              <a:ea typeface="Calibri"/>
              <a:cs typeface="Arial"/>
            </a:endParaRPr>
          </a:p>
          <a:p>
            <a:pPr algn="ctr" rtl="1">
              <a:lnSpc>
                <a:spcPct val="115000"/>
              </a:lnSpc>
              <a:spcAft>
                <a:spcPts val="1000"/>
              </a:spcAft>
            </a:pPr>
            <a:endParaRPr lang="ar-IQ" sz="2800" dirty="0" smtClean="0">
              <a:latin typeface="Calibri"/>
              <a:ea typeface="Calibri"/>
              <a:cs typeface="Simplified Arabic"/>
            </a:endParaRPr>
          </a:p>
          <a:p>
            <a:pPr marL="0" indent="0" algn="ctr">
              <a:buNone/>
            </a:pPr>
            <a:r>
              <a:rPr lang="ar-IQ" sz="3600" b="1" dirty="0" smtClean="0">
                <a:ea typeface="Calibri"/>
                <a:cs typeface="Simplified Arabic"/>
              </a:rPr>
              <a:t>المقدمة</a:t>
            </a:r>
            <a:r>
              <a:rPr lang="ar-IQ" sz="3600" dirty="0" smtClean="0">
                <a:ea typeface="Calibri"/>
                <a:cs typeface="Simplified Arabic"/>
              </a:rPr>
              <a:t> : </a:t>
            </a:r>
            <a:r>
              <a:rPr lang="ar-IQ" sz="2600" dirty="0" smtClean="0">
                <a:latin typeface="Calibri"/>
                <a:ea typeface="Calibri"/>
                <a:cs typeface="Simplified Arabic"/>
              </a:rPr>
              <a:t>الماء </a:t>
            </a:r>
            <a:r>
              <a:rPr lang="ar-IQ" sz="2600" dirty="0">
                <a:latin typeface="Calibri"/>
                <a:ea typeface="Calibri"/>
                <a:cs typeface="Simplified Arabic"/>
              </a:rPr>
              <a:t>هو عنصر مهم في الحياة ، ويعتبر المكون الكيميائي الرئيسي لجسم </a:t>
            </a:r>
            <a:r>
              <a:rPr lang="ar-IQ" sz="2600" dirty="0" smtClean="0">
                <a:latin typeface="Calibri"/>
                <a:ea typeface="Calibri"/>
                <a:cs typeface="Simplified Arabic"/>
              </a:rPr>
              <a:t>الأنسان </a:t>
            </a:r>
            <a:r>
              <a:rPr lang="ar-IQ" sz="2600" dirty="0">
                <a:latin typeface="Calibri"/>
                <a:ea typeface="Calibri"/>
                <a:cs typeface="Simplified Arabic"/>
              </a:rPr>
              <a:t>وزن </a:t>
            </a:r>
            <a:r>
              <a:rPr lang="ar-IQ" sz="2600" dirty="0" smtClean="0">
                <a:latin typeface="Calibri"/>
                <a:ea typeface="Calibri"/>
                <a:cs typeface="Simplified Arabic"/>
              </a:rPr>
              <a:t>الجسم، فكل خلية ونسيج وعضو </a:t>
            </a:r>
            <a:r>
              <a:rPr lang="ar-IQ" sz="2600" dirty="0">
                <a:latin typeface="Calibri"/>
                <a:ea typeface="Calibri"/>
                <a:cs typeface="Simplified Arabic"/>
              </a:rPr>
              <a:t>في الجسم يحتاج الى </a:t>
            </a:r>
            <a:r>
              <a:rPr lang="ar-IQ" sz="2600" dirty="0" smtClean="0">
                <a:latin typeface="Calibri"/>
                <a:ea typeface="Calibri"/>
                <a:cs typeface="Simplified Arabic"/>
              </a:rPr>
              <a:t>الماء حتى </a:t>
            </a:r>
            <a:r>
              <a:rPr lang="ar-IQ" sz="2600" dirty="0">
                <a:latin typeface="Calibri"/>
                <a:ea typeface="Calibri"/>
                <a:cs typeface="Simplified Arabic"/>
              </a:rPr>
              <a:t>يؤدي وظائفه على النحو الصحيح. </a:t>
            </a:r>
            <a:r>
              <a:rPr lang="ar-IQ" sz="2600" dirty="0" smtClean="0">
                <a:latin typeface="Calibri"/>
                <a:ea typeface="Calibri"/>
                <a:cs typeface="Simplified Arabic"/>
              </a:rPr>
              <a:t> حيث </a:t>
            </a:r>
            <a:r>
              <a:rPr lang="ar-IQ" sz="2600" dirty="0">
                <a:latin typeface="Calibri"/>
                <a:ea typeface="Calibri"/>
                <a:cs typeface="Simplified Arabic"/>
              </a:rPr>
              <a:t>تبلغ نسبته : </a:t>
            </a:r>
          </a:p>
          <a:p>
            <a:pPr marL="0" indent="0" algn="ctr">
              <a:buNone/>
            </a:pPr>
            <a:r>
              <a:rPr lang="ar-IQ" sz="2600" dirty="0" smtClean="0">
                <a:latin typeface="Calibri"/>
                <a:ea typeface="Calibri"/>
                <a:cs typeface="Simplified Arabic"/>
              </a:rPr>
              <a:t> 85% من الدماغ ،90%من الدم،75% من العضلات ،82%من الكلى ، 22% من العظام .</a:t>
            </a:r>
          </a:p>
          <a:p>
            <a:pPr marL="0" indent="0" algn="ctr">
              <a:buNone/>
            </a:pPr>
            <a:r>
              <a:rPr lang="ar-IQ" sz="2600" dirty="0" smtClean="0">
                <a:latin typeface="Calibri"/>
                <a:ea typeface="Calibri"/>
                <a:cs typeface="Simplified Arabic"/>
              </a:rPr>
              <a:t> والجسم </a:t>
            </a:r>
            <a:r>
              <a:rPr lang="ar-IQ" sz="2600" dirty="0">
                <a:latin typeface="Calibri"/>
                <a:ea typeface="Calibri"/>
                <a:cs typeface="Simplified Arabic"/>
              </a:rPr>
              <a:t>يفقد الماء عن طريق التعرق والادرار والهضم ،أو التنفس فلا بد من شرب كميات كافية منه يوميا للوقاية من الجفاف .</a:t>
            </a:r>
            <a:endParaRPr lang="en-US" sz="2600" dirty="0">
              <a:latin typeface="Calibri"/>
              <a:ea typeface="Calibri"/>
              <a:cs typeface="Arial"/>
            </a:endParaRPr>
          </a:p>
          <a:p>
            <a:pPr marL="0" indent="0" algn="ctr">
              <a:buNone/>
            </a:pPr>
            <a:endParaRPr lang="ar-SA" sz="2600" b="1" dirty="0" smtClean="0">
              <a:solidFill>
                <a:schemeClr val="tx1"/>
              </a:solidFill>
              <a:latin typeface="Simplified Arabic" panose="02020603050405020304" pitchFamily="18" charset="-78"/>
              <a:cs typeface="Simplified Arabic" panose="02020603050405020304"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3919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90057" y="138540"/>
            <a:ext cx="7606836" cy="1102431"/>
          </a:xfrm>
        </p:spPr>
        <p:txBody>
          <a:bodyPr>
            <a:normAutofit fontScale="90000"/>
          </a:bodyPr>
          <a:lstStyle/>
          <a:p>
            <a:pPr algn="ctr"/>
            <a:r>
              <a:rPr lang="ar-IQ" sz="4400" b="1" dirty="0" smtClean="0">
                <a:solidFill>
                  <a:srgbClr val="0070C0"/>
                </a:solidFill>
                <a:latin typeface="Calibri" panose="020F0502020204030204" pitchFamily="34" charset="0"/>
                <a:cs typeface="Calibri" panose="020F0502020204030204" pitchFamily="34" charset="0"/>
              </a:rPr>
              <a:t>الماء وصحة الانسان </a:t>
            </a:r>
            <a:r>
              <a:rPr lang="ar-SA" sz="4400" b="1" dirty="0">
                <a:solidFill>
                  <a:srgbClr val="0070C0"/>
                </a:solidFill>
                <a:latin typeface="Calibri" panose="020F0502020204030204" pitchFamily="34" charset="0"/>
                <a:cs typeface="Calibri" panose="020F0502020204030204" pitchFamily="34" charset="0"/>
              </a:rPr>
              <a:t/>
            </a:r>
            <a:br>
              <a:rPr lang="ar-SA" sz="4400" b="1" dirty="0">
                <a:solidFill>
                  <a:srgbClr val="0070C0"/>
                </a:solidFill>
                <a:latin typeface="Calibri" panose="020F0502020204030204" pitchFamily="34" charset="0"/>
                <a:cs typeface="Calibri" panose="020F0502020204030204" pitchFamily="34" charset="0"/>
              </a:rPr>
            </a:b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0" y="1078173"/>
            <a:ext cx="11905672" cy="5779826"/>
          </a:xfrm>
        </p:spPr>
        <p:txBody>
          <a:bodyPr>
            <a:normAutofit/>
          </a:bodyPr>
          <a:lstStyle/>
          <a:p>
            <a:pPr lvl="2" algn="r" rtl="1">
              <a:lnSpc>
                <a:spcPct val="115000"/>
              </a:lnSpc>
              <a:spcAft>
                <a:spcPts val="1000"/>
              </a:spcAft>
            </a:pPr>
            <a:endParaRPr lang="ar-IQ" sz="2600" dirty="0" smtClean="0">
              <a:latin typeface="Simplified Arabic" pitchFamily="18" charset="-78"/>
              <a:ea typeface="Calibri"/>
              <a:cs typeface="Simplified Arabic" pitchFamily="18" charset="-78"/>
            </a:endParaRPr>
          </a:p>
          <a:p>
            <a:pPr lvl="2" algn="r" rtl="1">
              <a:lnSpc>
                <a:spcPct val="115000"/>
              </a:lnSpc>
              <a:spcAft>
                <a:spcPts val="1000"/>
              </a:spcAft>
            </a:pPr>
            <a:endParaRPr lang="ar-IQ" sz="2600" dirty="0">
              <a:latin typeface="Simplified Arabic" pitchFamily="18" charset="-78"/>
              <a:ea typeface="Calibri"/>
              <a:cs typeface="Simplified Arabic" pitchFamily="18" charset="-78"/>
            </a:endParaRPr>
          </a:p>
          <a:p>
            <a:pPr marL="914400" lvl="2" indent="0" algn="r" rtl="1">
              <a:lnSpc>
                <a:spcPct val="115000"/>
              </a:lnSpc>
              <a:spcAft>
                <a:spcPts val="1000"/>
              </a:spcAft>
              <a:buNone/>
            </a:pPr>
            <a:r>
              <a:rPr lang="ar-IQ" sz="2600" dirty="0" smtClean="0">
                <a:latin typeface="Simplified Arabic" pitchFamily="18" charset="-78"/>
                <a:ea typeface="Calibri"/>
                <a:cs typeface="Simplified Arabic" pitchFamily="18" charset="-78"/>
              </a:rPr>
              <a:t>تحتوي </a:t>
            </a:r>
            <a:r>
              <a:rPr lang="ar-IQ" sz="2600" dirty="0">
                <a:latin typeface="Simplified Arabic" pitchFamily="18" charset="-78"/>
                <a:ea typeface="Calibri"/>
                <a:cs typeface="Simplified Arabic" pitchFamily="18" charset="-78"/>
              </a:rPr>
              <a:t>الانسجة الدهنية على نسبة مئوية اقل من المياه مقارنتا مع الانسجة الخالية من الدهون </a:t>
            </a:r>
            <a:r>
              <a:rPr lang="ar-IQ" sz="2600" dirty="0" smtClean="0">
                <a:latin typeface="Simplified Arabic" pitchFamily="18" charset="-78"/>
                <a:ea typeface="Calibri"/>
                <a:cs typeface="Simplified Arabic" pitchFamily="18" charset="-78"/>
              </a:rPr>
              <a:t>وبما ان </a:t>
            </a:r>
            <a:r>
              <a:rPr lang="ar-IQ" sz="2600" dirty="0">
                <a:latin typeface="Simplified Arabic" pitchFamily="18" charset="-78"/>
                <a:ea typeface="Calibri"/>
                <a:cs typeface="Simplified Arabic" pitchFamily="18" charset="-78"/>
              </a:rPr>
              <a:t>نسبة الانسجة الدهنية عند النساء اعلى من الرجال ، فأن النسبة المئوية للماء من اجمالي وزن الجسم تكون اقل عند النساء حيث تبلغ </a:t>
            </a:r>
            <a:r>
              <a:rPr lang="en-US" sz="2600" dirty="0">
                <a:latin typeface="Simplified Arabic" pitchFamily="18" charset="-78"/>
                <a:ea typeface="Calibri"/>
                <a:cs typeface="Simplified Arabic" pitchFamily="18" charset="-78"/>
              </a:rPr>
              <a:t>52-55% </a:t>
            </a:r>
            <a:r>
              <a:rPr lang="ar-IQ" sz="2600" dirty="0">
                <a:latin typeface="Simplified Arabic" pitchFamily="18" charset="-78"/>
                <a:ea typeface="Calibri"/>
                <a:cs typeface="Simplified Arabic" pitchFamily="18" charset="-78"/>
              </a:rPr>
              <a:t>من وزن الجسم، وتبلغ بحدود </a:t>
            </a:r>
            <a:r>
              <a:rPr lang="en-US" sz="2600" dirty="0">
                <a:latin typeface="Simplified Arabic" pitchFamily="18" charset="-78"/>
                <a:ea typeface="Calibri"/>
                <a:cs typeface="Simplified Arabic" pitchFamily="18" charset="-78"/>
              </a:rPr>
              <a:t>60%</a:t>
            </a:r>
            <a:r>
              <a:rPr lang="ar-IQ" sz="2600" dirty="0">
                <a:latin typeface="Simplified Arabic" pitchFamily="18" charset="-78"/>
                <a:ea typeface="Calibri"/>
                <a:cs typeface="Simplified Arabic" pitchFamily="18" charset="-78"/>
              </a:rPr>
              <a:t> عند الرجال .وتكون النسبة المئوية من الماء الى اجمالي وزن الجسم تكون اقل عند كبار السن والبدنيين ، وتكون اعلى عند حديثي الولادة وفي مرحلة الطفولة المبكرة حيث تبلغ حوالي </a:t>
            </a:r>
            <a:r>
              <a:rPr lang="en-US" sz="2600" dirty="0">
                <a:latin typeface="Simplified Arabic" pitchFamily="18" charset="-78"/>
                <a:ea typeface="Calibri"/>
                <a:cs typeface="Simplified Arabic" pitchFamily="18" charset="-78"/>
              </a:rPr>
              <a:t>70%</a:t>
            </a:r>
            <a:r>
              <a:rPr lang="ar-IQ" sz="2600" dirty="0" smtClean="0">
                <a:latin typeface="Simplified Arabic" pitchFamily="18" charset="-78"/>
                <a:ea typeface="Calibri"/>
                <a:cs typeface="Simplified Arabic" pitchFamily="18" charset="-78"/>
              </a:rPr>
              <a:t>.</a:t>
            </a:r>
            <a:r>
              <a:rPr lang="ar-IQ" sz="2600" dirty="0">
                <a:ea typeface="Calibri"/>
                <a:cs typeface="Simplified Arabic"/>
              </a:rPr>
              <a:t> اذن كمية الماء التي تحتاجها النساء يوميا : </a:t>
            </a:r>
            <a:r>
              <a:rPr lang="en-US" sz="2600" dirty="0">
                <a:latin typeface="Simplified Arabic"/>
                <a:ea typeface="Calibri"/>
              </a:rPr>
              <a:t> 2.7</a:t>
            </a:r>
            <a:r>
              <a:rPr lang="ar-IQ" sz="2600" dirty="0">
                <a:latin typeface="Simplified Arabic"/>
                <a:ea typeface="Calibri"/>
              </a:rPr>
              <a:t>لترمن الماء اي ما يعادل </a:t>
            </a:r>
            <a:r>
              <a:rPr lang="en-US" sz="2600" dirty="0">
                <a:latin typeface="Simplified Arabic"/>
                <a:ea typeface="Calibri"/>
              </a:rPr>
              <a:t>) 11.5</a:t>
            </a:r>
            <a:r>
              <a:rPr lang="ar-IQ" sz="2600" dirty="0">
                <a:latin typeface="Simplified Arabic"/>
                <a:ea typeface="Calibri"/>
              </a:rPr>
              <a:t>كوبا ) ، اما الكمية التي يحتاجها الرجال يوميا : </a:t>
            </a:r>
            <a:r>
              <a:rPr lang="en-US" sz="2600" dirty="0">
                <a:latin typeface="Simplified Arabic"/>
                <a:ea typeface="Calibri"/>
              </a:rPr>
              <a:t>3.7</a:t>
            </a:r>
            <a:r>
              <a:rPr lang="ar-IQ" sz="2600" dirty="0">
                <a:latin typeface="Simplified Arabic"/>
                <a:ea typeface="Calibri"/>
              </a:rPr>
              <a:t> لتر من الماء اي ما يعادل ( </a:t>
            </a:r>
            <a:r>
              <a:rPr lang="en-US" sz="2600" dirty="0">
                <a:latin typeface="Simplified Arabic"/>
                <a:ea typeface="Calibri"/>
              </a:rPr>
              <a:t>15.5 </a:t>
            </a:r>
            <a:r>
              <a:rPr lang="ar-IQ" sz="2600" dirty="0">
                <a:latin typeface="Simplified Arabic"/>
                <a:ea typeface="Calibri"/>
              </a:rPr>
              <a:t>كوبا ) </a:t>
            </a:r>
            <a:endParaRPr lang="en-US" sz="2600" dirty="0">
              <a:latin typeface="Simplified Arabic" pitchFamily="18" charset="-78"/>
              <a:ea typeface="Calibri"/>
              <a:cs typeface="Simplified Arabic"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2391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2492" y="261257"/>
            <a:ext cx="7724401" cy="707734"/>
          </a:xfrm>
        </p:spPr>
        <p:txBody>
          <a:bodyPr>
            <a:normAutofit fontScale="90000"/>
          </a:bodyPr>
          <a:lstStyle/>
          <a:p>
            <a:pPr algn="ctr"/>
            <a:r>
              <a:rPr lang="ar-IQ" sz="5300" b="1" dirty="0" smtClean="0">
                <a:latin typeface="Calibri"/>
                <a:ea typeface="Calibri"/>
                <a:cs typeface="Simplified Arabic"/>
              </a:rPr>
              <a:t>الماء وصحة الانسان</a:t>
            </a:r>
            <a:r>
              <a:rPr lang="en-US" sz="4000" dirty="0">
                <a:latin typeface="Calibri"/>
                <a:ea typeface="Calibri"/>
                <a:cs typeface="Arial"/>
              </a:rPr>
              <a:t/>
            </a:r>
            <a:br>
              <a:rPr lang="en-US" sz="4000" dirty="0">
                <a:latin typeface="Calibri"/>
                <a:ea typeface="Calibri"/>
                <a:cs typeface="Arial"/>
              </a:rPr>
            </a:br>
            <a:r>
              <a:rPr lang="en-US" sz="4400" dirty="0">
                <a:latin typeface="Calibri"/>
                <a:ea typeface="Calibri"/>
                <a:cs typeface="Arial"/>
              </a:rPr>
              <a:t/>
            </a:r>
            <a:br>
              <a:rPr lang="en-US" sz="4400" dirty="0">
                <a:latin typeface="Calibri"/>
                <a:ea typeface="Calibri"/>
                <a:cs typeface="Arial"/>
              </a:rPr>
            </a:b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129556" y="928049"/>
            <a:ext cx="11905672" cy="5720028"/>
          </a:xfrm>
        </p:spPr>
        <p:txBody>
          <a:bodyPr>
            <a:normAutofit/>
          </a:bodyPr>
          <a:lstStyle/>
          <a:p>
            <a:pPr marL="0" indent="0" algn="ctr" rtl="1">
              <a:lnSpc>
                <a:spcPct val="115000"/>
              </a:lnSpc>
              <a:spcAft>
                <a:spcPts val="1000"/>
              </a:spcAft>
              <a:buNone/>
            </a:pPr>
            <a:r>
              <a:rPr lang="ar-IQ" sz="2600" dirty="0" smtClean="0">
                <a:latin typeface="Algerian" pitchFamily="82" charset="0"/>
                <a:ea typeface="Calibri"/>
                <a:cs typeface="Arial"/>
              </a:rPr>
              <a:t>ا</a:t>
            </a:r>
            <a:r>
              <a:rPr lang="ar-IQ" sz="2600" dirty="0" smtClean="0">
                <a:latin typeface="Algerian" pitchFamily="82" charset="0"/>
                <a:ea typeface="Calibri"/>
                <a:cs typeface="Simplified Arabic"/>
              </a:rPr>
              <a:t>ن</a:t>
            </a:r>
            <a:r>
              <a:rPr lang="ar-IQ" sz="2800" dirty="0" smtClean="0">
                <a:latin typeface="Algerian" pitchFamily="82" charset="0"/>
                <a:ea typeface="Calibri"/>
                <a:cs typeface="Simplified Arabic"/>
              </a:rPr>
              <a:t> </a:t>
            </a:r>
            <a:r>
              <a:rPr lang="ar-IQ" sz="2800" dirty="0">
                <a:latin typeface="Algerian" pitchFamily="82" charset="0"/>
                <a:ea typeface="Calibri"/>
                <a:cs typeface="Simplified Arabic"/>
              </a:rPr>
              <a:t>المحافظة على مستويات الرطوبة في جسم الانسان يعتبر امر مهم جدا وذلك للعديد من الاسباب وهي :</a:t>
            </a:r>
            <a:endParaRPr lang="en-US" sz="2800" dirty="0">
              <a:latin typeface="Algerian" pitchFamily="82" charset="0"/>
              <a:ea typeface="Calibri"/>
              <a:cs typeface="Arial"/>
            </a:endParaRPr>
          </a:p>
          <a:p>
            <a:pPr algn="ctr" rtl="1">
              <a:lnSpc>
                <a:spcPct val="115000"/>
              </a:lnSpc>
              <a:spcAft>
                <a:spcPts val="1000"/>
              </a:spcAft>
              <a:buFont typeface="Symbol"/>
              <a:buChar char=""/>
            </a:pPr>
            <a:r>
              <a:rPr lang="ar-IQ" sz="2800" b="1" dirty="0">
                <a:latin typeface="Algerian" pitchFamily="82" charset="0"/>
                <a:ea typeface="Calibri"/>
                <a:cs typeface="Simplified Arabic"/>
              </a:rPr>
              <a:t>المحافظة على صحة الجهاز الهضمي </a:t>
            </a:r>
            <a:r>
              <a:rPr lang="ar-IQ" sz="2800" dirty="0">
                <a:latin typeface="Algerian" pitchFamily="82" charset="0"/>
                <a:ea typeface="Calibri"/>
                <a:cs typeface="Simplified Arabic"/>
              </a:rPr>
              <a:t>: ان الحصول على كميات كافية من الماء يقلل من </a:t>
            </a:r>
            <a:r>
              <a:rPr lang="ar-IQ" sz="2800" dirty="0" smtClean="0">
                <a:latin typeface="Algerian" pitchFamily="82" charset="0"/>
                <a:ea typeface="Calibri"/>
                <a:cs typeface="Simplified Arabic"/>
              </a:rPr>
              <a:t>خطر الاصابة </a:t>
            </a:r>
            <a:r>
              <a:rPr lang="ar-IQ" sz="2800" dirty="0">
                <a:latin typeface="Algerian" pitchFamily="82" charset="0"/>
                <a:ea typeface="Calibri"/>
                <a:cs typeface="Simplified Arabic"/>
              </a:rPr>
              <a:t>بالإمساك لأنه يحافظ على الحركة الطبيعية للأمعاء ولعدم شرب</a:t>
            </a:r>
            <a:endParaRPr lang="en-US" sz="2800" dirty="0">
              <a:latin typeface="Algerian" pitchFamily="82" charset="0"/>
              <a:ea typeface="Calibri"/>
              <a:cs typeface="Arial"/>
            </a:endParaRPr>
          </a:p>
          <a:p>
            <a:pPr algn="ctr" rtl="1">
              <a:lnSpc>
                <a:spcPct val="115000"/>
              </a:lnSpc>
              <a:spcAft>
                <a:spcPts val="1000"/>
              </a:spcAft>
              <a:buFont typeface="Symbol"/>
              <a:buChar char=""/>
            </a:pPr>
            <a:r>
              <a:rPr lang="ar-IQ" sz="2800" dirty="0" smtClean="0">
                <a:latin typeface="Algerian" pitchFamily="82" charset="0"/>
                <a:ea typeface="Calibri"/>
                <a:cs typeface="Simplified Arabic"/>
              </a:rPr>
              <a:t> </a:t>
            </a:r>
            <a:r>
              <a:rPr lang="ar-IQ" sz="2800" dirty="0">
                <a:latin typeface="Algerian" pitchFamily="82" charset="0"/>
                <a:ea typeface="Calibri"/>
                <a:cs typeface="Simplified Arabic"/>
              </a:rPr>
              <a:t>كميات كافية من الماء يجعل القولون يسحب الماء من البراز وبالتالي يؤدي الى الاصابة بالإمساك</a:t>
            </a:r>
            <a:endParaRPr lang="en-US" sz="2800" dirty="0">
              <a:latin typeface="Algerian" pitchFamily="82" charset="0"/>
              <a:ea typeface="Calibri"/>
              <a:cs typeface="Arial"/>
            </a:endParaRPr>
          </a:p>
          <a:p>
            <a:pPr lvl="0" algn="ctr" rtl="1">
              <a:lnSpc>
                <a:spcPct val="115000"/>
              </a:lnSpc>
              <a:spcAft>
                <a:spcPts val="1000"/>
              </a:spcAft>
              <a:buFont typeface="Symbol"/>
              <a:buChar char=""/>
            </a:pPr>
            <a:r>
              <a:rPr lang="ar-IQ" sz="2800" b="1" dirty="0" smtClean="0">
                <a:latin typeface="Algerian" pitchFamily="82" charset="0"/>
                <a:ea typeface="Calibri"/>
                <a:cs typeface="Simplified Arabic"/>
              </a:rPr>
              <a:t>المحافظة </a:t>
            </a:r>
            <a:r>
              <a:rPr lang="ar-IQ" sz="2800" b="1" dirty="0">
                <a:latin typeface="Algerian" pitchFamily="82" charset="0"/>
                <a:ea typeface="Calibri"/>
                <a:cs typeface="Simplified Arabic"/>
              </a:rPr>
              <a:t>على توازن سوائل الجسم </a:t>
            </a:r>
            <a:r>
              <a:rPr lang="ar-IQ" sz="2800" dirty="0">
                <a:latin typeface="Algerian" pitchFamily="82" charset="0"/>
                <a:ea typeface="Calibri"/>
                <a:cs typeface="Simplified Arabic"/>
              </a:rPr>
              <a:t>: ان السوائل في الجسم تقوم بالعديد من الوظائف الحيوية المهمة لصحة الانسان مثل انتقال الدم في الدورة الدموية ، وعمليات الهضم ، والامتصاص ، والمحافظة على درجات الحرارة في الجسم ، وانتاج اللعاب ، وعليه فأن النقص في كميات الماء في الجسم تجعل الدماغ يفرز بعض انواع الهرمونات التي تحفز الشعور بالعطش لتحفيز الانسان على شرب الماء وتعويض النقص </a:t>
            </a:r>
            <a:r>
              <a:rPr lang="ar-IQ" sz="2800" dirty="0" smtClean="0">
                <a:latin typeface="Algerian" pitchFamily="82" charset="0"/>
                <a:ea typeface="Calibri"/>
                <a:cs typeface="Simplified Arabic"/>
              </a:rPr>
              <a:t>.</a:t>
            </a:r>
            <a:endParaRPr lang="en-US" sz="2800" dirty="0">
              <a:latin typeface="Algerian" pitchFamily="82" charset="0"/>
              <a:ea typeface="Calibri"/>
              <a:cs typeface="Arial"/>
            </a:endParaRPr>
          </a:p>
          <a:p>
            <a:pPr marL="514350" indent="-514350" algn="r" rtl="1">
              <a:lnSpc>
                <a:spcPct val="115000"/>
              </a:lnSpc>
              <a:spcAft>
                <a:spcPts val="1000"/>
              </a:spcAft>
              <a:buFont typeface="+mj-lt"/>
              <a:buAutoNum type="arabicPeriod"/>
            </a:pPr>
            <a:endParaRPr lang="en-US" sz="2800" dirty="0">
              <a:latin typeface="Calibri"/>
              <a:ea typeface="Calibri"/>
              <a:cs typeface="Arial"/>
            </a:endParaRPr>
          </a:p>
          <a:p>
            <a:pPr marL="514350" indent="-514350" algn="r" rtl="1">
              <a:lnSpc>
                <a:spcPct val="115000"/>
              </a:lnSpc>
              <a:spcAft>
                <a:spcPts val="1000"/>
              </a:spcAft>
              <a:buFont typeface="+mj-lt"/>
              <a:buAutoNum type="arabicPeriod"/>
            </a:pPr>
            <a:endParaRPr lang="en-US" sz="2800" dirty="0">
              <a:latin typeface="Calibri"/>
              <a:ea typeface="Calibri"/>
              <a:cs typeface="Arial"/>
            </a:endParaRPr>
          </a:p>
          <a:p>
            <a:pPr marL="514350" indent="-514350" algn="r" rtl="1">
              <a:lnSpc>
                <a:spcPct val="115000"/>
              </a:lnSpc>
              <a:spcAft>
                <a:spcPts val="1000"/>
              </a:spcAft>
              <a:buFont typeface="+mj-lt"/>
              <a:buAutoNum type="arabicPeriod"/>
            </a:pPr>
            <a:endParaRPr lang="en-US" sz="2800" dirty="0">
              <a:latin typeface="Calibri"/>
              <a:ea typeface="Calibri"/>
              <a:cs typeface="Arial"/>
            </a:endParaRPr>
          </a:p>
          <a:p>
            <a:pPr marL="514350" indent="-514350" algn="r" rtl="1">
              <a:lnSpc>
                <a:spcPct val="115000"/>
              </a:lnSpc>
              <a:spcAft>
                <a:spcPts val="1000"/>
              </a:spcAft>
              <a:buFont typeface="+mj-lt"/>
              <a:buAutoNum type="arabicPeriod"/>
            </a:pPr>
            <a:endParaRPr lang="en-US" sz="2800" dirty="0">
              <a:latin typeface="Calibri"/>
              <a:ea typeface="Calibri"/>
              <a:cs typeface="Arial"/>
            </a:endParaRPr>
          </a:p>
          <a:p>
            <a:pPr algn="r" rtl="1">
              <a:lnSpc>
                <a:spcPct val="115000"/>
              </a:lnSpc>
              <a:spcAft>
                <a:spcPts val="1000"/>
              </a:spcAft>
            </a:pPr>
            <a:endParaRPr lang="en-US" sz="2800" dirty="0">
              <a:latin typeface="Calibri"/>
              <a:ea typeface="Calibri"/>
              <a:cs typeface="Arial"/>
            </a:endParaRPr>
          </a:p>
          <a:p>
            <a:pPr algn="r" rtl="1">
              <a:lnSpc>
                <a:spcPct val="115000"/>
              </a:lnSpc>
              <a:spcAft>
                <a:spcPts val="1000"/>
              </a:spcAft>
            </a:pPr>
            <a:endParaRPr lang="en-US" sz="2800" dirty="0">
              <a:latin typeface="Calibri"/>
              <a:ea typeface="Calibri"/>
              <a:cs typeface="Arial"/>
            </a:endParaRPr>
          </a:p>
          <a:p>
            <a:pPr marL="0" indent="0" algn="ctr" rtl="1">
              <a:lnSpc>
                <a:spcPct val="120000"/>
              </a:lnSpc>
              <a:buNone/>
            </a:pPr>
            <a:endParaRPr lang="ar-SA" sz="2600" b="1" dirty="0" smtClean="0">
              <a:solidFill>
                <a:schemeClr val="tx1"/>
              </a:solidFill>
              <a:latin typeface="Simplified Arabic" panose="02020603050405020304" pitchFamily="18" charset="-78"/>
              <a:cs typeface="Simplified Arabic" panose="02020603050405020304"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5437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2492" y="261257"/>
            <a:ext cx="7724401" cy="979714"/>
          </a:xfrm>
        </p:spPr>
        <p:txBody>
          <a:bodyPr>
            <a:normAutofit fontScale="90000"/>
          </a:bodyPr>
          <a:lstStyle/>
          <a:p>
            <a:pPr algn="ctr"/>
            <a:r>
              <a:rPr lang="ar-IQ" sz="4400" dirty="0" smtClean="0">
                <a:latin typeface="Calibri"/>
                <a:ea typeface="Calibri"/>
                <a:cs typeface="Arial"/>
              </a:rPr>
              <a:t>الماء وصحة الانسان </a:t>
            </a:r>
            <a:r>
              <a:rPr lang="en-US" sz="4400" dirty="0">
                <a:latin typeface="Calibri"/>
                <a:ea typeface="Calibri"/>
                <a:cs typeface="Arial"/>
              </a:rPr>
              <a:t/>
            </a:r>
            <a:br>
              <a:rPr lang="en-US" sz="4400" dirty="0">
                <a:latin typeface="Calibri"/>
                <a:ea typeface="Calibri"/>
                <a:cs typeface="Arial"/>
              </a:rPr>
            </a:b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123767" y="1296537"/>
            <a:ext cx="11905672" cy="5141615"/>
          </a:xfrm>
        </p:spPr>
        <p:txBody>
          <a:bodyPr>
            <a:normAutofit/>
          </a:bodyPr>
          <a:lstStyle/>
          <a:p>
            <a:pPr marL="0" indent="0" algn="r" rtl="1">
              <a:lnSpc>
                <a:spcPct val="115000"/>
              </a:lnSpc>
              <a:spcAft>
                <a:spcPts val="1000"/>
              </a:spcAft>
              <a:buNone/>
            </a:pPr>
            <a:endParaRPr lang="en-US" sz="2400" b="1" dirty="0">
              <a:latin typeface="Calibri"/>
              <a:ea typeface="Calibri"/>
              <a:cs typeface="Arial"/>
            </a:endParaRPr>
          </a:p>
          <a:p>
            <a:pPr lvl="0" algn="ctr" rtl="1">
              <a:lnSpc>
                <a:spcPct val="115000"/>
              </a:lnSpc>
              <a:buFont typeface="Symbol"/>
              <a:buChar char=""/>
            </a:pPr>
            <a:r>
              <a:rPr lang="ar-IQ" sz="2800" b="1" dirty="0">
                <a:latin typeface="Calibri"/>
                <a:ea typeface="Calibri"/>
                <a:cs typeface="Simplified Arabic"/>
              </a:rPr>
              <a:t>تعزيز قوة العضلات </a:t>
            </a:r>
            <a:r>
              <a:rPr lang="ar-IQ" sz="2800" dirty="0">
                <a:latin typeface="Calibri"/>
                <a:ea typeface="Calibri"/>
                <a:cs typeface="Simplified Arabic"/>
              </a:rPr>
              <a:t>:الامر المهم هو شرب كميات كافية من الماء اثناء ممارسة الرياضة وذلك لان عدم المحافظة على توازن السوائل في العضلات يؤدي الى اجهادها .وتشير جمعية الطب الرياضي بالتمارين الى شرب </a:t>
            </a:r>
            <a:r>
              <a:rPr lang="en-US" sz="2800" dirty="0">
                <a:latin typeface="Simplified Arabic"/>
                <a:ea typeface="Calibri"/>
                <a:cs typeface="Arial"/>
              </a:rPr>
              <a:t>500</a:t>
            </a:r>
            <a:r>
              <a:rPr lang="ar-IQ" sz="2800" dirty="0">
                <a:latin typeface="Calibri"/>
                <a:ea typeface="Calibri"/>
                <a:cs typeface="Simplified Arabic"/>
              </a:rPr>
              <a:t> </a:t>
            </a:r>
            <a:r>
              <a:rPr lang="ar-IQ" sz="2800" dirty="0" smtClean="0">
                <a:latin typeface="Calibri"/>
                <a:ea typeface="Calibri"/>
                <a:cs typeface="Simplified Arabic"/>
              </a:rPr>
              <a:t>ملليتر </a:t>
            </a:r>
            <a:r>
              <a:rPr lang="ar-IQ" sz="2800" dirty="0">
                <a:latin typeface="Calibri"/>
                <a:ea typeface="Calibri"/>
                <a:cs typeface="Simplified Arabic"/>
              </a:rPr>
              <a:t>من الماء تقريبا قبل ساعتين من القيام بالتمارين ،وايضا الشرب اثناء التمارين بشكل منتظم لتعويض الماء الذي يفقده عن طريق التعرق.</a:t>
            </a:r>
            <a:endParaRPr lang="en-US" sz="2800" dirty="0">
              <a:latin typeface="Calibri"/>
              <a:ea typeface="Calibri"/>
              <a:cs typeface="Arial"/>
            </a:endParaRPr>
          </a:p>
          <a:p>
            <a:pPr lvl="0" algn="ctr" rtl="1">
              <a:lnSpc>
                <a:spcPct val="115000"/>
              </a:lnSpc>
              <a:spcAft>
                <a:spcPts val="1000"/>
              </a:spcAft>
              <a:buFont typeface="Symbol"/>
              <a:buChar char=""/>
            </a:pPr>
            <a:r>
              <a:rPr lang="ar-IQ" sz="2800" b="1" dirty="0">
                <a:latin typeface="Calibri"/>
                <a:ea typeface="Calibri"/>
                <a:cs typeface="Simplified Arabic"/>
              </a:rPr>
              <a:t>تعزيز صحة الجلد والبشرة </a:t>
            </a:r>
            <a:r>
              <a:rPr lang="ar-IQ" sz="2800" dirty="0">
                <a:latin typeface="Calibri"/>
                <a:ea typeface="Calibri"/>
                <a:cs typeface="Simplified Arabic"/>
              </a:rPr>
              <a:t>: ان الجفاف او نقص الماء في الجسم يجعل البشرة تبدو جافة ومجعدة ،لان الجلد يحتوي على كميات كبيرة من الماء الذي يعمل كحاجز يمنع فقدان السوائل من الجلد لذلك ينصح باستخدام مرطبات للجلد لمنع خسارة الماء والسوائل الموجودة فيه .</a:t>
            </a:r>
            <a:endParaRPr lang="en-US" sz="2800" dirty="0">
              <a:latin typeface="Calibri"/>
              <a:ea typeface="Calibri"/>
              <a:cs typeface="Arial"/>
            </a:endParaRPr>
          </a:p>
          <a:p>
            <a:pPr marL="0" indent="0" algn="ctr" rtl="1">
              <a:lnSpc>
                <a:spcPct val="120000"/>
              </a:lnSpc>
              <a:buNone/>
            </a:pPr>
            <a:endParaRPr lang="ar-SA" sz="2600" b="1" dirty="0" smtClean="0">
              <a:solidFill>
                <a:schemeClr val="tx1"/>
              </a:solidFill>
              <a:latin typeface="Simplified Arabic" panose="02020603050405020304" pitchFamily="18" charset="-78"/>
              <a:cs typeface="Simplified Arabic" panose="02020603050405020304"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5812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2492" y="261257"/>
            <a:ext cx="7724401" cy="979714"/>
          </a:xfrm>
        </p:spPr>
        <p:txBody>
          <a:bodyPr>
            <a:normAutofit fontScale="90000"/>
          </a:bodyPr>
          <a:lstStyle/>
          <a:p>
            <a:pPr algn="ctr"/>
            <a:r>
              <a:rPr lang="ar-IQ" sz="4400" dirty="0" smtClean="0">
                <a:latin typeface="Calibri"/>
                <a:ea typeface="Calibri"/>
                <a:cs typeface="Arial"/>
              </a:rPr>
              <a:t>الماء وصحة الانسان </a:t>
            </a:r>
            <a:r>
              <a:rPr lang="en-US" sz="4400" dirty="0">
                <a:latin typeface="Calibri"/>
                <a:ea typeface="Calibri"/>
                <a:cs typeface="Arial"/>
              </a:rPr>
              <a:t/>
            </a:r>
            <a:br>
              <a:rPr lang="en-US" sz="4400" dirty="0">
                <a:latin typeface="Calibri"/>
                <a:ea typeface="Calibri"/>
                <a:cs typeface="Arial"/>
              </a:rPr>
            </a:b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123767" y="1323833"/>
            <a:ext cx="11905672" cy="5534167"/>
          </a:xfrm>
        </p:spPr>
        <p:txBody>
          <a:bodyPr>
            <a:normAutofit fontScale="47500" lnSpcReduction="20000"/>
          </a:bodyPr>
          <a:lstStyle/>
          <a:p>
            <a:pPr marL="0" indent="0" algn="r" rtl="1">
              <a:lnSpc>
                <a:spcPct val="115000"/>
              </a:lnSpc>
              <a:spcAft>
                <a:spcPts val="1000"/>
              </a:spcAft>
              <a:buNone/>
            </a:pPr>
            <a:endParaRPr lang="en-US" sz="5500" b="1" dirty="0">
              <a:latin typeface="Calibri"/>
              <a:ea typeface="Calibri"/>
              <a:cs typeface="Arial"/>
            </a:endParaRPr>
          </a:p>
          <a:p>
            <a:pPr marL="0" indent="0" algn="r" rtl="1">
              <a:lnSpc>
                <a:spcPct val="115000"/>
              </a:lnSpc>
              <a:spcAft>
                <a:spcPts val="1000"/>
              </a:spcAft>
              <a:buNone/>
            </a:pPr>
            <a:endParaRPr lang="en-US" sz="5500" b="1" dirty="0">
              <a:latin typeface="Calibri"/>
              <a:ea typeface="Calibri"/>
              <a:cs typeface="Arial"/>
            </a:endParaRPr>
          </a:p>
          <a:p>
            <a:pPr lvl="0" algn="ctr" rtl="1">
              <a:lnSpc>
                <a:spcPct val="115000"/>
              </a:lnSpc>
              <a:buFont typeface="Symbol"/>
              <a:buChar char=""/>
            </a:pPr>
            <a:r>
              <a:rPr lang="ar-IQ" sz="6000" b="1" dirty="0">
                <a:latin typeface="Calibri"/>
                <a:ea typeface="Calibri"/>
                <a:cs typeface="Simplified Arabic"/>
              </a:rPr>
              <a:t>التحكم في كمية السعرات الحرارية المتناولة </a:t>
            </a:r>
            <a:r>
              <a:rPr lang="ar-IQ" sz="6000" dirty="0">
                <a:latin typeface="Calibri"/>
                <a:ea typeface="Calibri"/>
                <a:cs typeface="Simplified Arabic"/>
              </a:rPr>
              <a:t>:بالرغم من ان الماء لا يمتلك اي تأثير في انقاص الوزن الا ان الاشخاص الذين يقومون بحميات غذائية لتخفيف الوزن ينصحون بشرب كميات كبيرة منه، لأنه لا يحتوي على اي سعرات حرارية ويحفز الشعور بالشبع والامتلاء مما يؤدي الى تناول سعرات حرارية اقل .</a:t>
            </a:r>
            <a:endParaRPr lang="en-US" sz="6000" dirty="0">
              <a:latin typeface="Calibri"/>
              <a:ea typeface="Calibri"/>
              <a:cs typeface="Arial"/>
            </a:endParaRPr>
          </a:p>
          <a:p>
            <a:pPr lvl="0" algn="ctr" rtl="1">
              <a:lnSpc>
                <a:spcPct val="115000"/>
              </a:lnSpc>
              <a:spcAft>
                <a:spcPts val="1000"/>
              </a:spcAft>
              <a:buFont typeface="Symbol"/>
              <a:buChar char=""/>
            </a:pPr>
            <a:r>
              <a:rPr lang="ar-IQ" sz="6000" b="1" dirty="0">
                <a:latin typeface="Calibri"/>
                <a:ea typeface="Calibri"/>
                <a:cs typeface="Simplified Arabic"/>
              </a:rPr>
              <a:t>المحافظة على صحة الكلى </a:t>
            </a:r>
            <a:r>
              <a:rPr lang="ar-IQ" sz="6000" dirty="0">
                <a:latin typeface="Calibri"/>
                <a:ea typeface="Calibri"/>
                <a:cs typeface="Simplified Arabic"/>
              </a:rPr>
              <a:t>:من السموم الموجودة في جسم الانسان هو نيتروجين يوريا الدم وهو عبارة عن سم يذوب في الماء والذي تخرجه الكلى من الجسم عن طريق الادرار لهذا شرب كميات كافية من الماء يؤدي الى تدفق الادرار وجعل لونه فاتح ،واذا كان الجسم لا يحصل على كميات كافية من الماء يصبح مركزا ويزيد ايضا من خطر الاصابة بحصى الكلى .</a:t>
            </a:r>
            <a:endParaRPr lang="en-US" sz="6000" dirty="0">
              <a:latin typeface="Calibri"/>
              <a:ea typeface="Calibri"/>
              <a:cs typeface="Arial"/>
            </a:endParaRPr>
          </a:p>
          <a:p>
            <a:pPr marL="0" indent="0" algn="r" rtl="1">
              <a:lnSpc>
                <a:spcPct val="115000"/>
              </a:lnSpc>
              <a:spcAft>
                <a:spcPts val="1000"/>
              </a:spcAft>
              <a:buNone/>
            </a:pPr>
            <a:endParaRPr lang="en-US" sz="5500" b="1" dirty="0">
              <a:latin typeface="Calibri"/>
              <a:ea typeface="Calibri"/>
              <a:cs typeface="Arial"/>
            </a:endParaRPr>
          </a:p>
          <a:p>
            <a:pPr marL="0" indent="0" algn="r" rtl="1">
              <a:lnSpc>
                <a:spcPct val="115000"/>
              </a:lnSpc>
              <a:spcAft>
                <a:spcPts val="1000"/>
              </a:spcAft>
              <a:buNone/>
            </a:pPr>
            <a:endParaRPr lang="en-US" sz="5500" b="1" dirty="0">
              <a:latin typeface="Calibri"/>
              <a:ea typeface="Calibri"/>
              <a:cs typeface="Arial"/>
            </a:endParaRPr>
          </a:p>
          <a:p>
            <a:endParaRPr lang="ar-SA" sz="2600" b="1" dirty="0" smtClean="0">
              <a:solidFill>
                <a:schemeClr val="tx1"/>
              </a:solidFill>
              <a:latin typeface="Simplified Arabic" panose="02020603050405020304" pitchFamily="18" charset="-78"/>
              <a:cs typeface="Simplified Arabic" panose="02020603050405020304"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664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46170" y="286603"/>
            <a:ext cx="8148457" cy="1145436"/>
          </a:xfrm>
        </p:spPr>
        <p:txBody>
          <a:bodyPr>
            <a:normAutofit/>
          </a:bodyPr>
          <a:lstStyle/>
          <a:p>
            <a:pPr algn="ctr"/>
            <a:r>
              <a:rPr lang="ar-IQ" sz="4400" dirty="0" smtClean="0">
                <a:solidFill>
                  <a:schemeClr val="accent1">
                    <a:lumMod val="75000"/>
                  </a:schemeClr>
                </a:solidFill>
                <a:latin typeface="Arial" pitchFamily="34" charset="0"/>
                <a:cs typeface="Arial" pitchFamily="34" charset="0"/>
              </a:rPr>
              <a:t>الماء وصحة الانسان </a:t>
            </a:r>
            <a:endParaRPr lang="en-US" sz="4400" dirty="0">
              <a:solidFill>
                <a:schemeClr val="accent1">
                  <a:lumMod val="75000"/>
                </a:schemeClr>
              </a:solidFill>
              <a:latin typeface="Arial" pitchFamily="34" charset="0"/>
              <a:cs typeface="Arial" pitchFamily="34" charset="0"/>
            </a:endParaRPr>
          </a:p>
        </p:txBody>
      </p:sp>
      <p:sp>
        <p:nvSpPr>
          <p:cNvPr id="3" name="عنصر نائب للمحتوى 2"/>
          <p:cNvSpPr>
            <a:spLocks noGrp="1"/>
          </p:cNvSpPr>
          <p:nvPr>
            <p:ph idx="1"/>
          </p:nvPr>
        </p:nvSpPr>
        <p:spPr>
          <a:xfrm>
            <a:off x="129556" y="1187355"/>
            <a:ext cx="11905672" cy="5670645"/>
          </a:xfrm>
        </p:spPr>
        <p:txBody>
          <a:bodyPr>
            <a:normAutofit fontScale="25000" lnSpcReduction="20000"/>
          </a:bodyPr>
          <a:lstStyle/>
          <a:p>
            <a:pPr marL="0" indent="0" algn="r" rtl="1">
              <a:lnSpc>
                <a:spcPct val="115000"/>
              </a:lnSpc>
              <a:spcAft>
                <a:spcPts val="1000"/>
              </a:spcAft>
              <a:buNone/>
            </a:pPr>
            <a:endParaRPr lang="ar-IQ" sz="2800" dirty="0" smtClean="0">
              <a:latin typeface="Calibri"/>
              <a:ea typeface="Calibri"/>
              <a:cs typeface="Arial"/>
            </a:endParaRPr>
          </a:p>
          <a:p>
            <a:pPr marL="0" indent="0" algn="r" rtl="1">
              <a:lnSpc>
                <a:spcPct val="115000"/>
              </a:lnSpc>
              <a:spcAft>
                <a:spcPts val="1000"/>
              </a:spcAft>
              <a:buNone/>
            </a:pPr>
            <a:endParaRPr lang="en-US" sz="8000" dirty="0" smtClean="0">
              <a:latin typeface="Calibri"/>
              <a:ea typeface="Calibri"/>
              <a:cs typeface="Arial"/>
            </a:endParaRPr>
          </a:p>
          <a:p>
            <a:pPr lvl="0" algn="ctr" rtl="1">
              <a:lnSpc>
                <a:spcPct val="115000"/>
              </a:lnSpc>
              <a:buFont typeface="Symbol"/>
              <a:buChar char=""/>
            </a:pPr>
            <a:r>
              <a:rPr lang="ar-IQ" sz="8000" b="1" dirty="0" smtClean="0">
                <a:latin typeface="Calibri"/>
                <a:ea typeface="Calibri"/>
                <a:cs typeface="Simplified Arabic"/>
              </a:rPr>
              <a:t>تعزيز </a:t>
            </a:r>
            <a:r>
              <a:rPr lang="ar-IQ" sz="8000" b="1" dirty="0">
                <a:latin typeface="Calibri"/>
                <a:ea typeface="Calibri"/>
                <a:cs typeface="Simplified Arabic"/>
              </a:rPr>
              <a:t>وظائف الدماغ </a:t>
            </a:r>
            <a:r>
              <a:rPr lang="ar-IQ" sz="8000" dirty="0">
                <a:latin typeface="Calibri"/>
                <a:ea typeface="Calibri"/>
                <a:cs typeface="Simplified Arabic"/>
              </a:rPr>
              <a:t>: ان خسارة </a:t>
            </a:r>
            <a:r>
              <a:rPr lang="en-US" sz="8000" dirty="0">
                <a:latin typeface="Simplified Arabic"/>
                <a:ea typeface="Calibri"/>
                <a:cs typeface="Arial"/>
              </a:rPr>
              <a:t>3-1%</a:t>
            </a:r>
            <a:r>
              <a:rPr lang="ar-IQ" sz="8000" dirty="0">
                <a:latin typeface="Calibri"/>
                <a:ea typeface="Calibri"/>
                <a:cs typeface="Simplified Arabic"/>
              </a:rPr>
              <a:t> من الماء </a:t>
            </a:r>
            <a:r>
              <a:rPr lang="ar-IQ" sz="8000" dirty="0" smtClean="0">
                <a:latin typeface="Calibri"/>
                <a:ea typeface="Calibri"/>
                <a:cs typeface="Simplified Arabic"/>
              </a:rPr>
              <a:t>المتوفر </a:t>
            </a:r>
            <a:r>
              <a:rPr lang="ar-IQ" sz="8000" dirty="0">
                <a:latin typeface="Calibri"/>
                <a:ea typeface="Calibri"/>
                <a:cs typeface="Simplified Arabic"/>
              </a:rPr>
              <a:t>في الجسم قد يقلل من مستويات الطاقة في الجسم ،كما انه يضعف الذاكرة والوظائف الدماغية .</a:t>
            </a:r>
            <a:endParaRPr lang="en-US" sz="8000" dirty="0">
              <a:latin typeface="Calibri"/>
              <a:ea typeface="Calibri"/>
              <a:cs typeface="Arial"/>
            </a:endParaRPr>
          </a:p>
          <a:p>
            <a:pPr marL="114300" indent="0" algn="ctr" rtl="1">
              <a:lnSpc>
                <a:spcPct val="115000"/>
              </a:lnSpc>
              <a:spcAft>
                <a:spcPts val="1000"/>
              </a:spcAft>
              <a:buNone/>
            </a:pPr>
            <a:endParaRPr lang="en-US" sz="8000" dirty="0">
              <a:latin typeface="Calibri"/>
              <a:ea typeface="Calibri"/>
              <a:cs typeface="Arial"/>
            </a:endParaRPr>
          </a:p>
          <a:p>
            <a:pPr lvl="0" algn="ctr" rtl="1">
              <a:lnSpc>
                <a:spcPct val="115000"/>
              </a:lnSpc>
              <a:buFont typeface="Symbol"/>
              <a:buChar char=""/>
            </a:pPr>
            <a:r>
              <a:rPr lang="ar-IQ" sz="8000" b="1" dirty="0" smtClean="0">
                <a:latin typeface="Calibri"/>
                <a:ea typeface="Calibri"/>
                <a:cs typeface="Simplified Arabic"/>
              </a:rPr>
              <a:t>التقليل من الصداع </a:t>
            </a:r>
            <a:r>
              <a:rPr lang="ar-IQ" sz="8000" dirty="0" smtClean="0">
                <a:latin typeface="Calibri"/>
                <a:ea typeface="Calibri"/>
                <a:cs typeface="Simplified Arabic"/>
              </a:rPr>
              <a:t>: ان النقص في كميات الماء في الجسم يمكن ان يسبب الصداع او الصداع النصفي ،لذا فان شرب الماء قد يقلل منه ومن اعراضه .</a:t>
            </a:r>
            <a:endParaRPr lang="en-US" sz="8000" dirty="0" smtClean="0">
              <a:latin typeface="Calibri"/>
              <a:ea typeface="Calibri"/>
              <a:cs typeface="Arial"/>
            </a:endParaRPr>
          </a:p>
          <a:p>
            <a:pPr marL="457200" algn="ctr" rtl="1">
              <a:lnSpc>
                <a:spcPct val="115000"/>
              </a:lnSpc>
            </a:pPr>
            <a:r>
              <a:rPr lang="ar-IQ" sz="8000" b="1" dirty="0" smtClean="0">
                <a:latin typeface="Calibri"/>
                <a:ea typeface="Calibri"/>
                <a:cs typeface="Simplified Arabic"/>
              </a:rPr>
              <a:t>كيفية </a:t>
            </a:r>
            <a:r>
              <a:rPr lang="ar-IQ" sz="8000" b="1" dirty="0">
                <a:latin typeface="Calibri"/>
                <a:ea typeface="Calibri"/>
                <a:cs typeface="Simplified Arabic"/>
              </a:rPr>
              <a:t>شرب الماء بالطريقة الصحية :</a:t>
            </a:r>
            <a:endParaRPr lang="en-US" sz="8000" b="1" dirty="0">
              <a:latin typeface="Calibri"/>
              <a:ea typeface="Calibri"/>
              <a:cs typeface="Arial"/>
            </a:endParaRPr>
          </a:p>
          <a:p>
            <a:pPr lvl="0" algn="ctr" rtl="1">
              <a:lnSpc>
                <a:spcPct val="115000"/>
              </a:lnSpc>
              <a:buFont typeface="+mj-lt"/>
              <a:buAutoNum type="arabicPeriod"/>
            </a:pPr>
            <a:r>
              <a:rPr lang="ar-IQ" sz="8000" dirty="0">
                <a:latin typeface="Calibri"/>
                <a:ea typeface="Calibri"/>
                <a:cs typeface="Simplified Arabic"/>
              </a:rPr>
              <a:t>شرب ماء فاتر فام الماء الدافئ او الساخن لديه القدرة على الامتصاص بشكل اعمق في انسجتك </a:t>
            </a:r>
            <a:r>
              <a:rPr lang="ar-IQ" sz="8000" dirty="0" smtClean="0">
                <a:latin typeface="Calibri"/>
                <a:ea typeface="Calibri"/>
                <a:cs typeface="Simplified Arabic"/>
              </a:rPr>
              <a:t>ويزيل </a:t>
            </a:r>
            <a:r>
              <a:rPr lang="ar-IQ" sz="8000" dirty="0">
                <a:latin typeface="Calibri"/>
                <a:ea typeface="Calibri"/>
                <a:cs typeface="Simplified Arabic"/>
              </a:rPr>
              <a:t>السموم بشكل افضل من الماء البارد او العادي .</a:t>
            </a:r>
            <a:endParaRPr lang="en-US" sz="8000" dirty="0">
              <a:latin typeface="Calibri"/>
              <a:ea typeface="Calibri"/>
              <a:cs typeface="Arial"/>
            </a:endParaRPr>
          </a:p>
          <a:p>
            <a:pPr lvl="0" algn="ctr" rtl="1">
              <a:lnSpc>
                <a:spcPct val="115000"/>
              </a:lnSpc>
              <a:buFont typeface="+mj-lt"/>
              <a:buAutoNum type="arabicPeriod"/>
            </a:pPr>
            <a:r>
              <a:rPr lang="ar-IQ" sz="8000" dirty="0">
                <a:latin typeface="Calibri"/>
                <a:ea typeface="Calibri"/>
                <a:cs typeface="Simplified Arabic"/>
              </a:rPr>
              <a:t>اجلس اثناء شرب الماء .</a:t>
            </a:r>
            <a:endParaRPr lang="en-US" sz="8000" dirty="0">
              <a:latin typeface="Calibri"/>
              <a:ea typeface="Calibri"/>
              <a:cs typeface="Arial"/>
            </a:endParaRPr>
          </a:p>
          <a:p>
            <a:pPr lvl="0" algn="ctr" rtl="1">
              <a:lnSpc>
                <a:spcPct val="115000"/>
              </a:lnSpc>
              <a:buFont typeface="+mj-lt"/>
              <a:buAutoNum type="arabicPeriod"/>
            </a:pPr>
            <a:r>
              <a:rPr lang="ar-IQ" sz="8000" dirty="0">
                <a:latin typeface="Calibri"/>
                <a:ea typeface="Calibri"/>
                <a:cs typeface="Simplified Arabic"/>
              </a:rPr>
              <a:t>اشرب ببطء .</a:t>
            </a:r>
            <a:endParaRPr lang="en-US" sz="8000" dirty="0">
              <a:latin typeface="Calibri"/>
              <a:ea typeface="Calibri"/>
              <a:cs typeface="Arial"/>
            </a:endParaRPr>
          </a:p>
          <a:p>
            <a:pPr lvl="0" algn="ctr" rtl="1">
              <a:lnSpc>
                <a:spcPct val="115000"/>
              </a:lnSpc>
              <a:buFont typeface="+mj-lt"/>
              <a:buAutoNum type="arabicPeriod"/>
            </a:pPr>
            <a:r>
              <a:rPr lang="ar-IQ" sz="8000" dirty="0">
                <a:latin typeface="Calibri"/>
                <a:ea typeface="Calibri"/>
                <a:cs typeface="Simplified Arabic"/>
              </a:rPr>
              <a:t>ابدا يومك بكوب من الماء المغلي .</a:t>
            </a:r>
            <a:endParaRPr lang="en-US" sz="8000" dirty="0">
              <a:latin typeface="Calibri"/>
              <a:ea typeface="Calibri"/>
              <a:cs typeface="Arial"/>
            </a:endParaRPr>
          </a:p>
          <a:p>
            <a:pPr lvl="0" algn="ctr" rtl="1">
              <a:lnSpc>
                <a:spcPct val="115000"/>
              </a:lnSpc>
              <a:spcAft>
                <a:spcPts val="1000"/>
              </a:spcAft>
              <a:buFont typeface="+mj-lt"/>
              <a:buAutoNum type="arabicPeriod"/>
            </a:pPr>
            <a:r>
              <a:rPr lang="ar-IQ" sz="8000" dirty="0">
                <a:latin typeface="Calibri"/>
                <a:ea typeface="Calibri"/>
                <a:cs typeface="Simplified Arabic"/>
              </a:rPr>
              <a:t>تجنب الماء اثناء الاكل .</a:t>
            </a:r>
            <a:endParaRPr lang="en-US" sz="8000" dirty="0">
              <a:latin typeface="Calibri"/>
              <a:ea typeface="Calibri"/>
              <a:cs typeface="Arial"/>
            </a:endParaRPr>
          </a:p>
          <a:p>
            <a:pPr marL="0" indent="0" algn="r" rtl="1">
              <a:lnSpc>
                <a:spcPct val="115000"/>
              </a:lnSpc>
              <a:spcAft>
                <a:spcPts val="1000"/>
              </a:spcAft>
              <a:buNone/>
            </a:pPr>
            <a:endParaRPr lang="ar-SA" sz="6500" b="1" dirty="0" smtClean="0">
              <a:solidFill>
                <a:schemeClr val="tx1"/>
              </a:solidFill>
              <a:latin typeface="Simplified Arabic" panose="02020603050405020304" pitchFamily="18" charset="-78"/>
              <a:cs typeface="Simplified Arabic" panose="02020603050405020304"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2574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2492" y="261257"/>
            <a:ext cx="7724401" cy="979714"/>
          </a:xfrm>
        </p:spPr>
        <p:txBody>
          <a:bodyPr>
            <a:normAutofit fontScale="90000"/>
          </a:bodyPr>
          <a:lstStyle/>
          <a:p>
            <a:pPr algn="ctr"/>
            <a:r>
              <a:rPr lang="ar-IQ" sz="4400" dirty="0" smtClean="0">
                <a:latin typeface="Calibri"/>
                <a:ea typeface="Calibri"/>
                <a:cs typeface="Arial"/>
              </a:rPr>
              <a:t>الماء وصحة الانسان </a:t>
            </a:r>
            <a:r>
              <a:rPr lang="en-US" sz="4400" dirty="0">
                <a:latin typeface="Calibri"/>
                <a:ea typeface="Calibri"/>
                <a:cs typeface="Arial"/>
              </a:rPr>
              <a:t/>
            </a:r>
            <a:br>
              <a:rPr lang="en-US" sz="4400" dirty="0">
                <a:latin typeface="Calibri"/>
                <a:ea typeface="Calibri"/>
                <a:cs typeface="Arial"/>
              </a:rPr>
            </a:b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123767" y="791570"/>
            <a:ext cx="11905672" cy="6066430"/>
          </a:xfrm>
        </p:spPr>
        <p:txBody>
          <a:bodyPr>
            <a:normAutofit fontScale="70000" lnSpcReduction="20000"/>
          </a:bodyPr>
          <a:lstStyle/>
          <a:p>
            <a:pPr marL="0" indent="0" algn="r" rtl="1">
              <a:lnSpc>
                <a:spcPct val="115000"/>
              </a:lnSpc>
              <a:spcAft>
                <a:spcPts val="1000"/>
              </a:spcAft>
              <a:buNone/>
            </a:pPr>
            <a:endParaRPr lang="en-US" sz="2800" dirty="0">
              <a:latin typeface="Calibri"/>
              <a:ea typeface="Calibri"/>
              <a:cs typeface="Arial"/>
            </a:endParaRPr>
          </a:p>
          <a:p>
            <a:pPr marL="0" indent="0" algn="r" rtl="1">
              <a:lnSpc>
                <a:spcPct val="115000"/>
              </a:lnSpc>
              <a:spcAft>
                <a:spcPts val="1000"/>
              </a:spcAft>
              <a:buNone/>
            </a:pPr>
            <a:endParaRPr lang="en-US" sz="4400" dirty="0">
              <a:latin typeface="Calibri"/>
              <a:ea typeface="Calibri"/>
              <a:cs typeface="Arial"/>
            </a:endParaRPr>
          </a:p>
          <a:p>
            <a:pPr marL="914400" algn="ctr" rtl="1">
              <a:lnSpc>
                <a:spcPct val="115000"/>
              </a:lnSpc>
            </a:pPr>
            <a:r>
              <a:rPr lang="ar-IQ" sz="4400" b="1" dirty="0">
                <a:latin typeface="Calibri"/>
                <a:ea typeface="Calibri"/>
                <a:cs typeface="Simplified Arabic"/>
              </a:rPr>
              <a:t>كيف اقسم شرب الماء في اليوم ؟</a:t>
            </a:r>
            <a:endParaRPr lang="en-US" sz="4400" b="1" dirty="0">
              <a:latin typeface="Calibri"/>
              <a:ea typeface="Calibri"/>
              <a:cs typeface="Arial"/>
            </a:endParaRPr>
          </a:p>
          <a:p>
            <a:pPr marL="914400" algn="ctr" rtl="1">
              <a:lnSpc>
                <a:spcPct val="115000"/>
              </a:lnSpc>
            </a:pPr>
            <a:r>
              <a:rPr lang="ar-IQ" sz="4400" dirty="0">
                <a:latin typeface="Calibri"/>
                <a:ea typeface="Calibri"/>
                <a:cs typeface="Simplified Arabic"/>
              </a:rPr>
              <a:t>لا توجد قاعدة محددة لهذا الشيء لكن ينصح بتوزيعها على عدة اكواب من الماء على طول اليوم لضمان حصول الجسم على الكمية المناسبة من الماء ، اما شرب كميات اكبر خلال اوقات محددة من اليوم يؤدي الى عدم الاستفادة من المستهلك بالشكل المطلوب والصحي وهناك عدة اضرار لشرب كميات كبيرة من الماء وهي :</a:t>
            </a:r>
            <a:endParaRPr lang="en-US" sz="4400" dirty="0">
              <a:latin typeface="Calibri"/>
              <a:ea typeface="Calibri"/>
              <a:cs typeface="Arial"/>
            </a:endParaRPr>
          </a:p>
          <a:p>
            <a:pPr lvl="0" algn="ctr" rtl="1">
              <a:lnSpc>
                <a:spcPct val="115000"/>
              </a:lnSpc>
              <a:buFont typeface="Symbol"/>
              <a:buChar char=""/>
            </a:pPr>
            <a:r>
              <a:rPr lang="ar-IQ" sz="4400" dirty="0">
                <a:latin typeface="Calibri"/>
                <a:ea typeface="Calibri"/>
                <a:cs typeface="Simplified Arabic"/>
              </a:rPr>
              <a:t>حدوث ضغط في الجمجمة مما يؤدي الى ظهور الصداع والغثيان .</a:t>
            </a:r>
            <a:endParaRPr lang="en-US" sz="4400" dirty="0">
              <a:latin typeface="Calibri"/>
              <a:ea typeface="Calibri"/>
              <a:cs typeface="Arial"/>
            </a:endParaRPr>
          </a:p>
          <a:p>
            <a:pPr lvl="0" algn="ctr" rtl="1">
              <a:lnSpc>
                <a:spcPct val="115000"/>
              </a:lnSpc>
              <a:spcAft>
                <a:spcPts val="1000"/>
              </a:spcAft>
              <a:buFont typeface="Symbol"/>
              <a:buChar char=""/>
            </a:pPr>
            <a:r>
              <a:rPr lang="ar-IQ" sz="4400" dirty="0">
                <a:latin typeface="Calibri"/>
                <a:ea typeface="Calibri"/>
                <a:cs typeface="Simplified Arabic"/>
              </a:rPr>
              <a:t>الاصابة ببعض الاعراض مثل ارتفاع ضغط الدم ، الشعور بالخمول والنعاس ، صعوبة التنفس ، الشد العضلي وضعف العضلات .</a:t>
            </a:r>
            <a:endParaRPr lang="en-US" sz="4400" dirty="0">
              <a:latin typeface="Calibri"/>
              <a:ea typeface="Calibri"/>
              <a:cs typeface="Arial"/>
            </a:endParaRPr>
          </a:p>
          <a:p>
            <a:r>
              <a:rPr lang="ar-IQ" sz="4400" dirty="0">
                <a:ea typeface="Calibri"/>
                <a:cs typeface="Simplified Arabic"/>
              </a:rPr>
              <a:t>ظهور بعض المضاعفات منها النوبات وتلف الدماغ واحيانا الوفاة </a:t>
            </a:r>
            <a:endParaRPr lang="en-US" sz="4400" dirty="0">
              <a:latin typeface="Calibri"/>
              <a:ea typeface="Calibri"/>
              <a:cs typeface="Arial"/>
            </a:endParaRPr>
          </a:p>
          <a:p>
            <a:pPr marL="0" indent="0" algn="r" rtl="1">
              <a:lnSpc>
                <a:spcPct val="115000"/>
              </a:lnSpc>
              <a:spcAft>
                <a:spcPts val="1000"/>
              </a:spcAft>
              <a:buNone/>
            </a:pPr>
            <a:endParaRPr lang="ar-SA" sz="2600" b="1" dirty="0" smtClean="0">
              <a:solidFill>
                <a:schemeClr val="tx1"/>
              </a:solidFill>
              <a:latin typeface="Simplified Arabic" panose="02020603050405020304" pitchFamily="18" charset="-78"/>
              <a:cs typeface="Simplified Arabic" panose="02020603050405020304"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8654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2492" y="261257"/>
            <a:ext cx="7724401" cy="816916"/>
          </a:xfrm>
        </p:spPr>
        <p:txBody>
          <a:bodyPr>
            <a:normAutofit/>
          </a:bodyPr>
          <a:lstStyle/>
          <a:p>
            <a:pPr algn="ctr"/>
            <a:r>
              <a:rPr lang="ar-IQ" sz="4400" dirty="0" smtClean="0">
                <a:latin typeface="Calibri"/>
                <a:ea typeface="Calibri"/>
                <a:cs typeface="Arial"/>
              </a:rPr>
              <a:t>الماء وصحة الانسان </a:t>
            </a:r>
            <a:endParaRPr lang="en-US" sz="4400" dirty="0">
              <a:solidFill>
                <a:srgbClr val="FF0000"/>
              </a:solidFill>
              <a:cs typeface="PT Bold Heading" panose="00000400000000000000" pitchFamily="2" charset="-78"/>
            </a:endParaRPr>
          </a:p>
        </p:txBody>
      </p:sp>
      <p:sp>
        <p:nvSpPr>
          <p:cNvPr id="3" name="عنصر نائب للمحتوى 2"/>
          <p:cNvSpPr>
            <a:spLocks noGrp="1"/>
          </p:cNvSpPr>
          <p:nvPr>
            <p:ph idx="1"/>
          </p:nvPr>
        </p:nvSpPr>
        <p:spPr>
          <a:xfrm>
            <a:off x="123767" y="873457"/>
            <a:ext cx="11905672" cy="5984543"/>
          </a:xfrm>
        </p:spPr>
        <p:txBody>
          <a:bodyPr>
            <a:normAutofit fontScale="62500" lnSpcReduction="20000"/>
          </a:bodyPr>
          <a:lstStyle/>
          <a:p>
            <a:pPr marL="1028700" indent="0" algn="ctr" rtl="1">
              <a:lnSpc>
                <a:spcPct val="115000"/>
              </a:lnSpc>
              <a:buNone/>
            </a:pPr>
            <a:endParaRPr lang="en-US" sz="4400" dirty="0">
              <a:latin typeface="Calibri"/>
              <a:ea typeface="Calibri"/>
              <a:cs typeface="Arial"/>
            </a:endParaRPr>
          </a:p>
          <a:p>
            <a:pPr marL="1371600" algn="r" rtl="1">
              <a:lnSpc>
                <a:spcPct val="115000"/>
              </a:lnSpc>
              <a:spcAft>
                <a:spcPts val="1000"/>
              </a:spcAft>
            </a:pPr>
            <a:r>
              <a:rPr lang="ar-IQ" sz="4400" b="1" dirty="0">
                <a:latin typeface="Calibri"/>
                <a:ea typeface="Calibri"/>
                <a:cs typeface="Simplified Arabic"/>
              </a:rPr>
              <a:t>كم يحتاج الجسم الى الماء </a:t>
            </a:r>
            <a:r>
              <a:rPr lang="ar-IQ" sz="4400" b="1" dirty="0" smtClean="0">
                <a:latin typeface="Calibri"/>
                <a:ea typeface="Calibri"/>
                <a:cs typeface="Simplified Arabic"/>
              </a:rPr>
              <a:t>؟</a:t>
            </a:r>
            <a:endParaRPr lang="en-US" sz="4400" dirty="0">
              <a:latin typeface="Calibri"/>
              <a:ea typeface="Calibri"/>
              <a:cs typeface="Arial"/>
            </a:endParaRPr>
          </a:p>
          <a:p>
            <a:pPr marL="1828800" algn="r" rtl="1">
              <a:lnSpc>
                <a:spcPct val="115000"/>
              </a:lnSpc>
            </a:pPr>
            <a:r>
              <a:rPr lang="ar-IQ" sz="4400" dirty="0">
                <a:latin typeface="Calibri"/>
                <a:ea typeface="Calibri"/>
                <a:cs typeface="Simplified Arabic"/>
              </a:rPr>
              <a:t>يختلف احتياج شخص عن الاخر في كمية الماء الذي يتناوله وحسب عوامل منها :</a:t>
            </a:r>
            <a:endParaRPr lang="en-US" sz="4400" dirty="0">
              <a:latin typeface="Calibri"/>
              <a:ea typeface="Calibri"/>
              <a:cs typeface="Arial"/>
            </a:endParaRPr>
          </a:p>
          <a:p>
            <a:pPr lvl="0" algn="r" rtl="1">
              <a:lnSpc>
                <a:spcPct val="115000"/>
              </a:lnSpc>
              <a:buFont typeface="+mj-lt"/>
              <a:buAutoNum type="arabicPeriod"/>
            </a:pPr>
            <a:r>
              <a:rPr lang="ar-IQ" sz="4400" b="1" dirty="0">
                <a:latin typeface="Calibri"/>
                <a:ea typeface="Calibri"/>
                <a:cs typeface="Simplified Arabic"/>
              </a:rPr>
              <a:t>مكان السكن </a:t>
            </a:r>
            <a:r>
              <a:rPr lang="ar-IQ" sz="4400" dirty="0">
                <a:latin typeface="Calibri"/>
                <a:ea typeface="Calibri"/>
                <a:cs typeface="Simplified Arabic"/>
              </a:rPr>
              <a:t>: ففي المناطق الحارة او الجافة يحتاج الى كميات اكبر من الماء .</a:t>
            </a:r>
            <a:endParaRPr lang="en-US" sz="4400" dirty="0">
              <a:latin typeface="Calibri"/>
              <a:ea typeface="Calibri"/>
              <a:cs typeface="Arial"/>
            </a:endParaRPr>
          </a:p>
          <a:p>
            <a:pPr lvl="0" algn="r" rtl="1">
              <a:lnSpc>
                <a:spcPct val="115000"/>
              </a:lnSpc>
              <a:buFont typeface="+mj-lt"/>
              <a:buAutoNum type="arabicPeriod"/>
            </a:pPr>
            <a:r>
              <a:rPr lang="ar-IQ" sz="4400" b="1" dirty="0">
                <a:latin typeface="Calibri"/>
                <a:ea typeface="Calibri"/>
                <a:cs typeface="Simplified Arabic"/>
              </a:rPr>
              <a:t>درجة الحرارة </a:t>
            </a:r>
            <a:r>
              <a:rPr lang="ar-IQ" sz="4400" dirty="0">
                <a:latin typeface="Calibri"/>
                <a:ea typeface="Calibri"/>
                <a:cs typeface="Simplified Arabic"/>
              </a:rPr>
              <a:t>: يحتاج الجسم الى كميات اكبر من الماء في الصيف.</a:t>
            </a:r>
            <a:endParaRPr lang="en-US" sz="4400" dirty="0">
              <a:latin typeface="Calibri"/>
              <a:ea typeface="Calibri"/>
              <a:cs typeface="Arial"/>
            </a:endParaRPr>
          </a:p>
          <a:p>
            <a:pPr lvl="0" algn="r" rtl="1">
              <a:lnSpc>
                <a:spcPct val="115000"/>
              </a:lnSpc>
              <a:buFont typeface="+mj-lt"/>
              <a:buAutoNum type="arabicPeriod"/>
            </a:pPr>
            <a:r>
              <a:rPr lang="ar-IQ" sz="4400" b="1" dirty="0">
                <a:latin typeface="Calibri"/>
                <a:ea typeface="Calibri"/>
                <a:cs typeface="Simplified Arabic"/>
              </a:rPr>
              <a:t>النظام الغذائي </a:t>
            </a:r>
            <a:r>
              <a:rPr lang="ar-IQ" sz="4400" dirty="0">
                <a:latin typeface="Calibri"/>
                <a:ea typeface="Calibri"/>
                <a:cs typeface="Simplified Arabic"/>
              </a:rPr>
              <a:t>: يحتاج الاشخاص الذين يشربون الكثير من الكافيين والقهوة الى كميات اكبر من الماء لأنها تعتبر مدررة .</a:t>
            </a:r>
            <a:endParaRPr lang="en-US" sz="4400" dirty="0">
              <a:latin typeface="Calibri"/>
              <a:ea typeface="Calibri"/>
              <a:cs typeface="Arial"/>
            </a:endParaRPr>
          </a:p>
          <a:p>
            <a:pPr lvl="0" algn="r" rtl="1">
              <a:lnSpc>
                <a:spcPct val="115000"/>
              </a:lnSpc>
              <a:buFont typeface="+mj-lt"/>
              <a:buAutoNum type="arabicPeriod"/>
            </a:pPr>
            <a:r>
              <a:rPr lang="ar-IQ" sz="4400" b="1" dirty="0">
                <a:latin typeface="Calibri"/>
                <a:ea typeface="Calibri"/>
                <a:cs typeface="Simplified Arabic"/>
              </a:rPr>
              <a:t>طبيعة العمل </a:t>
            </a:r>
            <a:r>
              <a:rPr lang="ar-IQ" sz="4400" dirty="0">
                <a:latin typeface="Calibri"/>
                <a:ea typeface="Calibri"/>
                <a:cs typeface="Simplified Arabic"/>
              </a:rPr>
              <a:t>: الاشخاص الذين يقضون اوقات طويلة في الخارج يحتاجون الى كميات كبيرة من الماء مقارنتا مع الذي يقضي وقته في المنزل او عمله في داخل مكان.</a:t>
            </a:r>
            <a:endParaRPr lang="en-US" sz="4400" dirty="0">
              <a:latin typeface="Calibri"/>
              <a:ea typeface="Calibri"/>
              <a:cs typeface="Arial"/>
            </a:endParaRPr>
          </a:p>
          <a:p>
            <a:pPr lvl="0" algn="r" rtl="1">
              <a:lnSpc>
                <a:spcPct val="115000"/>
              </a:lnSpc>
              <a:buFont typeface="+mj-lt"/>
              <a:buAutoNum type="arabicPeriod"/>
            </a:pPr>
            <a:r>
              <a:rPr lang="ar-IQ" sz="4400" b="1" dirty="0">
                <a:latin typeface="Calibri"/>
                <a:ea typeface="Calibri"/>
                <a:cs typeface="Simplified Arabic"/>
              </a:rPr>
              <a:t>صحة الجسم </a:t>
            </a:r>
            <a:r>
              <a:rPr lang="ar-IQ" sz="4400" dirty="0">
                <a:latin typeface="Calibri"/>
                <a:ea typeface="Calibri"/>
                <a:cs typeface="Simplified Arabic"/>
              </a:rPr>
              <a:t>: اذا كان الشخص مصاب بالحمى او يتقيأ فانه يحتاج الى كميات اكبر من الماء .</a:t>
            </a:r>
            <a:endParaRPr lang="en-US" sz="4400" dirty="0">
              <a:latin typeface="Calibri"/>
              <a:ea typeface="Calibri"/>
              <a:cs typeface="Arial"/>
            </a:endParaRPr>
          </a:p>
          <a:p>
            <a:pPr lvl="0" algn="r" rtl="1">
              <a:lnSpc>
                <a:spcPct val="115000"/>
              </a:lnSpc>
              <a:spcAft>
                <a:spcPts val="1000"/>
              </a:spcAft>
              <a:buFont typeface="+mj-lt"/>
              <a:buAutoNum type="arabicPeriod"/>
            </a:pPr>
            <a:r>
              <a:rPr lang="ar-IQ" sz="4400" b="1" dirty="0">
                <a:latin typeface="Calibri"/>
                <a:ea typeface="Calibri"/>
                <a:cs typeface="Simplified Arabic"/>
              </a:rPr>
              <a:t>النشاط البدني </a:t>
            </a:r>
            <a:r>
              <a:rPr lang="ar-IQ" sz="4400" dirty="0">
                <a:latin typeface="Calibri"/>
                <a:ea typeface="Calibri"/>
                <a:cs typeface="Simplified Arabic"/>
              </a:rPr>
              <a:t>: ان الاشخاص الذين يمارسون الرياضة يحتاجون الى كميات اكبر من الماء .</a:t>
            </a:r>
            <a:endParaRPr lang="en-US" sz="4400" dirty="0">
              <a:latin typeface="Calibri"/>
              <a:ea typeface="Calibri"/>
              <a:cs typeface="Arial"/>
            </a:endParaRPr>
          </a:p>
          <a:p>
            <a:pPr marL="0" indent="0" algn="r" rtl="1">
              <a:lnSpc>
                <a:spcPct val="115000"/>
              </a:lnSpc>
              <a:spcAft>
                <a:spcPts val="1000"/>
              </a:spcAft>
              <a:buNone/>
            </a:pPr>
            <a:endParaRPr lang="en-US" sz="4400" dirty="0">
              <a:latin typeface="Calibri"/>
              <a:ea typeface="Calibri"/>
              <a:cs typeface="Arial"/>
            </a:endParaRPr>
          </a:p>
          <a:p>
            <a:pPr marL="0" indent="0" algn="r" rtl="1">
              <a:lnSpc>
                <a:spcPct val="115000"/>
              </a:lnSpc>
              <a:spcAft>
                <a:spcPts val="1000"/>
              </a:spcAft>
              <a:buNone/>
            </a:pPr>
            <a:endParaRPr lang="ar-SA" sz="2600" b="1" dirty="0" smtClean="0">
              <a:solidFill>
                <a:schemeClr val="tx1"/>
              </a:solidFill>
              <a:latin typeface="Simplified Arabic" panose="02020603050405020304" pitchFamily="18" charset="-78"/>
              <a:cs typeface="Simplified Arabic" panose="02020603050405020304" pitchFamily="18" charset="-78"/>
            </a:endParaRPr>
          </a:p>
        </p:txBody>
      </p:sp>
      <p:sp>
        <p:nvSpPr>
          <p:cNvPr id="7" name="عنوان 1"/>
          <p:cNvSpPr txBox="1">
            <a:spLocks/>
          </p:cNvSpPr>
          <p:nvPr/>
        </p:nvSpPr>
        <p:spPr>
          <a:xfrm>
            <a:off x="2694214" y="6438152"/>
            <a:ext cx="6776357" cy="41984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9664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واجهة">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3137</TotalTime>
  <Words>1062</Words>
  <Application>Microsoft Office PowerPoint</Application>
  <PresentationFormat>مخصص</PresentationFormat>
  <Paragraphs>81</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واجهة</vt:lpstr>
      <vt:lpstr> محاضرة نوعية بعنوان               الماء وصحة الانسان </vt:lpstr>
      <vt:lpstr> </vt:lpstr>
      <vt:lpstr>الماء وصحة الانسان  </vt:lpstr>
      <vt:lpstr>الماء وصحة الانسان  </vt:lpstr>
      <vt:lpstr>الماء وصحة الانسان  </vt:lpstr>
      <vt:lpstr>الماء وصحة الانسان  </vt:lpstr>
      <vt:lpstr>الماء وصحة الانسان </vt:lpstr>
      <vt:lpstr>الماء وصحة الانسان  </vt:lpstr>
      <vt:lpstr>الماء وصحة الانسان </vt:lpstr>
      <vt:lpstr>الماء وصحة الانسان  </vt:lpstr>
      <vt:lpstr>الماء وصحة الانسان  </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F1 Group</dc:creator>
  <cp:lastModifiedBy>DR.Ahmed Saker 2o1O</cp:lastModifiedBy>
  <cp:revision>450</cp:revision>
  <dcterms:created xsi:type="dcterms:W3CDTF">2020-04-30T11:25:46Z</dcterms:created>
  <dcterms:modified xsi:type="dcterms:W3CDTF">2024-02-10T20:40:00Z</dcterms:modified>
</cp:coreProperties>
</file>