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88" r:id="rId2"/>
    <p:sldId id="258" r:id="rId3"/>
    <p:sldId id="263" r:id="rId4"/>
    <p:sldId id="267" r:id="rId5"/>
    <p:sldId id="279" r:id="rId6"/>
    <p:sldId id="285" r:id="rId7"/>
    <p:sldId id="286" r:id="rId8"/>
    <p:sldId id="291" r:id="rId9"/>
    <p:sldId id="294" r:id="rId10"/>
    <p:sldId id="296" r:id="rId11"/>
    <p:sldId id="29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6D97365-3FD9-4C98-9683-C7A4FDF86AD6}" type="datetimeFigureOut">
              <a:rPr lang="ar-IQ" smtClean="0"/>
              <a:t>28/07/1445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C227550-491C-45EB-9987-0D541117CF4E}" type="slidenum">
              <a:rPr lang="ar-IQ" smtClean="0"/>
              <a:t>‹#›</a:t>
            </a:fld>
            <a:endParaRPr lang="ar-IQ"/>
          </a:p>
        </p:txBody>
      </p:sp>
    </p:spTree>
    <p:extLst>
      <p:ext uri="{BB962C8B-B14F-4D97-AF65-F5344CB8AC3E}">
        <p14:creationId xmlns:p14="http://schemas.microsoft.com/office/powerpoint/2010/main" val="15473915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C227550-491C-45EB-9987-0D541117CF4E}" type="slidenum">
              <a:rPr lang="ar-IQ" smtClean="0"/>
              <a:t>6</a:t>
            </a:fld>
            <a:endParaRPr lang="ar-IQ"/>
          </a:p>
        </p:txBody>
      </p:sp>
    </p:spTree>
    <p:extLst>
      <p:ext uri="{BB962C8B-B14F-4D97-AF65-F5344CB8AC3E}">
        <p14:creationId xmlns:p14="http://schemas.microsoft.com/office/powerpoint/2010/main" val="297538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159859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150168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354670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208235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422027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B77F1F1-FC22-4B51-AAD9-7DA03B78963F}" type="datetimeFigureOut">
              <a:rPr lang="ar-IQ" smtClean="0"/>
              <a:t>28/07/1445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105067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B77F1F1-FC22-4B51-AAD9-7DA03B78963F}" type="datetimeFigureOut">
              <a:rPr lang="ar-IQ" smtClean="0"/>
              <a:t>28/07/1445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317675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B77F1F1-FC22-4B51-AAD9-7DA03B78963F}" type="datetimeFigureOut">
              <a:rPr lang="ar-IQ" smtClean="0"/>
              <a:t>28/07/1445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66194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77F1F1-FC22-4B51-AAD9-7DA03B78963F}" type="datetimeFigureOut">
              <a:rPr lang="ar-IQ" smtClean="0"/>
              <a:t>28/07/1445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176047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77F1F1-FC22-4B51-AAD9-7DA03B78963F}" type="datetimeFigureOut">
              <a:rPr lang="ar-IQ" smtClean="0"/>
              <a:t>28/07/1445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410514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77F1F1-FC22-4B51-AAD9-7DA03B78963F}" type="datetimeFigureOut">
              <a:rPr lang="ar-IQ" smtClean="0"/>
              <a:t>28/07/1445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EC7DF0-3B47-4C05-BCF7-892C97269150}" type="slidenum">
              <a:rPr lang="ar-IQ" smtClean="0"/>
              <a:t>‹#›</a:t>
            </a:fld>
            <a:endParaRPr lang="ar-IQ"/>
          </a:p>
        </p:txBody>
      </p:sp>
    </p:spTree>
    <p:extLst>
      <p:ext uri="{BB962C8B-B14F-4D97-AF65-F5344CB8AC3E}">
        <p14:creationId xmlns:p14="http://schemas.microsoft.com/office/powerpoint/2010/main" val="83168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77F1F1-FC22-4B51-AAD9-7DA03B78963F}" type="datetimeFigureOut">
              <a:rPr lang="ar-IQ" smtClean="0"/>
              <a:t>28/07/1445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EC7DF0-3B47-4C05-BCF7-892C97269150}" type="slidenum">
              <a:rPr lang="ar-IQ" smtClean="0"/>
              <a:t>‹#›</a:t>
            </a:fld>
            <a:endParaRPr lang="ar-IQ"/>
          </a:p>
        </p:txBody>
      </p:sp>
    </p:spTree>
    <p:extLst>
      <p:ext uri="{BB962C8B-B14F-4D97-AF65-F5344CB8AC3E}">
        <p14:creationId xmlns:p14="http://schemas.microsoft.com/office/powerpoint/2010/main" val="229806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322" y="0"/>
            <a:ext cx="9465322" cy="6858000"/>
          </a:xfrm>
          <a:prstGeom prst="rect">
            <a:avLst/>
          </a:prstGeom>
        </p:spPr>
      </p:pic>
      <p:sp>
        <p:nvSpPr>
          <p:cNvPr id="3" name="مربع نص 2"/>
          <p:cNvSpPr txBox="1"/>
          <p:nvPr/>
        </p:nvSpPr>
        <p:spPr>
          <a:xfrm>
            <a:off x="3359997" y="1257087"/>
            <a:ext cx="3600400" cy="1569660"/>
          </a:xfrm>
          <a:prstGeom prst="rect">
            <a:avLst/>
          </a:prstGeom>
          <a:noFill/>
        </p:spPr>
        <p:txBody>
          <a:bodyPr wrap="square" rtlCol="1">
            <a:spAutoFit/>
          </a:bodyPr>
          <a:lstStyle/>
          <a:p>
            <a:r>
              <a:rPr lang="ar-IQ" sz="2400" b="1" dirty="0"/>
              <a:t>التطبيق الميداني مبادى </a:t>
            </a:r>
            <a:r>
              <a:rPr lang="ar-IQ" sz="2400" b="1" dirty="0" smtClean="0"/>
              <a:t>وسلوك</a:t>
            </a:r>
          </a:p>
          <a:p>
            <a:endParaRPr lang="ar-IQ" sz="2400" b="1" dirty="0"/>
          </a:p>
          <a:p>
            <a:pPr algn="ctr"/>
            <a:r>
              <a:rPr lang="ar-IQ" sz="2400" b="1" dirty="0" smtClean="0"/>
              <a:t>اعداد </a:t>
            </a:r>
          </a:p>
          <a:p>
            <a:pPr algn="ctr"/>
            <a:r>
              <a:rPr lang="ar-IQ" sz="2400" b="1" dirty="0" smtClean="0"/>
              <a:t>أ.م.د ميساء نديم احمد </a:t>
            </a:r>
            <a:endParaRPr lang="en-US" sz="2400" dirty="0"/>
          </a:p>
        </p:txBody>
      </p:sp>
    </p:spTree>
    <p:extLst>
      <p:ext uri="{BB962C8B-B14F-4D97-AF65-F5344CB8AC3E}">
        <p14:creationId xmlns:p14="http://schemas.microsoft.com/office/powerpoint/2010/main" val="293987579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08520" y="-8736"/>
            <a:ext cx="9228857" cy="7500664"/>
          </a:xfrm>
          <a:prstGeom prst="rect">
            <a:avLst/>
          </a:prstGeom>
        </p:spPr>
      </p:pic>
      <p:sp>
        <p:nvSpPr>
          <p:cNvPr id="3" name="مربع نص 2"/>
          <p:cNvSpPr txBox="1"/>
          <p:nvPr/>
        </p:nvSpPr>
        <p:spPr>
          <a:xfrm>
            <a:off x="2123728" y="908720"/>
            <a:ext cx="4793243" cy="5909310"/>
          </a:xfrm>
          <a:prstGeom prst="rect">
            <a:avLst/>
          </a:prstGeom>
          <a:noFill/>
        </p:spPr>
        <p:txBody>
          <a:bodyPr wrap="square" rtlCol="1">
            <a:spAutoFit/>
          </a:bodyPr>
          <a:lstStyle/>
          <a:p>
            <a:pPr lvl="0"/>
            <a:r>
              <a:rPr lang="ar-IQ" sz="2400" dirty="0"/>
              <a:t>استكشف المجلات ت الصلة بهتمامك وزيارة الاقسام الاخرة لدى جهتك التدريبية من ما يوفر لديك تصوراً مستقبلياً بشان عملية توظيفك.</a:t>
            </a:r>
            <a:endParaRPr lang="en-US" sz="2400" dirty="0"/>
          </a:p>
          <a:p>
            <a:pPr lvl="0"/>
            <a:r>
              <a:rPr lang="ar-IQ" sz="2400" dirty="0"/>
              <a:t>فا هنكى مالمناسبة وتعديلها لاحقاً في حالة تغير اي عمل او الغاءه.</a:t>
            </a:r>
            <a:endParaRPr lang="en-US" sz="2400" dirty="0"/>
          </a:p>
          <a:p>
            <a:pPr lvl="0"/>
            <a:r>
              <a:rPr lang="ar-IQ" sz="2400" dirty="0"/>
              <a:t>بادر بجمع المعلومات عن وصف كل ما يتعلق بعملة تدريبك من مهام واعمال وتكاليف منوطة بك.</a:t>
            </a:r>
            <a:endParaRPr lang="en-US" sz="2400" dirty="0"/>
          </a:p>
          <a:p>
            <a:pPr lvl="0"/>
            <a:r>
              <a:rPr lang="ar-IQ" sz="2400" dirty="0"/>
              <a:t>ناقش محتوى تقريرك مع مشرفك المباشر بجهة التدريب واطلب المساعدة منه.</a:t>
            </a:r>
            <a:endParaRPr lang="en-US" sz="2400" dirty="0"/>
          </a:p>
          <a:p>
            <a:pPr lvl="0"/>
            <a:r>
              <a:rPr lang="ar-IQ" sz="2400" dirty="0"/>
              <a:t>بادر بتكوين شبكة اتصال وعلاقة داخل بيئة العمل تساعدك مستقبلياً في بحثك الوظيفي.</a:t>
            </a:r>
            <a:endParaRPr lang="en-US" sz="2400" dirty="0"/>
          </a:p>
          <a:p>
            <a:pPr lvl="0"/>
            <a:r>
              <a:rPr lang="ar-IQ" sz="2400" dirty="0"/>
              <a:t>حافظ على اتصال دائم مع مشرفك الميداني واعلامه بتطوراتك وما توجه من مستجدات اولاً باول.  </a:t>
            </a:r>
            <a:endParaRPr lang="en-US" sz="2400" dirty="0"/>
          </a:p>
          <a:p>
            <a:r>
              <a:rPr lang="ar-IQ" dirty="0" smtClean="0"/>
              <a:t> </a:t>
            </a:r>
            <a:endParaRPr lang="en-US" dirty="0"/>
          </a:p>
        </p:txBody>
      </p:sp>
    </p:spTree>
    <p:extLst>
      <p:ext uri="{BB962C8B-B14F-4D97-AF65-F5344CB8AC3E}">
        <p14:creationId xmlns:p14="http://schemas.microsoft.com/office/powerpoint/2010/main" val="15139884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0808"/>
            <a:ext cx="9144000" cy="5157192"/>
          </a:xfrm>
          <a:prstGeom prst="rect">
            <a:avLst/>
          </a:prstGeom>
        </p:spPr>
      </p:pic>
      <p:sp>
        <p:nvSpPr>
          <p:cNvPr id="4" name="وسيلة شرح بيضاوية 3"/>
          <p:cNvSpPr/>
          <p:nvPr/>
        </p:nvSpPr>
        <p:spPr>
          <a:xfrm>
            <a:off x="3275856" y="-6807"/>
            <a:ext cx="3312368" cy="184482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dirty="0">
                <a:solidFill>
                  <a:srgbClr val="C00000"/>
                </a:solidFill>
                <a:cs typeface="Diwani Bent" pitchFamily="2" charset="-78"/>
              </a:rPr>
              <a:t>شكرا لحسن</a:t>
            </a:r>
          </a:p>
          <a:p>
            <a:pPr algn="ctr"/>
            <a:r>
              <a:rPr lang="ar-IQ" sz="4400" dirty="0">
                <a:solidFill>
                  <a:srgbClr val="C00000"/>
                </a:solidFill>
                <a:cs typeface="Diwani Bent" pitchFamily="2" charset="-78"/>
              </a:rPr>
              <a:t> اصغائكم </a:t>
            </a:r>
          </a:p>
        </p:txBody>
      </p:sp>
    </p:spTree>
    <p:extLst>
      <p:ext uri="{BB962C8B-B14F-4D97-AF65-F5344CB8AC3E}">
        <p14:creationId xmlns:p14="http://schemas.microsoft.com/office/powerpoint/2010/main" val="143734537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10081120" cy="7245424"/>
          </a:xfrm>
          <a:prstGeom prst="rect">
            <a:avLst/>
          </a:prstGeom>
        </p:spPr>
      </p:pic>
      <p:sp>
        <p:nvSpPr>
          <p:cNvPr id="4" name="مربع نص 3"/>
          <p:cNvSpPr txBox="1"/>
          <p:nvPr/>
        </p:nvSpPr>
        <p:spPr>
          <a:xfrm>
            <a:off x="2915816" y="698547"/>
            <a:ext cx="5616623" cy="1815882"/>
          </a:xfrm>
          <a:prstGeom prst="rect">
            <a:avLst/>
          </a:prstGeom>
          <a:noFill/>
        </p:spPr>
        <p:txBody>
          <a:bodyPr wrap="square" rtlCol="1">
            <a:spAutoFit/>
          </a:bodyPr>
          <a:lstStyle/>
          <a:p>
            <a:r>
              <a:rPr lang="ar-IQ" sz="1600" b="1" dirty="0"/>
              <a:t>مفهوم التطبيق الميداني</a:t>
            </a:r>
            <a:r>
              <a:rPr lang="ar-IQ" sz="1600" dirty="0"/>
              <a:t> :هي فترة من التدريب الموجه يقضيها الطالب في احدى الهيئات تحت اشراف وتوجيه علمي وتربوي لتطبيق ما تعلمهٌ من مهارات في مجال طرائق التدريس .</a:t>
            </a:r>
            <a:endParaRPr lang="en-US" sz="1600" dirty="0"/>
          </a:p>
          <a:p>
            <a:r>
              <a:rPr lang="ar-IQ" sz="1600" dirty="0"/>
              <a:t/>
            </a:r>
            <a:br>
              <a:rPr lang="ar-IQ" sz="1600" dirty="0"/>
            </a:br>
            <a:r>
              <a:rPr lang="ar-IQ" sz="1600" dirty="0"/>
              <a:t>كما يعرف بانه عباره عن كل الخبرات التعليميه والتربويه التي يتعرض لها الفرد،سواء في الجامعات اومعاهد المعلمين او الهيئات العلمية المماثلة التي تساهم في اعداده كمدرس جيد للتربية الرياضية.</a:t>
            </a:r>
            <a:endParaRPr lang="en-US" sz="1600" dirty="0"/>
          </a:p>
        </p:txBody>
      </p:sp>
    </p:spTree>
    <p:extLst>
      <p:ext uri="{BB962C8B-B14F-4D97-AF65-F5344CB8AC3E}">
        <p14:creationId xmlns:p14="http://schemas.microsoft.com/office/powerpoint/2010/main" val="1675997453"/>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3356992"/>
          </a:xfrm>
          <a:prstGeom prst="rect">
            <a:avLst/>
          </a:prstGeom>
        </p:spPr>
      </p:pic>
      <p:sp>
        <p:nvSpPr>
          <p:cNvPr id="3" name="تمرير أفقي 2"/>
          <p:cNvSpPr/>
          <p:nvPr/>
        </p:nvSpPr>
        <p:spPr>
          <a:xfrm>
            <a:off x="-34612" y="3356992"/>
            <a:ext cx="9178612" cy="3486512"/>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r>
              <a:rPr lang="ar-IQ" dirty="0"/>
              <a:t>فالمعلم ادن هو جحر الزاوية في العاملة التربية والمسؤول عن اثمن ثروة يمتلكها المجتمع وهي افرادهُ، ولكي يقوم المعلم بدوره التربي التعليمي ، ويسهم في تقويم الامة وصناعة مستقبلها ، فامن المهم ان يعد هدا المعلم الاعداد الكامل حتى يستطيع ان يؤادي دورهو وينقل رسالتهٌ للاجيال القادمة .</a:t>
            </a:r>
            <a:endParaRPr lang="en-US" dirty="0"/>
          </a:p>
          <a:p>
            <a:r>
              <a:rPr lang="ar-IQ" dirty="0"/>
              <a:t>ونظراً للدور الحيوي الدي يقوم به معلم التربية الرياضية، فا لقد كان من اكثر الضروريات اهمية هي العناية التامة والكاملة باعدادهٌ وتأهيله تاهيلاعلمياً وتربياً يضعهٌ في المكانة المرمقة واللائقة لتحمل مسؤولياتهُ في اعداد جيل صالح .</a:t>
            </a:r>
            <a:endParaRPr lang="en-US" dirty="0"/>
          </a:p>
          <a:p>
            <a:r>
              <a:rPr lang="ar-IQ" dirty="0"/>
              <a:t>ويهدف التطبيق الميداني الى تزويد الطالب بالمعارف والخبرات الازمة لممارسة مهنة التدريس ولك من خلل مساعدتهم على ترجمة الاساليب النظرية التي يحصلون عليها داخل قاعة الدرس الى اساليب تطبيقية تسهم في حل مشكالتهم وتطوير طريقة تدريسهم </a:t>
            </a:r>
            <a:endParaRPr lang="en-US"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713766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95936" cy="6857999"/>
          </a:xfrm>
          <a:prstGeom prst="rect">
            <a:avLst/>
          </a:prstGeom>
        </p:spPr>
      </p:pic>
      <p:sp>
        <p:nvSpPr>
          <p:cNvPr id="6" name="شريط منحني إلى الأسفل 5"/>
          <p:cNvSpPr/>
          <p:nvPr/>
        </p:nvSpPr>
        <p:spPr>
          <a:xfrm>
            <a:off x="4371162" y="160648"/>
            <a:ext cx="4352492" cy="1152128"/>
          </a:xfrm>
          <a:prstGeom prst="ellipseRibbon">
            <a:avLst>
              <a:gd name="adj1" fmla="val 38387"/>
              <a:gd name="adj2" fmla="val 50000"/>
              <a:gd name="adj3"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اهداف التطبيق الميداني</a:t>
            </a:r>
            <a:endParaRPr lang="ar-IQ" b="1" dirty="0"/>
          </a:p>
        </p:txBody>
      </p:sp>
      <p:sp>
        <p:nvSpPr>
          <p:cNvPr id="3" name="تمرير عمودي 2"/>
          <p:cNvSpPr/>
          <p:nvPr/>
        </p:nvSpPr>
        <p:spPr>
          <a:xfrm>
            <a:off x="3995936" y="1484783"/>
            <a:ext cx="5065720" cy="5373215"/>
          </a:xfrm>
          <a:prstGeom prst="verticalScroll">
            <a:avLst/>
          </a:prstGeom>
        </p:spPr>
        <p:style>
          <a:lnRef idx="1">
            <a:schemeClr val="accent2"/>
          </a:lnRef>
          <a:fillRef idx="2">
            <a:schemeClr val="accent2"/>
          </a:fillRef>
          <a:effectRef idx="1">
            <a:schemeClr val="accent2"/>
          </a:effectRef>
          <a:fontRef idx="minor">
            <a:schemeClr val="dk1"/>
          </a:fontRef>
        </p:style>
        <p:txBody>
          <a:bodyPr rtlCol="1" anchor="ctr"/>
          <a:lstStyle/>
          <a:p>
            <a:r>
              <a:rPr lang="ar-IQ" dirty="0" smtClean="0"/>
              <a:t>- اكتساب </a:t>
            </a:r>
            <a:r>
              <a:rPr lang="ar-IQ" dirty="0"/>
              <a:t>المهارات الزمة للقيام بتدريس داخل الصف.</a:t>
            </a:r>
            <a:endParaRPr lang="en-US" dirty="0"/>
          </a:p>
          <a:p>
            <a:pPr lvl="0"/>
            <a:r>
              <a:rPr lang="ar-IQ" dirty="0" smtClean="0"/>
              <a:t>- احداث </a:t>
            </a:r>
            <a:r>
              <a:rPr lang="ar-IQ" dirty="0"/>
              <a:t>تغيرات موجبة في شخصية الطالب المعلم.</a:t>
            </a:r>
            <a:endParaRPr lang="en-US" dirty="0"/>
          </a:p>
          <a:p>
            <a:pPr lvl="0"/>
            <a:r>
              <a:rPr lang="ar-IQ" dirty="0" smtClean="0"/>
              <a:t>- اكساب </a:t>
            </a:r>
            <a:r>
              <a:rPr lang="ar-IQ" dirty="0"/>
              <a:t>وتنميات الاتجاه الموجب نحو مهنة التدريس.</a:t>
            </a:r>
            <a:endParaRPr lang="en-US" dirty="0"/>
          </a:p>
          <a:p>
            <a:pPr lvl="0"/>
            <a:r>
              <a:rPr lang="ar-IQ" dirty="0" smtClean="0"/>
              <a:t>- التعرف </a:t>
            </a:r>
            <a:r>
              <a:rPr lang="ar-IQ" dirty="0"/>
              <a:t>على اوجه النشاطات المختلفة في المدرسة وممارستها .</a:t>
            </a:r>
            <a:endParaRPr lang="en-US" dirty="0"/>
          </a:p>
          <a:p>
            <a:pPr lvl="0"/>
            <a:r>
              <a:rPr lang="ar-IQ" dirty="0" smtClean="0"/>
              <a:t>- تطبيق </a:t>
            </a:r>
            <a:r>
              <a:rPr lang="ar-IQ" dirty="0"/>
              <a:t>الطالب المعلم للمواد الدراسية التي يتلقها في دراسته النظرية والعملية .</a:t>
            </a:r>
            <a:endParaRPr lang="en-US" dirty="0"/>
          </a:p>
          <a:p>
            <a:pPr lvl="0"/>
            <a:r>
              <a:rPr lang="ar-IQ" dirty="0" smtClean="0"/>
              <a:t>- تعود </a:t>
            </a:r>
            <a:r>
              <a:rPr lang="ar-IQ" dirty="0"/>
              <a:t>الطالب على تحمل المسؤلية والتصرف كمدرس تربية رياضية مسؤول عن عمله. </a:t>
            </a:r>
            <a:endParaRPr lang="en-US" dirty="0"/>
          </a:p>
        </p:txBody>
      </p:sp>
    </p:spTree>
    <p:extLst>
      <p:ext uri="{BB962C8B-B14F-4D97-AF65-F5344CB8AC3E}">
        <p14:creationId xmlns:p14="http://schemas.microsoft.com/office/powerpoint/2010/main" val="260445311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2"/>
            <a:ext cx="3779912" cy="6869731"/>
          </a:xfrm>
          <a:prstGeom prst="rect">
            <a:avLst/>
          </a:prstGeom>
        </p:spPr>
      </p:pic>
      <p:sp>
        <p:nvSpPr>
          <p:cNvPr id="3" name="تمرير عمودي 2"/>
          <p:cNvSpPr/>
          <p:nvPr/>
        </p:nvSpPr>
        <p:spPr>
          <a:xfrm>
            <a:off x="3059832" y="3259"/>
            <a:ext cx="6228184" cy="6836236"/>
          </a:xfrm>
          <a:prstGeom prst="verticalScroll">
            <a:avLst/>
          </a:prstGeom>
        </p:spPr>
        <p:style>
          <a:lnRef idx="3">
            <a:schemeClr val="lt1"/>
          </a:lnRef>
          <a:fillRef idx="1">
            <a:schemeClr val="accent4"/>
          </a:fillRef>
          <a:effectRef idx="1">
            <a:schemeClr val="accent4"/>
          </a:effectRef>
          <a:fontRef idx="minor">
            <a:schemeClr val="lt1"/>
          </a:fontRef>
        </p:style>
        <p:txBody>
          <a:bodyPr rtlCol="1" anchor="ctr"/>
          <a:lstStyle/>
          <a:p>
            <a:r>
              <a:rPr lang="ar-IQ" b="1" dirty="0"/>
              <a:t>اهمية التطبيق الميداني (التربية العملية )</a:t>
            </a:r>
            <a:endParaRPr lang="en-US" dirty="0"/>
          </a:p>
          <a:p>
            <a:r>
              <a:rPr lang="ar-IQ" b="1" dirty="0"/>
              <a:t> </a:t>
            </a:r>
            <a:endParaRPr lang="en-US" dirty="0"/>
          </a:p>
          <a:p>
            <a:pPr lvl="0"/>
            <a:r>
              <a:rPr lang="ar-IQ" dirty="0" smtClean="0"/>
              <a:t>- توفير </a:t>
            </a:r>
            <a:r>
              <a:rPr lang="ar-IQ" dirty="0"/>
              <a:t>الخبرات التي تودي بالمعلم الطالب الى معرفة ومعالجة الفروق الفردية في قدرات التلاميد البدنية والمهارية .</a:t>
            </a:r>
            <a:endParaRPr lang="en-US" dirty="0"/>
          </a:p>
          <a:p>
            <a:pPr lvl="0"/>
            <a:r>
              <a:rPr lang="ar-IQ" dirty="0" smtClean="0"/>
              <a:t>- توفير </a:t>
            </a:r>
            <a:r>
              <a:rPr lang="ar-IQ" dirty="0"/>
              <a:t>الفرص التي تسمح للمعلم الطالب العمل مع التلاميد من كل الاعمار والمراحل الدراسية.</a:t>
            </a:r>
            <a:endParaRPr lang="en-US" dirty="0"/>
          </a:p>
          <a:p>
            <a:pPr lvl="0"/>
            <a:r>
              <a:rPr lang="ar-IQ" dirty="0" smtClean="0"/>
              <a:t>- توفير </a:t>
            </a:r>
            <a:r>
              <a:rPr lang="ar-IQ" dirty="0"/>
              <a:t>الخبرات التي تخلق للمعلم الطالب فرص تطبيق الكثير من الاساليب التعليمية وتطوير مهاراتهٌ التربوية ، حتى يصبح مؤهلاً للتعامل مع الكثر من المواقف بشكل مستقل </a:t>
            </a:r>
            <a:endParaRPr lang="en-US" dirty="0"/>
          </a:p>
          <a:p>
            <a:pPr lvl="0"/>
            <a:r>
              <a:rPr lang="ar-IQ" dirty="0" smtClean="0"/>
              <a:t>- توفير </a:t>
            </a:r>
            <a:r>
              <a:rPr lang="ar-IQ" dirty="0"/>
              <a:t>خبرات تمكن المعلم الطالب من تعلم كيف يمكن للمدرسة والمجتمع ان يعملا معاً من خلل البرامج الرياضية.</a:t>
            </a:r>
            <a:endParaRPr lang="en-US" dirty="0"/>
          </a:p>
          <a:p>
            <a:pPr lvl="0"/>
            <a:r>
              <a:rPr lang="ar-IQ" dirty="0" smtClean="0"/>
              <a:t>- توفير </a:t>
            </a:r>
            <a:r>
              <a:rPr lang="ar-IQ" dirty="0"/>
              <a:t>الفرص التي تسمح للمعلم الطالب للمشاركة في تقييم التلاميد.</a:t>
            </a:r>
            <a:endParaRPr lang="en-US" dirty="0"/>
          </a:p>
          <a:p>
            <a:pPr lvl="0"/>
            <a:r>
              <a:rPr lang="ar-IQ" dirty="0" smtClean="0"/>
              <a:t>- توفير </a:t>
            </a:r>
            <a:r>
              <a:rPr lang="ar-IQ" dirty="0"/>
              <a:t>الخبرات التي يقوم من خلالها المعلم الطالب بخلق مواقف تعليمية تثير التفكير الهام عند المعلم. </a:t>
            </a:r>
            <a:endParaRPr lang="en-US" dirty="0"/>
          </a:p>
          <a:p>
            <a:pPr>
              <a:lnSpc>
                <a:spcPct val="150000"/>
              </a:lnSpc>
            </a:pPr>
            <a:endParaRPr lang="en-US" dirty="0"/>
          </a:p>
        </p:txBody>
      </p:sp>
    </p:spTree>
    <p:extLst>
      <p:ext uri="{BB962C8B-B14F-4D97-AF65-F5344CB8AC3E}">
        <p14:creationId xmlns:p14="http://schemas.microsoft.com/office/powerpoint/2010/main" val="404129974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547664" y="17944"/>
            <a:ext cx="7596336" cy="6840056"/>
          </a:xfrm>
          <a:prstGeom prst="rect">
            <a:avLst/>
          </a:prstGeom>
        </p:spPr>
      </p:pic>
      <p:sp>
        <p:nvSpPr>
          <p:cNvPr id="3" name="مربع نص 2"/>
          <p:cNvSpPr txBox="1"/>
          <p:nvPr/>
        </p:nvSpPr>
        <p:spPr>
          <a:xfrm>
            <a:off x="-108520" y="17944"/>
            <a:ext cx="3312369" cy="3970318"/>
          </a:xfrm>
          <a:prstGeom prst="rect">
            <a:avLst/>
          </a:prstGeom>
          <a:noFill/>
        </p:spPr>
        <p:txBody>
          <a:bodyPr wrap="square" rtlCol="1">
            <a:spAutoFit/>
          </a:bodyPr>
          <a:lstStyle/>
          <a:p>
            <a:r>
              <a:rPr lang="ar-IQ" b="1" dirty="0"/>
              <a:t>الواجبات المسؤوليات اثناء ونهاية التطبيق الميداني </a:t>
            </a:r>
            <a:endParaRPr lang="en-US" dirty="0"/>
          </a:p>
          <a:p>
            <a:r>
              <a:rPr lang="ar-IQ" b="1" dirty="0"/>
              <a:t> </a:t>
            </a:r>
            <a:endParaRPr lang="en-US" dirty="0"/>
          </a:p>
          <a:p>
            <a:r>
              <a:rPr lang="ar-IQ" u="sng" dirty="0"/>
              <a:t>اثناء التدريب</a:t>
            </a:r>
            <a:endParaRPr lang="en-US" dirty="0"/>
          </a:p>
          <a:p>
            <a:pPr marL="285750" lvl="0" indent="-285750">
              <a:buFontTx/>
              <a:buChar char="-"/>
            </a:pPr>
            <a:r>
              <a:rPr lang="ar-IQ" dirty="0" smtClean="0"/>
              <a:t>المباشرة </a:t>
            </a:r>
            <a:r>
              <a:rPr lang="ar-IQ" dirty="0"/>
              <a:t>في اول يوم تطبيق مقرر لها </a:t>
            </a:r>
            <a:r>
              <a:rPr lang="ar-IQ" dirty="0" smtClean="0"/>
              <a:t>نمودج </a:t>
            </a:r>
            <a:r>
              <a:rPr lang="ar-IQ" dirty="0"/>
              <a:t>مباشرة طالبة متدربة .</a:t>
            </a:r>
            <a:endParaRPr lang="en-US" dirty="0"/>
          </a:p>
          <a:p>
            <a:pPr lvl="0"/>
            <a:r>
              <a:rPr lang="ar-IQ" dirty="0" smtClean="0"/>
              <a:t>- التوقيع </a:t>
            </a:r>
            <a:r>
              <a:rPr lang="ar-IQ" dirty="0"/>
              <a:t>يومياً في سجل الحضور والانصراف .</a:t>
            </a:r>
            <a:endParaRPr lang="en-US" dirty="0"/>
          </a:p>
          <a:p>
            <a:pPr lvl="0"/>
            <a:r>
              <a:rPr lang="ar-IQ" dirty="0" smtClean="0"/>
              <a:t>- القيام </a:t>
            </a:r>
            <a:r>
              <a:rPr lang="ar-IQ" dirty="0"/>
              <a:t>بالمهام التي تطلب منها ولمتوافقة مع الخطة التدريبة </a:t>
            </a:r>
            <a:endParaRPr lang="en-US" dirty="0"/>
          </a:p>
          <a:p>
            <a:pPr lvl="0"/>
            <a:r>
              <a:rPr lang="ar-IQ" dirty="0" smtClean="0"/>
              <a:t>- في </a:t>
            </a:r>
            <a:r>
              <a:rPr lang="ar-IQ" dirty="0"/>
              <a:t>كال واجهة الطالبة المتدربة اي مشكلة، يرجى التواصل مع المشرفة الاكادمية .</a:t>
            </a:r>
            <a:endParaRPr lang="en-US" dirty="0"/>
          </a:p>
          <a:p>
            <a:r>
              <a:rPr lang="en-US" dirty="0"/>
              <a:t> </a:t>
            </a:r>
          </a:p>
        </p:txBody>
      </p:sp>
    </p:spTree>
    <p:extLst>
      <p:ext uri="{BB962C8B-B14F-4D97-AF65-F5344CB8AC3E}">
        <p14:creationId xmlns:p14="http://schemas.microsoft.com/office/powerpoint/2010/main" val="9022017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825" cy="7101408"/>
          </a:xfrm>
          <a:prstGeom prst="rect">
            <a:avLst/>
          </a:prstGeom>
        </p:spPr>
      </p:pic>
      <p:sp>
        <p:nvSpPr>
          <p:cNvPr id="3" name="مربع نص 2"/>
          <p:cNvSpPr txBox="1"/>
          <p:nvPr/>
        </p:nvSpPr>
        <p:spPr>
          <a:xfrm rot="21355273">
            <a:off x="249004" y="1980461"/>
            <a:ext cx="4832805" cy="3662541"/>
          </a:xfrm>
          <a:prstGeom prst="rect">
            <a:avLst/>
          </a:prstGeom>
          <a:noFill/>
        </p:spPr>
        <p:txBody>
          <a:bodyPr wrap="square" rtlCol="1">
            <a:spAutoFit/>
          </a:bodyPr>
          <a:lstStyle/>
          <a:p>
            <a:r>
              <a:rPr lang="ar-IQ" sz="2400" u="sng" dirty="0"/>
              <a:t>نهاية التدريب</a:t>
            </a:r>
            <a:endParaRPr lang="en-US" sz="2400" dirty="0"/>
          </a:p>
          <a:p>
            <a:r>
              <a:rPr lang="ar-IQ" sz="2400" dirty="0"/>
              <a:t>بعد الانتهاء من التدريب ،على الطالبة المتدربة تسليم المشرفة المتطلبات التالية :</a:t>
            </a:r>
            <a:endParaRPr lang="en-US" sz="2400" dirty="0"/>
          </a:p>
          <a:p>
            <a:pPr lvl="0"/>
            <a:r>
              <a:rPr lang="ar-IQ" sz="2400" dirty="0" smtClean="0"/>
              <a:t>- ملف </a:t>
            </a:r>
            <a:r>
              <a:rPr lang="ar-IQ" sz="2400" dirty="0"/>
              <a:t>الانجاز (دفترالخطة التعليمية).</a:t>
            </a:r>
            <a:endParaRPr lang="en-US" sz="2400" dirty="0"/>
          </a:p>
          <a:p>
            <a:pPr lvl="0"/>
            <a:r>
              <a:rPr lang="ar-IQ" sz="2400" dirty="0" smtClean="0"/>
              <a:t>- استبانة </a:t>
            </a:r>
            <a:r>
              <a:rPr lang="ar-IQ" sz="2400" dirty="0"/>
              <a:t>تقيم الطالبة للجهة التدريبة.</a:t>
            </a:r>
            <a:endParaRPr lang="en-US" sz="2400" dirty="0"/>
          </a:p>
          <a:p>
            <a:pPr lvl="0"/>
            <a:r>
              <a:rPr lang="ar-IQ" sz="2400" dirty="0" smtClean="0"/>
              <a:t>- استبانة </a:t>
            </a:r>
            <a:r>
              <a:rPr lang="ar-IQ" sz="2400" dirty="0"/>
              <a:t>حول رائي الطالبة في التدريب.</a:t>
            </a:r>
            <a:endParaRPr lang="en-US" sz="2400" dirty="0"/>
          </a:p>
          <a:p>
            <a:r>
              <a:rPr lang="ar-IQ" sz="2400" dirty="0" smtClean="0"/>
              <a:t>- استلام </a:t>
            </a:r>
            <a:r>
              <a:rPr lang="ar-IQ" sz="2400" dirty="0"/>
              <a:t>الطالبة المتدربة استبانة من جهة التدريب بظرف مغلق يحتوي على تقيم الادارة لها وعدد زيارات المشرفة الاكادمية له. </a:t>
            </a:r>
            <a:endParaRPr lang="en-US" sz="2000" dirty="0"/>
          </a:p>
          <a:p>
            <a:endParaRPr lang="en-US" sz="1600" dirty="0"/>
          </a:p>
        </p:txBody>
      </p:sp>
    </p:spTree>
    <p:extLst>
      <p:ext uri="{BB962C8B-B14F-4D97-AF65-F5344CB8AC3E}">
        <p14:creationId xmlns:p14="http://schemas.microsoft.com/office/powerpoint/2010/main" val="33297999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434"/>
            <a:ext cx="4572000" cy="6851693"/>
          </a:xfrm>
          <a:prstGeom prst="rect">
            <a:avLst/>
          </a:prstGeom>
        </p:spPr>
      </p:pic>
      <p:sp>
        <p:nvSpPr>
          <p:cNvPr id="4" name="مربع نص 3"/>
          <p:cNvSpPr txBox="1"/>
          <p:nvPr/>
        </p:nvSpPr>
        <p:spPr>
          <a:xfrm>
            <a:off x="4572000" y="15280"/>
            <a:ext cx="4572000" cy="6463308"/>
          </a:xfrm>
          <a:prstGeom prst="rect">
            <a:avLst/>
          </a:prstGeom>
          <a:noFill/>
        </p:spPr>
        <p:txBody>
          <a:bodyPr wrap="square" rtlCol="1">
            <a:spAutoFit/>
          </a:bodyPr>
          <a:lstStyle/>
          <a:p>
            <a:r>
              <a:rPr lang="ar-IQ" b="1" dirty="0"/>
              <a:t>مهارات التطبيق الميداني (التربية العملية</a:t>
            </a:r>
            <a:r>
              <a:rPr lang="ar-IQ" b="1" dirty="0" smtClean="0"/>
              <a:t>)</a:t>
            </a:r>
            <a:endParaRPr lang="en-US" dirty="0"/>
          </a:p>
          <a:p>
            <a:r>
              <a:rPr lang="ar-IQ" dirty="0"/>
              <a:t>ان مهارات التربية العملية متعددة حسب هدف كل منها ، التدريس الخاصة باداء المعلم النظري التخطيطي قبل دخول الفصل الدراسي، وهناك مهارات تدريس ادائية التي يتضح من خللها سلوكيات المعلم اثناء التدريس، وهناك مهارات التقويم التي يتم من خلالها تقييم المعلم الداتي الاداءه السابق.</a:t>
            </a:r>
            <a:endParaRPr lang="en-US" dirty="0"/>
          </a:p>
          <a:p>
            <a:r>
              <a:rPr lang="ar-IQ" b="1" u="sng" dirty="0"/>
              <a:t>مهارات التخطيط:</a:t>
            </a:r>
            <a:endParaRPr lang="en-US" dirty="0"/>
          </a:p>
          <a:p>
            <a:r>
              <a:rPr lang="ar-IQ" dirty="0"/>
              <a:t>ومن المهارات التي يجب التدريب عليها للتمكن من مهارت تخطيط الدرس :</a:t>
            </a:r>
            <a:endParaRPr lang="en-US" dirty="0"/>
          </a:p>
          <a:p>
            <a:pPr lvl="0"/>
            <a:r>
              <a:rPr lang="ar-IQ" dirty="0"/>
              <a:t>تحديد مستو وخبرات التلامي السابقة ونموهم العقلي.</a:t>
            </a:r>
            <a:endParaRPr lang="en-US" dirty="0"/>
          </a:p>
          <a:p>
            <a:pPr lvl="0"/>
            <a:r>
              <a:rPr lang="ar-IQ" dirty="0"/>
              <a:t>تحديد المواد والوسائل التعليمية المتوفرة للتدريس.</a:t>
            </a:r>
            <a:endParaRPr lang="en-US" dirty="0"/>
          </a:p>
          <a:p>
            <a:pPr lvl="0"/>
            <a:r>
              <a:rPr lang="ar-IQ" dirty="0"/>
              <a:t>تحليل محتوى المادة العلمية للدرس.</a:t>
            </a:r>
            <a:endParaRPr lang="en-US" dirty="0"/>
          </a:p>
          <a:p>
            <a:pPr lvl="0"/>
            <a:r>
              <a:rPr lang="ar-IQ" dirty="0"/>
              <a:t>صياغة استراتيجة اهداف التعلم</a:t>
            </a:r>
            <a:r>
              <a:rPr lang="ar-IQ" dirty="0" smtClean="0"/>
              <a:t>.</a:t>
            </a:r>
            <a:endParaRPr lang="en-US" dirty="0"/>
          </a:p>
          <a:p>
            <a:r>
              <a:rPr lang="ar-IQ" b="1" u="sng" dirty="0"/>
              <a:t>مهارات التنفيد:</a:t>
            </a:r>
            <a:endParaRPr lang="en-US" dirty="0"/>
          </a:p>
          <a:p>
            <a:r>
              <a:rPr lang="ar-IQ" dirty="0"/>
              <a:t>وتشمل طرق واساليب التدريس ووسائط تعليمية متنوعة منها:</a:t>
            </a:r>
            <a:endParaRPr lang="en-US" dirty="0"/>
          </a:p>
          <a:p>
            <a:pPr lvl="0"/>
            <a:r>
              <a:rPr lang="ar-IQ" dirty="0"/>
              <a:t>التمهيد ـ استخدام الاسئلة ـ التعزيز.</a:t>
            </a:r>
            <a:endParaRPr lang="en-US" dirty="0"/>
          </a:p>
          <a:p>
            <a:pPr lvl="0"/>
            <a:r>
              <a:rPr lang="ar-IQ" dirty="0"/>
              <a:t>استخدام الوسائل التعليمية ـ تنويع الحركات والصوت.</a:t>
            </a:r>
            <a:endParaRPr lang="en-US" dirty="0"/>
          </a:p>
          <a:p>
            <a:pPr lvl="0"/>
            <a:r>
              <a:rPr lang="ar-IQ" dirty="0"/>
              <a:t>التقيد بالحصة الزمنية ـ تنسيق اجرائات تنفيد الدرس</a:t>
            </a:r>
            <a:r>
              <a:rPr lang="ar-IQ" dirty="0" smtClean="0"/>
              <a:t>.</a:t>
            </a:r>
          </a:p>
          <a:p>
            <a:r>
              <a:rPr lang="ar-IQ" b="1" u="sng" dirty="0"/>
              <a:t>مهارات التقويم:</a:t>
            </a:r>
            <a:endParaRPr lang="en-US" dirty="0"/>
          </a:p>
          <a:p>
            <a:r>
              <a:rPr lang="ar-IQ" dirty="0"/>
              <a:t>وتتضمن مهارات التقويم ما يلي :</a:t>
            </a:r>
            <a:endParaRPr lang="en-US" dirty="0"/>
          </a:p>
          <a:p>
            <a:pPr lvl="0"/>
            <a:r>
              <a:rPr lang="ar-IQ" dirty="0"/>
              <a:t>تصميم واعداد ادوات التقويم المختلفة وجمع البيانات عن المتعلمين.</a:t>
            </a:r>
            <a:endParaRPr lang="en-US" dirty="0"/>
          </a:p>
          <a:p>
            <a:pPr lvl="0"/>
            <a:r>
              <a:rPr lang="ar-IQ" dirty="0"/>
              <a:t>تشخيص نواحي القصور والقوة في العملية التعليمية </a:t>
            </a:r>
            <a:r>
              <a:rPr lang="ar-IQ" dirty="0" smtClean="0"/>
              <a:t>.</a:t>
            </a:r>
            <a:endParaRPr lang="en-US" dirty="0"/>
          </a:p>
        </p:txBody>
      </p:sp>
    </p:spTree>
    <p:extLst>
      <p:ext uri="{BB962C8B-B14F-4D97-AF65-F5344CB8AC3E}">
        <p14:creationId xmlns:p14="http://schemas.microsoft.com/office/powerpoint/2010/main" val="89617151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Effect transition="in" filter="fade">
                                      <p:cBhvr>
                                        <p:cTn id="77" dur="1000"/>
                                        <p:tgtEl>
                                          <p:spTgt spid="4">
                                            <p:txEl>
                                              <p:pRg st="10" end="10"/>
                                            </p:txEl>
                                          </p:spTgt>
                                        </p:tgtEl>
                                      </p:cBhvr>
                                    </p:animEffect>
                                    <p:anim calcmode="lin" valueType="num">
                                      <p:cBhvr>
                                        <p:cTn id="7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Effect transition="in" filter="fade">
                                      <p:cBhvr>
                                        <p:cTn id="84" dur="1000"/>
                                        <p:tgtEl>
                                          <p:spTgt spid="4">
                                            <p:txEl>
                                              <p:pRg st="11" end="11"/>
                                            </p:txEl>
                                          </p:spTgt>
                                        </p:tgtEl>
                                      </p:cBhvr>
                                    </p:animEffect>
                                    <p:anim calcmode="lin" valueType="num">
                                      <p:cBhvr>
                                        <p:cTn id="8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Effect transition="in" filter="fade">
                                      <p:cBhvr>
                                        <p:cTn id="91" dur="1000"/>
                                        <p:tgtEl>
                                          <p:spTgt spid="4">
                                            <p:txEl>
                                              <p:pRg st="12" end="12"/>
                                            </p:txEl>
                                          </p:spTgt>
                                        </p:tgtEl>
                                      </p:cBhvr>
                                    </p:animEffect>
                                    <p:anim calcmode="lin" valueType="num">
                                      <p:cBhvr>
                                        <p:cTn id="92"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13" end="13"/>
                                            </p:txEl>
                                          </p:spTgt>
                                        </p:tgtEl>
                                        <p:attrNameLst>
                                          <p:attrName>style.visibility</p:attrName>
                                        </p:attrNameLst>
                                      </p:cBhvr>
                                      <p:to>
                                        <p:strVal val="visible"/>
                                      </p:to>
                                    </p:set>
                                    <p:animEffect transition="in" filter="fade">
                                      <p:cBhvr>
                                        <p:cTn id="98" dur="1000"/>
                                        <p:tgtEl>
                                          <p:spTgt spid="4">
                                            <p:txEl>
                                              <p:pRg st="13" end="13"/>
                                            </p:txEl>
                                          </p:spTgt>
                                        </p:tgtEl>
                                      </p:cBhvr>
                                    </p:animEffect>
                                    <p:anim calcmode="lin" valueType="num">
                                      <p:cBhvr>
                                        <p:cTn id="99"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14" end="14"/>
                                            </p:txEl>
                                          </p:spTgt>
                                        </p:tgtEl>
                                        <p:attrNameLst>
                                          <p:attrName>style.visibility</p:attrName>
                                        </p:attrNameLst>
                                      </p:cBhvr>
                                      <p:to>
                                        <p:strVal val="visible"/>
                                      </p:to>
                                    </p:set>
                                    <p:animEffect transition="in" filter="fade">
                                      <p:cBhvr>
                                        <p:cTn id="105" dur="1000"/>
                                        <p:tgtEl>
                                          <p:spTgt spid="4">
                                            <p:txEl>
                                              <p:pRg st="14" end="14"/>
                                            </p:txEl>
                                          </p:spTgt>
                                        </p:tgtEl>
                                      </p:cBhvr>
                                    </p:animEffect>
                                    <p:anim calcmode="lin" valueType="num">
                                      <p:cBhvr>
                                        <p:cTn id="106"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15" end="15"/>
                                            </p:txEl>
                                          </p:spTgt>
                                        </p:tgtEl>
                                        <p:attrNameLst>
                                          <p:attrName>style.visibility</p:attrName>
                                        </p:attrNameLst>
                                      </p:cBhvr>
                                      <p:to>
                                        <p:strVal val="visible"/>
                                      </p:to>
                                    </p:set>
                                    <p:animEffect transition="in" filter="fade">
                                      <p:cBhvr>
                                        <p:cTn id="112" dur="1000"/>
                                        <p:tgtEl>
                                          <p:spTgt spid="4">
                                            <p:txEl>
                                              <p:pRg st="15" end="15"/>
                                            </p:txEl>
                                          </p:spTgt>
                                        </p:tgtEl>
                                      </p:cBhvr>
                                    </p:animEffect>
                                    <p:anim calcmode="lin" valueType="num">
                                      <p:cBhvr>
                                        <p:cTn id="113"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
                                            <p:txEl>
                                              <p:pRg st="16" end="16"/>
                                            </p:txEl>
                                          </p:spTgt>
                                        </p:tgtEl>
                                        <p:attrNameLst>
                                          <p:attrName>style.visibility</p:attrName>
                                        </p:attrNameLst>
                                      </p:cBhvr>
                                      <p:to>
                                        <p:strVal val="visible"/>
                                      </p:to>
                                    </p:set>
                                    <p:animEffect transition="in" filter="fade">
                                      <p:cBhvr>
                                        <p:cTn id="119" dur="1000"/>
                                        <p:tgtEl>
                                          <p:spTgt spid="4">
                                            <p:txEl>
                                              <p:pRg st="16" end="16"/>
                                            </p:txEl>
                                          </p:spTgt>
                                        </p:tgtEl>
                                      </p:cBhvr>
                                    </p:animEffect>
                                    <p:anim calcmode="lin" valueType="num">
                                      <p:cBhvr>
                                        <p:cTn id="120" dur="1000" fill="hold"/>
                                        <p:tgtEl>
                                          <p:spTgt spid="4">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7"/>
            <a:ext cx="9142825" cy="6856863"/>
          </a:xfrm>
          <a:prstGeom prst="rect">
            <a:avLst/>
          </a:prstGeom>
        </p:spPr>
      </p:pic>
      <p:sp>
        <p:nvSpPr>
          <p:cNvPr id="3" name="مربع نص 2"/>
          <p:cNvSpPr txBox="1"/>
          <p:nvPr/>
        </p:nvSpPr>
        <p:spPr>
          <a:xfrm>
            <a:off x="4139952" y="2714477"/>
            <a:ext cx="5013920" cy="3970318"/>
          </a:xfrm>
          <a:prstGeom prst="rect">
            <a:avLst/>
          </a:prstGeom>
          <a:noFill/>
        </p:spPr>
        <p:txBody>
          <a:bodyPr wrap="square" rtlCol="1">
            <a:spAutoFit/>
          </a:bodyPr>
          <a:lstStyle/>
          <a:p>
            <a:r>
              <a:rPr lang="ar-IQ" b="1" dirty="0"/>
              <a:t>نصائح للمعلم الطالب : </a:t>
            </a:r>
            <a:endParaRPr lang="en-US" dirty="0"/>
          </a:p>
          <a:p>
            <a:r>
              <a:rPr lang="ar-IQ" dirty="0"/>
              <a:t>تدكر ان اداءك في برنامج التدريب سينعكس اثره على الكلية والجامعة وعليك في المستقبل. وسيعتمد تقيمك على مدة نجاحك في تقديم نفسك بصورة مهنية واحترافية تعكس جودة تعليمك والاخلاقيات المكتسبة لدي :ـ</a:t>
            </a:r>
            <a:endParaRPr lang="en-US" dirty="0"/>
          </a:p>
          <a:p>
            <a:pPr lvl="0"/>
            <a:r>
              <a:rPr lang="ar-IQ" dirty="0"/>
              <a:t>احرص على ان يكون مكان تدريبك له علاقة وثيقة بمجال تخصصك.</a:t>
            </a:r>
            <a:endParaRPr lang="en-US" dirty="0"/>
          </a:p>
          <a:p>
            <a:pPr lvl="0"/>
            <a:r>
              <a:rPr lang="ar-IQ" dirty="0"/>
              <a:t>حافظ على مواعيد الحضور والانصراف ، والمضهر العام ، والاخلاص فالعمل ،لانها تعكس بشكل كبير مدى جديتك ومهنيتك وتاكد على ان تتعمل مع جهة التدريب كاي موظف متفرغ لديهم.</a:t>
            </a:r>
            <a:endParaRPr lang="en-US" dirty="0"/>
          </a:p>
          <a:p>
            <a:pPr lvl="0"/>
            <a:r>
              <a:rPr lang="ar-IQ" dirty="0"/>
              <a:t>الالتزام بالقوانين الخاصة بجهة التدريب من سريات المعلومات واخلاقيات المهنة.</a:t>
            </a:r>
            <a:endParaRPr lang="en-US" dirty="0"/>
          </a:p>
          <a:p>
            <a:pPr lvl="0"/>
            <a:r>
              <a:rPr lang="ar-IQ" dirty="0"/>
              <a:t>استمع بعناية الى كافة التعليمات الخاصة بمهامك ، واحرص على طرح الاسئلة في حالة عدم المعرفة الى الموظف المختص</a:t>
            </a:r>
            <a:r>
              <a:rPr lang="ar-IQ" dirty="0" smtClean="0"/>
              <a:t>.</a:t>
            </a:r>
            <a:endParaRPr lang="en-US" dirty="0"/>
          </a:p>
        </p:txBody>
      </p:sp>
    </p:spTree>
    <p:extLst>
      <p:ext uri="{BB962C8B-B14F-4D97-AF65-F5344CB8AC3E}">
        <p14:creationId xmlns:p14="http://schemas.microsoft.com/office/powerpoint/2010/main" val="31202329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667</Words>
  <Application>Microsoft Office PowerPoint</Application>
  <PresentationFormat>On-screen Show (4:3)</PresentationFormat>
  <Paragraphs>71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Diwani Bent</vt:lpstr>
      <vt:lpstr>Times New Roman</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HP</cp:lastModifiedBy>
  <cp:revision>55</cp:revision>
  <dcterms:created xsi:type="dcterms:W3CDTF">2020-11-18T21:55:30Z</dcterms:created>
  <dcterms:modified xsi:type="dcterms:W3CDTF">2024-02-07T04:25:35Z</dcterms:modified>
</cp:coreProperties>
</file>