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06" r:id="rId4"/>
    <p:sldId id="258" r:id="rId5"/>
    <p:sldId id="263" r:id="rId6"/>
    <p:sldId id="259" r:id="rId7"/>
    <p:sldId id="302" r:id="rId8"/>
    <p:sldId id="273" r:id="rId9"/>
    <p:sldId id="303" r:id="rId10"/>
    <p:sldId id="275" r:id="rId11"/>
    <p:sldId id="264" r:id="rId12"/>
    <p:sldId id="280" r:id="rId13"/>
    <p:sldId id="265" r:id="rId14"/>
    <p:sldId id="266" r:id="rId15"/>
    <p:sldId id="281" r:id="rId16"/>
    <p:sldId id="284" r:id="rId17"/>
    <p:sldId id="300" r:id="rId18"/>
    <p:sldId id="257" r:id="rId19"/>
    <p:sldId id="282" r:id="rId20"/>
    <p:sldId id="304" r:id="rId21"/>
    <p:sldId id="305" r:id="rId22"/>
    <p:sldId id="276" r:id="rId23"/>
    <p:sldId id="285" r:id="rId24"/>
    <p:sldId id="290" r:id="rId25"/>
    <p:sldId id="287" r:id="rId26"/>
    <p:sldId id="288" r:id="rId27"/>
    <p:sldId id="291" r:id="rId28"/>
    <p:sldId id="292"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70D9-33A4-75E4-F006-76941F5CB2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9ECCED-AF86-C462-F40A-B11662032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E66F0-0AB8-255C-C784-01BAD9D5497D}"/>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01B43F3A-5F4F-8587-7DD9-25A969092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EABA1-0301-4192-4811-E1B3DE8B43BB}"/>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06546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B57B-6EA4-5BA9-DBCD-6B8423857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B8A80-A379-C3B7-E1BC-B999A25291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09A6C-50D2-9E43-D823-0CC3C09BA4F8}"/>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B67E80FF-234E-BBFB-B309-A89522833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5C053-D825-0AC4-9BFF-334FF8CA4393}"/>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13557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B73698-F67D-7C3C-1326-CB90833632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99D3A-0F09-1F8E-0BDE-23D80B9B8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2F302-F94B-C20E-BD4F-FB30411F0D51}"/>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3249C1A8-71E3-FA5D-4CEC-3E2E85A69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C4027-47D9-33BC-7FD5-0E06398872A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87306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C00C-46A7-A65F-B61B-2FD4C5974B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7AF9C-61C4-8E18-CAB5-4FE21F7D6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7BFCA-CA0A-5A4C-1DC0-EBFB0A739ACC}"/>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F5B87DDA-9FB6-AD64-302D-D919DF7F5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67723-E5E2-4A8F-6800-62EA89B40392}"/>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05702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71B3-C594-8DAD-DDF4-05AD32A4D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E3280-551F-2F88-7203-8980CAEAC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81271-8ECF-4D91-5ADC-BFA10446D904}"/>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71E14A3F-7A67-4B8B-15EC-936A98E65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C1E9F-0EEE-12E3-9B81-B2B815C4CC44}"/>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23828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9434-82D8-B66E-FA2E-1145521AB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D902C-5BE8-5422-4DE3-E517C8A74D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FCBCDC-B1D9-48F2-0B63-DA698848D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E637C-EC0C-D0E2-B96D-965BCE9C029A}"/>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6" name="Footer Placeholder 5">
            <a:extLst>
              <a:ext uri="{FF2B5EF4-FFF2-40B4-BE49-F238E27FC236}">
                <a16:creationId xmlns:a16="http://schemas.microsoft.com/office/drawing/2014/main" id="{D06C5274-91EE-8AA0-4B50-47F6FA5CC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3523B-0D35-26C9-D12C-2C728CE238A5}"/>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83238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C69B-D7B7-7D16-4CB9-486ED99E0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B20D5-76BE-340A-972C-68F99A7FD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2F44B-39D9-4368-3587-EFA5A11D8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61370-F79D-1C85-E26B-B52DC613A5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03266C-5019-A797-AEB3-867FCC4A97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BB018-B39A-78AD-B005-1D4F9A0DE95E}"/>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8" name="Footer Placeholder 7">
            <a:extLst>
              <a:ext uri="{FF2B5EF4-FFF2-40B4-BE49-F238E27FC236}">
                <a16:creationId xmlns:a16="http://schemas.microsoft.com/office/drawing/2014/main" id="{4DE65FB7-044C-EDCF-12A7-464D071C55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737AE-6D1D-2C67-9708-8619BFA3414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17852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7F2D-5462-EC83-5461-420FA7630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0D663-122B-9B72-468C-0B19064500D7}"/>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4" name="Footer Placeholder 3">
            <a:extLst>
              <a:ext uri="{FF2B5EF4-FFF2-40B4-BE49-F238E27FC236}">
                <a16:creationId xmlns:a16="http://schemas.microsoft.com/office/drawing/2014/main" id="{33B386BB-BB91-BECE-40E6-F78942730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8ABCBB-EDEF-E673-7771-9EE0D82129A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367914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13E8B-43E6-E038-47FF-E3548EBF55AA}"/>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3" name="Footer Placeholder 2">
            <a:extLst>
              <a:ext uri="{FF2B5EF4-FFF2-40B4-BE49-F238E27FC236}">
                <a16:creationId xmlns:a16="http://schemas.microsoft.com/office/drawing/2014/main" id="{E3AA197C-9A05-B32A-F66A-417D5AC3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27093-132F-5C63-2012-43F46B54EF30}"/>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255891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091B-13D8-104A-1757-0395B1509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831E4-8960-88D1-7FFA-D8C090D755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773605-A941-3C52-1152-B33E3DDA7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B525D-31C3-AB33-4778-0B2CADC77DEA}"/>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6" name="Footer Placeholder 5">
            <a:extLst>
              <a:ext uri="{FF2B5EF4-FFF2-40B4-BE49-F238E27FC236}">
                <a16:creationId xmlns:a16="http://schemas.microsoft.com/office/drawing/2014/main" id="{28058447-B9FE-9791-A126-CB0AE4161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EDD4A-32B5-499D-AE35-80AB7BFFE4FB}"/>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21900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AD6E-E5FF-8882-56DB-B3BF31C4F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74EA09-D7F1-F946-5AE0-4D8467ECC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C021C2-84DF-4ABE-E2F2-7BAA7CC3E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B79EA-F76E-49EE-5F22-67EEEFC0D8F9}"/>
              </a:ext>
            </a:extLst>
          </p:cNvPr>
          <p:cNvSpPr>
            <a:spLocks noGrp="1"/>
          </p:cNvSpPr>
          <p:nvPr>
            <p:ph type="dt" sz="half" idx="10"/>
          </p:nvPr>
        </p:nvSpPr>
        <p:spPr/>
        <p:txBody>
          <a:bodyPr/>
          <a:lstStyle/>
          <a:p>
            <a:fld id="{F10D0928-DA2A-48A7-AA34-63C9A2E91B98}" type="datetimeFigureOut">
              <a:rPr lang="en-US" smtClean="0"/>
              <a:t>12/3/2023</a:t>
            </a:fld>
            <a:endParaRPr lang="en-US"/>
          </a:p>
        </p:txBody>
      </p:sp>
      <p:sp>
        <p:nvSpPr>
          <p:cNvPr id="6" name="Footer Placeholder 5">
            <a:extLst>
              <a:ext uri="{FF2B5EF4-FFF2-40B4-BE49-F238E27FC236}">
                <a16:creationId xmlns:a16="http://schemas.microsoft.com/office/drawing/2014/main" id="{D87B836C-9491-C25A-2351-488AE4C05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A4BFC-1BA2-E688-C2B4-BFC011313AA7}"/>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95581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E224E-C849-51D7-DDDE-2297FAA6B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E035F6-7A62-F92C-EBC3-54C12524A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D26F4-EAD3-058A-73E0-65E97FF82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D0928-DA2A-48A7-AA34-63C9A2E91B98}" type="datetimeFigureOut">
              <a:rPr lang="en-US" smtClean="0"/>
              <a:t>12/3/2023</a:t>
            </a:fld>
            <a:endParaRPr lang="en-US"/>
          </a:p>
        </p:txBody>
      </p:sp>
      <p:sp>
        <p:nvSpPr>
          <p:cNvPr id="5" name="Footer Placeholder 4">
            <a:extLst>
              <a:ext uri="{FF2B5EF4-FFF2-40B4-BE49-F238E27FC236}">
                <a16:creationId xmlns:a16="http://schemas.microsoft.com/office/drawing/2014/main" id="{8A7E33FE-19FF-6400-79AC-DAF354E34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125555-7891-2852-410A-D3B160DB0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65EC3-0161-4362-9851-A41344CFF53A}" type="slidenum">
              <a:rPr lang="en-US" smtClean="0"/>
              <a:t>‹#›</a:t>
            </a:fld>
            <a:endParaRPr lang="en-US"/>
          </a:p>
        </p:txBody>
      </p:sp>
    </p:spTree>
    <p:extLst>
      <p:ext uri="{BB962C8B-B14F-4D97-AF65-F5344CB8AC3E}">
        <p14:creationId xmlns:p14="http://schemas.microsoft.com/office/powerpoint/2010/main" val="3793705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F053-4EB6-86BB-A200-7F6B8E439A45}"/>
              </a:ext>
            </a:extLst>
          </p:cNvPr>
          <p:cNvSpPr>
            <a:spLocks noGrp="1"/>
          </p:cNvSpPr>
          <p:nvPr>
            <p:ph type="ctrTitle"/>
          </p:nvPr>
        </p:nvSpPr>
        <p:spPr/>
        <p:txBody>
          <a:bodyPr>
            <a:normAutofit fontScale="90000"/>
          </a:bodyPr>
          <a:lstStyle/>
          <a:p>
            <a:r>
              <a:rPr lang="en-US" dirty="0"/>
              <a:t>Collagen matrices versus connective tissue graft in the treatment of gingival recession</a:t>
            </a:r>
          </a:p>
        </p:txBody>
      </p:sp>
      <p:sp>
        <p:nvSpPr>
          <p:cNvPr id="3" name="Subtitle 2">
            <a:extLst>
              <a:ext uri="{FF2B5EF4-FFF2-40B4-BE49-F238E27FC236}">
                <a16:creationId xmlns:a16="http://schemas.microsoft.com/office/drawing/2014/main" id="{6585A496-F918-36D6-625F-119CDE9999D6}"/>
              </a:ext>
            </a:extLst>
          </p:cNvPr>
          <p:cNvSpPr>
            <a:spLocks noGrp="1"/>
          </p:cNvSpPr>
          <p:nvPr>
            <p:ph type="subTitle" idx="1"/>
          </p:nvPr>
        </p:nvSpPr>
        <p:spPr/>
        <p:txBody>
          <a:bodyPr/>
          <a:lstStyle/>
          <a:p>
            <a:r>
              <a:rPr lang="en-US" sz="2400" b="1" dirty="0"/>
              <a:t>Prof. Basima </a:t>
            </a:r>
            <a:r>
              <a:rPr lang="en-US" sz="2400" b="1" dirty="0" err="1"/>
              <a:t>Gh</a:t>
            </a:r>
            <a:r>
              <a:rPr lang="en-US" sz="2400" b="1" dirty="0"/>
              <a:t> ALI</a:t>
            </a:r>
          </a:p>
          <a:p>
            <a:endParaRPr lang="en-US" dirty="0"/>
          </a:p>
        </p:txBody>
      </p:sp>
    </p:spTree>
    <p:extLst>
      <p:ext uri="{BB962C8B-B14F-4D97-AF65-F5344CB8AC3E}">
        <p14:creationId xmlns:p14="http://schemas.microsoft.com/office/powerpoint/2010/main" val="2995674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31063-97D8-AA91-C72D-AF441E84A2A3}"/>
              </a:ext>
            </a:extLst>
          </p:cNvPr>
          <p:cNvSpPr txBox="1"/>
          <p:nvPr/>
        </p:nvSpPr>
        <p:spPr>
          <a:xfrm>
            <a:off x="1744824" y="2142750"/>
            <a:ext cx="7186904" cy="2677656"/>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Matrices with a higher collagen content and thickness should degrade more slowly. In addition, in order to decelerate resorption and, thus, prolong the barrier function of collagen matrices, </a:t>
            </a:r>
            <a:r>
              <a:rPr lang="en-US"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several cross-linking methods, such as ultraviolet radiation, glutaraldehyde, diphenyl-phosphoryl </a:t>
            </a:r>
            <a:r>
              <a:rPr lang="en-US" sz="2400" b="1"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azide</a:t>
            </a:r>
            <a:r>
              <a:rPr lang="en-US"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or hexamethylene diisocyanate, have been used. </a:t>
            </a:r>
            <a:endParaRPr lang="en-US" sz="2400" b="1" dirty="0">
              <a:solidFill>
                <a:srgbClr val="FF0000"/>
              </a:solidFill>
            </a:endParaRPr>
          </a:p>
        </p:txBody>
      </p:sp>
    </p:spTree>
    <p:extLst>
      <p:ext uri="{BB962C8B-B14F-4D97-AF65-F5344CB8AC3E}">
        <p14:creationId xmlns:p14="http://schemas.microsoft.com/office/powerpoint/2010/main" val="289258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3619D-7B1F-1F70-A70B-1F18B998D95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Focusing on xenogeneic devices, in 2009 a new collagen</a:t>
            </a:r>
          </a:p>
          <a:p>
            <a:pPr indent="-228600">
              <a:lnSpc>
                <a:spcPct val="90000"/>
              </a:lnSpc>
              <a:spcAft>
                <a:spcPts val="600"/>
              </a:spcAft>
              <a:buFont typeface="Arial" panose="020B0604020202020204" pitchFamily="34" charset="0"/>
              <a:buChar char="•"/>
            </a:pPr>
            <a:r>
              <a:rPr lang="en-US" sz="2200" b="0" i="0" u="none" strike="noStrike" baseline="0"/>
              <a:t>matrix (Geistlich Mucograft®) has been introduced showing</a:t>
            </a:r>
          </a:p>
          <a:p>
            <a:pPr indent="-228600">
              <a:lnSpc>
                <a:spcPct val="90000"/>
              </a:lnSpc>
              <a:spcAft>
                <a:spcPts val="600"/>
              </a:spcAft>
              <a:buFont typeface="Arial" panose="020B0604020202020204" pitchFamily="34" charset="0"/>
              <a:buChar char="•"/>
            </a:pPr>
            <a:r>
              <a:rPr lang="en-US" sz="2200" b="0" i="0" u="none" strike="noStrike" baseline="0"/>
              <a:t>successful outcomes for promoting regeneration of</a:t>
            </a:r>
          </a:p>
          <a:p>
            <a:pPr indent="-228600">
              <a:lnSpc>
                <a:spcPct val="90000"/>
              </a:lnSpc>
              <a:spcAft>
                <a:spcPts val="600"/>
              </a:spcAft>
              <a:buFont typeface="Arial" panose="020B0604020202020204" pitchFamily="34" charset="0"/>
              <a:buChar char="•"/>
            </a:pPr>
            <a:r>
              <a:rPr lang="en-US" sz="2200" b="0" i="0" u="none" strike="noStrike" baseline="0"/>
              <a:t>keratinized tissue around implants  and improvement of</a:t>
            </a:r>
          </a:p>
          <a:p>
            <a:pPr indent="-228600">
              <a:lnSpc>
                <a:spcPct val="90000"/>
              </a:lnSpc>
              <a:spcAft>
                <a:spcPts val="600"/>
              </a:spcAft>
              <a:buFont typeface="Arial" panose="020B0604020202020204" pitchFamily="34" charset="0"/>
              <a:buChar char="•"/>
            </a:pPr>
            <a:r>
              <a:rPr lang="en-US" sz="2200" b="0" i="0" u="none" strike="noStrike" baseline="0"/>
              <a:t>early mucosal wound healing .</a:t>
            </a:r>
          </a:p>
        </p:txBody>
      </p:sp>
      <p:pic>
        <p:nvPicPr>
          <p:cNvPr id="4" name="Picture 3">
            <a:extLst>
              <a:ext uri="{FF2B5EF4-FFF2-40B4-BE49-F238E27FC236}">
                <a16:creationId xmlns:a16="http://schemas.microsoft.com/office/drawing/2014/main" id="{8AD8B9F0-E937-DA18-7BBA-C9D63583ED31}"/>
              </a:ext>
            </a:extLst>
          </p:cNvPr>
          <p:cNvPicPr>
            <a:picLocks noChangeAspect="1"/>
          </p:cNvPicPr>
          <p:nvPr/>
        </p:nvPicPr>
        <p:blipFill rotWithShape="1">
          <a:blip r:embed="rId2"/>
          <a:srcRect l="32977" r="106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779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AD500-9233-8D28-331B-C8B9CE53C8D2}"/>
              </a:ext>
            </a:extLst>
          </p:cNvPr>
          <p:cNvSpPr txBox="1"/>
          <p:nvPr/>
        </p:nvSpPr>
        <p:spPr>
          <a:xfrm>
            <a:off x="4076700" y="3332112"/>
            <a:ext cx="7505700" cy="1200329"/>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 fully resorbable collagen matrix made of porcine collagen without further cross-linking. </a:t>
            </a:r>
          </a:p>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approximately 2.5–5.0 mm thick. No prior hydration is required. </a:t>
            </a:r>
            <a:endParaRPr lang="en-US" dirty="0"/>
          </a:p>
        </p:txBody>
      </p:sp>
      <p:pic>
        <p:nvPicPr>
          <p:cNvPr id="2" name="Picture 1">
            <a:extLst>
              <a:ext uri="{FF2B5EF4-FFF2-40B4-BE49-F238E27FC236}">
                <a16:creationId xmlns:a16="http://schemas.microsoft.com/office/drawing/2014/main" id="{FC813BC9-2073-7AEF-8E14-C0BEF83EDCC1}"/>
              </a:ext>
            </a:extLst>
          </p:cNvPr>
          <p:cNvPicPr>
            <a:picLocks noChangeAspect="1"/>
          </p:cNvPicPr>
          <p:nvPr/>
        </p:nvPicPr>
        <p:blipFill>
          <a:blip r:embed="rId2"/>
          <a:stretch>
            <a:fillRect/>
          </a:stretch>
        </p:blipFill>
        <p:spPr>
          <a:xfrm>
            <a:off x="16222" y="186612"/>
            <a:ext cx="5308081" cy="2985796"/>
          </a:xfrm>
          <a:prstGeom prst="rect">
            <a:avLst/>
          </a:prstGeom>
        </p:spPr>
      </p:pic>
    </p:spTree>
    <p:extLst>
      <p:ext uri="{BB962C8B-B14F-4D97-AF65-F5344CB8AC3E}">
        <p14:creationId xmlns:p14="http://schemas.microsoft.com/office/powerpoint/2010/main" val="365104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702BD-24C6-D83A-E80B-2963507DECF8}"/>
              </a:ext>
            </a:extLst>
          </p:cNvPr>
          <p:cNvPicPr>
            <a:picLocks noChangeAspect="1"/>
          </p:cNvPicPr>
          <p:nvPr/>
        </p:nvPicPr>
        <p:blipFill rotWithShape="1">
          <a:blip r:embed="rId2"/>
          <a:srcRect l="16276" r="26831"/>
          <a:stretch/>
        </p:blipFill>
        <p:spPr>
          <a:xfrm>
            <a:off x="1" y="1919850"/>
            <a:ext cx="4994602" cy="4938149"/>
          </a:xfrm>
          <a:prstGeom prst="rect">
            <a:avLst/>
          </a:prstGeom>
        </p:spPr>
      </p:pic>
      <p:sp>
        <p:nvSpPr>
          <p:cNvPr id="3" name="TextBox 2">
            <a:extLst>
              <a:ext uri="{FF2B5EF4-FFF2-40B4-BE49-F238E27FC236}">
                <a16:creationId xmlns:a16="http://schemas.microsoft.com/office/drawing/2014/main" id="{B545ACFF-5453-3019-FEC7-5F340C61D0A0}"/>
              </a:ext>
            </a:extLst>
          </p:cNvPr>
          <p:cNvSpPr txBox="1"/>
          <p:nvPr/>
        </p:nvSpPr>
        <p:spPr>
          <a:xfrm>
            <a:off x="5743575" y="485775"/>
            <a:ext cx="5800725" cy="5176837"/>
          </a:xfrm>
          <a:prstGeom prst="rect">
            <a:avLst/>
          </a:prstGeom>
        </p:spPr>
        <p:txBody>
          <a:bodyPr vert="horz" lIns="91440" tIns="45720" rIns="91440" bIns="45720" rtlCol="0">
            <a:normAutofit fontScale="85000" lnSpcReduction="10000"/>
          </a:bodyPr>
          <a:lstStyle/>
          <a:p>
            <a:pPr indent="-228600">
              <a:lnSpc>
                <a:spcPct val="90000"/>
              </a:lnSpc>
              <a:spcAft>
                <a:spcPts val="600"/>
              </a:spcAft>
              <a:buFont typeface="Arial" panose="020B0604020202020204" pitchFamily="34" charset="0"/>
              <a:buChar char="•"/>
            </a:pPr>
            <a:r>
              <a:rPr lang="en-US" sz="2200" b="0" i="0" u="none" strike="noStrike" baseline="0" dirty="0" err="1"/>
              <a:t>Geistlich</a:t>
            </a:r>
            <a:r>
              <a:rPr lang="en-US" sz="2200" b="0" i="0" u="none" strike="noStrike" baseline="0" dirty="0"/>
              <a:t> </a:t>
            </a:r>
            <a:r>
              <a:rPr lang="en-US" sz="2200" b="0" i="0" u="none" strike="noStrike" baseline="0" dirty="0" err="1"/>
              <a:t>Mucograft</a:t>
            </a:r>
            <a:r>
              <a:rPr lang="en-US" sz="2200" b="0" i="0" u="none" strike="noStrike" baseline="0" dirty="0"/>
              <a:t>® collagen matrix has been</a:t>
            </a:r>
          </a:p>
          <a:p>
            <a:pPr indent="-228600">
              <a:lnSpc>
                <a:spcPct val="90000"/>
              </a:lnSpc>
              <a:spcAft>
                <a:spcPts val="600"/>
              </a:spcAft>
              <a:buFont typeface="Arial" panose="020B0604020202020204" pitchFamily="34" charset="0"/>
              <a:buChar char="•"/>
            </a:pPr>
            <a:r>
              <a:rPr lang="en-US" sz="2200" b="0" i="0" u="none" strike="noStrike" baseline="0" dirty="0"/>
              <a:t>adopted in several clinical trials showing superiority in</a:t>
            </a:r>
          </a:p>
          <a:p>
            <a:pPr indent="-228600">
              <a:lnSpc>
                <a:spcPct val="90000"/>
              </a:lnSpc>
              <a:spcAft>
                <a:spcPts val="600"/>
              </a:spcAft>
              <a:buFont typeface="Arial" panose="020B0604020202020204" pitchFamily="34" charset="0"/>
              <a:buChar char="•"/>
            </a:pPr>
            <a:r>
              <a:rPr lang="en-US" sz="2200" b="0" i="0" u="none" strike="noStrike" baseline="0" dirty="0"/>
              <a:t>root coverage outcomes compared to CAF alone, both</a:t>
            </a:r>
          </a:p>
          <a:p>
            <a:pPr indent="-228600">
              <a:lnSpc>
                <a:spcPct val="90000"/>
              </a:lnSpc>
              <a:spcAft>
                <a:spcPts val="600"/>
              </a:spcAft>
              <a:buFont typeface="Arial" panose="020B0604020202020204" pitchFamily="34" charset="0"/>
              <a:buChar char="•"/>
            </a:pPr>
            <a:r>
              <a:rPr lang="en-US" sz="2200" b="0" i="0" u="none" strike="noStrike" baseline="0" dirty="0"/>
              <a:t>short and long term. In fact, root coverage and</a:t>
            </a:r>
          </a:p>
          <a:p>
            <a:pPr indent="-228600">
              <a:lnSpc>
                <a:spcPct val="90000"/>
              </a:lnSpc>
              <a:spcAft>
                <a:spcPts val="600"/>
              </a:spcAft>
              <a:buFont typeface="Arial" panose="020B0604020202020204" pitchFamily="34" charset="0"/>
              <a:buChar char="•"/>
            </a:pPr>
            <a:r>
              <a:rPr lang="en-US" sz="2200" b="0" i="0" u="none" strike="noStrike" baseline="0" dirty="0"/>
              <a:t>gingival thickness outcomes following CAF + collagen</a:t>
            </a:r>
          </a:p>
          <a:p>
            <a:pPr indent="-228600">
              <a:lnSpc>
                <a:spcPct val="90000"/>
              </a:lnSpc>
              <a:spcAft>
                <a:spcPts val="600"/>
              </a:spcAft>
              <a:buFont typeface="Arial" panose="020B0604020202020204" pitchFamily="34" charset="0"/>
              <a:buChar char="•"/>
            </a:pPr>
            <a:r>
              <a:rPr lang="en-US" sz="2200" b="0" i="0" u="none" strike="noStrike" baseline="0" dirty="0"/>
              <a:t>matrix (CM) remained stable in treated gingival recessions</a:t>
            </a:r>
          </a:p>
          <a:p>
            <a:pPr indent="-228600">
              <a:lnSpc>
                <a:spcPct val="90000"/>
              </a:lnSpc>
              <a:spcAft>
                <a:spcPts val="600"/>
              </a:spcAft>
              <a:buFont typeface="Arial" panose="020B0604020202020204" pitchFamily="34" charset="0"/>
              <a:buChar char="•"/>
            </a:pPr>
            <a:r>
              <a:rPr lang="en-US" sz="2200" b="0" i="0" u="none" strike="noStrike" baseline="0" dirty="0"/>
              <a:t>over 1 and 3 years of follow-up  with similar</a:t>
            </a:r>
          </a:p>
          <a:p>
            <a:pPr indent="-228600">
              <a:lnSpc>
                <a:spcPct val="90000"/>
              </a:lnSpc>
              <a:spcAft>
                <a:spcPts val="600"/>
              </a:spcAft>
              <a:buFont typeface="Arial" panose="020B0604020202020204" pitchFamily="34" charset="0"/>
              <a:buChar char="•"/>
            </a:pPr>
            <a:r>
              <a:rPr lang="en-US" sz="2200" b="0" i="0" u="none" strike="noStrike" baseline="0" dirty="0"/>
              <a:t>patient-reported outcomes with respect to CAF alone</a:t>
            </a:r>
          </a:p>
          <a:p>
            <a:pPr indent="-228600">
              <a:lnSpc>
                <a:spcPct val="90000"/>
              </a:lnSpc>
              <a:spcAft>
                <a:spcPts val="600"/>
              </a:spcAft>
              <a:buFont typeface="Arial" panose="020B0604020202020204" pitchFamily="34" charset="0"/>
              <a:buChar char="•"/>
            </a:pPr>
            <a:r>
              <a:rPr lang="en-US" sz="2200" b="0" i="0" u="none" strike="noStrike" baseline="0" dirty="0"/>
              <a:t>However, when CAF + CM has been tested in</a:t>
            </a:r>
          </a:p>
          <a:p>
            <a:pPr indent="-228600">
              <a:lnSpc>
                <a:spcPct val="90000"/>
              </a:lnSpc>
              <a:spcAft>
                <a:spcPts val="600"/>
              </a:spcAft>
              <a:buFont typeface="Arial" panose="020B0604020202020204" pitchFamily="34" charset="0"/>
              <a:buChar char="•"/>
            </a:pPr>
            <a:r>
              <a:rPr lang="en-US" sz="2200" b="0" i="0" u="none" strike="noStrike" baseline="0" dirty="0"/>
              <a:t>comparison with CAF + CTG  the latter reported</a:t>
            </a:r>
          </a:p>
          <a:p>
            <a:pPr indent="-228600">
              <a:lnSpc>
                <a:spcPct val="90000"/>
              </a:lnSpc>
              <a:spcAft>
                <a:spcPts val="600"/>
              </a:spcAft>
              <a:buFont typeface="Arial" panose="020B0604020202020204" pitchFamily="34" charset="0"/>
              <a:buChar char="•"/>
            </a:pPr>
            <a:r>
              <a:rPr lang="en-US" sz="2200" b="0" i="0" u="none" strike="noStrike" baseline="0" dirty="0"/>
              <a:t>greater results of root coverage and recession reduction.</a:t>
            </a:r>
          </a:p>
          <a:p>
            <a:pPr indent="-228600">
              <a:lnSpc>
                <a:spcPct val="90000"/>
              </a:lnSpc>
              <a:spcAft>
                <a:spcPts val="600"/>
              </a:spcAft>
              <a:buFont typeface="Arial" panose="020B0604020202020204" pitchFamily="34" charset="0"/>
              <a:buChar char="•"/>
            </a:pPr>
            <a:r>
              <a:rPr lang="en-US" sz="2200" b="0" i="0" u="none" strike="noStrike" baseline="0" dirty="0"/>
              <a:t>Nonetheless, the use of the collagen matrix revealed</a:t>
            </a:r>
          </a:p>
          <a:p>
            <a:pPr indent="-228600">
              <a:lnSpc>
                <a:spcPct val="90000"/>
              </a:lnSpc>
              <a:spcAft>
                <a:spcPts val="600"/>
              </a:spcAft>
              <a:buFont typeface="Arial" panose="020B0604020202020204" pitchFamily="34" charset="0"/>
              <a:buChar char="•"/>
            </a:pPr>
            <a:r>
              <a:rPr lang="en-US" sz="2200" b="0" i="0" u="none" strike="noStrike" baseline="0" dirty="0"/>
              <a:t>good results in terms of patient discomfort and postoperative</a:t>
            </a:r>
          </a:p>
          <a:p>
            <a:pPr indent="-228600">
              <a:lnSpc>
                <a:spcPct val="90000"/>
              </a:lnSpc>
              <a:spcAft>
                <a:spcPts val="600"/>
              </a:spcAft>
              <a:buFont typeface="Arial" panose="020B0604020202020204" pitchFamily="34" charset="0"/>
              <a:buChar char="•"/>
            </a:pPr>
            <a:r>
              <a:rPr lang="en-US" sz="2200" b="0" i="0" u="none" strike="noStrike" baseline="0" dirty="0"/>
              <a:t>pain, as the surgical donor site is avoided </a:t>
            </a:r>
            <a:r>
              <a:rPr lang="en-US" sz="1100" b="0" i="0" u="none" strike="noStrike" baseline="0" dirty="0"/>
              <a:t>.</a:t>
            </a:r>
          </a:p>
        </p:txBody>
      </p:sp>
    </p:spTree>
    <p:extLst>
      <p:ext uri="{BB962C8B-B14F-4D97-AF65-F5344CB8AC3E}">
        <p14:creationId xmlns:p14="http://schemas.microsoft.com/office/powerpoint/2010/main" val="32509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36B06-CA6B-CAD5-BB90-20876F5A14E6}"/>
              </a:ext>
            </a:extLst>
          </p:cNvPr>
          <p:cNvPicPr>
            <a:picLocks noChangeAspect="1"/>
          </p:cNvPicPr>
          <p:nvPr/>
        </p:nvPicPr>
        <p:blipFill rotWithShape="1">
          <a:blip r:embed="rId2"/>
          <a:srcRect l="20688"/>
          <a:stretch/>
        </p:blipFill>
        <p:spPr>
          <a:xfrm>
            <a:off x="4562474" y="1446920"/>
            <a:ext cx="7239001" cy="5134109"/>
          </a:xfrm>
          <a:prstGeom prst="rect">
            <a:avLst/>
          </a:prstGeom>
        </p:spPr>
      </p:pic>
      <p:sp>
        <p:nvSpPr>
          <p:cNvPr id="3" name="TextBox 2">
            <a:extLst>
              <a:ext uri="{FF2B5EF4-FFF2-40B4-BE49-F238E27FC236}">
                <a16:creationId xmlns:a16="http://schemas.microsoft.com/office/drawing/2014/main" id="{9091564D-4D8D-82B6-4D2E-878D47415CB8}"/>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0" i="0" u="none" strike="noStrike" baseline="0"/>
              <a:t>XCM is a newly developed porcine-derived </a:t>
            </a:r>
            <a:r>
              <a:rPr lang="en-US" sz="1700" b="1" i="0" u="none" strike="noStrike" baseline="0"/>
              <a:t>MUCODERM </a:t>
            </a:r>
            <a:r>
              <a:rPr lang="en-US" sz="1700" b="0" i="0" u="none" strike="noStrike" baseline="0"/>
              <a:t> </a:t>
            </a:r>
          </a:p>
          <a:p>
            <a:pPr indent="-228600">
              <a:lnSpc>
                <a:spcPct val="90000"/>
              </a:lnSpc>
              <a:spcAft>
                <a:spcPts val="600"/>
              </a:spcAft>
              <a:buFont typeface="Arial" panose="020B0604020202020204" pitchFamily="34" charset="0"/>
              <a:buChar char="•"/>
            </a:pPr>
            <a:endParaRPr lang="en-US" sz="1700" b="0" i="0" u="none" strike="noStrike" baseline="0"/>
          </a:p>
          <a:p>
            <a:pPr indent="-228600">
              <a:lnSpc>
                <a:spcPct val="90000"/>
              </a:lnSpc>
              <a:spcAft>
                <a:spcPts val="600"/>
              </a:spcAft>
              <a:buFont typeface="Arial" panose="020B0604020202020204" pitchFamily="34" charset="0"/>
              <a:buChar char="•"/>
            </a:pPr>
            <a:r>
              <a:rPr lang="en-US" sz="1700" b="0" i="0" u="none" strike="noStrike" baseline="0"/>
              <a:t>bioresorbable product. This 3D-matrix is a bilayered composite of pure Type I and III collagen without cross-linking. The outer layer is compact, intended to hold sutures and protect the defect in open healing situations while the inner layer is porous, designed to promote blood clot stabilization and rapid vascularization and to allow the ingrowth of tissue . </a:t>
            </a:r>
            <a:endParaRPr lang="en-US" sz="1700"/>
          </a:p>
        </p:txBody>
      </p:sp>
    </p:spTree>
    <p:extLst>
      <p:ext uri="{BB962C8B-B14F-4D97-AF65-F5344CB8AC3E}">
        <p14:creationId xmlns:p14="http://schemas.microsoft.com/office/powerpoint/2010/main" val="3203624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B1FF4F-3E31-0F0E-3DD0-BCF55C4DF24E}"/>
              </a:ext>
            </a:extLst>
          </p:cNvPr>
          <p:cNvSpPr txBox="1"/>
          <p:nvPr/>
        </p:nvSpPr>
        <p:spPr>
          <a:xfrm>
            <a:off x="745435" y="2485152"/>
            <a:ext cx="8400897" cy="1637051"/>
          </a:xfrm>
          <a:prstGeom prst="rect">
            <a:avLst/>
          </a:prstGeom>
          <a:noFill/>
        </p:spPr>
        <p:txBody>
          <a:bodyPr wrap="square">
            <a:spAutoFit/>
          </a:bodyPr>
          <a:lstStyle/>
          <a:p>
            <a:pPr marL="0" marR="0">
              <a:lnSpc>
                <a:spcPts val="2000"/>
              </a:lnSpc>
              <a:spcBef>
                <a:spcPts val="2000"/>
              </a:spcBef>
              <a:spcAft>
                <a:spcPts val="2000"/>
              </a:spcAft>
            </a:pPr>
            <a:r>
              <a:rPr lang="en-US" sz="24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is a resorbable matrix of 1.2 to 1.7 mm thickness, which is made of pure porcine collagen without any artificial/chemical cross-linking. The elastic properties of the matrix change with hydration, and the flexibility of the </a:t>
            </a:r>
            <a:r>
              <a:rPr lang="en-US" sz="24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graft increases with hydration time, so a sufficiently long hydration, 5 to 20 min, is required before application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667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5C33A-568B-BA71-2734-BB2B362F57D7}"/>
              </a:ext>
            </a:extLst>
          </p:cNvPr>
          <p:cNvSpPr txBox="1"/>
          <p:nvPr/>
        </p:nvSpPr>
        <p:spPr>
          <a:xfrm>
            <a:off x="428625" y="1038225"/>
            <a:ext cx="8717707" cy="1569660"/>
          </a:xfrm>
          <a:prstGeom prst="rect">
            <a:avLst/>
          </a:prstGeom>
          <a:noFill/>
        </p:spPr>
        <p:txBody>
          <a:bodyPr wrap="square">
            <a:spAutoFit/>
          </a:bodyPr>
          <a:lstStyle/>
          <a:p>
            <a:r>
              <a:rPr lang="en-US" sz="2400"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is a 3D collagen tissue matrix derived from porcine dermis containing collagen and elastin . The collagen fibers are disposed as a loose mesh, forming an open-porous collagen structure that guides soft tissue cells and blood vessels . </a:t>
            </a:r>
            <a:endParaRPr lang="en-US" sz="2400" dirty="0">
              <a:solidFill>
                <a:srgbClr val="FF0000"/>
              </a:solidFill>
            </a:endParaRPr>
          </a:p>
        </p:txBody>
      </p:sp>
    </p:spTree>
    <p:extLst>
      <p:ext uri="{BB962C8B-B14F-4D97-AF65-F5344CB8AC3E}">
        <p14:creationId xmlns:p14="http://schemas.microsoft.com/office/powerpoint/2010/main" val="89280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DEBDD-0C76-D709-C2CE-6FD8CD45B949}"/>
              </a:ext>
            </a:extLst>
          </p:cNvPr>
          <p:cNvSpPr txBox="1"/>
          <p:nvPr/>
        </p:nvSpPr>
        <p:spPr>
          <a:xfrm>
            <a:off x="3048000" y="1582341"/>
            <a:ext cx="6096000" cy="3847207"/>
          </a:xfrm>
          <a:prstGeom prst="rect">
            <a:avLst/>
          </a:prstGeom>
          <a:noFill/>
        </p:spPr>
        <p:txBody>
          <a:bodyPr wrap="square">
            <a:spAutoFit/>
          </a:bodyPr>
          <a:lstStyle/>
          <a:p>
            <a:pPr algn="l">
              <a:buFont typeface="Arial" panose="020B0604020202020204" pitchFamily="34" charset="0"/>
              <a:buChar char="•"/>
            </a:pPr>
            <a:r>
              <a:rPr lang="en-US" b="1" i="0" dirty="0">
                <a:solidFill>
                  <a:srgbClr val="36393A"/>
                </a:solidFill>
                <a:effectLst/>
                <a:latin typeface="Webfont"/>
              </a:rPr>
              <a:t>High tensile </a:t>
            </a:r>
            <a:r>
              <a:rPr lang="en-US" b="1" i="0" dirty="0" err="1">
                <a:solidFill>
                  <a:srgbClr val="36393A"/>
                </a:solidFill>
                <a:effectLst/>
                <a:latin typeface="Webfont"/>
              </a:rPr>
              <a:t>strength</a:t>
            </a:r>
            <a:r>
              <a:rPr lang="en-US" b="0" i="0" dirty="0" err="1">
                <a:solidFill>
                  <a:srgbClr val="36393A"/>
                </a:solidFill>
                <a:effectLst/>
                <a:latin typeface="Webfont"/>
              </a:rPr>
              <a:t>Due</a:t>
            </a:r>
            <a:r>
              <a:rPr lang="en-US" b="0" i="0" dirty="0">
                <a:solidFill>
                  <a:srgbClr val="36393A"/>
                </a:solidFill>
                <a:effectLst/>
                <a:latin typeface="Webfont"/>
              </a:rPr>
              <a:t> to the structural stability, </a:t>
            </a:r>
            <a:r>
              <a:rPr lang="en-US" b="0" i="0" dirty="0" err="1">
                <a:solidFill>
                  <a:srgbClr val="36393A"/>
                </a:solidFill>
                <a:effectLst/>
                <a:latin typeface="Webfont"/>
              </a:rPr>
              <a:t>mucoderm</a:t>
            </a:r>
            <a:r>
              <a:rPr lang="en-US" b="0" i="0" dirty="0">
                <a:solidFill>
                  <a:srgbClr val="36393A"/>
                </a:solidFill>
                <a:effectLst/>
                <a:latin typeface="Webfont"/>
              </a:rPr>
              <a:t>® can be:</a:t>
            </a:r>
            <a:br>
              <a:rPr lang="en-US" b="0" i="0" dirty="0">
                <a:solidFill>
                  <a:srgbClr val="36393A"/>
                </a:solidFill>
                <a:effectLst/>
                <a:latin typeface="Webfont"/>
              </a:rPr>
            </a:br>
            <a:r>
              <a:rPr lang="en-US" b="0" i="0" dirty="0">
                <a:solidFill>
                  <a:srgbClr val="36393A"/>
                </a:solidFill>
                <a:effectLst/>
                <a:latin typeface="Webfont"/>
              </a:rPr>
              <a:t>– sutured, pinned or screwed</a:t>
            </a:r>
            <a:br>
              <a:rPr lang="en-US" b="0" i="0" dirty="0">
                <a:solidFill>
                  <a:srgbClr val="36393A"/>
                </a:solidFill>
                <a:effectLst/>
                <a:latin typeface="Webfont"/>
              </a:rPr>
            </a:br>
            <a:r>
              <a:rPr lang="en-US" b="0" i="0" dirty="0">
                <a:solidFill>
                  <a:srgbClr val="36393A"/>
                </a:solidFill>
                <a:effectLst/>
                <a:latin typeface="Webfont"/>
              </a:rPr>
              <a:t>– easily cut to the required size and shape</a:t>
            </a:r>
            <a:br>
              <a:rPr lang="en-US" b="0" i="0" dirty="0">
                <a:solidFill>
                  <a:srgbClr val="36393A"/>
                </a:solidFill>
                <a:effectLst/>
                <a:latin typeface="Webfont"/>
              </a:rPr>
            </a:br>
            <a:r>
              <a:rPr lang="en-US" b="0" i="0" dirty="0">
                <a:solidFill>
                  <a:srgbClr val="36393A"/>
                </a:solidFill>
                <a:effectLst/>
                <a:latin typeface="Webfont"/>
              </a:rPr>
              <a:t>– easily applied by the tunnel technique without risk of tearing the matrix apart. </a:t>
            </a:r>
          </a:p>
          <a:p>
            <a:pPr algn="l">
              <a:buFont typeface="Arial" panose="020B0604020202020204" pitchFamily="34" charset="0"/>
              <a:buChar char="•"/>
            </a:pPr>
            <a:r>
              <a:rPr lang="en-US" b="1" i="0" dirty="0">
                <a:solidFill>
                  <a:srgbClr val="36393A"/>
                </a:solidFill>
                <a:effectLst/>
                <a:latin typeface="Webfont"/>
              </a:rPr>
              <a:t>Structure similar to human </a:t>
            </a:r>
            <a:r>
              <a:rPr lang="en-US" b="1" i="0" dirty="0" err="1">
                <a:solidFill>
                  <a:srgbClr val="36393A"/>
                </a:solidFill>
                <a:effectLst/>
                <a:latin typeface="Webfont"/>
              </a:rPr>
              <a:t>tissue</a:t>
            </a:r>
            <a:r>
              <a:rPr lang="en-US" b="0" i="0" dirty="0" err="1">
                <a:solidFill>
                  <a:srgbClr val="36393A"/>
                </a:solidFill>
                <a:effectLst/>
                <a:latin typeface="Webfont"/>
              </a:rPr>
              <a:t>mucoderm</a:t>
            </a:r>
            <a:r>
              <a:rPr lang="en-US" b="0" i="0" dirty="0">
                <a:solidFill>
                  <a:srgbClr val="36393A"/>
                </a:solidFill>
                <a:effectLst/>
                <a:latin typeface="Webfont"/>
              </a:rPr>
              <a:t>® is a viable alternative to the patient’s own tissue in certain indications:</a:t>
            </a:r>
            <a:br>
              <a:rPr lang="en-US" b="0" i="0" dirty="0">
                <a:solidFill>
                  <a:srgbClr val="36393A"/>
                </a:solidFill>
                <a:effectLst/>
                <a:latin typeface="Webfont"/>
              </a:rPr>
            </a:br>
            <a:r>
              <a:rPr lang="en-US" b="0" i="0" dirty="0">
                <a:solidFill>
                  <a:srgbClr val="36393A"/>
                </a:solidFill>
                <a:effectLst/>
                <a:latin typeface="Webfont"/>
              </a:rPr>
              <a:t>– Remodels completely into patient’s own tissue within </a:t>
            </a:r>
            <a:r>
              <a:rPr lang="en-US" sz="2800" b="1" i="0" dirty="0">
                <a:solidFill>
                  <a:srgbClr val="36393A"/>
                </a:solidFill>
                <a:effectLst/>
                <a:latin typeface="Webfont"/>
              </a:rPr>
              <a:t>6 – 9 </a:t>
            </a:r>
            <a:r>
              <a:rPr lang="en-US" b="0" i="0" dirty="0">
                <a:solidFill>
                  <a:srgbClr val="36393A"/>
                </a:solidFill>
                <a:effectLst/>
                <a:latin typeface="Webfont"/>
              </a:rPr>
              <a:t>months.</a:t>
            </a:r>
            <a:br>
              <a:rPr lang="en-US" b="0" i="0" dirty="0">
                <a:solidFill>
                  <a:srgbClr val="36393A"/>
                </a:solidFill>
                <a:effectLst/>
                <a:latin typeface="Webfont"/>
              </a:rPr>
            </a:br>
            <a:r>
              <a:rPr lang="en-US" b="0" i="0" dirty="0">
                <a:solidFill>
                  <a:srgbClr val="36393A"/>
                </a:solidFill>
                <a:effectLst/>
                <a:latin typeface="Webfont"/>
              </a:rPr>
              <a:t>– Reduces the patients’ discomfort and donor site morbidity. </a:t>
            </a:r>
          </a:p>
          <a:p>
            <a:br>
              <a:rPr lang="en-US" b="0" i="0" dirty="0">
                <a:solidFill>
                  <a:srgbClr val="36393A"/>
                </a:solidFill>
                <a:effectLst/>
                <a:latin typeface="Webfont"/>
              </a:rPr>
            </a:br>
            <a:endParaRPr lang="en-US" dirty="0"/>
          </a:p>
        </p:txBody>
      </p:sp>
    </p:spTree>
    <p:extLst>
      <p:ext uri="{BB962C8B-B14F-4D97-AF65-F5344CB8AC3E}">
        <p14:creationId xmlns:p14="http://schemas.microsoft.com/office/powerpoint/2010/main" val="3293379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6CD4C6-D3A6-A1EA-CA8A-7801A302F622}"/>
              </a:ext>
            </a:extLst>
          </p:cNvPr>
          <p:cNvSpPr txBox="1"/>
          <p:nvPr/>
        </p:nvSpPr>
        <p:spPr>
          <a:xfrm>
            <a:off x="427706" y="589936"/>
            <a:ext cx="8627806" cy="3477875"/>
          </a:xfrm>
          <a:prstGeom prst="rect">
            <a:avLst/>
          </a:prstGeom>
          <a:noFill/>
        </p:spPr>
        <p:txBody>
          <a:bodyPr wrap="square">
            <a:spAutoFit/>
          </a:bodyPr>
          <a:lstStyle/>
          <a:p>
            <a:pPr algn="l"/>
            <a:r>
              <a:rPr lang="en-US" sz="1800" b="0" i="0" u="none" strike="noStrike" baseline="0" dirty="0">
                <a:solidFill>
                  <a:srgbClr val="231F20"/>
                </a:solidFill>
                <a:latin typeface="WkplwcAdvTT3713a231"/>
              </a:rPr>
              <a:t>Recently, a new volume stable porcine-derived collagen matrix (Geistlich Fibro-Gide®, VCMX) with modified mechanical properties has been developed with the </a:t>
            </a:r>
            <a:r>
              <a:rPr lang="en-US" sz="2000" b="1" i="0" u="none" strike="noStrike" baseline="0" dirty="0">
                <a:solidFill>
                  <a:srgbClr val="FF0000"/>
                </a:solidFill>
                <a:latin typeface="WkplwcAdvTT3713a231"/>
              </a:rPr>
              <a:t>ultimate goal of maintaining a stable </a:t>
            </a:r>
            <a:r>
              <a:rPr lang="en-US" sz="2000" b="1" i="0" u="none" strike="noStrike" baseline="0" dirty="0" err="1">
                <a:solidFill>
                  <a:srgbClr val="FF0000"/>
                </a:solidFill>
                <a:latin typeface="WkplwcAdvTT3713a231"/>
              </a:rPr>
              <a:t>threedimensionality</a:t>
            </a:r>
            <a:r>
              <a:rPr lang="en-US" sz="2000" b="1" dirty="0">
                <a:solidFill>
                  <a:srgbClr val="FF0000"/>
                </a:solidFill>
                <a:latin typeface="WkplwcAdvTT3713a231"/>
              </a:rPr>
              <a:t> </a:t>
            </a:r>
            <a:r>
              <a:rPr lang="en-US" sz="2000" b="1" i="0" u="none" strike="noStrike" baseline="0" dirty="0">
                <a:solidFill>
                  <a:srgbClr val="FF0000"/>
                </a:solidFill>
                <a:latin typeface="WkplwcAdvTT3713a231"/>
              </a:rPr>
              <a:t>even after flap suturing. </a:t>
            </a:r>
            <a:r>
              <a:rPr lang="en-US" sz="1800" b="0" i="0" u="none" strike="noStrike" baseline="0" dirty="0">
                <a:solidFill>
                  <a:srgbClr val="231F20"/>
                </a:solidFill>
                <a:latin typeface="WkplwcAdvTT3713a231"/>
              </a:rPr>
              <a:t>Thus, this new connective tissue alternative should improve the space making effect and stabilization of the blood clot providing sufficient space for the ingrowth of host cells during wound healing.</a:t>
            </a:r>
          </a:p>
          <a:p>
            <a:pPr algn="l"/>
            <a:r>
              <a:rPr lang="en-US" sz="1800" b="0" i="0" u="none" strike="noStrike" baseline="0" dirty="0">
                <a:solidFill>
                  <a:srgbClr val="231F20"/>
                </a:solidFill>
                <a:latin typeface="WkplwcAdvTT3713a231"/>
              </a:rPr>
              <a:t>The VCMX has been tested in several preclinical and clinical trials and has shown: </a:t>
            </a:r>
          </a:p>
          <a:p>
            <a:pPr marL="400050" indent="-400050" algn="l">
              <a:buAutoNum type="romanLcParenBoth"/>
            </a:pPr>
            <a:r>
              <a:rPr lang="en-US" sz="1800" b="0" i="0" u="none" strike="noStrike" baseline="0" dirty="0">
                <a:solidFill>
                  <a:srgbClr val="231F20"/>
                </a:solidFill>
                <a:latin typeface="WkplwcAdvTT3713a231"/>
              </a:rPr>
              <a:t>to serve as a scaffold  for fibroblasts and to promote tissue remodeling </a:t>
            </a:r>
            <a:r>
              <a:rPr lang="en-US" dirty="0">
                <a:solidFill>
                  <a:srgbClr val="231F20"/>
                </a:solidFill>
                <a:latin typeface="WkplwcAdvTT3713a231"/>
              </a:rPr>
              <a:t>.</a:t>
            </a:r>
            <a:r>
              <a:rPr lang="en-US" sz="1800" b="0" i="0" u="none" strike="noStrike" baseline="0" dirty="0">
                <a:solidFill>
                  <a:srgbClr val="231F20"/>
                </a:solidFill>
                <a:latin typeface="WkplwcAdvTT3713a231"/>
              </a:rPr>
              <a:t>  </a:t>
            </a:r>
          </a:p>
          <a:p>
            <a:pPr marL="400050" indent="-400050" algn="l">
              <a:buAutoNum type="romanLcParenBoth"/>
            </a:pPr>
            <a:r>
              <a:rPr lang="en-US" sz="1800" b="0" i="0" u="none" strike="noStrike" baseline="0" dirty="0">
                <a:solidFill>
                  <a:srgbClr val="231F20"/>
                </a:solidFill>
                <a:latin typeface="WkplwcAdvTT3713a231"/>
              </a:rPr>
              <a:t>to be safe for use in clinical studies and </a:t>
            </a:r>
          </a:p>
          <a:p>
            <a:pPr marL="400050" indent="-400050" algn="l">
              <a:buAutoNum type="romanLcParenBoth"/>
            </a:pPr>
            <a:r>
              <a:rPr lang="en-US" sz="1800" b="0" i="0" u="none" strike="noStrike" baseline="0" dirty="0">
                <a:solidFill>
                  <a:srgbClr val="231F20"/>
                </a:solidFill>
                <a:latin typeface="WkplwcAdvTT3713a231"/>
              </a:rPr>
              <a:t>to favor tissue integration into surrounding soft and hard tissues (murine and rabbit model)</a:t>
            </a:r>
          </a:p>
          <a:p>
            <a:pPr algn="l"/>
            <a:endParaRPr lang="en-US" dirty="0"/>
          </a:p>
        </p:txBody>
      </p:sp>
      <p:pic>
        <p:nvPicPr>
          <p:cNvPr id="2" name="Picture 1">
            <a:extLst>
              <a:ext uri="{FF2B5EF4-FFF2-40B4-BE49-F238E27FC236}">
                <a16:creationId xmlns:a16="http://schemas.microsoft.com/office/drawing/2014/main" id="{2A4D5BE4-4765-247A-861D-B2DE731C05FF}"/>
              </a:ext>
            </a:extLst>
          </p:cNvPr>
          <p:cNvPicPr>
            <a:picLocks noChangeAspect="1"/>
          </p:cNvPicPr>
          <p:nvPr/>
        </p:nvPicPr>
        <p:blipFill>
          <a:blip r:embed="rId2"/>
          <a:stretch>
            <a:fillRect/>
          </a:stretch>
        </p:blipFill>
        <p:spPr>
          <a:xfrm>
            <a:off x="6932645" y="3791144"/>
            <a:ext cx="3200664" cy="1800374"/>
          </a:xfrm>
          <a:prstGeom prst="rect">
            <a:avLst/>
          </a:prstGeom>
        </p:spPr>
      </p:pic>
    </p:spTree>
    <p:extLst>
      <p:ext uri="{BB962C8B-B14F-4D97-AF65-F5344CB8AC3E}">
        <p14:creationId xmlns:p14="http://schemas.microsoft.com/office/powerpoint/2010/main" val="244815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61CB9-C123-54C6-E108-0FCBB03F59F2}"/>
              </a:ext>
            </a:extLst>
          </p:cNvPr>
          <p:cNvSpPr txBox="1"/>
          <p:nvPr/>
        </p:nvSpPr>
        <p:spPr>
          <a:xfrm>
            <a:off x="3048777" y="2274838"/>
            <a:ext cx="7914497" cy="2308324"/>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Fibro-Gide has only one porous layer consisting of 60–96% (</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porcine collagen and 4–40% (</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elastin. The biomaterial has 93% volume porosity, and cross-linked collagen displays a trabecular structure that forms large honeycomb-like interconnected pores, consisting of an amorphous, sheet-like matrix of collagen . </a:t>
            </a:r>
            <a:endParaRPr lang="en-US" sz="2400" dirty="0"/>
          </a:p>
        </p:txBody>
      </p:sp>
    </p:spTree>
    <p:extLst>
      <p:ext uri="{BB962C8B-B14F-4D97-AF65-F5344CB8AC3E}">
        <p14:creationId xmlns:p14="http://schemas.microsoft.com/office/powerpoint/2010/main" val="39043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C7814-A8C6-BD96-65D4-9931C6216435}"/>
              </a:ext>
            </a:extLst>
          </p:cNvPr>
          <p:cNvSpPr txBox="1"/>
          <p:nvPr/>
        </p:nvSpPr>
        <p:spPr>
          <a:xfrm>
            <a:off x="634482" y="1028343"/>
            <a:ext cx="8513205" cy="1785104"/>
          </a:xfrm>
          <a:prstGeom prst="rect">
            <a:avLst/>
          </a:prstGeom>
          <a:noFill/>
        </p:spPr>
        <p:txBody>
          <a:bodyPr wrap="square">
            <a:spAutoFit/>
          </a:bodyPr>
          <a:lstStyle/>
          <a:p>
            <a:r>
              <a:rPr lang="en-US" sz="1800" b="0" i="0" u="none" strike="noStrike" baseline="0" dirty="0">
                <a:solidFill>
                  <a:srgbClr val="FF0000"/>
                </a:solidFill>
                <a:latin typeface="QuadraatOT"/>
              </a:rPr>
              <a:t>The term “periodontal biotype” was first introduced by Seibert and </a:t>
            </a:r>
            <a:r>
              <a:rPr lang="en-US" sz="1800" b="0" i="0" u="none" strike="noStrike" baseline="0" dirty="0" err="1">
                <a:solidFill>
                  <a:srgbClr val="FF0000"/>
                </a:solidFill>
                <a:latin typeface="QuadraatOT"/>
              </a:rPr>
              <a:t>Lindhe</a:t>
            </a:r>
            <a:r>
              <a:rPr lang="en-US" sz="1800" b="0" i="0" u="none" strike="noStrike" baseline="0" dirty="0">
                <a:solidFill>
                  <a:srgbClr val="FF0000"/>
                </a:solidFill>
                <a:latin typeface="QuadraatOT"/>
              </a:rPr>
              <a:t>  in 1989</a:t>
            </a:r>
            <a:r>
              <a:rPr lang="en-US" sz="1800" b="0" i="0" u="none" strike="noStrike" baseline="0" dirty="0">
                <a:solidFill>
                  <a:srgbClr val="1C1C1A"/>
                </a:solidFill>
                <a:latin typeface="QuadraatOT"/>
              </a:rPr>
              <a:t>. </a:t>
            </a:r>
            <a:r>
              <a:rPr lang="en-US" sz="2000" b="1" i="0" u="none" strike="noStrike" baseline="0" dirty="0">
                <a:solidFill>
                  <a:srgbClr val="1C1C1A"/>
                </a:solidFill>
                <a:latin typeface="QuadraatOT"/>
              </a:rPr>
              <a:t>Unlike</a:t>
            </a:r>
            <a:r>
              <a:rPr lang="en-US" sz="1800" b="0" i="0" u="none" strike="noStrike" baseline="0" dirty="0">
                <a:solidFill>
                  <a:srgbClr val="1C1C1A"/>
                </a:solidFill>
                <a:latin typeface="QuadraatOT"/>
              </a:rPr>
              <a:t> the term “</a:t>
            </a:r>
            <a:r>
              <a:rPr lang="en-US" sz="1800" b="0" i="0" u="none" strike="noStrike" baseline="0" dirty="0">
                <a:solidFill>
                  <a:srgbClr val="FF0000"/>
                </a:solidFill>
                <a:latin typeface="QuadraatOT"/>
              </a:rPr>
              <a:t>gingival biotype</a:t>
            </a:r>
            <a:r>
              <a:rPr lang="en-US" sz="1800" b="0" i="0" u="none" strike="noStrike" baseline="0" dirty="0">
                <a:solidFill>
                  <a:srgbClr val="1C1C1A"/>
                </a:solidFill>
                <a:latin typeface="QuadraatOT"/>
              </a:rPr>
              <a:t>,” it includes several related morphologic characteristics of the bone, teeth, and periodontium, as well as gingival thickness. </a:t>
            </a:r>
          </a:p>
          <a:p>
            <a:r>
              <a:rPr lang="en-US" sz="1800" b="0" i="0" u="none" strike="noStrike" baseline="0" dirty="0">
                <a:solidFill>
                  <a:srgbClr val="1C1C1A"/>
                </a:solidFill>
                <a:latin typeface="QuadraatOT"/>
              </a:rPr>
              <a:t>These biotypes are thought to influence the outcomes of </a:t>
            </a:r>
            <a:r>
              <a:rPr lang="en-US" sz="1800" b="0" i="0" u="sng" strike="noStrike" baseline="0" dirty="0">
                <a:solidFill>
                  <a:srgbClr val="1C1C1A"/>
                </a:solidFill>
                <a:latin typeface="QuadraatOT"/>
              </a:rPr>
              <a:t>periodontal therapy</a:t>
            </a:r>
            <a:r>
              <a:rPr lang="en-US" sz="1800" b="0" i="0" u="none" strike="noStrike" baseline="0" dirty="0">
                <a:solidFill>
                  <a:srgbClr val="1C1C1A"/>
                </a:solidFill>
                <a:latin typeface="QuadraatOT"/>
              </a:rPr>
              <a:t>, </a:t>
            </a:r>
            <a:r>
              <a:rPr lang="en-US" sz="1800" b="0" i="0" u="sng" strike="noStrike" baseline="0" dirty="0">
                <a:solidFill>
                  <a:srgbClr val="1C1C1A"/>
                </a:solidFill>
                <a:latin typeface="QuadraatOT"/>
              </a:rPr>
              <a:t>prosthodontic work</a:t>
            </a:r>
            <a:r>
              <a:rPr lang="en-US" sz="1800" b="0" i="0" u="none" strike="noStrike" baseline="0" dirty="0">
                <a:solidFill>
                  <a:srgbClr val="1C1C1A"/>
                </a:solidFill>
                <a:latin typeface="QuadraatOT"/>
              </a:rPr>
              <a:t>, </a:t>
            </a:r>
            <a:r>
              <a:rPr lang="en-US" sz="1800" b="0" i="0" u="sng" strike="noStrike" baseline="0" dirty="0">
                <a:solidFill>
                  <a:srgbClr val="1C1C1A"/>
                </a:solidFill>
                <a:latin typeface="QuadraatOT"/>
              </a:rPr>
              <a:t>implant therapy</a:t>
            </a:r>
            <a:r>
              <a:rPr lang="en-US" sz="1800" b="0" i="0" u="none" strike="noStrike" baseline="0" dirty="0">
                <a:solidFill>
                  <a:srgbClr val="1C1C1A"/>
                </a:solidFill>
                <a:latin typeface="QuadraatOT"/>
              </a:rPr>
              <a:t>, and </a:t>
            </a:r>
            <a:r>
              <a:rPr lang="en-US" sz="1800" b="0" i="0" u="sng" strike="noStrike" baseline="0" dirty="0">
                <a:solidFill>
                  <a:srgbClr val="1C1C1A"/>
                </a:solidFill>
                <a:latin typeface="QuadraatOT"/>
              </a:rPr>
              <a:t>root coverage procedures</a:t>
            </a:r>
            <a:r>
              <a:rPr lang="en-US" sz="1800" b="0" i="0" u="none" strike="noStrike" baseline="0" dirty="0">
                <a:solidFill>
                  <a:srgbClr val="1C1C1A"/>
                </a:solidFill>
                <a:latin typeface="QuadraatOT"/>
              </a:rPr>
              <a:t>.</a:t>
            </a:r>
          </a:p>
          <a:p>
            <a:r>
              <a:rPr lang="en-US" sz="1800" b="0" i="0" u="none" strike="noStrike" baseline="0" dirty="0">
                <a:solidFill>
                  <a:srgbClr val="1C1C1A"/>
                </a:solidFill>
                <a:latin typeface="QuadraatOT"/>
              </a:rPr>
              <a:t> </a:t>
            </a:r>
            <a:endParaRPr lang="en-US" dirty="0"/>
          </a:p>
        </p:txBody>
      </p:sp>
      <p:pic>
        <p:nvPicPr>
          <p:cNvPr id="4" name="Picture 3">
            <a:extLst>
              <a:ext uri="{FF2B5EF4-FFF2-40B4-BE49-F238E27FC236}">
                <a16:creationId xmlns:a16="http://schemas.microsoft.com/office/drawing/2014/main" id="{712D63A8-D786-109E-D66F-BB1787AD64F7}"/>
              </a:ext>
            </a:extLst>
          </p:cNvPr>
          <p:cNvPicPr>
            <a:picLocks noChangeAspect="1"/>
          </p:cNvPicPr>
          <p:nvPr/>
        </p:nvPicPr>
        <p:blipFill>
          <a:blip r:embed="rId2"/>
          <a:stretch>
            <a:fillRect/>
          </a:stretch>
        </p:blipFill>
        <p:spPr>
          <a:xfrm>
            <a:off x="1930457" y="3429000"/>
            <a:ext cx="5921253" cy="2301439"/>
          </a:xfrm>
          <a:prstGeom prst="rect">
            <a:avLst/>
          </a:prstGeom>
        </p:spPr>
      </p:pic>
    </p:spTree>
    <p:extLst>
      <p:ext uri="{BB962C8B-B14F-4D97-AF65-F5344CB8AC3E}">
        <p14:creationId xmlns:p14="http://schemas.microsoft.com/office/powerpoint/2010/main" val="936753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464B3-4C67-87E5-C4F2-8BAE4C94EAB2}"/>
              </a:ext>
            </a:extLst>
          </p:cNvPr>
          <p:cNvSpPr txBox="1"/>
          <p:nvPr/>
        </p:nvSpPr>
        <p:spPr>
          <a:xfrm>
            <a:off x="5010150" y="503187"/>
            <a:ext cx="5679232" cy="4154984"/>
          </a:xfrm>
          <a:prstGeom prst="rect">
            <a:avLst/>
          </a:prstGeom>
          <a:noFill/>
        </p:spPr>
        <p:txBody>
          <a:bodyPr wrap="square">
            <a:spAutoFit/>
          </a:bodyPr>
          <a:lstStyle/>
          <a:p>
            <a:r>
              <a:rPr lang="en-US" sz="2400"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Fibro-Gide is a porous, resorbable and volume-stable matrix, made of reconstituted collagen, which undergoes smart chemical cross-linking. The matrix is provided in 6 mm thickness, and it can be applied in either a dry or wet state according to individual preference, but swelling upon wetting must be taken into account when determining final dimensions, as the matrix will gain approximately 25% in volume. </a:t>
            </a:r>
            <a:endParaRPr lang="en-US" sz="2400" dirty="0">
              <a:solidFill>
                <a:srgbClr val="FF0000"/>
              </a:solidFill>
            </a:endParaRPr>
          </a:p>
        </p:txBody>
      </p:sp>
      <p:pic>
        <p:nvPicPr>
          <p:cNvPr id="2" name="Picture 1">
            <a:extLst>
              <a:ext uri="{FF2B5EF4-FFF2-40B4-BE49-F238E27FC236}">
                <a16:creationId xmlns:a16="http://schemas.microsoft.com/office/drawing/2014/main" id="{117E4C65-AB46-8425-4BA0-0CA6C6A4D213}"/>
              </a:ext>
            </a:extLst>
          </p:cNvPr>
          <p:cNvPicPr>
            <a:picLocks noChangeAspect="1"/>
          </p:cNvPicPr>
          <p:nvPr/>
        </p:nvPicPr>
        <p:blipFill>
          <a:blip r:embed="rId2"/>
          <a:stretch>
            <a:fillRect/>
          </a:stretch>
        </p:blipFill>
        <p:spPr>
          <a:xfrm>
            <a:off x="-162190" y="2514451"/>
            <a:ext cx="5058039" cy="3429297"/>
          </a:xfrm>
          <a:prstGeom prst="rect">
            <a:avLst/>
          </a:prstGeom>
        </p:spPr>
      </p:pic>
    </p:spTree>
    <p:extLst>
      <p:ext uri="{BB962C8B-B14F-4D97-AF65-F5344CB8AC3E}">
        <p14:creationId xmlns:p14="http://schemas.microsoft.com/office/powerpoint/2010/main" val="360513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E077E-0D5F-6191-B70B-603EC527DE2E}"/>
              </a:ext>
            </a:extLst>
          </p:cNvPr>
          <p:cNvPicPr>
            <a:picLocks noChangeAspect="1"/>
          </p:cNvPicPr>
          <p:nvPr/>
        </p:nvPicPr>
        <p:blipFill rotWithShape="1">
          <a:blip r:embed="rId2"/>
          <a:srcRect b="56806"/>
          <a:stretch/>
        </p:blipFill>
        <p:spPr>
          <a:xfrm>
            <a:off x="2943225" y="0"/>
            <a:ext cx="6858000" cy="2962275"/>
          </a:xfrm>
          <a:prstGeom prst="rect">
            <a:avLst/>
          </a:prstGeom>
        </p:spPr>
      </p:pic>
      <p:pic>
        <p:nvPicPr>
          <p:cNvPr id="6" name="Picture 5">
            <a:extLst>
              <a:ext uri="{FF2B5EF4-FFF2-40B4-BE49-F238E27FC236}">
                <a16:creationId xmlns:a16="http://schemas.microsoft.com/office/drawing/2014/main" id="{260A02C4-03FE-EB4A-2345-6461B36D05F2}"/>
              </a:ext>
            </a:extLst>
          </p:cNvPr>
          <p:cNvPicPr>
            <a:picLocks noChangeAspect="1"/>
          </p:cNvPicPr>
          <p:nvPr/>
        </p:nvPicPr>
        <p:blipFill>
          <a:blip r:embed="rId3"/>
          <a:stretch>
            <a:fillRect/>
          </a:stretch>
        </p:blipFill>
        <p:spPr>
          <a:xfrm>
            <a:off x="2943225" y="3020006"/>
            <a:ext cx="2605163" cy="3237919"/>
          </a:xfrm>
          <a:prstGeom prst="rect">
            <a:avLst/>
          </a:prstGeom>
        </p:spPr>
      </p:pic>
      <p:pic>
        <p:nvPicPr>
          <p:cNvPr id="8" name="Picture 7">
            <a:extLst>
              <a:ext uri="{FF2B5EF4-FFF2-40B4-BE49-F238E27FC236}">
                <a16:creationId xmlns:a16="http://schemas.microsoft.com/office/drawing/2014/main" id="{B7B73AAF-C2A5-F8BF-9A1E-361945174135}"/>
              </a:ext>
            </a:extLst>
          </p:cNvPr>
          <p:cNvPicPr>
            <a:picLocks noChangeAspect="1"/>
          </p:cNvPicPr>
          <p:nvPr/>
        </p:nvPicPr>
        <p:blipFill rotWithShape="1">
          <a:blip r:embed="rId2"/>
          <a:srcRect t="50000" r="50000"/>
          <a:stretch/>
        </p:blipFill>
        <p:spPr>
          <a:xfrm>
            <a:off x="5548388" y="3020006"/>
            <a:ext cx="3429000" cy="3429000"/>
          </a:xfrm>
          <a:prstGeom prst="rect">
            <a:avLst/>
          </a:prstGeom>
        </p:spPr>
      </p:pic>
    </p:spTree>
    <p:extLst>
      <p:ext uri="{BB962C8B-B14F-4D97-AF65-F5344CB8AC3E}">
        <p14:creationId xmlns:p14="http://schemas.microsoft.com/office/powerpoint/2010/main" val="2064338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5375CF-09D7-FFC4-766F-4E07BD7288EE}"/>
              </a:ext>
            </a:extLst>
          </p:cNvPr>
          <p:cNvSpPr txBox="1"/>
          <p:nvPr/>
        </p:nvSpPr>
        <p:spPr>
          <a:xfrm>
            <a:off x="839756" y="229977"/>
            <a:ext cx="9866344" cy="6637715"/>
          </a:xfrm>
          <a:prstGeom prst="rect">
            <a:avLst/>
          </a:prstGeom>
          <a:noFill/>
        </p:spPr>
        <p:txBody>
          <a:bodyPr wrap="square">
            <a:spAutoFit/>
          </a:bodyPr>
          <a:lstStyle/>
          <a:p>
            <a:pPr marL="0" marR="0">
              <a:lnSpc>
                <a:spcPts val="2000"/>
              </a:lnSpc>
              <a:spcBef>
                <a:spcPts val="2000"/>
              </a:spcBef>
              <a:spcAft>
                <a:spcPts val="2000"/>
              </a:spcAft>
            </a:pP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It is commonly known that increasing the number of links between collagen molecules </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will </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induces the formation of stable intra- or intermolecular chemical bonds,</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strengthens collagen matrices, and </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slows down enzymatic degradation.</a:t>
            </a:r>
          </a:p>
          <a:p>
            <a:pPr marR="0">
              <a:lnSpc>
                <a:spcPts val="2000"/>
              </a:lnSpc>
              <a:spcBef>
                <a:spcPts val="2000"/>
              </a:spcBef>
              <a:spcAft>
                <a:spcPts val="20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However, these cross-linked collagen matrices are not usually employed clinically, because it has been shown that</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cross-linking using glutaraldehyde decreased biocompatibility,</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whereas enzymatic cross-linking reduced the tissue integration and biodegradation pattern. </a:t>
            </a:r>
          </a:p>
          <a:p>
            <a:pPr marL="285750" marR="0" indent="-285750">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addition, increased cross-linking diminishes water absorption and increases membrane stiffness, which may affect clinical manageability</a:t>
            </a:r>
            <a:r>
              <a:rPr lang="en-US" sz="1400" dirty="0">
                <a:effectLst/>
                <a:latin typeface="Cambria" panose="02040503050406030204" pitchFamily="18" charset="0"/>
                <a:ea typeface="Times New Roman" panose="02020603050405020304" pitchFamily="18" charset="0"/>
                <a:cs typeface="Times New Roman" panose="02020603050405020304" pitchFamily="18" charset="0"/>
              </a:rPr>
              <a:t>.</a:t>
            </a:r>
          </a:p>
          <a:p>
            <a:pPr marL="285750" marR="0" indent="-285750">
              <a:spcBef>
                <a:spcPts val="2000"/>
              </a:spcBef>
              <a:spcAft>
                <a:spcPts val="2000"/>
              </a:spcAft>
              <a:buFont typeface="Arial" panose="020B0604020202020204" pitchFamily="34" charset="0"/>
              <a:buChar char="•"/>
            </a:pPr>
            <a:r>
              <a:rPr lang="en-US" sz="1400" dirty="0">
                <a:effectLst/>
                <a:latin typeface="Cambria" panose="02040503050406030204" pitchFamily="18" charset="0"/>
                <a:ea typeface="Times New Roman" panose="02020603050405020304" pitchFamily="18" charset="0"/>
                <a:cs typeface="Times New Roman" panose="02020603050405020304" pitchFamily="18" charset="0"/>
              </a:rPr>
              <a:t>usually employed crosslinking methods, are frequently related to severe inflammatory responses.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727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1B3AA0-8347-19D7-AE00-F5216CF5F495}"/>
              </a:ext>
            </a:extLst>
          </p:cNvPr>
          <p:cNvGraphicFramePr>
            <a:graphicFrameLocks noGrp="1"/>
          </p:cNvGraphicFramePr>
          <p:nvPr/>
        </p:nvGraphicFramePr>
        <p:xfrm>
          <a:off x="643467" y="890174"/>
          <a:ext cx="10905070" cy="5077655"/>
        </p:xfrm>
        <a:graphic>
          <a:graphicData uri="http://schemas.openxmlformats.org/drawingml/2006/table">
            <a:tbl>
              <a:tblPr firstRow="1" firstCol="1" bandRow="1">
                <a:tableStyleId>{5C22544A-7EE6-4342-B048-85BDC9FD1C3A}</a:tableStyleId>
              </a:tblPr>
              <a:tblGrid>
                <a:gridCol w="1456953">
                  <a:extLst>
                    <a:ext uri="{9D8B030D-6E8A-4147-A177-3AD203B41FA5}">
                      <a16:colId xmlns:a16="http://schemas.microsoft.com/office/drawing/2014/main" val="1550229734"/>
                    </a:ext>
                  </a:extLst>
                </a:gridCol>
                <a:gridCol w="1724305">
                  <a:extLst>
                    <a:ext uri="{9D8B030D-6E8A-4147-A177-3AD203B41FA5}">
                      <a16:colId xmlns:a16="http://schemas.microsoft.com/office/drawing/2014/main" val="1352271717"/>
                    </a:ext>
                  </a:extLst>
                </a:gridCol>
                <a:gridCol w="1142997">
                  <a:extLst>
                    <a:ext uri="{9D8B030D-6E8A-4147-A177-3AD203B41FA5}">
                      <a16:colId xmlns:a16="http://schemas.microsoft.com/office/drawing/2014/main" val="3133580925"/>
                    </a:ext>
                  </a:extLst>
                </a:gridCol>
                <a:gridCol w="1469217">
                  <a:extLst>
                    <a:ext uri="{9D8B030D-6E8A-4147-A177-3AD203B41FA5}">
                      <a16:colId xmlns:a16="http://schemas.microsoft.com/office/drawing/2014/main" val="3197802145"/>
                    </a:ext>
                  </a:extLst>
                </a:gridCol>
                <a:gridCol w="1704683">
                  <a:extLst>
                    <a:ext uri="{9D8B030D-6E8A-4147-A177-3AD203B41FA5}">
                      <a16:colId xmlns:a16="http://schemas.microsoft.com/office/drawing/2014/main" val="2047370148"/>
                    </a:ext>
                  </a:extLst>
                </a:gridCol>
                <a:gridCol w="1417708">
                  <a:extLst>
                    <a:ext uri="{9D8B030D-6E8A-4147-A177-3AD203B41FA5}">
                      <a16:colId xmlns:a16="http://schemas.microsoft.com/office/drawing/2014/main" val="3479937594"/>
                    </a:ext>
                  </a:extLst>
                </a:gridCol>
                <a:gridCol w="1989207">
                  <a:extLst>
                    <a:ext uri="{9D8B030D-6E8A-4147-A177-3AD203B41FA5}">
                      <a16:colId xmlns:a16="http://schemas.microsoft.com/office/drawing/2014/main" val="2137676110"/>
                    </a:ext>
                  </a:extLst>
                </a:gridCol>
              </a:tblGrid>
              <a:tr h="1042630">
                <a:tc>
                  <a:txBody>
                    <a:bodyPr/>
                    <a:lstStyle/>
                    <a:p>
                      <a:pPr marL="0" marR="0">
                        <a:lnSpc>
                          <a:spcPct val="107000"/>
                        </a:lnSpc>
                        <a:spcBef>
                          <a:spcPts val="0"/>
                        </a:spcBef>
                        <a:spcAft>
                          <a:spcPts val="0"/>
                        </a:spcAft>
                      </a:pPr>
                      <a:r>
                        <a:rPr lang="en-US" sz="1900">
                          <a:effectLst/>
                        </a:rPr>
                        <a:t>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Collagen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Origin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Cross-Link</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Structure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Thickness (mm)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Exposed to the Oral Environment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3525301853"/>
                  </a:ext>
                </a:extLst>
              </a:tr>
              <a:tr h="1042630">
                <a:tc>
                  <a:txBody>
                    <a:bodyPr/>
                    <a:lstStyle/>
                    <a:p>
                      <a:pPr marL="0" marR="0" algn="ctr">
                        <a:lnSpc>
                          <a:spcPct val="107000"/>
                        </a:lnSpc>
                        <a:spcBef>
                          <a:spcPts val="0"/>
                        </a:spcBef>
                        <a:spcAft>
                          <a:spcPts val="0"/>
                        </a:spcAft>
                      </a:pPr>
                      <a:r>
                        <a:rPr lang="en-US" sz="1900">
                          <a:effectLst/>
                        </a:rPr>
                        <a:t>Fibro-Gide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3D 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br>
                        <a:rPr lang="en-US" sz="1900">
                          <a:effectLst/>
                        </a:rPr>
                      </a:br>
                      <a:r>
                        <a:rPr lang="en-US" sz="1900">
                          <a:effectLst/>
                        </a:rPr>
                        <a:t>Submerged healing</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315728"/>
                  </a:ext>
                </a:extLst>
              </a:tr>
              <a:tr h="1345008">
                <a:tc>
                  <a:txBody>
                    <a:bodyPr/>
                    <a:lstStyle/>
                    <a:p>
                      <a:pPr marL="0" marR="0" algn="ctr">
                        <a:lnSpc>
                          <a:spcPct val="107000"/>
                        </a:lnSpc>
                        <a:spcBef>
                          <a:spcPts val="0"/>
                        </a:spcBef>
                        <a:spcAft>
                          <a:spcPts val="0"/>
                        </a:spcAft>
                      </a:pPr>
                      <a:r>
                        <a:rPr lang="en-US" sz="1900">
                          <a:effectLst/>
                        </a:rPr>
                        <a:t>Mucograft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 layers: compact and spongious scaffold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2.5–5.0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No/Yes</a:t>
                      </a:r>
                      <a:br>
                        <a:rPr lang="en-US" sz="1900">
                          <a:effectLst/>
                        </a:rPr>
                      </a:br>
                      <a:r>
                        <a:rPr lang="en-US" sz="1900">
                          <a:effectLst/>
                        </a:rPr>
                        <a:t>Submerged healing recommended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8918717"/>
                  </a:ext>
                </a:extLst>
              </a:tr>
              <a:tr h="1647387">
                <a:tc>
                  <a:txBody>
                    <a:bodyPr/>
                    <a:lstStyle/>
                    <a:p>
                      <a:pPr marL="0" marR="0" algn="ctr">
                        <a:lnSpc>
                          <a:spcPct val="107000"/>
                        </a:lnSpc>
                        <a:spcBef>
                          <a:spcPts val="0"/>
                        </a:spcBef>
                        <a:spcAft>
                          <a:spcPts val="0"/>
                        </a:spcAft>
                      </a:pPr>
                      <a:r>
                        <a:rPr lang="en-US" sz="1900">
                          <a:effectLst/>
                        </a:rPr>
                        <a:t>Mucoderm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 layer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1.2–1.7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br>
                        <a:rPr lang="en-US" sz="1900">
                          <a:effectLst/>
                        </a:rPr>
                      </a:br>
                      <a:r>
                        <a:rPr lang="en-US" sz="1900">
                          <a:effectLst/>
                        </a:rPr>
                        <a:t>Open healing is feasible in the case of a vestibuloplasty.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925572352"/>
                  </a:ext>
                </a:extLst>
              </a:tr>
            </a:tbl>
          </a:graphicData>
        </a:graphic>
      </p:graphicFrame>
    </p:spTree>
    <p:extLst>
      <p:ext uri="{BB962C8B-B14F-4D97-AF65-F5344CB8AC3E}">
        <p14:creationId xmlns:p14="http://schemas.microsoft.com/office/powerpoint/2010/main" val="3580979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90AEC-4D62-7EE9-13B0-98444E99AA4E}"/>
              </a:ext>
            </a:extLst>
          </p:cNvPr>
          <p:cNvSpPr txBox="1"/>
          <p:nvPr/>
        </p:nvSpPr>
        <p:spPr>
          <a:xfrm>
            <a:off x="718457" y="755780"/>
            <a:ext cx="8427875" cy="1887696"/>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Differently from Fibro-Gide,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could be exposed to the oral cavity . Therefore, a greater resistance to degradation than Fibro-Gide was expected.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bilayered</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collagen matrix, presents two layers: a smooth, occlusive and compact layer of dense collagen that allows possible open healing , and another porous layer to promote cell adhesion. Exposure of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according to recommendations, should always be avoided when used for recession coverage, and open healing is feasible only in the case of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vestibuloplasty</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DDE6B1A-897B-AC79-B84B-433BAFB252E8}"/>
              </a:ext>
            </a:extLst>
          </p:cNvPr>
          <p:cNvPicPr>
            <a:picLocks noChangeAspect="1"/>
          </p:cNvPicPr>
          <p:nvPr/>
        </p:nvPicPr>
        <p:blipFill>
          <a:blip r:embed="rId2"/>
          <a:stretch>
            <a:fillRect/>
          </a:stretch>
        </p:blipFill>
        <p:spPr>
          <a:xfrm>
            <a:off x="2556588" y="3048875"/>
            <a:ext cx="7315200" cy="3894335"/>
          </a:xfrm>
          <a:prstGeom prst="rect">
            <a:avLst/>
          </a:prstGeom>
        </p:spPr>
      </p:pic>
    </p:spTree>
    <p:extLst>
      <p:ext uri="{BB962C8B-B14F-4D97-AF65-F5344CB8AC3E}">
        <p14:creationId xmlns:p14="http://schemas.microsoft.com/office/powerpoint/2010/main" val="967590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214E3-A032-8549-6FAD-620FC07C960B}"/>
              </a:ext>
            </a:extLst>
          </p:cNvPr>
          <p:cNvSpPr txBox="1"/>
          <p:nvPr/>
        </p:nvSpPr>
        <p:spPr>
          <a:xfrm>
            <a:off x="1772428" y="983040"/>
            <a:ext cx="9467072" cy="3785652"/>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It is indispensable that the collagen matrices to be incorporated and accepted in the recipient tissue, and present adequate volumetric stability, in order to allow enough time for cell and blood vessel infiltration . Migration, activation and proliferation of endothelial cells from existing vessels is required . </a:t>
            </a:r>
          </a:p>
          <a:p>
            <a:r>
              <a:rPr lang="en-US" sz="2400" dirty="0">
                <a:latin typeface="Cambria" panose="02040503050406030204" pitchFamily="18" charset="0"/>
                <a:ea typeface="Times New Roman" panose="02020603050405020304" pitchFamily="18" charset="0"/>
                <a:cs typeface="Times New Roman" panose="02020603050405020304" pitchFamily="18" charset="0"/>
              </a:rPr>
              <a:t>studies</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demonstrated in an in vivo animal model that a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single-layer acellular human dermis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membrane was revascularized quickly, with this process being completed by the second postoperative week. It was considered that </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14 days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was sufficient time for the cell invasion and </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revascularization</a:t>
            </a:r>
            <a:r>
              <a:rPr lang="en-US" sz="18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113281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AAF232-97FE-5DF2-A79A-DECAD28136FB}"/>
              </a:ext>
            </a:extLst>
          </p:cNvPr>
          <p:cNvSpPr txBox="1"/>
          <p:nvPr/>
        </p:nvSpPr>
        <p:spPr>
          <a:xfrm>
            <a:off x="771525" y="809625"/>
            <a:ext cx="8451007" cy="3785652"/>
          </a:xfrm>
          <a:prstGeom prst="rect">
            <a:avLst/>
          </a:prstGeom>
          <a:noFill/>
        </p:spPr>
        <p:txBody>
          <a:bodyPr wrap="square">
            <a:spAutoFit/>
          </a:bodyPr>
          <a:lstStyle/>
          <a:p>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However, it has been demonstrated that the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integration</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of collagen membranes of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human </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and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porcine</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origin is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different,</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despite the similarity in morphology and behavior of porcine and human skin . </a:t>
            </a:r>
          </a:p>
          <a:p>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In the case of porcine collagen matrices, it has been shown that this time is significantly longer, and the vascularization of the central zone of the matrix occurs between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30 days and 60 days </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2400" u="sng"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This is the reason why the matrix must remain intact for at least 4 weeks in order to allow the incorporation and regeneration of oral tissues</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2400" dirty="0">
              <a:solidFill>
                <a:srgbClr val="C00000"/>
              </a:solidFill>
            </a:endParaRPr>
          </a:p>
        </p:txBody>
      </p:sp>
    </p:spTree>
    <p:extLst>
      <p:ext uri="{BB962C8B-B14F-4D97-AF65-F5344CB8AC3E}">
        <p14:creationId xmlns:p14="http://schemas.microsoft.com/office/powerpoint/2010/main" val="555517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76D19-EC53-568E-8140-094CA43E6E4D}"/>
              </a:ext>
            </a:extLst>
          </p:cNvPr>
          <p:cNvSpPr txBox="1"/>
          <p:nvPr/>
        </p:nvSpPr>
        <p:spPr>
          <a:xfrm>
            <a:off x="6305550" y="566678"/>
            <a:ext cx="5572324" cy="2862322"/>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Several studies have demonstrated the affinity and adhesion of bacteria to collagen . Bacterial adhesion to collagen plays critical roles in the pathogenesis and persistence of infections caused by numerous bacteria . Each collagen molecule is formed through the interactions of three protein polypeptides known as α-strands and recognized as a triple helix structure . Many bacteria have evolved to produce collagen adhesins to interact with this group of proteins , which favor the binding to collagen. </a:t>
            </a:r>
            <a:endParaRPr lang="en-US" dirty="0"/>
          </a:p>
        </p:txBody>
      </p:sp>
      <p:pic>
        <p:nvPicPr>
          <p:cNvPr id="2" name="Picture 1">
            <a:extLst>
              <a:ext uri="{FF2B5EF4-FFF2-40B4-BE49-F238E27FC236}">
                <a16:creationId xmlns:a16="http://schemas.microsoft.com/office/drawing/2014/main" id="{49ABE480-FBB2-A9AF-3CD5-FC8824FD897C}"/>
              </a:ext>
            </a:extLst>
          </p:cNvPr>
          <p:cNvPicPr>
            <a:picLocks noChangeAspect="1"/>
          </p:cNvPicPr>
          <p:nvPr/>
        </p:nvPicPr>
        <p:blipFill>
          <a:blip r:embed="rId2"/>
          <a:stretch>
            <a:fillRect/>
          </a:stretch>
        </p:blipFill>
        <p:spPr>
          <a:xfrm>
            <a:off x="504825" y="566678"/>
            <a:ext cx="5608357" cy="4948297"/>
          </a:xfrm>
          <a:prstGeom prst="rect">
            <a:avLst/>
          </a:prstGeom>
        </p:spPr>
      </p:pic>
    </p:spTree>
    <p:extLst>
      <p:ext uri="{BB962C8B-B14F-4D97-AF65-F5344CB8AC3E}">
        <p14:creationId xmlns:p14="http://schemas.microsoft.com/office/powerpoint/2010/main" val="534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877485-2B59-D331-5D37-2AF70933FC64}"/>
              </a:ext>
            </a:extLst>
          </p:cNvPr>
          <p:cNvSpPr txBox="1"/>
          <p:nvPr/>
        </p:nvSpPr>
        <p:spPr>
          <a:xfrm>
            <a:off x="5496703" y="488375"/>
            <a:ext cx="6097554" cy="5486438"/>
          </a:xfrm>
          <a:prstGeom prst="rect">
            <a:avLst/>
          </a:prstGeom>
          <a:noFill/>
        </p:spPr>
        <p:txBody>
          <a:bodyPr wrap="square">
            <a:spAutoFit/>
          </a:bodyPr>
          <a:lstStyle/>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This suggests that in the presence of bacteria, such as those of the genera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Staphylococcus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Streptococcus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Enterococcus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and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Bacillus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an immediate contamination of the collagen matrix would occur, which implies its rapid degradation.</a:t>
            </a:r>
          </a:p>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Collagen cross-linking has been shown to strengthen the matrices against collagenase degradation for up to 7 days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However, this time is considered insufficient to achieve a complete conversion and regeneration of the soft oral tissue . Therefore, doping of the matrices with an antibacterial agent should be considered in order to partially overcome the problem of rapid degradation, which is caused by bacterial contamination in those cases in which membrane exposure may occur.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1D412C5-EBA6-51B2-A72C-A19D37296FB6}"/>
              </a:ext>
            </a:extLst>
          </p:cNvPr>
          <p:cNvPicPr>
            <a:picLocks noChangeAspect="1"/>
          </p:cNvPicPr>
          <p:nvPr/>
        </p:nvPicPr>
        <p:blipFill>
          <a:blip r:embed="rId2"/>
          <a:stretch>
            <a:fillRect/>
          </a:stretch>
        </p:blipFill>
        <p:spPr>
          <a:xfrm>
            <a:off x="179451" y="250250"/>
            <a:ext cx="4463877" cy="5655250"/>
          </a:xfrm>
          <a:prstGeom prst="rect">
            <a:avLst/>
          </a:prstGeom>
        </p:spPr>
      </p:pic>
    </p:spTree>
    <p:extLst>
      <p:ext uri="{BB962C8B-B14F-4D97-AF65-F5344CB8AC3E}">
        <p14:creationId xmlns:p14="http://schemas.microsoft.com/office/powerpoint/2010/main" val="2230608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Abacus with solid fill">
            <a:extLst>
              <a:ext uri="{FF2B5EF4-FFF2-40B4-BE49-F238E27FC236}">
                <a16:creationId xmlns:a16="http://schemas.microsoft.com/office/drawing/2014/main" id="{E8F738C2-C1B5-29E6-DDCF-3B4F204D3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1035" y="864108"/>
            <a:ext cx="5129784" cy="5129784"/>
          </a:xfrm>
          <a:prstGeom prst="rect">
            <a:avLst/>
          </a:prstGeom>
        </p:spPr>
      </p:pic>
      <p:pic>
        <p:nvPicPr>
          <p:cNvPr id="2" name="Picture 1">
            <a:extLst>
              <a:ext uri="{FF2B5EF4-FFF2-40B4-BE49-F238E27FC236}">
                <a16:creationId xmlns:a16="http://schemas.microsoft.com/office/drawing/2014/main" id="{58C29B99-8DE0-98AF-3F9B-AD3C1209B35B}"/>
              </a:ext>
            </a:extLst>
          </p:cNvPr>
          <p:cNvPicPr>
            <a:picLocks noChangeAspect="1"/>
          </p:cNvPicPr>
          <p:nvPr/>
        </p:nvPicPr>
        <p:blipFill>
          <a:blip r:embed="rId4"/>
          <a:stretch>
            <a:fillRect/>
          </a:stretch>
        </p:blipFill>
        <p:spPr>
          <a:xfrm>
            <a:off x="641180" y="1046385"/>
            <a:ext cx="5129784" cy="4765230"/>
          </a:xfrm>
          <a:prstGeom prst="rect">
            <a:avLst/>
          </a:prstGeom>
        </p:spPr>
      </p:pic>
    </p:spTree>
    <p:extLst>
      <p:ext uri="{BB962C8B-B14F-4D97-AF65-F5344CB8AC3E}">
        <p14:creationId xmlns:p14="http://schemas.microsoft.com/office/powerpoint/2010/main" val="264565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92A73-B883-F199-A738-3AE1CFA4F868}"/>
              </a:ext>
            </a:extLst>
          </p:cNvPr>
          <p:cNvSpPr txBox="1"/>
          <p:nvPr/>
        </p:nvSpPr>
        <p:spPr>
          <a:xfrm>
            <a:off x="345233" y="298580"/>
            <a:ext cx="8801099" cy="2031325"/>
          </a:xfrm>
          <a:prstGeom prst="rect">
            <a:avLst/>
          </a:prstGeom>
          <a:noFill/>
        </p:spPr>
        <p:txBody>
          <a:bodyPr wrap="square">
            <a:spAutoFit/>
          </a:bodyPr>
          <a:lstStyle/>
          <a:p>
            <a:r>
              <a:rPr lang="en-US" sz="1800" b="0" i="0" u="none" strike="noStrike" baseline="0" dirty="0">
                <a:solidFill>
                  <a:srgbClr val="1C1C1A"/>
                </a:solidFill>
                <a:latin typeface="QuadraatOT"/>
              </a:rPr>
              <a:t>A higher risk of gingival recession was reported after the same periodontal therapy or implant therapy in patients with the thin periodontal biotype than in those with the thick biotype . Most clinicians who scrutinize patients' periodontal areas will agree that a large portion of gingival recession patients have a thin periodontal biotype. Therefore, the ability to change this delicate and thin biotype into a more durable biotype would be of paramount importance, not only for the outcomes of exposed root coverage procedures, but also for long-term stability and the prevention of recurrence.</a:t>
            </a:r>
            <a:endParaRPr lang="en-US" dirty="0"/>
          </a:p>
        </p:txBody>
      </p:sp>
      <p:pic>
        <p:nvPicPr>
          <p:cNvPr id="1026" name="Picture 2" descr="Thick periodontal biotype. | Download Scientific Diagram">
            <a:extLst>
              <a:ext uri="{FF2B5EF4-FFF2-40B4-BE49-F238E27FC236}">
                <a16:creationId xmlns:a16="http://schemas.microsoft.com/office/drawing/2014/main" id="{8617472D-808C-F359-BE76-80D3905FC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068" y="2360009"/>
            <a:ext cx="546354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n Gingival Biotype">
            <a:extLst>
              <a:ext uri="{FF2B5EF4-FFF2-40B4-BE49-F238E27FC236}">
                <a16:creationId xmlns:a16="http://schemas.microsoft.com/office/drawing/2014/main" id="{C08E50F4-9379-4BC9-97D5-71C052060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33" y="2689771"/>
            <a:ext cx="36480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7F40A6-CD2A-B9FD-C67F-66DD2EEF5F3C}"/>
              </a:ext>
            </a:extLst>
          </p:cNvPr>
          <p:cNvPicPr>
            <a:picLocks noChangeAspect="1"/>
          </p:cNvPicPr>
          <p:nvPr/>
        </p:nvPicPr>
        <p:blipFill>
          <a:blip r:embed="rId4"/>
          <a:stretch>
            <a:fillRect/>
          </a:stretch>
        </p:blipFill>
        <p:spPr>
          <a:xfrm>
            <a:off x="2930586" y="3786673"/>
            <a:ext cx="5921253" cy="2301439"/>
          </a:xfrm>
          <a:prstGeom prst="rect">
            <a:avLst/>
          </a:prstGeom>
        </p:spPr>
      </p:pic>
    </p:spTree>
    <p:extLst>
      <p:ext uri="{BB962C8B-B14F-4D97-AF65-F5344CB8AC3E}">
        <p14:creationId xmlns:p14="http://schemas.microsoft.com/office/powerpoint/2010/main" val="280626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10FE7-3FCC-2B1E-5131-5C31A92C811A}"/>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u="none" strike="noStrike" baseline="0"/>
              <a:t>One of the main goals of periodontal plastic surgery is the</a:t>
            </a:r>
          </a:p>
          <a:p>
            <a:pPr indent="-228600">
              <a:lnSpc>
                <a:spcPct val="90000"/>
              </a:lnSpc>
              <a:spcAft>
                <a:spcPts val="600"/>
              </a:spcAft>
              <a:buFont typeface="Arial" panose="020B0604020202020204" pitchFamily="34" charset="0"/>
              <a:buChar char="•"/>
            </a:pPr>
            <a:r>
              <a:rPr lang="en-US" sz="1600" b="0" i="0" u="none" strike="noStrike" baseline="0"/>
              <a:t>resolution of gingival recessions, which affects populations</a:t>
            </a:r>
          </a:p>
          <a:p>
            <a:pPr indent="-228600">
              <a:lnSpc>
                <a:spcPct val="90000"/>
              </a:lnSpc>
              <a:spcAft>
                <a:spcPts val="600"/>
              </a:spcAft>
              <a:buFont typeface="Arial" panose="020B0604020202020204" pitchFamily="34" charset="0"/>
              <a:buChar char="•"/>
            </a:pPr>
            <a:r>
              <a:rPr lang="en-US" sz="1600" b="0" i="0" u="none" strike="noStrike" baseline="0"/>
              <a:t>with both high and poor oral hygiene </a:t>
            </a:r>
          </a:p>
          <a:p>
            <a:pPr indent="-228600">
              <a:lnSpc>
                <a:spcPct val="90000"/>
              </a:lnSpc>
              <a:spcAft>
                <a:spcPts val="600"/>
              </a:spcAft>
              <a:buFont typeface="Arial" panose="020B0604020202020204" pitchFamily="34" charset="0"/>
              <a:buChar char="•"/>
            </a:pPr>
            <a:r>
              <a:rPr lang="en-US" sz="1600" b="0" i="0" u="none" strike="noStrike" baseline="0"/>
              <a:t>Gingival recession, defined as the apical displacement</a:t>
            </a:r>
          </a:p>
          <a:p>
            <a:pPr indent="-228600">
              <a:lnSpc>
                <a:spcPct val="90000"/>
              </a:lnSpc>
              <a:spcAft>
                <a:spcPts val="600"/>
              </a:spcAft>
              <a:buFont typeface="Arial" panose="020B0604020202020204" pitchFamily="34" charset="0"/>
              <a:buChar char="•"/>
            </a:pPr>
            <a:r>
              <a:rPr lang="en-US" sz="1600" b="0" i="0" u="none" strike="noStrike" baseline="0"/>
              <a:t>of the gingival margin with the concomitant exposure of</a:t>
            </a:r>
          </a:p>
          <a:p>
            <a:pPr indent="-228600">
              <a:lnSpc>
                <a:spcPct val="90000"/>
              </a:lnSpc>
              <a:spcAft>
                <a:spcPts val="600"/>
              </a:spcAft>
              <a:buFont typeface="Arial" panose="020B0604020202020204" pitchFamily="34" charset="0"/>
              <a:buChar char="•"/>
            </a:pPr>
            <a:r>
              <a:rPr lang="en-US" sz="1600" b="0" i="0" u="none" strike="noStrike" baseline="0"/>
              <a:t>a portion of the root surface, often results in esthetic</a:t>
            </a:r>
          </a:p>
          <a:p>
            <a:pPr indent="-228600">
              <a:lnSpc>
                <a:spcPct val="90000"/>
              </a:lnSpc>
              <a:spcAft>
                <a:spcPts val="600"/>
              </a:spcAft>
              <a:buFont typeface="Arial" panose="020B0604020202020204" pitchFamily="34" charset="0"/>
              <a:buChar char="•"/>
            </a:pPr>
            <a:r>
              <a:rPr lang="en-US" sz="1600" b="0" i="0" u="none" strike="noStrike" baseline="0"/>
              <a:t>and hypersensitivity concerns for the patient becoming</a:t>
            </a:r>
          </a:p>
          <a:p>
            <a:pPr indent="-228600">
              <a:lnSpc>
                <a:spcPct val="90000"/>
              </a:lnSpc>
              <a:spcAft>
                <a:spcPts val="600"/>
              </a:spcAft>
              <a:buFont typeface="Arial" panose="020B0604020202020204" pitchFamily="34" charset="0"/>
              <a:buChar char="•"/>
            </a:pPr>
            <a:r>
              <a:rPr lang="en-US" sz="1600" b="0" i="0" u="none" strike="noStrike" baseline="0"/>
              <a:t>a relevant therapeutic issue.</a:t>
            </a:r>
          </a:p>
          <a:p>
            <a:pPr indent="-228600">
              <a:lnSpc>
                <a:spcPct val="90000"/>
              </a:lnSpc>
              <a:spcAft>
                <a:spcPts val="600"/>
              </a:spcAft>
              <a:buFont typeface="Arial" panose="020B0604020202020204" pitchFamily="34" charset="0"/>
              <a:buChar char="•"/>
            </a:pPr>
            <a:endParaRPr lang="en-US" sz="1600"/>
          </a:p>
        </p:txBody>
      </p:sp>
      <p:pic>
        <p:nvPicPr>
          <p:cNvPr id="5" name="Picture 4">
            <a:extLst>
              <a:ext uri="{FF2B5EF4-FFF2-40B4-BE49-F238E27FC236}">
                <a16:creationId xmlns:a16="http://schemas.microsoft.com/office/drawing/2014/main" id="{2EB6CCA3-598B-F6FD-1981-6A2C10F6FAC1}"/>
              </a:ext>
            </a:extLst>
          </p:cNvPr>
          <p:cNvPicPr>
            <a:picLocks noChangeAspect="1"/>
          </p:cNvPicPr>
          <p:nvPr/>
        </p:nvPicPr>
        <p:blipFill rotWithShape="1">
          <a:blip r:embed="rId2"/>
          <a:srcRect r="12175"/>
          <a:stretch/>
        </p:blipFill>
        <p:spPr>
          <a:xfrm>
            <a:off x="6296021" y="10"/>
            <a:ext cx="5895979" cy="67811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6887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A6272-D4DD-9A5E-A0B5-576FEAA3D6E8}"/>
              </a:ext>
            </a:extLst>
          </p:cNvPr>
          <p:cNvPicPr>
            <a:picLocks noChangeAspect="1"/>
          </p:cNvPicPr>
          <p:nvPr/>
        </p:nvPicPr>
        <p:blipFill rotWithShape="1">
          <a:blip r:embed="rId2"/>
          <a:srcRect l="8590" r="1270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09FC5AB0-CB75-1D41-A077-90AFF8569051}"/>
              </a:ext>
            </a:extLst>
          </p:cNvPr>
          <p:cNvSpPr txBox="1"/>
          <p:nvPr/>
        </p:nvSpPr>
        <p:spPr>
          <a:xfrm>
            <a:off x="6409013" y="637846"/>
            <a:ext cx="4797052" cy="4848553"/>
          </a:xfrm>
          <a:prstGeom prst="rect">
            <a:avLst/>
          </a:prstGeom>
        </p:spPr>
        <p:txBody>
          <a:bodyPr vert="horz" lIns="91440" tIns="45720" rIns="91440" bIns="45720" rtlCol="0">
            <a:noAutofit/>
          </a:bodyPr>
          <a:lstStyle/>
          <a:p>
            <a:pPr>
              <a:lnSpc>
                <a:spcPct val="90000"/>
              </a:lnSpc>
              <a:spcAft>
                <a:spcPts val="600"/>
              </a:spcAft>
            </a:pPr>
            <a:r>
              <a:rPr lang="en-US" b="0" i="0" u="none" strike="noStrike" baseline="0" dirty="0">
                <a:solidFill>
                  <a:srgbClr val="FF0000"/>
                </a:solidFill>
              </a:rPr>
              <a:t>Over the years, several clinical procedures have been proposed with the specific aim of achieving complete root coverage,</a:t>
            </a:r>
          </a:p>
          <a:p>
            <a:pPr indent="-228600">
              <a:lnSpc>
                <a:spcPct val="90000"/>
              </a:lnSpc>
              <a:spcAft>
                <a:spcPts val="600"/>
              </a:spcAft>
              <a:buFont typeface="Arial" panose="020B0604020202020204" pitchFamily="34" charset="0"/>
              <a:buChar char="•"/>
            </a:pPr>
            <a:r>
              <a:rPr lang="en-US" b="0" i="0" u="none" strike="noStrike" baseline="0" dirty="0">
                <a:solidFill>
                  <a:srgbClr val="FF0000"/>
                </a:solidFill>
              </a:rPr>
              <a:t>recession reduction, and keratinized tissue increase</a:t>
            </a:r>
          </a:p>
          <a:p>
            <a:pPr>
              <a:lnSpc>
                <a:spcPct val="90000"/>
              </a:lnSpc>
              <a:spcAft>
                <a:spcPts val="600"/>
              </a:spcAft>
            </a:pPr>
            <a:r>
              <a:rPr lang="en-US" b="0" i="0" u="none" strike="noStrike" baseline="0" dirty="0"/>
              <a:t>considering both the scientific evidence and “patient-centered” outcomes.</a:t>
            </a:r>
          </a:p>
          <a:p>
            <a:pPr>
              <a:lnSpc>
                <a:spcPct val="90000"/>
              </a:lnSpc>
              <a:spcAft>
                <a:spcPts val="600"/>
              </a:spcAft>
            </a:pPr>
            <a:r>
              <a:rPr lang="en-US" b="0" i="0" u="none" strike="noStrike" baseline="0" dirty="0"/>
              <a:t>Extensive evidence suggests that coronally advance flap (CAF) in conjunction with connective tissue graft (CTG) is the best surgical technique to treat single gingival recessions .</a:t>
            </a:r>
          </a:p>
          <a:p>
            <a:pPr indent="-228600">
              <a:lnSpc>
                <a:spcPct val="90000"/>
              </a:lnSpc>
              <a:spcAft>
                <a:spcPts val="600"/>
              </a:spcAft>
              <a:buFont typeface="Arial" panose="020B0604020202020204" pitchFamily="34" charset="0"/>
              <a:buChar char="•"/>
            </a:pPr>
            <a:r>
              <a:rPr lang="en-US" b="0" i="0" u="none" strike="noStrike" baseline="0" dirty="0">
                <a:solidFill>
                  <a:srgbClr val="00B050"/>
                </a:solidFill>
              </a:rPr>
              <a:t>The adjunctive use of CTG resulted in better mean and complete root coverage as well as long-term stability in clinical situations with deep gingival recessions, small or absent keratinized tissue and flap thickness of &lt; 0.8 mm.</a:t>
            </a:r>
            <a:endParaRPr lang="en-US" dirty="0">
              <a:solidFill>
                <a:srgbClr val="00B050"/>
              </a:solidFill>
            </a:endParaRPr>
          </a:p>
        </p:txBody>
      </p:sp>
    </p:spTree>
    <p:extLst>
      <p:ext uri="{BB962C8B-B14F-4D97-AF65-F5344CB8AC3E}">
        <p14:creationId xmlns:p14="http://schemas.microsoft.com/office/powerpoint/2010/main" val="91073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ABDF4-E4E1-165B-4FA7-3A36FFD79B36}"/>
              </a:ext>
            </a:extLst>
          </p:cNvPr>
          <p:cNvPicPr>
            <a:picLocks noChangeAspect="1"/>
          </p:cNvPicPr>
          <p:nvPr/>
        </p:nvPicPr>
        <p:blipFill rotWithShape="1">
          <a:blip r:embed="rId2"/>
          <a:srcRect t="12189" b="135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98CED097-95BA-13CF-8BD2-0C330F4698D4}"/>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b="0" i="0" u="none" strike="noStrike" baseline="0"/>
          </a:p>
          <a:p>
            <a:pPr indent="-228600">
              <a:lnSpc>
                <a:spcPct val="90000"/>
              </a:lnSpc>
              <a:spcAft>
                <a:spcPts val="600"/>
              </a:spcAft>
              <a:buFont typeface="Arial" panose="020B0604020202020204" pitchFamily="34" charset="0"/>
              <a:buChar char="•"/>
            </a:pPr>
            <a:r>
              <a:rPr lang="en-US" b="0" i="0" u="none" strike="noStrike" baseline="0"/>
              <a:t>the use of CTG requires a second surgical site (the palate) for</a:t>
            </a:r>
          </a:p>
          <a:p>
            <a:pPr indent="-228600">
              <a:lnSpc>
                <a:spcPct val="90000"/>
              </a:lnSpc>
              <a:spcAft>
                <a:spcPts val="600"/>
              </a:spcAft>
              <a:buFont typeface="Arial" panose="020B0604020202020204" pitchFamily="34" charset="0"/>
              <a:buChar char="•"/>
            </a:pPr>
            <a:r>
              <a:rPr lang="en-US" b="0" i="0" u="none" strike="noStrike" baseline="0"/>
              <a:t>graft harvesting and this is frequently associated with aprolonged surgical time, increased patient morbidity, greater</a:t>
            </a:r>
          </a:p>
          <a:p>
            <a:pPr indent="-228600">
              <a:lnSpc>
                <a:spcPct val="90000"/>
              </a:lnSpc>
              <a:spcAft>
                <a:spcPts val="600"/>
              </a:spcAft>
              <a:buFont typeface="Arial" panose="020B0604020202020204" pitchFamily="34" charset="0"/>
              <a:buChar char="•"/>
            </a:pPr>
            <a:r>
              <a:rPr lang="en-US" b="0" i="0" u="none" strike="noStrike" baseline="0"/>
              <a:t>chance of postoperative complications such as bleeding, sensibility changes in the donor area, and limited supply of donor tissue .</a:t>
            </a:r>
          </a:p>
          <a:p>
            <a:pPr indent="-228600">
              <a:lnSpc>
                <a:spcPct val="90000"/>
              </a:lnSpc>
              <a:spcAft>
                <a:spcPts val="600"/>
              </a:spcAft>
              <a:buFont typeface="Arial" panose="020B0604020202020204" pitchFamily="34" charset="0"/>
              <a:buChar char="•"/>
            </a:pPr>
            <a:r>
              <a:rPr lang="en-US" b="0" i="0" u="none" strike="noStrike" baseline="0"/>
              <a:t> The latter limit is even more important in the case of multiple recessions when more than one defect site requires the adjunction of CTG </a:t>
            </a:r>
            <a:r>
              <a:rPr lang="en-US"/>
              <a:t>.</a:t>
            </a:r>
            <a:endParaRPr lang="en-US" b="0" i="0" u="none" strike="noStrike" baseline="0"/>
          </a:p>
        </p:txBody>
      </p:sp>
    </p:spTree>
    <p:extLst>
      <p:ext uri="{BB962C8B-B14F-4D97-AF65-F5344CB8AC3E}">
        <p14:creationId xmlns:p14="http://schemas.microsoft.com/office/powerpoint/2010/main" val="356345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EEF54-DB0B-4DE4-2387-496D86E3ED5C}"/>
              </a:ext>
            </a:extLst>
          </p:cNvPr>
          <p:cNvSpPr txBox="1"/>
          <p:nvPr/>
        </p:nvSpPr>
        <p:spPr>
          <a:xfrm>
            <a:off x="3048778" y="2413338"/>
            <a:ext cx="6097554" cy="2031325"/>
          </a:xfrm>
          <a:prstGeom prst="rect">
            <a:avLst/>
          </a:prstGeom>
          <a:noFill/>
        </p:spPr>
        <p:txBody>
          <a:bodyPr wrap="square">
            <a:spAutoFit/>
          </a:bodyPr>
          <a:lstStyle/>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In the last few years, in order to overcome this kind</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of drawbacks, researchers have been focused on developing</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new alternatives to CTG such as acellular dermal</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matrix (ADM)), xenogeneic collagen matrix (XCM),</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enamel matrix derivative (EMD), and platelet-rich fibrin</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(PRF) in combination with coronally advanced flap</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(CAF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19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867C9A-2D36-0AAF-868D-5C14E6E7F541}"/>
              </a:ext>
            </a:extLst>
          </p:cNvPr>
          <p:cNvSpPr txBox="1"/>
          <p:nvPr/>
        </p:nvSpPr>
        <p:spPr>
          <a:xfrm>
            <a:off x="3048778" y="1582341"/>
            <a:ext cx="6097554" cy="3970318"/>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Unlike the membranes for Guided Bone Regeneration whose function is occlusive and space maintenance, for the purpose of soft tissue augmentation, a suitable material needs to fulfill two main criteria</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stability of volume over time and favorable biological behavior</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allowing modeling and remodeling processes.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Biodegradation and subsequent reorganization of the collagen matrix have important implications in terms of cell proliferation and organization with the creation of a suitable functioning tissue structure. The rapid biodegradation by the enzymatic activity of periodontopathic bacteria, macrophages, and polymorphonuclear leucocytes of native collagen is still a concern.</a:t>
            </a:r>
            <a:endParaRPr lang="en-US" dirty="0"/>
          </a:p>
        </p:txBody>
      </p:sp>
    </p:spTree>
    <p:extLst>
      <p:ext uri="{BB962C8B-B14F-4D97-AF65-F5344CB8AC3E}">
        <p14:creationId xmlns:p14="http://schemas.microsoft.com/office/powerpoint/2010/main" val="141657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67E03-D06A-3555-7E4E-405699DC8F74}"/>
              </a:ext>
            </a:extLst>
          </p:cNvPr>
          <p:cNvSpPr txBox="1"/>
          <p:nvPr/>
        </p:nvSpPr>
        <p:spPr>
          <a:xfrm>
            <a:off x="1054359" y="998377"/>
            <a:ext cx="8091973" cy="3785652"/>
          </a:xfrm>
          <a:prstGeom prst="rect">
            <a:avLst/>
          </a:prstGeom>
          <a:noFill/>
        </p:spPr>
        <p:txBody>
          <a:bodyPr wrap="square">
            <a:spAutoFit/>
          </a:bodyPr>
          <a:lstStyle/>
          <a:p>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Xenogeneic porcine collagen matrices</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processed to remove antigenic cellular components, have been described as an unlimited alternative to acellular dermal matrix and connective tissue grafts, with comparable results to autogenous soft tissue constructs . </a:t>
            </a:r>
          </a:p>
          <a:p>
            <a:r>
              <a:rPr lang="en-US" sz="2400" dirty="0">
                <a:latin typeface="Cambria" panose="02040503050406030204" pitchFamily="18" charset="0"/>
                <a:ea typeface="Times New Roman" panose="02020603050405020304" pitchFamily="18" charset="0"/>
                <a:cs typeface="Times New Roman" panose="02020603050405020304" pitchFamily="18" charset="0"/>
              </a:rPr>
              <a:t>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These substitute biomaterials act as a three-dimensional scaffold to allow, at the same time, continuous production of new connective tissue and degradation of the original matrix. The process causes the material to gradually be replaced by host tissues.</a:t>
            </a:r>
            <a:endParaRPr lang="en-US" sz="2400" dirty="0"/>
          </a:p>
        </p:txBody>
      </p:sp>
    </p:spTree>
    <p:extLst>
      <p:ext uri="{BB962C8B-B14F-4D97-AF65-F5344CB8AC3E}">
        <p14:creationId xmlns:p14="http://schemas.microsoft.com/office/powerpoint/2010/main" val="3490985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2100</Words>
  <Application>Microsoft Office PowerPoint</Application>
  <PresentationFormat>Widescreen</PresentationFormat>
  <Paragraphs>119</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Cambria</vt:lpstr>
      <vt:lpstr>QuadraatOT</vt:lpstr>
      <vt:lpstr>Times New Roman</vt:lpstr>
      <vt:lpstr>Webfont</vt:lpstr>
      <vt:lpstr>WkplwcAdvTT3713a231</vt:lpstr>
      <vt:lpstr>Office Theme</vt:lpstr>
      <vt:lpstr>Collagen matrices versus connective tissue graft in the treatment of gingival recession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Collagen matrices versus connective tissue graft in the treatment of gingival recession</dc:title>
  <dc:creator>basima ali</dc:creator>
  <cp:lastModifiedBy>basima ali</cp:lastModifiedBy>
  <cp:revision>2</cp:revision>
  <dcterms:created xsi:type="dcterms:W3CDTF">2023-12-03T13:13:54Z</dcterms:created>
  <dcterms:modified xsi:type="dcterms:W3CDTF">2023-12-03T20:04:59Z</dcterms:modified>
</cp:coreProperties>
</file>