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66" r:id="rId5"/>
    <p:sldId id="308" r:id="rId6"/>
    <p:sldId id="309" r:id="rId7"/>
    <p:sldId id="318" r:id="rId8"/>
    <p:sldId id="314" r:id="rId9"/>
    <p:sldId id="311" r:id="rId10"/>
    <p:sldId id="312" r:id="rId11"/>
    <p:sldId id="313" r:id="rId12"/>
    <p:sldId id="316" r:id="rId13"/>
    <p:sldId id="31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A48C"/>
    <a:srgbClr val="66FFFF"/>
    <a:srgbClr val="235D4F"/>
    <a:srgbClr val="0066FF"/>
    <a:srgbClr val="FF33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3-02T17:17:30.384"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3/5/2024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3/5/2024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3/5/2024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3/5/2024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3/5/2024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3/5/2024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3/5/2024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3/5/2024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3/5/2024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3/5/2024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background-clouds.jpg" TargetMode="External"/><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domainpictures.net/view-image.php?image=37515&amp;picture=spring-flower-on-the-branch" TargetMode="External"/><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664012" y="-116542"/>
            <a:ext cx="4959978" cy="4715436"/>
          </a:xfrm>
        </p:spPr>
        <p:txBody>
          <a:bodyPr>
            <a:noAutofit/>
          </a:bodyPr>
          <a:lstStyle/>
          <a:p>
            <a:pPr algn="ctr"/>
            <a:r>
              <a:rPr lang="en-US" sz="6000" dirty="0">
                <a:latin typeface="Andalus" panose="02020603050405020304" pitchFamily="18" charset="-78"/>
                <a:cs typeface="Andalus" panose="02020603050405020304" pitchFamily="18" charset="-78"/>
              </a:rPr>
              <a:t>Assessment of dental cervical abrasion and its’ treatment needs</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2F12F-DC3E-4B44-81F3-233B0DB1BBAC}"/>
              </a:ext>
            </a:extLst>
          </p:cNvPr>
          <p:cNvPicPr>
            <a:picLocks noChangeAspect="1"/>
          </p:cNvPicPr>
          <p:nvPr/>
        </p:nvPicPr>
        <p:blipFill>
          <a:blip r:embed="rId2"/>
          <a:stretch>
            <a:fillRect/>
          </a:stretch>
        </p:blipFill>
        <p:spPr>
          <a:xfrm>
            <a:off x="1129552" y="0"/>
            <a:ext cx="9607924" cy="6405283"/>
          </a:xfrm>
          <a:prstGeom prst="rect">
            <a:avLst/>
          </a:prstGeom>
        </p:spPr>
      </p:pic>
    </p:spTree>
    <p:extLst>
      <p:ext uri="{BB962C8B-B14F-4D97-AF65-F5344CB8AC3E}">
        <p14:creationId xmlns:p14="http://schemas.microsoft.com/office/powerpoint/2010/main" val="174112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107281" y="63359"/>
            <a:ext cx="10058400" cy="1450757"/>
          </a:xfrm>
        </p:spPr>
        <p:txBody>
          <a:bodyPr>
            <a:normAutofit/>
          </a:bodyPr>
          <a:lstStyle/>
          <a:p>
            <a:r>
              <a:rPr lang="en-US" dirty="0"/>
              <a:t> </a:t>
            </a:r>
          </a:p>
        </p:txBody>
      </p:sp>
      <p:sp>
        <p:nvSpPr>
          <p:cNvPr id="3" name="Rectangle 2">
            <a:extLst>
              <a:ext uri="{FF2B5EF4-FFF2-40B4-BE49-F238E27FC236}">
                <a16:creationId xmlns:a16="http://schemas.microsoft.com/office/drawing/2014/main" id="{3085AF46-08E0-43CA-ACBC-4A0781E801BD}"/>
              </a:ext>
            </a:extLst>
          </p:cNvPr>
          <p:cNvSpPr/>
          <p:nvPr/>
        </p:nvSpPr>
        <p:spPr>
          <a:xfrm>
            <a:off x="1214438" y="373240"/>
            <a:ext cx="9844087" cy="830997"/>
          </a:xfrm>
          <a:prstGeom prst="rect">
            <a:avLst/>
          </a:prstGeom>
        </p:spPr>
        <p:txBody>
          <a:bodyPr wrap="square">
            <a:spAutoFit/>
          </a:bodyPr>
          <a:lstStyle/>
          <a:p>
            <a:pPr algn="ctr"/>
            <a:r>
              <a:rPr lang="en-US" sz="2400" dirty="0">
                <a:solidFill>
                  <a:srgbClr val="202124"/>
                </a:solidFill>
                <a:latin typeface="Google Sans"/>
              </a:rPr>
              <a:t>Tooth wear is </a:t>
            </a:r>
            <a:r>
              <a:rPr lang="en-US" sz="2400" dirty="0">
                <a:solidFill>
                  <a:srgbClr val="040C28"/>
                </a:solidFill>
                <a:latin typeface="Google Sans"/>
              </a:rPr>
              <a:t>a multifactorial process that results from three main interacting mechanisms</a:t>
            </a:r>
            <a:endParaRPr lang="en-US" sz="2400" dirty="0"/>
          </a:p>
        </p:txBody>
      </p:sp>
      <p:pic>
        <p:nvPicPr>
          <p:cNvPr id="12" name="Content Placeholder 11">
            <a:extLst>
              <a:ext uri="{FF2B5EF4-FFF2-40B4-BE49-F238E27FC236}">
                <a16:creationId xmlns:a16="http://schemas.microsoft.com/office/drawing/2014/main" id="{907A3383-7E3F-46F1-8636-B451B69CE8C8}"/>
              </a:ext>
            </a:extLst>
          </p:cNvPr>
          <p:cNvPicPr>
            <a:picLocks noGrp="1" noChangeAspect="1"/>
          </p:cNvPicPr>
          <p:nvPr>
            <p:ph idx="1"/>
          </p:nvPr>
        </p:nvPicPr>
        <p:blipFill>
          <a:blip r:embed="rId3"/>
          <a:stretch>
            <a:fillRect/>
          </a:stretch>
        </p:blipFill>
        <p:spPr>
          <a:xfrm>
            <a:off x="1214438" y="2187891"/>
            <a:ext cx="2124236" cy="2395068"/>
          </a:xfrm>
        </p:spPr>
      </p:pic>
      <p:sp>
        <p:nvSpPr>
          <p:cNvPr id="13" name="Rectangle 12">
            <a:extLst>
              <a:ext uri="{FF2B5EF4-FFF2-40B4-BE49-F238E27FC236}">
                <a16:creationId xmlns:a16="http://schemas.microsoft.com/office/drawing/2014/main" id="{931FFE1B-8368-4FBA-81D9-78322291EEE0}"/>
              </a:ext>
            </a:extLst>
          </p:cNvPr>
          <p:cNvSpPr/>
          <p:nvPr/>
        </p:nvSpPr>
        <p:spPr>
          <a:xfrm>
            <a:off x="1464966" y="4875910"/>
            <a:ext cx="1489510" cy="523220"/>
          </a:xfrm>
          <a:prstGeom prst="rect">
            <a:avLst/>
          </a:prstGeom>
        </p:spPr>
        <p:txBody>
          <a:bodyPr wrap="none">
            <a:spAutoFit/>
          </a:bodyPr>
          <a:lstStyle/>
          <a:p>
            <a:r>
              <a:rPr lang="en-US" sz="2800" dirty="0">
                <a:solidFill>
                  <a:srgbClr val="040C28"/>
                </a:solidFill>
                <a:latin typeface="Forte" panose="03060902040502070203" pitchFamily="66" charset="0"/>
              </a:rPr>
              <a:t>Attrition</a:t>
            </a:r>
            <a:endParaRPr lang="en-US" sz="2800" dirty="0">
              <a:latin typeface="Forte" panose="03060902040502070203" pitchFamily="66" charset="0"/>
            </a:endParaRPr>
          </a:p>
        </p:txBody>
      </p:sp>
      <p:sp>
        <p:nvSpPr>
          <p:cNvPr id="16" name="Rectangle 15">
            <a:extLst>
              <a:ext uri="{FF2B5EF4-FFF2-40B4-BE49-F238E27FC236}">
                <a16:creationId xmlns:a16="http://schemas.microsoft.com/office/drawing/2014/main" id="{63424343-3CED-4201-A805-AB976B4A6C20}"/>
              </a:ext>
            </a:extLst>
          </p:cNvPr>
          <p:cNvSpPr/>
          <p:nvPr/>
        </p:nvSpPr>
        <p:spPr>
          <a:xfrm>
            <a:off x="5299380" y="4875910"/>
            <a:ext cx="1494320" cy="523220"/>
          </a:xfrm>
          <a:prstGeom prst="rect">
            <a:avLst/>
          </a:prstGeom>
        </p:spPr>
        <p:txBody>
          <a:bodyPr wrap="square">
            <a:spAutoFit/>
          </a:bodyPr>
          <a:lstStyle/>
          <a:p>
            <a:r>
              <a:rPr lang="en-US" sz="2800" dirty="0">
                <a:solidFill>
                  <a:srgbClr val="040C28"/>
                </a:solidFill>
                <a:latin typeface="Forte" panose="03060902040502070203" pitchFamily="66" charset="0"/>
              </a:rPr>
              <a:t>abrasion</a:t>
            </a:r>
            <a:endParaRPr lang="en-US" sz="2800" dirty="0">
              <a:latin typeface="Forte" panose="03060902040502070203" pitchFamily="66" charset="0"/>
            </a:endParaRPr>
          </a:p>
        </p:txBody>
      </p:sp>
      <p:pic>
        <p:nvPicPr>
          <p:cNvPr id="18" name="Picture 17">
            <a:extLst>
              <a:ext uri="{FF2B5EF4-FFF2-40B4-BE49-F238E27FC236}">
                <a16:creationId xmlns:a16="http://schemas.microsoft.com/office/drawing/2014/main" id="{575FE63C-A18E-44EF-A179-757775925D06}"/>
              </a:ext>
            </a:extLst>
          </p:cNvPr>
          <p:cNvPicPr>
            <a:picLocks noChangeAspect="1"/>
          </p:cNvPicPr>
          <p:nvPr/>
        </p:nvPicPr>
        <p:blipFill>
          <a:blip r:embed="rId4"/>
          <a:stretch>
            <a:fillRect/>
          </a:stretch>
        </p:blipFill>
        <p:spPr>
          <a:xfrm>
            <a:off x="8961164" y="2187891"/>
            <a:ext cx="2204517" cy="2377582"/>
          </a:xfrm>
          <a:prstGeom prst="rect">
            <a:avLst/>
          </a:prstGeom>
        </p:spPr>
      </p:pic>
      <p:sp>
        <p:nvSpPr>
          <p:cNvPr id="19" name="Rectangle 18">
            <a:extLst>
              <a:ext uri="{FF2B5EF4-FFF2-40B4-BE49-F238E27FC236}">
                <a16:creationId xmlns:a16="http://schemas.microsoft.com/office/drawing/2014/main" id="{25086040-8E89-4F58-B5AD-121178BD49B3}"/>
              </a:ext>
            </a:extLst>
          </p:cNvPr>
          <p:cNvSpPr/>
          <p:nvPr/>
        </p:nvSpPr>
        <p:spPr>
          <a:xfrm>
            <a:off x="9251120" y="4875910"/>
            <a:ext cx="1343638" cy="523220"/>
          </a:xfrm>
          <a:prstGeom prst="rect">
            <a:avLst/>
          </a:prstGeom>
        </p:spPr>
        <p:txBody>
          <a:bodyPr wrap="none">
            <a:spAutoFit/>
          </a:bodyPr>
          <a:lstStyle/>
          <a:p>
            <a:r>
              <a:rPr lang="en-US" sz="2800" dirty="0">
                <a:solidFill>
                  <a:srgbClr val="040C28"/>
                </a:solidFill>
                <a:latin typeface="Forte" panose="03060902040502070203" pitchFamily="66" charset="0"/>
              </a:rPr>
              <a:t>Erosion</a:t>
            </a:r>
            <a:endParaRPr lang="en-US" sz="2800" dirty="0">
              <a:latin typeface="Forte" panose="03060902040502070203" pitchFamily="66" charset="0"/>
            </a:endParaRPr>
          </a:p>
        </p:txBody>
      </p:sp>
      <p:sp>
        <p:nvSpPr>
          <p:cNvPr id="20" name="Rectangle 19">
            <a:extLst>
              <a:ext uri="{FF2B5EF4-FFF2-40B4-BE49-F238E27FC236}">
                <a16:creationId xmlns:a16="http://schemas.microsoft.com/office/drawing/2014/main" id="{A6469C2C-1E0B-4785-A25F-2515E1CDC3B0}"/>
              </a:ext>
            </a:extLst>
          </p:cNvPr>
          <p:cNvSpPr/>
          <p:nvPr/>
        </p:nvSpPr>
        <p:spPr>
          <a:xfrm>
            <a:off x="1586753" y="1231123"/>
            <a:ext cx="9224682" cy="369332"/>
          </a:xfrm>
          <a:prstGeom prst="rect">
            <a:avLst/>
          </a:prstGeom>
        </p:spPr>
        <p:txBody>
          <a:bodyPr wrap="square">
            <a:spAutoFit/>
          </a:bodyPr>
          <a:lstStyle/>
          <a:p>
            <a:pPr algn="ctr"/>
            <a:r>
              <a:rPr lang="en-US" dirty="0">
                <a:solidFill>
                  <a:srgbClr val="040C28"/>
                </a:solidFill>
                <a:highlight>
                  <a:srgbClr val="00FFFF"/>
                </a:highlight>
                <a:latin typeface="Google Sans"/>
              </a:rPr>
              <a:t> </a:t>
            </a:r>
            <a:r>
              <a:rPr lang="en-US" dirty="0">
                <a:solidFill>
                  <a:srgbClr val="202124"/>
                </a:solidFill>
                <a:highlight>
                  <a:srgbClr val="00FFFF"/>
                </a:highlight>
                <a:latin typeface="Google Sans"/>
              </a:rPr>
              <a:t> Each of these processes is </a:t>
            </a:r>
            <a:r>
              <a:rPr lang="en-US" dirty="0">
                <a:solidFill>
                  <a:srgbClr val="202124"/>
                </a:solidFill>
                <a:latin typeface="Google Sans"/>
              </a:rPr>
              <a:t>continuous, unidirectional, and age-progressive</a:t>
            </a:r>
            <a:endParaRPr lang="en-US" dirty="0"/>
          </a:p>
        </p:txBody>
      </p:sp>
      <p:pic>
        <p:nvPicPr>
          <p:cNvPr id="5" name="Picture 4">
            <a:extLst>
              <a:ext uri="{FF2B5EF4-FFF2-40B4-BE49-F238E27FC236}">
                <a16:creationId xmlns:a16="http://schemas.microsoft.com/office/drawing/2014/main" id="{4B9DD6A2-3A07-4617-9973-66FC091D8D9C}"/>
              </a:ext>
            </a:extLst>
          </p:cNvPr>
          <p:cNvPicPr>
            <a:picLocks noChangeAspect="1"/>
          </p:cNvPicPr>
          <p:nvPr/>
        </p:nvPicPr>
        <p:blipFill>
          <a:blip r:embed="rId5"/>
          <a:stretch>
            <a:fillRect/>
          </a:stretch>
        </p:blipFill>
        <p:spPr>
          <a:xfrm>
            <a:off x="4835331" y="2202336"/>
            <a:ext cx="2521337" cy="2366178"/>
          </a:xfrm>
          <a:prstGeom prst="rect">
            <a:avLst/>
          </a:prstGeom>
        </p:spPr>
      </p:pic>
    </p:spTree>
    <p:extLst>
      <p:ext uri="{BB962C8B-B14F-4D97-AF65-F5344CB8AC3E}">
        <p14:creationId xmlns:p14="http://schemas.microsoft.com/office/powerpoint/2010/main" val="26552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wheel(1)">
                                      <p:cBhvr>
                                        <p:cTn id="45"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F61F6-EE6E-4116-8843-AE5DE266630E}"/>
              </a:ext>
            </a:extLst>
          </p:cNvPr>
          <p:cNvSpPr>
            <a:spLocks noGrp="1"/>
          </p:cNvSpPr>
          <p:nvPr>
            <p:ph type="title"/>
          </p:nvPr>
        </p:nvSpPr>
        <p:spPr>
          <a:xfrm>
            <a:off x="1685365" y="286604"/>
            <a:ext cx="9090210" cy="1479444"/>
          </a:xfrm>
        </p:spPr>
        <p:style>
          <a:lnRef idx="1">
            <a:schemeClr val="accent1"/>
          </a:lnRef>
          <a:fillRef idx="2">
            <a:schemeClr val="accent1"/>
          </a:fillRef>
          <a:effectRef idx="1">
            <a:schemeClr val="accent1"/>
          </a:effectRef>
          <a:fontRef idx="minor">
            <a:schemeClr val="dk1"/>
          </a:fontRef>
        </p:style>
        <p:txBody>
          <a:bodyPr/>
          <a:lstStyle/>
          <a:p>
            <a:pPr algn="ctr"/>
            <a:r>
              <a:rPr lang="en-US" dirty="0">
                <a:latin typeface="Algerian" panose="04020705040A02060702" pitchFamily="82" charset="0"/>
              </a:rPr>
              <a:t>Dental Cervical Abrasion</a:t>
            </a:r>
          </a:p>
        </p:txBody>
      </p:sp>
      <p:sp>
        <p:nvSpPr>
          <p:cNvPr id="4" name="Rectangle 3">
            <a:extLst>
              <a:ext uri="{FF2B5EF4-FFF2-40B4-BE49-F238E27FC236}">
                <a16:creationId xmlns:a16="http://schemas.microsoft.com/office/drawing/2014/main" id="{CC8FB256-FB31-4571-BC86-AEF86BB7EE41}"/>
              </a:ext>
            </a:extLst>
          </p:cNvPr>
          <p:cNvSpPr/>
          <p:nvPr/>
        </p:nvSpPr>
        <p:spPr>
          <a:xfrm>
            <a:off x="1685366" y="2058306"/>
            <a:ext cx="9090210" cy="1015663"/>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Is a </a:t>
            </a:r>
            <a:r>
              <a:rPr lang="en-US" dirty="0">
                <a:latin typeface="Times New Roman" panose="02020603050405020304" pitchFamily="18" charset="0"/>
                <a:cs typeface="Times New Roman" panose="02020603050405020304" pitchFamily="18" charset="0"/>
              </a:rPr>
              <a:t>frequent</a:t>
            </a:r>
            <a:r>
              <a:rPr lang="en-US" sz="2000" dirty="0">
                <a:latin typeface="Times New Roman" panose="02020603050405020304" pitchFamily="18" charset="0"/>
                <a:cs typeface="Times New Roman" panose="02020603050405020304" pitchFamily="18" charset="0"/>
              </a:rPr>
              <a:t> pathological condition that consists of the wear of the hard tissues of the tooth, through a frictional mechanical process to repeated contact with different objects, different from the teeth </a:t>
            </a:r>
          </a:p>
        </p:txBody>
      </p:sp>
      <p:sp>
        <p:nvSpPr>
          <p:cNvPr id="3" name="Rectangle: Rounded Corners 2">
            <a:extLst>
              <a:ext uri="{FF2B5EF4-FFF2-40B4-BE49-F238E27FC236}">
                <a16:creationId xmlns:a16="http://schemas.microsoft.com/office/drawing/2014/main" id="{893B8681-3925-4E80-8E2C-94881479CFEA}"/>
              </a:ext>
            </a:extLst>
          </p:cNvPr>
          <p:cNvSpPr/>
          <p:nvPr/>
        </p:nvSpPr>
        <p:spPr>
          <a:xfrm>
            <a:off x="842683" y="3214775"/>
            <a:ext cx="4634753" cy="30928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rgbClr val="C00000"/>
                </a:solidFill>
                <a:latin typeface="Times New Roman" panose="02020603050405020304" pitchFamily="18" charset="0"/>
                <a:cs typeface="Times New Roman" panose="02020603050405020304" pitchFamily="18" charset="0"/>
              </a:rPr>
              <a:t>The initial state</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 small horizontal groove near the CEJ on the vestibular surface of the crown of the tooth</a:t>
            </a:r>
          </a:p>
          <a:p>
            <a:pPr marL="285750" indent="-285750">
              <a:buFont typeface="Wingdings" panose="05000000000000000000" pitchFamily="2" charset="2"/>
              <a:buChar char="v"/>
            </a:pPr>
            <a:r>
              <a:rPr lang="en-US" dirty="0">
                <a:highlight>
                  <a:srgbClr val="00FFFF"/>
                </a:highlight>
                <a:latin typeface="Times New Roman" panose="02020603050405020304" pitchFamily="18" charset="0"/>
                <a:cs typeface="Times New Roman" panose="02020603050405020304" pitchFamily="18" charset="0"/>
              </a:rPr>
              <a:t> A polished surface with a glassy appearance and tactile sensitivity </a:t>
            </a:r>
            <a:r>
              <a:rPr lang="en-US" dirty="0">
                <a:latin typeface="Times New Roman" panose="02020603050405020304" pitchFamily="18" charset="0"/>
                <a:cs typeface="Times New Roman" panose="02020603050405020304" pitchFamily="18" charset="0"/>
              </a:rPr>
              <a:t> which is derived from </a:t>
            </a:r>
            <a:r>
              <a:rPr lang="en-US" dirty="0">
                <a:highlight>
                  <a:srgbClr val="00FF00"/>
                </a:highlight>
                <a:latin typeface="Times New Roman" panose="02020603050405020304" pitchFamily="18" charset="0"/>
                <a:cs typeface="Times New Roman" panose="02020603050405020304" pitchFamily="18" charset="0"/>
              </a:rPr>
              <a:t>precipitated crystals of beta tricalcium phosphate substituted with Mg \ Beta-TCMP</a:t>
            </a:r>
            <a:endParaRPr lang="en-US" dirty="0"/>
          </a:p>
        </p:txBody>
      </p:sp>
      <p:sp>
        <p:nvSpPr>
          <p:cNvPr id="7" name="Rectangle: Rounded Corners 6">
            <a:extLst>
              <a:ext uri="{FF2B5EF4-FFF2-40B4-BE49-F238E27FC236}">
                <a16:creationId xmlns:a16="http://schemas.microsoft.com/office/drawing/2014/main" id="{6AB1333C-D1A4-4016-99CD-6C96834C3F38}"/>
              </a:ext>
            </a:extLst>
          </p:cNvPr>
          <p:cNvSpPr/>
          <p:nvPr/>
        </p:nvSpPr>
        <p:spPr>
          <a:xfrm>
            <a:off x="6230470" y="3214775"/>
            <a:ext cx="5005218" cy="30928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rgbClr val="C00000"/>
                </a:solidFill>
                <a:latin typeface="Times New Roman" panose="02020603050405020304" pitchFamily="18" charset="0"/>
                <a:cs typeface="Times New Roman" panose="02020603050405020304" pitchFamily="18" charset="0"/>
              </a:rPr>
              <a:t>With the advancement of the lesion</a:t>
            </a:r>
          </a:p>
          <a:p>
            <a:pPr marL="285750" indent="-285750" algn="ctr">
              <a:buFont typeface="Wingdings" panose="05000000000000000000" pitchFamily="2" charset="2"/>
              <a:buChar char="ü"/>
            </a:pPr>
            <a:r>
              <a:rPr lang="en-US" dirty="0">
                <a:highlight>
                  <a:srgbClr val="00FFFF"/>
                </a:highlight>
                <a:latin typeface="Times New Roman" panose="02020603050405020304" pitchFamily="18" charset="0"/>
                <a:cs typeface="Times New Roman" panose="02020603050405020304" pitchFamily="18" charset="0"/>
              </a:rPr>
              <a:t>The walls constitute a “V” shape or wedge (cuneiform defect) </a:t>
            </a:r>
            <a:r>
              <a:rPr lang="en-US" dirty="0">
                <a:latin typeface="Times New Roman" panose="02020603050405020304" pitchFamily="18" charset="0"/>
                <a:cs typeface="Times New Roman" panose="02020603050405020304" pitchFamily="18" charset="0"/>
              </a:rPr>
              <a:t>with an acute axial angle close to 90°</a:t>
            </a:r>
          </a:p>
          <a:p>
            <a:pPr marL="285750" indent="-285750" algn="ct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depth </a:t>
            </a:r>
            <a:r>
              <a:rPr lang="en-US" dirty="0">
                <a:highlight>
                  <a:srgbClr val="00FFFF"/>
                </a:highlight>
                <a:latin typeface="Times New Roman" panose="02020603050405020304" pitchFamily="18" charset="0"/>
                <a:cs typeface="Times New Roman" panose="02020603050405020304" pitchFamily="18" charset="0"/>
              </a:rPr>
              <a:t>between 1 and 2 mm</a:t>
            </a:r>
            <a:r>
              <a:rPr lang="en-US" dirty="0">
                <a:latin typeface="Times New Roman" panose="02020603050405020304" pitchFamily="18" charset="0"/>
                <a:cs typeface="Times New Roman" panose="02020603050405020304" pitchFamily="18" charset="0"/>
              </a:rPr>
              <a:t>, although in exceptional cases lesions can be seen up to </a:t>
            </a:r>
            <a:r>
              <a:rPr lang="en-US" dirty="0">
                <a:highlight>
                  <a:srgbClr val="00FFFF"/>
                </a:highlight>
                <a:latin typeface="Times New Roman" panose="02020603050405020304" pitchFamily="18" charset="0"/>
                <a:cs typeface="Times New Roman" panose="02020603050405020304" pitchFamily="18" charset="0"/>
              </a:rPr>
              <a:t>4 mm deep</a:t>
            </a:r>
            <a:r>
              <a:rPr lang="en-US" dirty="0">
                <a:latin typeface="Times New Roman" panose="02020603050405020304" pitchFamily="18" charset="0"/>
                <a:cs typeface="Times New Roman" panose="02020603050405020304" pitchFamily="18" charset="0"/>
              </a:rPr>
              <a:t>, with </a:t>
            </a:r>
            <a:r>
              <a:rPr lang="en-US" dirty="0">
                <a:highlight>
                  <a:srgbClr val="00FF00"/>
                </a:highlight>
                <a:latin typeface="Times New Roman" panose="02020603050405020304" pitchFamily="18" charset="0"/>
                <a:cs typeface="Times New Roman" panose="02020603050405020304" pitchFamily="18" charset="0"/>
              </a:rPr>
              <a:t>possible pulpal exposure.</a:t>
            </a:r>
            <a:endParaRPr lang="en-US" dirty="0">
              <a:solidFill>
                <a:srgbClr val="C00000"/>
              </a:solidFill>
              <a:highlight>
                <a:srgbClr val="00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A10343A-E640-4AEE-89EE-C91E0308C0A2}"/>
              </a:ext>
            </a:extLst>
          </p:cNvPr>
          <p:cNvPicPr>
            <a:picLocks noChangeAspect="1"/>
          </p:cNvPicPr>
          <p:nvPr/>
        </p:nvPicPr>
        <p:blipFill>
          <a:blip r:embed="rId2"/>
          <a:stretch>
            <a:fillRect/>
          </a:stretch>
        </p:blipFill>
        <p:spPr>
          <a:xfrm>
            <a:off x="10506634" y="2699427"/>
            <a:ext cx="1419332" cy="1333600"/>
          </a:xfrm>
          <a:prstGeom prst="rect">
            <a:avLst/>
          </a:prstGeom>
        </p:spPr>
      </p:pic>
    </p:spTree>
    <p:extLst>
      <p:ext uri="{BB962C8B-B14F-4D97-AF65-F5344CB8AC3E}">
        <p14:creationId xmlns:p14="http://schemas.microsoft.com/office/powerpoint/2010/main" val="341150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0607-49AB-480D-9DFC-795469774A76}"/>
              </a:ext>
            </a:extLst>
          </p:cNvPr>
          <p:cNvSpPr>
            <a:spLocks noGrp="1"/>
          </p:cNvSpPr>
          <p:nvPr>
            <p:ph type="title"/>
          </p:nvPr>
        </p:nvSpPr>
        <p:spPr>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en-US" dirty="0">
                <a:solidFill>
                  <a:schemeClr val="tx1"/>
                </a:solidFill>
                <a:latin typeface="Andalus" panose="02020603050405020304" pitchFamily="18" charset="-78"/>
                <a:cs typeface="Andalus" panose="02020603050405020304" pitchFamily="18" charset="-78"/>
              </a:rPr>
              <a:t>Causes of dental cervical abrasion</a:t>
            </a:r>
          </a:p>
        </p:txBody>
      </p:sp>
      <p:sp>
        <p:nvSpPr>
          <p:cNvPr id="3" name="Rectangle 2">
            <a:extLst>
              <a:ext uri="{FF2B5EF4-FFF2-40B4-BE49-F238E27FC236}">
                <a16:creationId xmlns:a16="http://schemas.microsoft.com/office/drawing/2014/main" id="{B34B3489-92E3-41EB-8D00-B1729A4424CE}"/>
              </a:ext>
            </a:extLst>
          </p:cNvPr>
          <p:cNvSpPr/>
          <p:nvPr/>
        </p:nvSpPr>
        <p:spPr>
          <a:xfrm>
            <a:off x="1209150" y="2141675"/>
            <a:ext cx="9835368" cy="1200329"/>
          </a:xfrm>
          <a:prstGeom prst="rect">
            <a:avLst/>
          </a:prstGeom>
        </p:spPr>
        <p:txBody>
          <a:bodyPr wrap="square">
            <a:spAutoFit/>
          </a:bodyPr>
          <a:lstStyle/>
          <a:p>
            <a:pPr marL="285750" indent="-285750" algn="ctr">
              <a:buFont typeface="Wingdings" panose="05000000000000000000" pitchFamily="2" charset="2"/>
              <a:buChar char="v"/>
            </a:pPr>
            <a:r>
              <a:rPr lang="en-US" dirty="0">
                <a:latin typeface="Andalus" panose="02020603050405020304" pitchFamily="18" charset="-78"/>
                <a:cs typeface="Andalus" panose="02020603050405020304" pitchFamily="18" charset="-78"/>
              </a:rPr>
              <a:t>Aggressive tooth brushing or incorrect brushing technique / </a:t>
            </a:r>
            <a:r>
              <a:rPr lang="en-US" dirty="0">
                <a:highlight>
                  <a:srgbClr val="00FFFF"/>
                </a:highlight>
                <a:latin typeface="Andalus" panose="02020603050405020304" pitchFamily="18" charset="-78"/>
                <a:cs typeface="Andalus" panose="02020603050405020304" pitchFamily="18" charset="-78"/>
              </a:rPr>
              <a:t>horizontal brushing </a:t>
            </a:r>
            <a:r>
              <a:rPr lang="en-US" dirty="0">
                <a:latin typeface="Andalus" panose="02020603050405020304" pitchFamily="18" charset="-78"/>
                <a:cs typeface="Andalus" panose="02020603050405020304" pitchFamily="18" charset="-78"/>
              </a:rPr>
              <a:t>was suggested as an etiological agent that increases wear two or three times compared to vertical brushing.</a:t>
            </a:r>
          </a:p>
          <a:p>
            <a:pPr marL="285750" indent="-285750" algn="ctr">
              <a:buFont typeface="Wingdings" panose="05000000000000000000" pitchFamily="2" charset="2"/>
              <a:buChar char="v"/>
            </a:pPr>
            <a:endParaRPr lang="en-US" dirty="0">
              <a:latin typeface="Andalus" panose="02020603050405020304" pitchFamily="18" charset="-78"/>
              <a:cs typeface="Andalus" panose="02020603050405020304" pitchFamily="18" charset="-78"/>
            </a:endParaRPr>
          </a:p>
          <a:p>
            <a:pPr marL="285750" indent="-285750" algn="ctr">
              <a:buFont typeface="Wingdings" panose="05000000000000000000" pitchFamily="2" charset="2"/>
              <a:buChar char="v"/>
            </a:pPr>
            <a:endParaRPr lang="en-US" dirty="0">
              <a:latin typeface="Andalus" panose="02020603050405020304" pitchFamily="18" charset="-78"/>
              <a:cs typeface="Andalus" panose="02020603050405020304" pitchFamily="18" charset="-78"/>
            </a:endParaRPr>
          </a:p>
        </p:txBody>
      </p:sp>
      <p:sp>
        <p:nvSpPr>
          <p:cNvPr id="4" name="Rectangle 3">
            <a:extLst>
              <a:ext uri="{FF2B5EF4-FFF2-40B4-BE49-F238E27FC236}">
                <a16:creationId xmlns:a16="http://schemas.microsoft.com/office/drawing/2014/main" id="{33879336-AEFF-4A1F-9EF9-6C118176B113}"/>
              </a:ext>
            </a:extLst>
          </p:cNvPr>
          <p:cNvSpPr/>
          <p:nvPr/>
        </p:nvSpPr>
        <p:spPr>
          <a:xfrm>
            <a:off x="959224" y="2953871"/>
            <a:ext cx="10210800" cy="923330"/>
          </a:xfrm>
          <a:prstGeom prst="rect">
            <a:avLst/>
          </a:prstGeom>
        </p:spPr>
        <p:txBody>
          <a:bodyPr wrap="square">
            <a:spAutoFit/>
          </a:bodyPr>
          <a:lstStyle/>
          <a:p>
            <a:pPr marL="285750" indent="-285750" algn="ctr">
              <a:buFont typeface="Wingdings" panose="05000000000000000000" pitchFamily="2" charset="2"/>
              <a:buChar char="v"/>
            </a:pPr>
            <a:r>
              <a:rPr lang="en-US" dirty="0">
                <a:latin typeface="Andalus" panose="02020603050405020304" pitchFamily="18" charset="-78"/>
                <a:cs typeface="Andalus" panose="02020603050405020304" pitchFamily="18" charset="-78"/>
              </a:rPr>
              <a:t> the use of a highly abrasive toothpaste / the type of toothpaste, the place where the toothbrush is started, the number of times the toothpaste is applied, the hardness of the bristles of the brush, the frequency and the pressure applied during brushing.</a:t>
            </a:r>
          </a:p>
        </p:txBody>
      </p:sp>
      <p:sp>
        <p:nvSpPr>
          <p:cNvPr id="5" name="Content Placeholder 3">
            <a:extLst>
              <a:ext uri="{FF2B5EF4-FFF2-40B4-BE49-F238E27FC236}">
                <a16:creationId xmlns:a16="http://schemas.microsoft.com/office/drawing/2014/main" id="{7C26A588-2005-4A2B-9E37-99528C43BF81}"/>
              </a:ext>
            </a:extLst>
          </p:cNvPr>
          <p:cNvSpPr txBox="1">
            <a:spLocks/>
          </p:cNvSpPr>
          <p:nvPr/>
        </p:nvSpPr>
        <p:spPr>
          <a:xfrm>
            <a:off x="1209150" y="4065594"/>
            <a:ext cx="9960874" cy="1055047"/>
          </a:xfrm>
          <a:prstGeom prst="rect">
            <a:avLst/>
          </a:prstGeom>
        </p:spPr>
        <p:txBody>
          <a:bodyPr>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buFont typeface="Wingdings" panose="05000000000000000000" pitchFamily="2" charset="2"/>
              <a:buChar char="v"/>
            </a:pPr>
            <a:r>
              <a:rPr lang="en-US" dirty="0">
                <a:solidFill>
                  <a:schemeClr val="tx1"/>
                </a:solidFill>
                <a:latin typeface="Andalus" panose="02020603050405020304" pitchFamily="18" charset="-78"/>
                <a:cs typeface="Andalus" panose="02020603050405020304" pitchFamily="18" charset="-78"/>
              </a:rPr>
              <a:t> Hard bristles can cause less wear than soft bristles which can cause greater tooth abrasion. This is explained by </a:t>
            </a:r>
            <a:r>
              <a:rPr lang="en-US" dirty="0">
                <a:solidFill>
                  <a:schemeClr val="tx1"/>
                </a:solidFill>
                <a:highlight>
                  <a:srgbClr val="00FFFF"/>
                </a:highlight>
                <a:latin typeface="Andalus" panose="02020603050405020304" pitchFamily="18" charset="-78"/>
                <a:cs typeface="Andalus" panose="02020603050405020304" pitchFamily="18" charset="-78"/>
              </a:rPr>
              <a:t>the increase in the retention of the dentifrice to the smaller diameter of the element, increasing the contact area with the tooth surface during brushing. </a:t>
            </a:r>
            <a:endParaRPr lang="en-US" dirty="0">
              <a:solidFill>
                <a:schemeClr val="tx1"/>
              </a:solidFill>
              <a:latin typeface="Andalus" panose="02020603050405020304" pitchFamily="18" charset="-78"/>
              <a:cs typeface="Andalus" panose="02020603050405020304" pitchFamily="18" charset="-78"/>
            </a:endParaRPr>
          </a:p>
        </p:txBody>
      </p:sp>
      <p:sp>
        <p:nvSpPr>
          <p:cNvPr id="6" name="Rectangle 5">
            <a:extLst>
              <a:ext uri="{FF2B5EF4-FFF2-40B4-BE49-F238E27FC236}">
                <a16:creationId xmlns:a16="http://schemas.microsoft.com/office/drawing/2014/main" id="{D06E9B1A-9FB5-4880-B4F8-9847616BCC5D}"/>
              </a:ext>
            </a:extLst>
          </p:cNvPr>
          <p:cNvSpPr/>
          <p:nvPr/>
        </p:nvSpPr>
        <p:spPr>
          <a:xfrm>
            <a:off x="1209150" y="5120641"/>
            <a:ext cx="9946530" cy="1200329"/>
          </a:xfrm>
          <a:prstGeom prst="rect">
            <a:avLst/>
          </a:prstGeom>
        </p:spPr>
        <p:txBody>
          <a:bodyPr wrap="square">
            <a:spAutoFit/>
          </a:bodyPr>
          <a:lstStyle/>
          <a:p>
            <a:pPr marL="285750" indent="-285750" algn="ctr">
              <a:buFont typeface="Wingdings" panose="05000000000000000000" pitchFamily="2" charset="2"/>
              <a:buChar char="v"/>
            </a:pPr>
            <a:r>
              <a:rPr lang="en-US" dirty="0">
                <a:latin typeface="Andalus" panose="02020603050405020304" pitchFamily="18" charset="-78"/>
                <a:cs typeface="Andalus" panose="02020603050405020304" pitchFamily="18" charset="-78"/>
              </a:rPr>
              <a:t>Tooth brushing could increase cervical abrasion if there are acid substances in the oral environment; where, </a:t>
            </a:r>
            <a:r>
              <a:rPr lang="en-US" dirty="0">
                <a:highlight>
                  <a:srgbClr val="00FFFF"/>
                </a:highlight>
                <a:latin typeface="Andalus" panose="02020603050405020304" pitchFamily="18" charset="-78"/>
                <a:cs typeface="Andalus" panose="02020603050405020304" pitchFamily="18" charset="-78"/>
              </a:rPr>
              <a:t>the erosive agents promote the demineralization of the tooth and facilitate the wear of the tissues</a:t>
            </a:r>
            <a:r>
              <a:rPr lang="en-US" dirty="0">
                <a:latin typeface="Andalus" panose="02020603050405020304" pitchFamily="18" charset="-78"/>
                <a:cs typeface="Andalus" panose="02020603050405020304" pitchFamily="18" charset="-78"/>
              </a:rPr>
              <a:t>, therefore after exposure to acidic foods or gastric liquids should be avoided tooth brushing for at least 1 hour. </a:t>
            </a:r>
          </a:p>
        </p:txBody>
      </p:sp>
    </p:spTree>
    <p:extLst>
      <p:ext uri="{BB962C8B-B14F-4D97-AF65-F5344CB8AC3E}">
        <p14:creationId xmlns:p14="http://schemas.microsoft.com/office/powerpoint/2010/main" val="360770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8FECD-AA70-404A-ADFA-08BF5A64A955}"/>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6000" dirty="0" err="1">
                <a:latin typeface="Andalus" panose="02020603050405020304" pitchFamily="18" charset="-78"/>
                <a:cs typeface="Andalus" panose="02020603050405020304" pitchFamily="18" charset="-78"/>
              </a:rPr>
              <a:t>Swasi</a:t>
            </a:r>
            <a:r>
              <a:rPr lang="en-US" sz="6000" dirty="0">
                <a:latin typeface="Andalus" panose="02020603050405020304" pitchFamily="18" charset="-78"/>
                <a:cs typeface="Andalus" panose="02020603050405020304" pitchFamily="18" charset="-78"/>
              </a:rPr>
              <a:t> classification ,2014 </a:t>
            </a:r>
          </a:p>
        </p:txBody>
      </p:sp>
      <p:pic>
        <p:nvPicPr>
          <p:cNvPr id="5" name="Picture 4">
            <a:extLst>
              <a:ext uri="{FF2B5EF4-FFF2-40B4-BE49-F238E27FC236}">
                <a16:creationId xmlns:a16="http://schemas.microsoft.com/office/drawing/2014/main" id="{73FADC9C-6A4B-421A-BFE6-7F0301222FF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4738" y="2024141"/>
            <a:ext cx="10490085" cy="4247268"/>
          </a:xfrm>
          <a:prstGeom prst="rect">
            <a:avLst/>
          </a:prstGeom>
        </p:spPr>
      </p:pic>
      <p:sp>
        <p:nvSpPr>
          <p:cNvPr id="6" name="TextBox 5">
            <a:extLst>
              <a:ext uri="{FF2B5EF4-FFF2-40B4-BE49-F238E27FC236}">
                <a16:creationId xmlns:a16="http://schemas.microsoft.com/office/drawing/2014/main" id="{D2E99986-9408-4488-BC2F-EAA3DF4A1C47}"/>
              </a:ext>
            </a:extLst>
          </p:cNvPr>
          <p:cNvSpPr txBox="1"/>
          <p:nvPr/>
        </p:nvSpPr>
        <p:spPr>
          <a:xfrm>
            <a:off x="1137138" y="7022448"/>
            <a:ext cx="6787662" cy="230832"/>
          </a:xfrm>
          <a:prstGeom prst="rect">
            <a:avLst/>
          </a:prstGeom>
          <a:noFill/>
        </p:spPr>
        <p:txBody>
          <a:bodyPr wrap="square" rtlCol="0">
            <a:spAutoFit/>
          </a:bodyPr>
          <a:lstStyle/>
          <a:p>
            <a:r>
              <a:rPr lang="en-US" sz="900">
                <a:hlinkClick r:id="rId3" tooltip="http://commons.wikimedia.org/wiki/file:background-clouds.jpg"/>
              </a:rPr>
              <a:t>This Photo</a:t>
            </a:r>
            <a:r>
              <a:rPr lang="en-US" sz="900"/>
              <a:t> by Unknown Author is licensed under </a:t>
            </a:r>
            <a:r>
              <a:rPr lang="en-US" sz="900">
                <a:hlinkClick r:id="rId4" tooltip="https://creativecommons.org/licenses/by-sa/3.0/"/>
              </a:rPr>
              <a:t>CC BY-SA</a:t>
            </a:r>
            <a:endParaRPr lang="en-US" sz="900"/>
          </a:p>
        </p:txBody>
      </p:sp>
      <p:sp>
        <p:nvSpPr>
          <p:cNvPr id="7" name="Rectangle 6">
            <a:extLst>
              <a:ext uri="{FF2B5EF4-FFF2-40B4-BE49-F238E27FC236}">
                <a16:creationId xmlns:a16="http://schemas.microsoft.com/office/drawing/2014/main" id="{014D404B-8F9B-4965-BBA7-A3B6C6BA8196}"/>
              </a:ext>
            </a:extLst>
          </p:cNvPr>
          <p:cNvSpPr/>
          <p:nvPr/>
        </p:nvSpPr>
        <p:spPr>
          <a:xfrm>
            <a:off x="1685365" y="2551837"/>
            <a:ext cx="7458635" cy="646331"/>
          </a:xfrm>
          <a:prstGeom prst="rect">
            <a:avLst/>
          </a:prstGeom>
        </p:spPr>
        <p:txBody>
          <a:bodyPr wrap="square">
            <a:spAutoFit/>
          </a:bodyPr>
          <a:lstStyle/>
          <a:p>
            <a:pPr algn="ctr"/>
            <a:r>
              <a:rPr lang="en-US" dirty="0">
                <a:latin typeface="Arial Black" panose="020B0A04020102020204" pitchFamily="34" charset="0"/>
              </a:rPr>
              <a:t>             A classification system has:</a:t>
            </a:r>
          </a:p>
          <a:p>
            <a:r>
              <a:rPr lang="en-US" dirty="0"/>
              <a:t> </a:t>
            </a:r>
          </a:p>
        </p:txBody>
      </p:sp>
      <p:sp>
        <p:nvSpPr>
          <p:cNvPr id="8" name="Oval 7">
            <a:extLst>
              <a:ext uri="{FF2B5EF4-FFF2-40B4-BE49-F238E27FC236}">
                <a16:creationId xmlns:a16="http://schemas.microsoft.com/office/drawing/2014/main" id="{1834BC55-8616-46F5-AC4C-5E579B58B116}"/>
              </a:ext>
            </a:extLst>
          </p:cNvPr>
          <p:cNvSpPr/>
          <p:nvPr/>
        </p:nvSpPr>
        <p:spPr>
          <a:xfrm>
            <a:off x="1685365" y="3385775"/>
            <a:ext cx="3783106" cy="1524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 To facilitate standardized identification of a condition</a:t>
            </a:r>
          </a:p>
        </p:txBody>
      </p:sp>
      <p:sp>
        <p:nvSpPr>
          <p:cNvPr id="9" name="Oval 8">
            <a:extLst>
              <a:ext uri="{FF2B5EF4-FFF2-40B4-BE49-F238E27FC236}">
                <a16:creationId xmlns:a16="http://schemas.microsoft.com/office/drawing/2014/main" id="{53A534AB-A68D-4F7D-ABD6-808F538D52A5}"/>
              </a:ext>
            </a:extLst>
          </p:cNvPr>
          <p:cNvSpPr/>
          <p:nvPr/>
        </p:nvSpPr>
        <p:spPr>
          <a:xfrm>
            <a:off x="6802832" y="3385775"/>
            <a:ext cx="3901027" cy="1524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 Help in diagnosis and treatment planning. </a:t>
            </a:r>
          </a:p>
        </p:txBody>
      </p:sp>
    </p:spTree>
    <p:extLst>
      <p:ext uri="{BB962C8B-B14F-4D97-AF65-F5344CB8AC3E}">
        <p14:creationId xmlns:p14="http://schemas.microsoft.com/office/powerpoint/2010/main" val="60247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622D-40EB-4A75-8F72-190A560CECCB}"/>
              </a:ext>
            </a:extLst>
          </p:cNvPr>
          <p:cNvSpPr>
            <a:spLocks noGrp="1"/>
          </p:cNvSpPr>
          <p:nvPr>
            <p:ph type="title"/>
          </p:nvPr>
        </p:nvSpPr>
        <p:spPr>
          <a:solidFill>
            <a:schemeClr val="accent6">
              <a:lumMod val="40000"/>
              <a:lumOff val="60000"/>
            </a:schemeClr>
          </a:solidFill>
          <a:effectLst>
            <a:glow rad="228600">
              <a:schemeClr val="accent6">
                <a:satMod val="175000"/>
                <a:alpha val="40000"/>
              </a:schemeClr>
            </a:glow>
          </a:effectLst>
        </p:spPr>
        <p:txBody>
          <a:bodyPr/>
          <a:lstStyle/>
          <a:p>
            <a:pPr algn="ctr"/>
            <a:r>
              <a:rPr lang="en-US" dirty="0">
                <a:solidFill>
                  <a:srgbClr val="0066FF"/>
                </a:solidFill>
              </a:rPr>
              <a:t> Sawai classification system for cervical abrasion </a:t>
            </a:r>
          </a:p>
        </p:txBody>
      </p:sp>
      <p:sp>
        <p:nvSpPr>
          <p:cNvPr id="3" name="Content Placeholder 2">
            <a:extLst>
              <a:ext uri="{FF2B5EF4-FFF2-40B4-BE49-F238E27FC236}">
                <a16:creationId xmlns:a16="http://schemas.microsoft.com/office/drawing/2014/main" id="{D35F25FF-2F0B-4A65-96A3-718E0212D3FA}"/>
              </a:ext>
            </a:extLst>
          </p:cNvPr>
          <p:cNvSpPr>
            <a:spLocks noGrp="1"/>
          </p:cNvSpPr>
          <p:nvPr>
            <p:ph sz="half" idx="1"/>
          </p:nvPr>
        </p:nvSpPr>
        <p:spPr/>
        <p:txBody>
          <a:bodyPr>
            <a:normAutofit fontScale="85000" lnSpcReduction="20000"/>
          </a:bodyPr>
          <a:lstStyle/>
          <a:p>
            <a:endParaRPr lang="en-US" b="1" dirty="0">
              <a:solidFill>
                <a:srgbClr val="FF3399"/>
              </a:solidFill>
              <a:latin typeface="Agency FB" panose="020B0503020202020204" pitchFamily="34" charset="0"/>
            </a:endParaRPr>
          </a:p>
          <a:p>
            <a:endParaRPr lang="en-US" b="1" dirty="0">
              <a:solidFill>
                <a:srgbClr val="FF3399"/>
              </a:solidFill>
              <a:latin typeface="Agency FB" panose="020B0503020202020204" pitchFamily="34" charset="0"/>
            </a:endParaRPr>
          </a:p>
          <a:p>
            <a:r>
              <a:rPr lang="en-US" b="1" dirty="0">
                <a:solidFill>
                  <a:srgbClr val="FF3399"/>
                </a:solidFill>
                <a:latin typeface="Agency FB" panose="020B0503020202020204" pitchFamily="34" charset="0"/>
              </a:rPr>
              <a:t>Class A: </a:t>
            </a:r>
            <a:r>
              <a:rPr lang="en-US" b="1" dirty="0">
                <a:latin typeface="Andalus" panose="02020603050405020304" pitchFamily="18" charset="-78"/>
                <a:cs typeface="Andalus" panose="02020603050405020304" pitchFamily="18" charset="-78"/>
              </a:rPr>
              <a:t>abrasion/tooth wear present only on the crown/ enamel with no involvement of root</a:t>
            </a:r>
          </a:p>
          <a:p>
            <a:r>
              <a:rPr lang="en-US" b="1" dirty="0">
                <a:solidFill>
                  <a:srgbClr val="FF3399"/>
                </a:solidFill>
                <a:latin typeface="Agency FB" panose="020B0503020202020204" pitchFamily="34" charset="0"/>
              </a:rPr>
              <a:t>Class B: </a:t>
            </a:r>
            <a:r>
              <a:rPr lang="en-US" b="1" dirty="0">
                <a:latin typeface="Andalus" panose="02020603050405020304" pitchFamily="18" charset="-78"/>
                <a:cs typeface="Andalus" panose="02020603050405020304" pitchFamily="18" charset="-78"/>
              </a:rPr>
              <a:t>abrasion/tooth wear present only on the root surface with no involvement of crown</a:t>
            </a:r>
          </a:p>
          <a:p>
            <a:r>
              <a:rPr lang="en-US" b="1" dirty="0">
                <a:solidFill>
                  <a:srgbClr val="FF3399"/>
                </a:solidFill>
                <a:latin typeface="Agency FB" panose="020B0503020202020204" pitchFamily="34" charset="0"/>
              </a:rPr>
              <a:t>Class C: </a:t>
            </a:r>
            <a:r>
              <a:rPr lang="en-US" b="1" dirty="0">
                <a:latin typeface="Andalus" panose="02020603050405020304" pitchFamily="18" charset="-78"/>
                <a:cs typeface="Andalus" panose="02020603050405020304" pitchFamily="18" charset="-78"/>
              </a:rPr>
              <a:t>abrasion/tooth wear present on both crown/enamel and the root surface</a:t>
            </a:r>
          </a:p>
        </p:txBody>
      </p:sp>
      <p:sp>
        <p:nvSpPr>
          <p:cNvPr id="4" name="Content Placeholder 3">
            <a:extLst>
              <a:ext uri="{FF2B5EF4-FFF2-40B4-BE49-F238E27FC236}">
                <a16:creationId xmlns:a16="http://schemas.microsoft.com/office/drawing/2014/main" id="{B2A3A2C0-5F90-4F5D-BD17-B3265749AEAA}"/>
              </a:ext>
            </a:extLst>
          </p:cNvPr>
          <p:cNvSpPr>
            <a:spLocks noGrp="1"/>
          </p:cNvSpPr>
          <p:nvPr>
            <p:ph sz="half" idx="2"/>
          </p:nvPr>
        </p:nvSpPr>
        <p:spPr>
          <a:xfrm>
            <a:off x="5809129" y="2120900"/>
            <a:ext cx="5346551" cy="3748194"/>
          </a:xfrm>
        </p:spPr>
        <p:txBody>
          <a:bodyPr>
            <a:normAutofit fontScale="85000" lnSpcReduction="20000"/>
          </a:bodyPr>
          <a:lstStyle/>
          <a:p>
            <a:r>
              <a:rPr lang="en-US" b="1" dirty="0"/>
              <a:t>Each class can be further sub-classified </a:t>
            </a:r>
            <a:r>
              <a:rPr lang="en-US" b="1" dirty="0">
                <a:highlight>
                  <a:srgbClr val="66FFFF"/>
                </a:highlight>
              </a:rPr>
              <a:t>to quantify the severity of the lesions</a:t>
            </a:r>
            <a:r>
              <a:rPr lang="en-US" b="1" dirty="0"/>
              <a:t>. It is as follows:</a:t>
            </a:r>
          </a:p>
          <a:p>
            <a:r>
              <a:rPr lang="en-US" b="1" dirty="0">
                <a:solidFill>
                  <a:srgbClr val="3EA48C"/>
                </a:solidFill>
                <a:latin typeface="Agency FB" panose="020B0503020202020204" pitchFamily="34" charset="0"/>
              </a:rPr>
              <a:t>Type I: </a:t>
            </a:r>
            <a:r>
              <a:rPr lang="en-US" b="1" dirty="0">
                <a:latin typeface="Andalus" panose="02020603050405020304" pitchFamily="18" charset="-78"/>
                <a:cs typeface="Andalus" panose="02020603050405020304" pitchFamily="18" charset="-78"/>
              </a:rPr>
              <a:t>Shallow concavities on the tooth surface, can be either wedge shaped or notched, the depth of the abrasion cavity is in the enamel surface or some exposure of dentine can be present </a:t>
            </a:r>
          </a:p>
          <a:p>
            <a:r>
              <a:rPr lang="en-US" b="1" dirty="0">
                <a:solidFill>
                  <a:srgbClr val="3EA48C"/>
                </a:solidFill>
                <a:latin typeface="Agency FB" panose="020B0503020202020204" pitchFamily="34" charset="0"/>
              </a:rPr>
              <a:t>Type II: </a:t>
            </a:r>
            <a:r>
              <a:rPr lang="en-US" b="1" dirty="0">
                <a:latin typeface="Andalus" panose="02020603050405020304" pitchFamily="18" charset="-78"/>
                <a:cs typeface="Andalus" panose="02020603050405020304" pitchFamily="18" charset="-78"/>
              </a:rPr>
              <a:t>Tooth wear/concavity extending within the dentin, but pulp chamber is not visible</a:t>
            </a:r>
          </a:p>
          <a:p>
            <a:r>
              <a:rPr lang="en-US" b="1" dirty="0">
                <a:solidFill>
                  <a:srgbClr val="3EA48C"/>
                </a:solidFill>
                <a:latin typeface="Agency FB" panose="020B0503020202020204" pitchFamily="34" charset="0"/>
              </a:rPr>
              <a:t>Type III: </a:t>
            </a:r>
            <a:r>
              <a:rPr lang="en-US" b="1" dirty="0">
                <a:latin typeface="Andalus" panose="02020603050405020304" pitchFamily="18" charset="-78"/>
                <a:cs typeface="Andalus" panose="02020603050405020304" pitchFamily="18" charset="-78"/>
              </a:rPr>
              <a:t>Tooth wear/concavity extending within the tooth dentin and the pulp chamber is visible</a:t>
            </a:r>
          </a:p>
          <a:p>
            <a:r>
              <a:rPr lang="en-US" b="1" dirty="0">
                <a:solidFill>
                  <a:srgbClr val="3EA48C"/>
                </a:solidFill>
                <a:latin typeface="Agency FB" panose="020B0503020202020204" pitchFamily="34" charset="0"/>
              </a:rPr>
              <a:t>Type IV: </a:t>
            </a:r>
            <a:r>
              <a:rPr lang="en-US" b="1" dirty="0">
                <a:latin typeface="Andalus" panose="02020603050405020304" pitchFamily="18" charset="-78"/>
                <a:cs typeface="Andalus" panose="02020603050405020304" pitchFamily="18" charset="-78"/>
              </a:rPr>
              <a:t>Tooth wear/concavity extending within the tooth dentin and the pulp chamber is exposed to the oral cavity</a:t>
            </a:r>
          </a:p>
        </p:txBody>
      </p:sp>
    </p:spTree>
    <p:extLst>
      <p:ext uri="{BB962C8B-B14F-4D97-AF65-F5344CB8AC3E}">
        <p14:creationId xmlns:p14="http://schemas.microsoft.com/office/powerpoint/2010/main" val="28548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1" nodeType="clickEffect">
                                  <p:stCondLst>
                                    <p:cond delay="0"/>
                                  </p:stCondLst>
                                  <p:iterate type="lt">
                                    <p:tmPct val="0"/>
                                  </p:iterate>
                                  <p:childTnLst>
                                    <p:animClr clrSpc="hsl" dir="cw">
                                      <p:cBhvr override="childStyle">
                                        <p:cTn id="10" dur="500" fill="hold"/>
                                        <p:tgtEl>
                                          <p:spTgt spid="2"/>
                                        </p:tgtEl>
                                        <p:attrNameLst>
                                          <p:attrName>style.color</p:attrName>
                                        </p:attrNameLst>
                                      </p:cBhvr>
                                      <p:by>
                                        <p:hsl h="7200000" s="0" l="0"/>
                                      </p:by>
                                    </p:animClr>
                                    <p:animClr clrSpc="hsl" dir="cw">
                                      <p:cBhvr>
                                        <p:cTn id="11" dur="500" fill="hold"/>
                                        <p:tgtEl>
                                          <p:spTgt spid="2"/>
                                        </p:tgtEl>
                                        <p:attrNameLst>
                                          <p:attrName>fillcolor</p:attrName>
                                        </p:attrNameLst>
                                      </p:cBhvr>
                                      <p:by>
                                        <p:hsl h="7200000" s="0" l="0"/>
                                      </p:by>
                                    </p:animClr>
                                    <p:animClr clrSpc="hsl" dir="cw">
                                      <p:cBhvr>
                                        <p:cTn id="12" dur="500" fill="hold"/>
                                        <p:tgtEl>
                                          <p:spTgt spid="2"/>
                                        </p:tgtEl>
                                        <p:attrNameLst>
                                          <p:attrName>stroke.color</p:attrName>
                                        </p:attrNameLst>
                                      </p:cBhvr>
                                      <p:by>
                                        <p:hsl h="7200000" s="0" l="0"/>
                                      </p:by>
                                    </p:animClr>
                                    <p:set>
                                      <p:cBhvr>
                                        <p:cTn id="13" dur="500" fill="hold"/>
                                        <p:tgtEl>
                                          <p:spTgt spid="2"/>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p:cTn id="3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barn(inVertical)">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additive="base">
                                        <p:cTn id="4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 calcmode="lin" valueType="num">
                                      <p:cBhvr additive="base">
                                        <p:cTn id="5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9C7E7A-336E-4BD2-800E-4F713681A644}"/>
              </a:ext>
            </a:extLst>
          </p:cNvPr>
          <p:cNvPicPr>
            <a:picLocks noChangeAspect="1"/>
          </p:cNvPicPr>
          <p:nvPr/>
        </p:nvPicPr>
        <p:blipFill>
          <a:blip r:embed="rId2"/>
          <a:stretch>
            <a:fillRect/>
          </a:stretch>
        </p:blipFill>
        <p:spPr>
          <a:xfrm>
            <a:off x="4000499" y="142875"/>
            <a:ext cx="8181975" cy="3286125"/>
          </a:xfrm>
          <a:prstGeom prst="rect">
            <a:avLst/>
          </a:prstGeom>
        </p:spPr>
      </p:pic>
      <p:pic>
        <p:nvPicPr>
          <p:cNvPr id="6" name="Picture 5">
            <a:extLst>
              <a:ext uri="{FF2B5EF4-FFF2-40B4-BE49-F238E27FC236}">
                <a16:creationId xmlns:a16="http://schemas.microsoft.com/office/drawing/2014/main" id="{943A0709-765B-4038-9824-F8ECE308D631}"/>
              </a:ext>
            </a:extLst>
          </p:cNvPr>
          <p:cNvPicPr>
            <a:picLocks noChangeAspect="1"/>
          </p:cNvPicPr>
          <p:nvPr/>
        </p:nvPicPr>
        <p:blipFill>
          <a:blip r:embed="rId3"/>
          <a:stretch>
            <a:fillRect/>
          </a:stretch>
        </p:blipFill>
        <p:spPr>
          <a:xfrm>
            <a:off x="0" y="3609975"/>
            <a:ext cx="8334375" cy="3248025"/>
          </a:xfrm>
          <a:prstGeom prst="rect">
            <a:avLst/>
          </a:prstGeom>
        </p:spPr>
      </p:pic>
    </p:spTree>
    <p:extLst>
      <p:ext uri="{BB962C8B-B14F-4D97-AF65-F5344CB8AC3E}">
        <p14:creationId xmlns:p14="http://schemas.microsoft.com/office/powerpoint/2010/main" val="5982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0DF0C0-BEF3-4635-B3B0-376D29FDF8C1}"/>
              </a:ext>
            </a:extLst>
          </p:cNvPr>
          <p:cNvSpPr/>
          <p:nvPr/>
        </p:nvSpPr>
        <p:spPr>
          <a:xfrm>
            <a:off x="2104465" y="3059668"/>
            <a:ext cx="8362950" cy="400110"/>
          </a:xfrm>
          <a:prstGeom prst="rect">
            <a:avLst/>
          </a:prstGeom>
        </p:spPr>
        <p:txBody>
          <a:bodyPr wrap="square">
            <a:spAutoFit/>
          </a:bodyPr>
          <a:lstStyle/>
          <a:p>
            <a:r>
              <a:rPr lang="en-US" sz="2000" b="1" dirty="0">
                <a:solidFill>
                  <a:srgbClr val="FF3399"/>
                </a:solidFill>
                <a:latin typeface="Forte" panose="03060902040502070203" pitchFamily="66" charset="0"/>
              </a:rPr>
              <a:t>Class A                                                                  Class B</a:t>
            </a:r>
          </a:p>
        </p:txBody>
      </p:sp>
      <p:sp>
        <p:nvSpPr>
          <p:cNvPr id="2" name="Title 1">
            <a:extLst>
              <a:ext uri="{FF2B5EF4-FFF2-40B4-BE49-F238E27FC236}">
                <a16:creationId xmlns:a16="http://schemas.microsoft.com/office/drawing/2014/main" id="{F84919E6-1E0F-4146-A70E-2941A971EED8}"/>
              </a:ext>
            </a:extLst>
          </p:cNvPr>
          <p:cNvSpPr>
            <a:spLocks noGrp="1"/>
          </p:cNvSpPr>
          <p:nvPr>
            <p:ph type="title"/>
          </p:nvPr>
        </p:nvSpPr>
        <p:spPr>
          <a:xfrm>
            <a:off x="1097279" y="286602"/>
            <a:ext cx="10018955" cy="2331092"/>
          </a:xfr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effectLst>
            <a:glow rad="139700">
              <a:schemeClr val="accent3">
                <a:satMod val="175000"/>
                <a:alpha val="40000"/>
              </a:schemeClr>
            </a:glow>
          </a:effectLst>
        </p:spPr>
        <p:txBody>
          <a:bodyPr/>
          <a:lstStyle/>
          <a:p>
            <a:pPr algn="ctr"/>
            <a:r>
              <a:rPr lang="en-US" dirty="0">
                <a:solidFill>
                  <a:schemeClr val="bg1"/>
                </a:solidFill>
              </a:rPr>
              <a:t>Treatment options for the patient</a:t>
            </a:r>
          </a:p>
        </p:txBody>
      </p:sp>
      <p:sp>
        <p:nvSpPr>
          <p:cNvPr id="4" name="Rectangle 3">
            <a:extLst>
              <a:ext uri="{FF2B5EF4-FFF2-40B4-BE49-F238E27FC236}">
                <a16:creationId xmlns:a16="http://schemas.microsoft.com/office/drawing/2014/main" id="{98644AAC-8CD7-4BDB-ACA9-D45B02F3E47E}"/>
              </a:ext>
            </a:extLst>
          </p:cNvPr>
          <p:cNvSpPr/>
          <p:nvPr/>
        </p:nvSpPr>
        <p:spPr>
          <a:xfrm>
            <a:off x="1097279" y="3828854"/>
            <a:ext cx="4343400" cy="1754326"/>
          </a:xfrm>
          <a:prstGeom prst="rect">
            <a:avLst/>
          </a:prstGeom>
        </p:spPr>
        <p:txBody>
          <a:bodyPr wrap="square">
            <a:spAutoFit/>
          </a:bodyPr>
          <a:lstStyle/>
          <a:p>
            <a:r>
              <a:rPr lang="en-US" b="1" dirty="0">
                <a:solidFill>
                  <a:srgbClr val="0070C0"/>
                </a:solidFill>
              </a:rPr>
              <a:t>Type I </a:t>
            </a:r>
            <a:r>
              <a:rPr lang="en-US" b="1" dirty="0"/>
              <a:t>Restoration using composite resin</a:t>
            </a:r>
          </a:p>
          <a:p>
            <a:r>
              <a:rPr lang="en-US" b="1" dirty="0">
                <a:solidFill>
                  <a:srgbClr val="0070C0"/>
                </a:solidFill>
              </a:rPr>
              <a:t>Type II </a:t>
            </a:r>
            <a:r>
              <a:rPr lang="en-US" b="1" dirty="0"/>
              <a:t>Restoration using composite resin </a:t>
            </a:r>
          </a:p>
          <a:p>
            <a:r>
              <a:rPr lang="en-US" b="1" dirty="0">
                <a:solidFill>
                  <a:srgbClr val="0070C0"/>
                </a:solidFill>
              </a:rPr>
              <a:t>Type III </a:t>
            </a:r>
            <a:r>
              <a:rPr lang="en-US" b="1" dirty="0"/>
              <a:t>Restoration using GIC/ may require endodontic treatment</a:t>
            </a:r>
          </a:p>
          <a:p>
            <a:r>
              <a:rPr lang="en-US" b="1" dirty="0">
                <a:solidFill>
                  <a:srgbClr val="0070C0"/>
                </a:solidFill>
              </a:rPr>
              <a:t>Type IV </a:t>
            </a:r>
            <a:r>
              <a:rPr lang="en-US" b="1" dirty="0"/>
              <a:t>Endodontic treatment followed by crown</a:t>
            </a:r>
          </a:p>
        </p:txBody>
      </p:sp>
      <p:sp>
        <p:nvSpPr>
          <p:cNvPr id="5" name="Rectangle 4">
            <a:extLst>
              <a:ext uri="{FF2B5EF4-FFF2-40B4-BE49-F238E27FC236}">
                <a16:creationId xmlns:a16="http://schemas.microsoft.com/office/drawing/2014/main" id="{A756153C-0D0C-4664-879B-38FC717EC603}"/>
              </a:ext>
            </a:extLst>
          </p:cNvPr>
          <p:cNvSpPr/>
          <p:nvPr/>
        </p:nvSpPr>
        <p:spPr>
          <a:xfrm>
            <a:off x="6751323" y="3828854"/>
            <a:ext cx="4638675" cy="1754326"/>
          </a:xfrm>
          <a:prstGeom prst="rect">
            <a:avLst/>
          </a:prstGeom>
        </p:spPr>
        <p:txBody>
          <a:bodyPr wrap="square">
            <a:spAutoFit/>
          </a:bodyPr>
          <a:lstStyle/>
          <a:p>
            <a:r>
              <a:rPr lang="en-US" b="1" dirty="0">
                <a:solidFill>
                  <a:schemeClr val="accent5"/>
                </a:solidFill>
              </a:rPr>
              <a:t>Type I </a:t>
            </a:r>
            <a:r>
              <a:rPr lang="en-US" b="1" dirty="0"/>
              <a:t>Restoration using GIC</a:t>
            </a:r>
          </a:p>
          <a:p>
            <a:r>
              <a:rPr lang="en-US" b="1" dirty="0">
                <a:solidFill>
                  <a:schemeClr val="accent5"/>
                </a:solidFill>
              </a:rPr>
              <a:t>Type II </a:t>
            </a:r>
            <a:r>
              <a:rPr lang="en-US" b="1" dirty="0"/>
              <a:t>Restoration using GIC</a:t>
            </a:r>
          </a:p>
          <a:p>
            <a:r>
              <a:rPr lang="en-US" b="1" dirty="0">
                <a:solidFill>
                  <a:schemeClr val="accent5"/>
                </a:solidFill>
              </a:rPr>
              <a:t>Type III </a:t>
            </a:r>
            <a:r>
              <a:rPr lang="en-US" b="1" dirty="0"/>
              <a:t>Restoration using GIC/ may require endodontic treatment </a:t>
            </a:r>
          </a:p>
          <a:p>
            <a:r>
              <a:rPr lang="en-US" b="1" dirty="0">
                <a:solidFill>
                  <a:schemeClr val="accent5"/>
                </a:solidFill>
              </a:rPr>
              <a:t>Type IV </a:t>
            </a:r>
            <a:r>
              <a:rPr lang="en-US" b="1" dirty="0"/>
              <a:t>Endodontic treatment followed by crown/ extraction</a:t>
            </a:r>
          </a:p>
        </p:txBody>
      </p:sp>
    </p:spTree>
    <p:extLst>
      <p:ext uri="{BB962C8B-B14F-4D97-AF65-F5344CB8AC3E}">
        <p14:creationId xmlns:p14="http://schemas.microsoft.com/office/powerpoint/2010/main" val="90866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90CB-5AB7-4B47-9F74-61042AE42A0F}"/>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dirty="0" err="1">
                <a:latin typeface="Andalus" panose="02020603050405020304" pitchFamily="18" charset="-78"/>
                <a:cs typeface="Andalus" panose="02020603050405020304" pitchFamily="18" charset="-78"/>
              </a:rPr>
              <a:t>Pini</a:t>
            </a:r>
            <a:r>
              <a:rPr lang="en-US" dirty="0">
                <a:latin typeface="Andalus" panose="02020603050405020304" pitchFamily="18" charset="-78"/>
                <a:cs typeface="Andalus" panose="02020603050405020304" pitchFamily="18" charset="-78"/>
              </a:rPr>
              <a:t>- Prato, </a:t>
            </a:r>
            <a:r>
              <a:rPr lang="en-US" i="1" dirty="0">
                <a:latin typeface="Andalus" panose="02020603050405020304" pitchFamily="18" charset="-78"/>
                <a:cs typeface="Andalus" panose="02020603050405020304" pitchFamily="18" charset="-78"/>
              </a:rPr>
              <a:t>et al </a:t>
            </a:r>
            <a:r>
              <a:rPr lang="en-US" dirty="0">
                <a:latin typeface="Andalus" panose="02020603050405020304" pitchFamily="18" charset="-78"/>
                <a:cs typeface="Andalus" panose="02020603050405020304" pitchFamily="18" charset="-78"/>
              </a:rPr>
              <a:t>2010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 Dental surface defect in area of GR</a:t>
            </a:r>
          </a:p>
        </p:txBody>
      </p:sp>
      <p:pic>
        <p:nvPicPr>
          <p:cNvPr id="3" name="Picture 2">
            <a:extLst>
              <a:ext uri="{FF2B5EF4-FFF2-40B4-BE49-F238E27FC236}">
                <a16:creationId xmlns:a16="http://schemas.microsoft.com/office/drawing/2014/main" id="{FE296D48-C62F-435E-BE8E-5C38EBA0C8DD}"/>
              </a:ext>
            </a:extLst>
          </p:cNvPr>
          <p:cNvPicPr>
            <a:picLocks noChangeAspect="1"/>
          </p:cNvPicPr>
          <p:nvPr/>
        </p:nvPicPr>
        <p:blipFill>
          <a:blip r:embed="rId2"/>
          <a:stretch>
            <a:fillRect/>
          </a:stretch>
        </p:blipFill>
        <p:spPr>
          <a:xfrm>
            <a:off x="2913531" y="2179869"/>
            <a:ext cx="5239589" cy="3796228"/>
          </a:xfrm>
          <a:prstGeom prst="rect">
            <a:avLst/>
          </a:prstGeom>
        </p:spPr>
      </p:pic>
      <p:pic>
        <p:nvPicPr>
          <p:cNvPr id="4" name="Picture 3">
            <a:extLst>
              <a:ext uri="{FF2B5EF4-FFF2-40B4-BE49-F238E27FC236}">
                <a16:creationId xmlns:a16="http://schemas.microsoft.com/office/drawing/2014/main" id="{1B4ECB6B-1153-4053-9D98-F8A3F2899C4E}"/>
              </a:ext>
            </a:extLst>
          </p:cNvPr>
          <p:cNvPicPr>
            <a:picLocks noChangeAspect="1"/>
          </p:cNvPicPr>
          <p:nvPr/>
        </p:nvPicPr>
        <p:blipFill>
          <a:blip r:embed="rId3"/>
          <a:stretch>
            <a:fillRect/>
          </a:stretch>
        </p:blipFill>
        <p:spPr>
          <a:xfrm>
            <a:off x="242888" y="2707341"/>
            <a:ext cx="2589960" cy="3268756"/>
          </a:xfrm>
          <a:prstGeom prst="rect">
            <a:avLst/>
          </a:prstGeom>
        </p:spPr>
      </p:pic>
      <p:pic>
        <p:nvPicPr>
          <p:cNvPr id="6" name="Picture 5">
            <a:extLst>
              <a:ext uri="{FF2B5EF4-FFF2-40B4-BE49-F238E27FC236}">
                <a16:creationId xmlns:a16="http://schemas.microsoft.com/office/drawing/2014/main" id="{C0C88F9F-6C7C-417E-97DC-560D5E9F03FE}"/>
              </a:ext>
            </a:extLst>
          </p:cNvPr>
          <p:cNvPicPr>
            <a:picLocks noChangeAspect="1"/>
          </p:cNvPicPr>
          <p:nvPr/>
        </p:nvPicPr>
        <p:blipFill>
          <a:blip r:embed="rId4"/>
          <a:stretch>
            <a:fillRect/>
          </a:stretch>
        </p:blipFill>
        <p:spPr>
          <a:xfrm>
            <a:off x="8730782" y="2707341"/>
            <a:ext cx="2733228" cy="3191435"/>
          </a:xfrm>
          <a:prstGeom prst="rect">
            <a:avLst/>
          </a:prstGeom>
        </p:spPr>
      </p:pic>
    </p:spTree>
    <p:extLst>
      <p:ext uri="{BB962C8B-B14F-4D97-AF65-F5344CB8AC3E}">
        <p14:creationId xmlns:p14="http://schemas.microsoft.com/office/powerpoint/2010/main" val="243640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{ACEA3452-EF7C-4337-B8AB-84FC989CE8D1}tf11437505_win32</Template>
  <TotalTime>0</TotalTime>
  <Words>658</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Agency FB</vt:lpstr>
      <vt:lpstr>Algerian</vt:lpstr>
      <vt:lpstr>Andalus</vt:lpstr>
      <vt:lpstr>Arial Black</vt:lpstr>
      <vt:lpstr>Calibri</vt:lpstr>
      <vt:lpstr>Forte</vt:lpstr>
      <vt:lpstr>Georgia Pro Cond Light</vt:lpstr>
      <vt:lpstr>Google Sans</vt:lpstr>
      <vt:lpstr>Speak Pro</vt:lpstr>
      <vt:lpstr>Times New Roman</vt:lpstr>
      <vt:lpstr>Wingdings</vt:lpstr>
      <vt:lpstr>RetrospectVTI</vt:lpstr>
      <vt:lpstr>Assessment of dental cervical abrasion and its’ treatment needs</vt:lpstr>
      <vt:lpstr> </vt:lpstr>
      <vt:lpstr>Dental Cervical Abrasion</vt:lpstr>
      <vt:lpstr>Causes of dental cervical abrasion</vt:lpstr>
      <vt:lpstr>Swasi classification ,2014 </vt:lpstr>
      <vt:lpstr> Sawai classification system for cervical abrasion </vt:lpstr>
      <vt:lpstr>PowerPoint Presentation</vt:lpstr>
      <vt:lpstr>Treatment options for the patient</vt:lpstr>
      <vt:lpstr>Pini- Prato, et al 2010   Dental surface defect in area of GR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2024-03-02T06:00:24Z</dcterms:created>
  <dcterms:modified xsi:type="dcterms:W3CDTF">2024-03-05T06:07:57Z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