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mohammed Jawad" userId="ae054ecf1a07b26d" providerId="LiveId" clId="{92D6B6D3-9861-4BA4-9E1E-976EF3D3F1AA}"/>
    <pc:docChg chg="undo custSel addSld delSld modSld">
      <pc:chgData name="dr.mohammed Jawad" userId="ae054ecf1a07b26d" providerId="LiveId" clId="{92D6B6D3-9861-4BA4-9E1E-976EF3D3F1AA}" dt="2023-08-14T19:14:44.821" v="1075" actId="2696"/>
      <pc:docMkLst>
        <pc:docMk/>
      </pc:docMkLst>
      <pc:sldChg chg="modSp mod">
        <pc:chgData name="dr.mohammed Jawad" userId="ae054ecf1a07b26d" providerId="LiveId" clId="{92D6B6D3-9861-4BA4-9E1E-976EF3D3F1AA}" dt="2023-08-14T14:31:50.042" v="807" actId="14100"/>
        <pc:sldMkLst>
          <pc:docMk/>
          <pc:sldMk cId="1905817644" sldId="256"/>
        </pc:sldMkLst>
        <pc:spChg chg="mod">
          <ac:chgData name="dr.mohammed Jawad" userId="ae054ecf1a07b26d" providerId="LiveId" clId="{92D6B6D3-9861-4BA4-9E1E-976EF3D3F1AA}" dt="2023-08-14T14:31:50.042" v="807" actId="14100"/>
          <ac:spMkLst>
            <pc:docMk/>
            <pc:sldMk cId="1905817644" sldId="256"/>
            <ac:spMk id="2" creationId="{E22A08BB-6A59-8F64-2B85-9723EA32A63E}"/>
          </ac:spMkLst>
        </pc:spChg>
      </pc:sldChg>
      <pc:sldChg chg="modSp mod">
        <pc:chgData name="dr.mohammed Jawad" userId="ae054ecf1a07b26d" providerId="LiveId" clId="{92D6B6D3-9861-4BA4-9E1E-976EF3D3F1AA}" dt="2023-08-14T14:19:08.502" v="34" actId="20577"/>
        <pc:sldMkLst>
          <pc:docMk/>
          <pc:sldMk cId="3656769790" sldId="257"/>
        </pc:sldMkLst>
        <pc:spChg chg="mod">
          <ac:chgData name="dr.mohammed Jawad" userId="ae054ecf1a07b26d" providerId="LiveId" clId="{92D6B6D3-9861-4BA4-9E1E-976EF3D3F1AA}" dt="2023-08-14T14:19:08.502" v="34" actId="20577"/>
          <ac:spMkLst>
            <pc:docMk/>
            <pc:sldMk cId="3656769790" sldId="257"/>
            <ac:spMk id="2" creationId="{80B067BF-9959-F553-AE6A-C73419E53DD8}"/>
          </ac:spMkLst>
        </pc:spChg>
      </pc:sldChg>
      <pc:sldChg chg="addSp delSp modSp new mod">
        <pc:chgData name="dr.mohammed Jawad" userId="ae054ecf1a07b26d" providerId="LiveId" clId="{92D6B6D3-9861-4BA4-9E1E-976EF3D3F1AA}" dt="2023-08-14T14:25:22.836" v="468" actId="14100"/>
        <pc:sldMkLst>
          <pc:docMk/>
          <pc:sldMk cId="515371428" sldId="258"/>
        </pc:sldMkLst>
        <pc:spChg chg="add del mod">
          <ac:chgData name="dr.mohammed Jawad" userId="ae054ecf1a07b26d" providerId="LiveId" clId="{92D6B6D3-9861-4BA4-9E1E-976EF3D3F1AA}" dt="2023-08-14T14:20:04.802" v="37"/>
          <ac:spMkLst>
            <pc:docMk/>
            <pc:sldMk cId="515371428" sldId="258"/>
            <ac:spMk id="2" creationId="{BE2721A5-04B3-A8E5-20CD-E89F41C04730}"/>
          </ac:spMkLst>
        </pc:spChg>
        <pc:spChg chg="add mod">
          <ac:chgData name="dr.mohammed Jawad" userId="ae054ecf1a07b26d" providerId="LiveId" clId="{92D6B6D3-9861-4BA4-9E1E-976EF3D3F1AA}" dt="2023-08-14T14:20:57.802" v="41" actId="20577"/>
          <ac:spMkLst>
            <pc:docMk/>
            <pc:sldMk cId="515371428" sldId="258"/>
            <ac:spMk id="3" creationId="{97B47436-AADF-FCAC-DC46-5A6225D01142}"/>
          </ac:spMkLst>
        </pc:spChg>
        <pc:spChg chg="add mod">
          <ac:chgData name="dr.mohammed Jawad" userId="ae054ecf1a07b26d" providerId="LiveId" clId="{92D6B6D3-9861-4BA4-9E1E-976EF3D3F1AA}" dt="2023-08-14T14:25:22.836" v="468" actId="14100"/>
          <ac:spMkLst>
            <pc:docMk/>
            <pc:sldMk cId="515371428" sldId="258"/>
            <ac:spMk id="4" creationId="{BD9269E7-D7D4-3812-34AE-603F8925736D}"/>
          </ac:spMkLst>
        </pc:spChg>
      </pc:sldChg>
      <pc:sldChg chg="addSp modSp new mod">
        <pc:chgData name="dr.mohammed Jawad" userId="ae054ecf1a07b26d" providerId="LiveId" clId="{92D6B6D3-9861-4BA4-9E1E-976EF3D3F1AA}" dt="2023-08-14T14:30:58.307" v="805" actId="20577"/>
        <pc:sldMkLst>
          <pc:docMk/>
          <pc:sldMk cId="3589232527" sldId="259"/>
        </pc:sldMkLst>
        <pc:spChg chg="add mod">
          <ac:chgData name="dr.mohammed Jawad" userId="ae054ecf1a07b26d" providerId="LiveId" clId="{92D6B6D3-9861-4BA4-9E1E-976EF3D3F1AA}" dt="2023-08-14T14:26:25.885" v="495" actId="255"/>
          <ac:spMkLst>
            <pc:docMk/>
            <pc:sldMk cId="3589232527" sldId="259"/>
            <ac:spMk id="2" creationId="{AFD89356-973F-AFCA-204D-208823085AB8}"/>
          </ac:spMkLst>
        </pc:spChg>
        <pc:spChg chg="add mod">
          <ac:chgData name="dr.mohammed Jawad" userId="ae054ecf1a07b26d" providerId="LiveId" clId="{92D6B6D3-9861-4BA4-9E1E-976EF3D3F1AA}" dt="2023-08-14T14:30:58.307" v="805" actId="20577"/>
          <ac:spMkLst>
            <pc:docMk/>
            <pc:sldMk cId="3589232527" sldId="259"/>
            <ac:spMk id="3" creationId="{D5897568-BFE4-46DB-FBAC-C58B6BE49AB5}"/>
          </ac:spMkLst>
        </pc:spChg>
      </pc:sldChg>
      <pc:sldChg chg="addSp modSp new mod">
        <pc:chgData name="dr.mohammed Jawad" userId="ae054ecf1a07b26d" providerId="LiveId" clId="{92D6B6D3-9861-4BA4-9E1E-976EF3D3F1AA}" dt="2023-08-14T14:36:19.218" v="930" actId="20577"/>
        <pc:sldMkLst>
          <pc:docMk/>
          <pc:sldMk cId="1478928760" sldId="260"/>
        </pc:sldMkLst>
        <pc:spChg chg="add mod">
          <ac:chgData name="dr.mohammed Jawad" userId="ae054ecf1a07b26d" providerId="LiveId" clId="{92D6B6D3-9861-4BA4-9E1E-976EF3D3F1AA}" dt="2023-08-14T14:32:15.684" v="810" actId="1076"/>
          <ac:spMkLst>
            <pc:docMk/>
            <pc:sldMk cId="1478928760" sldId="260"/>
            <ac:spMk id="2" creationId="{B7B62073-45F4-E1C7-B5E0-46E9AFB13DBD}"/>
          </ac:spMkLst>
        </pc:spChg>
        <pc:spChg chg="add mod">
          <ac:chgData name="dr.mohammed Jawad" userId="ae054ecf1a07b26d" providerId="LiveId" clId="{92D6B6D3-9861-4BA4-9E1E-976EF3D3F1AA}" dt="2023-08-14T14:36:19.218" v="930" actId="20577"/>
          <ac:spMkLst>
            <pc:docMk/>
            <pc:sldMk cId="1478928760" sldId="260"/>
            <ac:spMk id="3" creationId="{72E99F00-FF41-F58C-32BC-402D7A22814A}"/>
          </ac:spMkLst>
        </pc:spChg>
      </pc:sldChg>
      <pc:sldChg chg="addSp modSp new mod">
        <pc:chgData name="dr.mohammed Jawad" userId="ae054ecf1a07b26d" providerId="LiveId" clId="{92D6B6D3-9861-4BA4-9E1E-976EF3D3F1AA}" dt="2023-08-14T14:46:08.820" v="967" actId="1076"/>
        <pc:sldMkLst>
          <pc:docMk/>
          <pc:sldMk cId="1770172672" sldId="261"/>
        </pc:sldMkLst>
        <pc:spChg chg="add mod">
          <ac:chgData name="dr.mohammed Jawad" userId="ae054ecf1a07b26d" providerId="LiveId" clId="{92D6B6D3-9861-4BA4-9E1E-976EF3D3F1AA}" dt="2023-08-14T14:46:08.820" v="967" actId="1076"/>
          <ac:spMkLst>
            <pc:docMk/>
            <pc:sldMk cId="1770172672" sldId="261"/>
            <ac:spMk id="2" creationId="{EE01BC5F-9250-9FFE-950E-B4F69E55BD0D}"/>
          </ac:spMkLst>
        </pc:spChg>
      </pc:sldChg>
      <pc:sldChg chg="addSp modSp new del mod">
        <pc:chgData name="dr.mohammed Jawad" userId="ae054ecf1a07b26d" providerId="LiveId" clId="{92D6B6D3-9861-4BA4-9E1E-976EF3D3F1AA}" dt="2023-08-14T19:14:36.180" v="1074" actId="2696"/>
        <pc:sldMkLst>
          <pc:docMk/>
          <pc:sldMk cId="1790872202" sldId="262"/>
        </pc:sldMkLst>
        <pc:spChg chg="add mod">
          <ac:chgData name="dr.mohammed Jawad" userId="ae054ecf1a07b26d" providerId="LiveId" clId="{92D6B6D3-9861-4BA4-9E1E-976EF3D3F1AA}" dt="2023-08-14T14:39:04.096" v="944" actId="20577"/>
          <ac:spMkLst>
            <pc:docMk/>
            <pc:sldMk cId="1790872202" sldId="262"/>
            <ac:spMk id="2" creationId="{2BF56FE4-2B58-398D-004B-1B47E08B0488}"/>
          </ac:spMkLst>
        </pc:spChg>
      </pc:sldChg>
      <pc:sldChg chg="addSp modSp new del mod">
        <pc:chgData name="dr.mohammed Jawad" userId="ae054ecf1a07b26d" providerId="LiveId" clId="{92D6B6D3-9861-4BA4-9E1E-976EF3D3F1AA}" dt="2023-08-14T19:14:44.821" v="1075" actId="2696"/>
        <pc:sldMkLst>
          <pc:docMk/>
          <pc:sldMk cId="697669418" sldId="263"/>
        </pc:sldMkLst>
        <pc:spChg chg="add mod">
          <ac:chgData name="dr.mohammed Jawad" userId="ae054ecf1a07b26d" providerId="LiveId" clId="{92D6B6D3-9861-4BA4-9E1E-976EF3D3F1AA}" dt="2023-08-14T14:42:45.318" v="956" actId="20577"/>
          <ac:spMkLst>
            <pc:docMk/>
            <pc:sldMk cId="697669418" sldId="263"/>
            <ac:spMk id="2" creationId="{21A2C8E1-DCEE-3282-FD6C-C81A7CF47DBF}"/>
          </ac:spMkLst>
        </pc:spChg>
      </pc:sldChg>
      <pc:sldChg chg="addSp modSp new mod">
        <pc:chgData name="dr.mohammed Jawad" userId="ae054ecf1a07b26d" providerId="LiveId" clId="{92D6B6D3-9861-4BA4-9E1E-976EF3D3F1AA}" dt="2023-08-14T14:47:20.714" v="979" actId="20577"/>
        <pc:sldMkLst>
          <pc:docMk/>
          <pc:sldMk cId="2245074660" sldId="264"/>
        </pc:sldMkLst>
        <pc:spChg chg="add mod">
          <ac:chgData name="dr.mohammed Jawad" userId="ae054ecf1a07b26d" providerId="LiveId" clId="{92D6B6D3-9861-4BA4-9E1E-976EF3D3F1AA}" dt="2023-08-14T14:47:20.714" v="979" actId="20577"/>
          <ac:spMkLst>
            <pc:docMk/>
            <pc:sldMk cId="2245074660" sldId="264"/>
            <ac:spMk id="2" creationId="{9C3700E2-C023-229A-66BE-BB02B244E9E8}"/>
          </ac:spMkLst>
        </pc:spChg>
      </pc:sldChg>
      <pc:sldChg chg="addSp modSp new mod">
        <pc:chgData name="dr.mohammed Jawad" userId="ae054ecf1a07b26d" providerId="LiveId" clId="{92D6B6D3-9861-4BA4-9E1E-976EF3D3F1AA}" dt="2023-08-14T14:49:11.120" v="987" actId="20577"/>
        <pc:sldMkLst>
          <pc:docMk/>
          <pc:sldMk cId="1962273974" sldId="265"/>
        </pc:sldMkLst>
        <pc:spChg chg="add mod">
          <ac:chgData name="dr.mohammed Jawad" userId="ae054ecf1a07b26d" providerId="LiveId" clId="{92D6B6D3-9861-4BA4-9E1E-976EF3D3F1AA}" dt="2023-08-14T14:49:11.120" v="987" actId="20577"/>
          <ac:spMkLst>
            <pc:docMk/>
            <pc:sldMk cId="1962273974" sldId="265"/>
            <ac:spMk id="2" creationId="{93BAE41E-D346-901D-9B91-0AEC8CB104DA}"/>
          </ac:spMkLst>
        </pc:spChg>
      </pc:sldChg>
      <pc:sldChg chg="addSp modSp new mod">
        <pc:chgData name="dr.mohammed Jawad" userId="ae054ecf1a07b26d" providerId="LiveId" clId="{92D6B6D3-9861-4BA4-9E1E-976EF3D3F1AA}" dt="2023-08-14T14:50:37.138" v="994" actId="1076"/>
        <pc:sldMkLst>
          <pc:docMk/>
          <pc:sldMk cId="4128037297" sldId="266"/>
        </pc:sldMkLst>
        <pc:spChg chg="add mod">
          <ac:chgData name="dr.mohammed Jawad" userId="ae054ecf1a07b26d" providerId="LiveId" clId="{92D6B6D3-9861-4BA4-9E1E-976EF3D3F1AA}" dt="2023-08-14T14:50:37.138" v="994" actId="1076"/>
          <ac:spMkLst>
            <pc:docMk/>
            <pc:sldMk cId="4128037297" sldId="266"/>
            <ac:spMk id="2" creationId="{8A294601-3FDA-33CC-3085-DC7C82AC2824}"/>
          </ac:spMkLst>
        </pc:spChg>
      </pc:sldChg>
      <pc:sldChg chg="addSp modSp new mod">
        <pc:chgData name="dr.mohammed Jawad" userId="ae054ecf1a07b26d" providerId="LiveId" clId="{92D6B6D3-9861-4BA4-9E1E-976EF3D3F1AA}" dt="2023-08-14T17:06:54.232" v="1073" actId="20577"/>
        <pc:sldMkLst>
          <pc:docMk/>
          <pc:sldMk cId="3172109128" sldId="267"/>
        </pc:sldMkLst>
        <pc:spChg chg="add mod">
          <ac:chgData name="dr.mohammed Jawad" userId="ae054ecf1a07b26d" providerId="LiveId" clId="{92D6B6D3-9861-4BA4-9E1E-976EF3D3F1AA}" dt="2023-08-14T17:06:54.232" v="1073" actId="20577"/>
          <ac:spMkLst>
            <pc:docMk/>
            <pc:sldMk cId="3172109128" sldId="267"/>
            <ac:spMk id="2" creationId="{37A9775D-D9FF-3FAB-8CD0-5324EC8214D0}"/>
          </ac:spMkLst>
        </pc:spChg>
      </pc:sldChg>
      <pc:sldChg chg="addSp modSp new mod">
        <pc:chgData name="dr.mohammed Jawad" userId="ae054ecf1a07b26d" providerId="LiveId" clId="{92D6B6D3-9861-4BA4-9E1E-976EF3D3F1AA}" dt="2023-08-14T14:55:15.641" v="1024" actId="1076"/>
        <pc:sldMkLst>
          <pc:docMk/>
          <pc:sldMk cId="1167796282" sldId="268"/>
        </pc:sldMkLst>
        <pc:spChg chg="add mod">
          <ac:chgData name="dr.mohammed Jawad" userId="ae054ecf1a07b26d" providerId="LiveId" clId="{92D6B6D3-9861-4BA4-9E1E-976EF3D3F1AA}" dt="2023-08-14T14:55:15.641" v="1024" actId="1076"/>
          <ac:spMkLst>
            <pc:docMk/>
            <pc:sldMk cId="1167796282" sldId="268"/>
            <ac:spMk id="2" creationId="{2D4C39DD-AF6F-6246-1D32-4B8137F3DB12}"/>
          </ac:spMkLst>
        </pc:spChg>
      </pc:sldChg>
      <pc:sldChg chg="addSp modSp new mod">
        <pc:chgData name="dr.mohammed Jawad" userId="ae054ecf1a07b26d" providerId="LiveId" clId="{92D6B6D3-9861-4BA4-9E1E-976EF3D3F1AA}" dt="2023-08-14T14:57:44.359" v="1030" actId="20577"/>
        <pc:sldMkLst>
          <pc:docMk/>
          <pc:sldMk cId="2278389196" sldId="269"/>
        </pc:sldMkLst>
        <pc:spChg chg="add mod">
          <ac:chgData name="dr.mohammed Jawad" userId="ae054ecf1a07b26d" providerId="LiveId" clId="{92D6B6D3-9861-4BA4-9E1E-976EF3D3F1AA}" dt="2023-08-14T14:57:44.359" v="1030" actId="20577"/>
          <ac:spMkLst>
            <pc:docMk/>
            <pc:sldMk cId="2278389196" sldId="269"/>
            <ac:spMk id="2" creationId="{5086AC59-9D2B-FE90-EF0A-3B1FA62BEA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7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64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3474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21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90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43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2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9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8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5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4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9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9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9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B74A7-6676-42FD-9EAA-58B90086C939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C29D5-F57E-4760-928A-A46568A07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013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2A08BB-6A59-8F64-2B85-9723EA32A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311965"/>
            <a:ext cx="9448800" cy="2316536"/>
          </a:xfrm>
        </p:spPr>
        <p:txBody>
          <a:bodyPr>
            <a:normAutofit fontScale="90000"/>
          </a:bodyPr>
          <a:lstStyle/>
          <a:p>
            <a:r>
              <a:rPr lang="en-US" dirty="0"/>
              <a:t>The structure and contents of the scientific paper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5ADDF95-E2E5-9441-38E0-9D10F4375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30984"/>
            <a:ext cx="9448800" cy="1019312"/>
          </a:xfrm>
        </p:spPr>
        <p:txBody>
          <a:bodyPr>
            <a:noAutofit/>
          </a:bodyPr>
          <a:lstStyle/>
          <a:p>
            <a:pPr algn="ctr"/>
            <a:r>
              <a:rPr lang="ar-IQ" sz="2800" dirty="0"/>
              <a:t>اعداد </a:t>
            </a:r>
          </a:p>
          <a:p>
            <a:pPr algn="ctr"/>
            <a:r>
              <a:rPr lang="ar-IQ" sz="2800" dirty="0"/>
              <a:t>ا.د محمد جواد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5817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37A9775D-D9FF-3FAB-8CD0-5324EC8214D0}"/>
              </a:ext>
            </a:extLst>
          </p:cNvPr>
          <p:cNvSpPr txBox="1"/>
          <p:nvPr/>
        </p:nvSpPr>
        <p:spPr>
          <a:xfrm>
            <a:off x="2729947" y="1060174"/>
            <a:ext cx="871993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2800" dirty="0"/>
              <a:t>12. *النتائج:* قدم النتائج باستخدام جداول واشكال ورسوم بيانية. شرح النتائج دون تفسيرها بعد</a:t>
            </a:r>
          </a:p>
          <a:p>
            <a:pPr algn="r"/>
            <a:r>
              <a:rPr lang="ar-IQ" sz="2800" dirty="0"/>
              <a:t>13. *المناقشة:* قم بتفسير النتائج، وربطها بالسؤال البحثي أو الفرضية، وقارنها بالأدبيات السابقة، وناقش التداعيات</a:t>
            </a:r>
          </a:p>
          <a:p>
            <a:pPr algn="r"/>
            <a:r>
              <a:rPr lang="ar-IQ" sz="2800" dirty="0"/>
              <a:t>14. *الاستنتاجات:* خلاصة النتائج الرئيسية، وإعادة ذكر أهمية البحث، واقتراح مجالات للبحث المستقبلي (التوصيات)</a:t>
            </a:r>
          </a:p>
          <a:p>
            <a:pPr algn="r"/>
            <a:r>
              <a:rPr lang="ar-IQ" sz="2800" dirty="0"/>
              <a:t>15. *المراجع:* قائمة بجميع المصادر التي قمت بالاقتباس منها وفقًا لأسلوب الاقتباس المعين </a:t>
            </a:r>
            <a:r>
              <a:rPr lang="en-US" sz="2800" dirty="0"/>
              <a:t>APA </a:t>
            </a:r>
            <a:r>
              <a:rPr lang="ar-IQ" sz="2800" dirty="0"/>
              <a:t>أو </a:t>
            </a:r>
            <a:r>
              <a:rPr lang="en-US" sz="2800" dirty="0"/>
              <a:t>MLA </a:t>
            </a:r>
            <a:r>
              <a:rPr lang="ar-IQ" sz="2800" dirty="0"/>
              <a:t>أو </a:t>
            </a:r>
            <a:r>
              <a:rPr lang="en-US" sz="2800" dirty="0"/>
              <a:t>Chicago) *</a:t>
            </a:r>
            <a:r>
              <a:rPr lang="ar-IQ" sz="2800" dirty="0"/>
              <a:t>مثل 16مراجعة:* قم بمراجعة الورقة للتأكد من وضوحها والامتثال للقواعد اللغوية والبنية. قم بمراجعة المحتوى لضمان تدفق منطقي للمعلومات.</a:t>
            </a:r>
          </a:p>
        </p:txBody>
      </p:sp>
    </p:spTree>
    <p:extLst>
      <p:ext uri="{BB962C8B-B14F-4D97-AF65-F5344CB8AC3E}">
        <p14:creationId xmlns:p14="http://schemas.microsoft.com/office/powerpoint/2010/main" val="3172109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2D4C39DD-AF6F-6246-1D32-4B8137F3DB12}"/>
              </a:ext>
            </a:extLst>
          </p:cNvPr>
          <p:cNvSpPr txBox="1"/>
          <p:nvPr/>
        </p:nvSpPr>
        <p:spPr>
          <a:xfrm>
            <a:off x="3511827" y="1758892"/>
            <a:ext cx="653332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2800" dirty="0"/>
              <a:t>17. *مراجعة من الأقران:* شارك المسودة مع الزملاء أو المشرفين للحصول على تعليقات واقتراحات</a:t>
            </a:r>
          </a:p>
          <a:p>
            <a:pPr algn="r"/>
            <a:r>
              <a:rPr lang="ar-IQ" sz="2800" dirty="0"/>
              <a:t>18. *إنهاء الورقة:* ادمج التعليقات، وقم بإجراء التعديلات اللازمة، وتأكد من التنسيق الصحيح قبل تقديمها.</a:t>
            </a:r>
          </a:p>
        </p:txBody>
      </p:sp>
    </p:spTree>
    <p:extLst>
      <p:ext uri="{BB962C8B-B14F-4D97-AF65-F5344CB8AC3E}">
        <p14:creationId xmlns:p14="http://schemas.microsoft.com/office/powerpoint/2010/main" val="116779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5086AC59-9D2B-FE90-EF0A-3B1FA62BEA3A}"/>
              </a:ext>
            </a:extLst>
          </p:cNvPr>
          <p:cNvSpPr txBox="1"/>
          <p:nvPr/>
        </p:nvSpPr>
        <p:spPr>
          <a:xfrm>
            <a:off x="3193774" y="1219200"/>
            <a:ext cx="707666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3200" dirty="0"/>
              <a:t>تذكر، كتابة ورقة علمية يمكن أن تكون عملية دقيقة تتطلب انتباهًا للتفاصيل. من المهم اتباع إرشادات المجلة / المؤتمر المستهدفة والالتزام بممارسات الاقتباس الصحيحة.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7838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80B067BF-9959-F553-AE6A-C73419E53DD8}"/>
              </a:ext>
            </a:extLst>
          </p:cNvPr>
          <p:cNvSpPr txBox="1"/>
          <p:nvPr/>
        </p:nvSpPr>
        <p:spPr>
          <a:xfrm>
            <a:off x="1258957" y="1948070"/>
            <a:ext cx="107475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The deference between review paper and research paper </a:t>
            </a:r>
          </a:p>
        </p:txBody>
      </p:sp>
    </p:spTree>
    <p:extLst>
      <p:ext uri="{BB962C8B-B14F-4D97-AF65-F5344CB8AC3E}">
        <p14:creationId xmlns:p14="http://schemas.microsoft.com/office/powerpoint/2010/main" val="365676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97B47436-AADF-FCAC-DC46-5A6225D01142}"/>
              </a:ext>
            </a:extLst>
          </p:cNvPr>
          <p:cNvSpPr txBox="1"/>
          <p:nvPr/>
        </p:nvSpPr>
        <p:spPr>
          <a:xfrm>
            <a:off x="4240696" y="1470991"/>
            <a:ext cx="3829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Review paper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D9269E7-D7D4-3812-34AE-603F8925736D}"/>
              </a:ext>
            </a:extLst>
          </p:cNvPr>
          <p:cNvSpPr txBox="1"/>
          <p:nvPr/>
        </p:nvSpPr>
        <p:spPr>
          <a:xfrm>
            <a:off x="2292627" y="2610678"/>
            <a:ext cx="73417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2400" dirty="0"/>
              <a:t>1- تعد مهمة جدا للباحثين المبتدئين.</a:t>
            </a:r>
          </a:p>
          <a:p>
            <a:pPr algn="r"/>
            <a:r>
              <a:rPr lang="ar-IQ" sz="2400" dirty="0"/>
              <a:t>2- تعد مهمة جدا للباحثين في مجال جديد</a:t>
            </a:r>
          </a:p>
          <a:p>
            <a:pPr algn="r"/>
            <a:r>
              <a:rPr lang="ar-IQ" sz="2400" dirty="0"/>
              <a:t>3- تعد مهمة جدا في حالة عدم توافر الإمكانات</a:t>
            </a:r>
          </a:p>
          <a:p>
            <a:pPr algn="r"/>
            <a:r>
              <a:rPr lang="ar-IQ" sz="2400" dirty="0"/>
              <a:t>4- تعد مهمة جدا في التواصل مع اخر الأبحاث</a:t>
            </a:r>
          </a:p>
          <a:p>
            <a:pPr algn="r"/>
            <a:r>
              <a:rPr lang="ar-IQ" sz="2400" dirty="0"/>
              <a:t>5- لا تحتاج الى لكمبيوتر وعقل يبحث عن المعرفة</a:t>
            </a:r>
          </a:p>
          <a:p>
            <a:pPr algn="r"/>
            <a:r>
              <a:rPr lang="ar-IQ" sz="2400" dirty="0"/>
              <a:t>6- تعد رافد مهما في إيجاد الأفكار المترابطة</a:t>
            </a:r>
          </a:p>
          <a:p>
            <a:pPr algn="r"/>
            <a:r>
              <a:rPr lang="ar-IQ" sz="2400" dirty="0"/>
              <a:t>7- تعد مهمة جدا في تكملة الأبحاث المعتمدة على ربط المعلومات</a:t>
            </a:r>
          </a:p>
          <a:p>
            <a:pPr algn="r"/>
            <a:r>
              <a:rPr lang="ar-IQ" sz="2400" dirty="0"/>
              <a:t>8- مهمة جدا في الاستدلالات العقلية</a:t>
            </a:r>
          </a:p>
          <a:p>
            <a:pPr algn="r"/>
            <a:r>
              <a:rPr lang="ar-IQ" sz="2400" dirty="0"/>
              <a:t>7- تمكن الباحثين من تطوير قدرة الاستنباط في المعلومات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537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AFD89356-973F-AFCA-204D-208823085AB8}"/>
              </a:ext>
            </a:extLst>
          </p:cNvPr>
          <p:cNvSpPr txBox="1"/>
          <p:nvPr/>
        </p:nvSpPr>
        <p:spPr>
          <a:xfrm>
            <a:off x="3763617" y="1444487"/>
            <a:ext cx="5062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Research paper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5897568-BFE4-46DB-FBAC-C58B6BE49AB5}"/>
              </a:ext>
            </a:extLst>
          </p:cNvPr>
          <p:cNvSpPr txBox="1"/>
          <p:nvPr/>
        </p:nvSpPr>
        <p:spPr>
          <a:xfrm>
            <a:off x="2915478" y="2464904"/>
            <a:ext cx="67321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dirty="0"/>
              <a:t>1- مهمة جدا في إيجاد حلول بالتجارب المعملية</a:t>
            </a:r>
          </a:p>
          <a:p>
            <a:pPr algn="r"/>
            <a:r>
              <a:rPr lang="ar-IQ" dirty="0"/>
              <a:t>2- مهمة جدا في البحوث التجريبية</a:t>
            </a:r>
          </a:p>
          <a:p>
            <a:pPr algn="r"/>
            <a:r>
              <a:rPr lang="ar-IQ" dirty="0"/>
              <a:t>3- رافد أساسيا للأبحاث الاصيلة</a:t>
            </a:r>
          </a:p>
          <a:p>
            <a:pPr algn="r"/>
            <a:r>
              <a:rPr lang="ar-IQ" dirty="0"/>
              <a:t>4- تتوافر عند توافر الإمكانات </a:t>
            </a:r>
          </a:p>
          <a:p>
            <a:pPr algn="r"/>
            <a:r>
              <a:rPr lang="ar-IQ" dirty="0"/>
              <a:t>5- تعتمد على الباحث في إيجاد النتائج الجديدة</a:t>
            </a:r>
          </a:p>
          <a:p>
            <a:pPr algn="r"/>
            <a:r>
              <a:rPr lang="ar-IQ" dirty="0"/>
              <a:t>6- تحتاج الى ضبط للمتغيرات</a:t>
            </a:r>
          </a:p>
          <a:p>
            <a:pPr algn="r"/>
            <a:r>
              <a:rPr lang="ar-IQ" dirty="0"/>
              <a:t>7- ليس بالضرورة تحتاج الى أبحاث مشابهة</a:t>
            </a:r>
          </a:p>
          <a:p>
            <a:pPr algn="r"/>
            <a:r>
              <a:rPr lang="ar-IQ" dirty="0"/>
              <a:t>8- لها القدرة على حل مشكلات مهمة جدا في المجتمع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23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7B62073-45F4-E1C7-B5E0-46E9AFB13DBD}"/>
              </a:ext>
            </a:extLst>
          </p:cNvPr>
          <p:cNvSpPr txBox="1"/>
          <p:nvPr/>
        </p:nvSpPr>
        <p:spPr>
          <a:xfrm>
            <a:off x="1378226" y="1603513"/>
            <a:ext cx="520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structure and contents of the scientific paper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2E99F00-FF41-F58C-32BC-402D7A22814A}"/>
              </a:ext>
            </a:extLst>
          </p:cNvPr>
          <p:cNvSpPr txBox="1"/>
          <p:nvPr/>
        </p:nvSpPr>
        <p:spPr>
          <a:xfrm>
            <a:off x="3405809" y="2425148"/>
            <a:ext cx="59104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dirty="0"/>
              <a:t>كتابة ورقة علمية تتضمن خطوات عدة:</a:t>
            </a:r>
          </a:p>
          <a:p>
            <a:pPr algn="r"/>
            <a:r>
              <a:rPr lang="ar-IQ" dirty="0"/>
              <a:t>العنوان: عنوان موجز وغني بالمعلومات يجسد جوهر البحث او الورقة العلمية.</a:t>
            </a:r>
          </a:p>
          <a:p>
            <a:pPr algn="r"/>
            <a:r>
              <a:rPr lang="ar-IQ" dirty="0"/>
              <a:t>1. *اختيار الموضوع:* اختر سؤال بحثي أو موضوعًا محددًا يثير اهتمامك ويساهم في مجالك.</a:t>
            </a:r>
          </a:p>
          <a:p>
            <a:pPr algn="r"/>
            <a:r>
              <a:rPr lang="ar-IQ" dirty="0"/>
              <a:t>مثال:</a:t>
            </a:r>
          </a:p>
          <a:p>
            <a:pPr algn="r"/>
            <a:r>
              <a:rPr lang="ar-IQ" dirty="0"/>
              <a:t>علاج السكر النوع الثاني بالرياضة</a:t>
            </a:r>
          </a:p>
          <a:p>
            <a:pPr algn="r"/>
            <a:r>
              <a:rPr lang="ar-IQ" dirty="0"/>
              <a:t>هل تستطيع الرياضة ان تعالج السكر النوع الثاني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928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EE01BC5F-9250-9FFE-950E-B4F69E55BD0D}"/>
              </a:ext>
            </a:extLst>
          </p:cNvPr>
          <p:cNvSpPr txBox="1"/>
          <p:nvPr/>
        </p:nvSpPr>
        <p:spPr>
          <a:xfrm>
            <a:off x="3763619" y="1934817"/>
            <a:ext cx="62285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2400" dirty="0"/>
              <a:t>2. الملخص: ملخص للورقة يوضح المشكلة والمنهجية والنتائج والاستنتاجات.</a:t>
            </a:r>
          </a:p>
          <a:p>
            <a:pPr algn="r"/>
            <a:r>
              <a:rPr lang="ar-IQ" sz="2400" dirty="0"/>
              <a:t>. *مراجعة الأدبيات:* اجمع وقم بمراجعة الأبحاث السابقة المتعلقة بالموضوع لفهم السياق وتحديد الفجوات في المعرفة</a:t>
            </a:r>
          </a:p>
          <a:p>
            <a:pPr algn="r"/>
            <a:r>
              <a:rPr lang="ar-IQ" sz="2400" dirty="0"/>
              <a:t>3. *وضع فرضية / سؤال بحثي:* وضع فرضية واضحة أو سؤال بحثي ستعمل الورقة على الإجابة عليه.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0172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9C3700E2-C023-229A-66BE-BB02B244E9E8}"/>
              </a:ext>
            </a:extLst>
          </p:cNvPr>
          <p:cNvSpPr txBox="1"/>
          <p:nvPr/>
        </p:nvSpPr>
        <p:spPr>
          <a:xfrm>
            <a:off x="3101009" y="1351722"/>
            <a:ext cx="697064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2800" dirty="0"/>
              <a:t>4. *تصميم الدراسة:* قم بوضع خطة لأساليب البحث، بما في ذلك جمع البيانات، أو التجارب، أو الاستطلاعات</a:t>
            </a:r>
          </a:p>
          <a:p>
            <a:pPr algn="r"/>
            <a:r>
              <a:rPr lang="ar-IQ" sz="2800" dirty="0"/>
              <a:t>5. *جمع البيانات:* قم بتنفيذ أساليب البحث وجمع البيانات الملائمة</a:t>
            </a:r>
          </a:p>
          <a:p>
            <a:pPr algn="r"/>
            <a:r>
              <a:rPr lang="ar-IQ" sz="2800" dirty="0"/>
              <a:t>6. *تحليل البيانات:* استخدم أساليب إحصائية أو تحليلية مناسبة لتحليل البيانات المجمعة واستخراج استنتاجات معنوية.</a:t>
            </a:r>
          </a:p>
          <a:p>
            <a:pPr algn="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5074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93BAE41E-D346-901D-9B91-0AEC8CB104DA}"/>
              </a:ext>
            </a:extLst>
          </p:cNvPr>
          <p:cNvSpPr txBox="1"/>
          <p:nvPr/>
        </p:nvSpPr>
        <p:spPr>
          <a:xfrm>
            <a:off x="2941983" y="1470991"/>
            <a:ext cx="708991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2800" dirty="0"/>
              <a:t>7. *تنظيم الورقة:* نظم الورقة إلى أقسام، تشمل عادة ملخص، مقدمة، منهجية، نتائج، مناقشة، واستنتاج</a:t>
            </a:r>
          </a:p>
          <a:p>
            <a:pPr algn="r"/>
            <a:r>
              <a:rPr lang="ar-IQ" sz="2800" dirty="0"/>
              <a:t>8. *كتابة المسودة:* ابدأ في كتابة كل قسم، مع التركيز على تقديم البحث بطريقة واضحة ومنطقية. استخدم الاقتباسات المناسبة للأبحاث السابقة.</a:t>
            </a:r>
          </a:p>
          <a:p>
            <a:pPr algn="r"/>
            <a:r>
              <a:rPr lang="ar-IQ" sz="2800" dirty="0"/>
              <a:t>9. *الملخص:* قم بتلخيص محتوى الورقة بأكملها، بما في ذلك السؤال البحثي، والمنهجيات، والنتائج، والاستنتاجات، في فقرة موجزة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62273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8A294601-3FDA-33CC-3085-DC7C82AC2824}"/>
              </a:ext>
            </a:extLst>
          </p:cNvPr>
          <p:cNvSpPr txBox="1"/>
          <p:nvPr/>
        </p:nvSpPr>
        <p:spPr>
          <a:xfrm>
            <a:off x="2994991" y="1603513"/>
            <a:ext cx="72091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IQ" sz="3200" dirty="0"/>
              <a:t>10. *المقدمة:* قدم الموضوع، وقدم السياق، وشرح السؤال البحثي أو الفرضية، وقدم نظرة عامة على منهجيتك.</a:t>
            </a:r>
          </a:p>
          <a:p>
            <a:pPr algn="r"/>
            <a:r>
              <a:rPr lang="ar-IQ" sz="3200" dirty="0"/>
              <a:t>11. *المنهجية:* حدد تفصيلًا أساليب البحث، بما في ذلك إعداد التجربة، وجمع البيانات، والمعدات المستخدمة، وأي تقنيات إحصائية.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28037297"/>
      </p:ext>
    </p:extLst>
  </p:cSld>
  <p:clrMapOvr>
    <a:masterClrMapping/>
  </p:clrMapOvr>
</p:sld>
</file>

<file path=ppt/theme/theme1.xml><?xml version="1.0" encoding="utf-8"?>
<a:theme xmlns:a="http://schemas.openxmlformats.org/drawingml/2006/main" name="مسلك بخاري">
  <a:themeElements>
    <a:clrScheme name="مسلك بخاري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مسلك بخاري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مسلك بخاري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TM04033937[[fn=مسلك بخاري]]</Template>
  <TotalTime>174</TotalTime>
  <Words>619</Words>
  <Application>Microsoft Office PowerPoint</Application>
  <PresentationFormat>شاشة عريضة</PresentationFormat>
  <Paragraphs>48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مسلك بخاري</vt:lpstr>
      <vt:lpstr>The structure and contents of the scientific paper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structure and contents of the scientific paper</dc:title>
  <dc:creator>dr.mohammed Jawad</dc:creator>
  <cp:lastModifiedBy>dr.mohammed Jawad</cp:lastModifiedBy>
  <cp:revision>1</cp:revision>
  <dcterms:created xsi:type="dcterms:W3CDTF">2023-08-14T14:13:42Z</dcterms:created>
  <dcterms:modified xsi:type="dcterms:W3CDTF">2023-08-14T19:14:57Z</dcterms:modified>
</cp:coreProperties>
</file>