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80" d="100"/>
          <a:sy n="80" d="100"/>
        </p:scale>
        <p:origin x="-139" y="-5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04C2E-85F4-4CFD-9AA0-F038C3081E8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B9C50-F5A5-476C-8355-016A72A31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8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gamma.ap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  <p:txBody>
          <a:bodyPr/>
          <a:lstStyle/>
          <a:p>
            <a:r>
              <a:rPr lang="ar-IQ" dirty="0" smtClean="0"/>
              <a:t>  </a:t>
            </a: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2856786"/>
            <a:ext cx="5332690" cy="8331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اعدادات الخصوصية</a:t>
            </a:r>
            <a:endParaRPr lang="en-US" sz="5249" dirty="0"/>
          </a:p>
        </p:txBody>
      </p:sp>
      <p:sp>
        <p:nvSpPr>
          <p:cNvPr id="6" name="Text 3"/>
          <p:cNvSpPr/>
          <p:nvPr/>
        </p:nvSpPr>
        <p:spPr>
          <a:xfrm>
            <a:off x="6319599" y="4023241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تحديث إعدادات الخصوصية بانتظام على منصات الوسائط الاجتماعية للتحكم في من يمكنه رؤية معلوماتك ومنشوراتك الشخصية.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421041" y="4995505"/>
            <a:ext cx="15240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dirty="0">
                <a:solidFill>
                  <a:srgbClr val="3C3838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IA</a:t>
            </a:r>
            <a:endParaRPr lang="en-US" sz="1152" dirty="0"/>
          </a:p>
        </p:txBody>
      </p:sp>
      <p:sp>
        <p:nvSpPr>
          <p:cNvPr id="9" name="Text 6"/>
          <p:cNvSpPr/>
          <p:nvPr/>
        </p:nvSpPr>
        <p:spPr>
          <a:xfrm>
            <a:off x="6786086" y="4983956"/>
            <a:ext cx="24688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22777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التأثير الإيجابي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3366492"/>
            <a:ext cx="5554980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82391" y="45884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نشر الإيجابية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982391" y="5068848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استخدام وجودك على وسائل التواصل الاجتماعي لنشر الإيجابية ودعم الآخرين.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366492"/>
            <a:ext cx="5554980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537371" y="45884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دعم المجتمع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537371" y="5068848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أبلغي عن حالات التحرش عبر الإنترنت ليس فقط لنفسك ولكن من أجل رفاهية المجتمع عبر الإنترنت.</a:t>
            </a:r>
            <a:endParaRPr lang="en-US" sz="1750" dirty="0"/>
          </a:p>
        </p:txBody>
      </p:sp>
      <p:pic>
        <p:nvPicPr>
          <p:cNvPr id="11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605445"/>
            <a:ext cx="45186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المعلومات الشخصية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490799" y="3633073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282C32"/>
          </a:solidFill>
          <a:ln/>
        </p:spPr>
      </p:sp>
      <p:sp>
        <p:nvSpPr>
          <p:cNvPr id="7" name="Text 4"/>
          <p:cNvSpPr/>
          <p:nvPr/>
        </p:nvSpPr>
        <p:spPr>
          <a:xfrm>
            <a:off x="4712970" y="38552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تجنب المشاركة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4712970" y="4335661"/>
            <a:ext cx="4097774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تجنب مشاركة المعلومات الشخصية الحساسة مثل عنوانك أو رقم هاتفك أو التفاصيل المالية على وسائل التواصل الاجتماعي.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9255085" y="3633073"/>
            <a:ext cx="4542115" cy="1990963"/>
          </a:xfrm>
          <a:prstGeom prst="roundRect">
            <a:avLst>
              <a:gd name="adj" fmla="val 6696"/>
            </a:avLst>
          </a:prstGeom>
          <a:solidFill>
            <a:srgbClr val="282C32"/>
          </a:solidFill>
          <a:ln/>
        </p:spPr>
      </p:sp>
      <p:sp>
        <p:nvSpPr>
          <p:cNvPr id="10" name="Text 7"/>
          <p:cNvSpPr/>
          <p:nvPr/>
        </p:nvSpPr>
        <p:spPr>
          <a:xfrm>
            <a:off x="9477256" y="385524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أمان البيانات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9477256" y="4335661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احذر مشاركة موقعك في الوقت الفعلي، حيث يمكن إساءة استخدام هذه المعلومات.</a:t>
            </a:r>
            <a:endParaRPr lang="en-US" sz="1750" dirty="0"/>
          </a:p>
        </p:txBody>
      </p:sp>
      <p:pic>
        <p:nvPicPr>
          <p:cNvPr id="1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880360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تأمين الحسابات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408158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7" name="Text 4"/>
          <p:cNvSpPr/>
          <p:nvPr/>
        </p:nvSpPr>
        <p:spPr>
          <a:xfrm>
            <a:off x="1025962" y="4123253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41579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كلمات مرور قوية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4638318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استخدام كلمات مرور قوية وفريدة من نوعها للحسابات لمنع الوصول غير المصرح به.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408158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1" name="Text 8"/>
          <p:cNvSpPr/>
          <p:nvPr/>
        </p:nvSpPr>
        <p:spPr>
          <a:xfrm>
            <a:off x="5755957" y="412325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41579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المصادقة الثنائية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4638318"/>
            <a:ext cx="38200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تمكين المصادقة ذات العاملين لطبقة إضافية من الأمان.</a:t>
            </a: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22777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النشر الآمن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220" y="3366492"/>
            <a:ext cx="5554980" cy="88868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982391" y="45884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تفكير قبل النشر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982391" y="5068848"/>
            <a:ext cx="511063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ضعي في اعتبارك المحتوى الذي تشاركه عبر الإنترنت، بما في ذلك الصور وتحديثات الحالة.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3366492"/>
            <a:ext cx="5554980" cy="88868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537371" y="458843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التفكير في العواقب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7537371" y="5068848"/>
            <a:ext cx="511063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التفكير في العواقب المحتملة طويلة المدى لمنشوراتك.</a:t>
            </a:r>
            <a:endParaRPr lang="en-US" sz="1750" dirty="0"/>
          </a:p>
        </p:txBody>
      </p:sp>
      <p:pic>
        <p:nvPicPr>
          <p:cNvPr id="11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83205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الحجب والإبلاغ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810833"/>
            <a:ext cx="4542115" cy="1635562"/>
          </a:xfrm>
          <a:prstGeom prst="roundRect">
            <a:avLst>
              <a:gd name="adj" fmla="val 8151"/>
            </a:avLst>
          </a:prstGeom>
          <a:solidFill>
            <a:srgbClr val="282C32"/>
          </a:solidFill>
          <a:ln/>
        </p:spPr>
      </p:sp>
      <p:sp>
        <p:nvSpPr>
          <p:cNvPr id="7" name="Text 4"/>
          <p:cNvSpPr/>
          <p:nvPr/>
        </p:nvSpPr>
        <p:spPr>
          <a:xfrm>
            <a:off x="1055370" y="40330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الحظر والإبلاغ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1055370" y="4513421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تعرفي على ميزات الحظر والإبلاغ على منصات التواصل الاجتماعي.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597485" y="3810833"/>
            <a:ext cx="4542115" cy="1635562"/>
          </a:xfrm>
          <a:prstGeom prst="roundRect">
            <a:avLst>
              <a:gd name="adj" fmla="val 8151"/>
            </a:avLst>
          </a:prstGeom>
          <a:solidFill>
            <a:srgbClr val="282C32"/>
          </a:solidFill>
          <a:ln/>
        </p:spPr>
      </p:sp>
      <p:sp>
        <p:nvSpPr>
          <p:cNvPr id="10" name="Text 7"/>
          <p:cNvSpPr/>
          <p:nvPr/>
        </p:nvSpPr>
        <p:spPr>
          <a:xfrm>
            <a:off x="5819656" y="40330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المضايقة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5819656" y="4513421"/>
            <a:ext cx="40977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لا تترددي في منع أو الإبلاغ عن الأفراد الذين يتعرضون للتحرش.</a:t>
            </a:r>
            <a:endParaRPr lang="en-US" sz="1750" dirty="0"/>
          </a:p>
        </p:txBody>
      </p:sp>
      <p:pic>
        <p:nvPicPr>
          <p:cNvPr id="12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702719"/>
            <a:ext cx="46482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التوعية بالأمان الرقمي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390394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7" name="Text 4"/>
          <p:cNvSpPr/>
          <p:nvPr/>
        </p:nvSpPr>
        <p:spPr>
          <a:xfrm>
            <a:off x="1025962" y="3945612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39802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التحذير من النقر</a:t>
            </a:r>
            <a:endParaRPr lang="en-US" sz="2187" dirty="0"/>
          </a:p>
        </p:txBody>
      </p:sp>
      <p:sp>
        <p:nvSpPr>
          <p:cNvPr id="9" name="Text 6"/>
          <p:cNvSpPr/>
          <p:nvPr/>
        </p:nvSpPr>
        <p:spPr>
          <a:xfrm>
            <a:off x="1555313" y="4460677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تجنب النقر فوق الروابط المشبوهة أو تقديم معلومات شخصية ردًا على الرسائل غير المرغوب فيها.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597485" y="390394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1" name="Text 8"/>
          <p:cNvSpPr/>
          <p:nvPr/>
        </p:nvSpPr>
        <p:spPr>
          <a:xfrm>
            <a:off x="5755957" y="394561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6319599" y="3980259"/>
            <a:ext cx="2948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التوعية بالهندسة الاجتماعية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6319599" y="4460677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كوني على دراية بتكتيكات الهندسة الاجتماعية التي يستخدمها الممثلون الخبيثون.</a:t>
            </a:r>
            <a:endParaRPr lang="en-US" sz="1750" dirty="0"/>
          </a:p>
        </p:txBody>
      </p:sp>
      <p:pic>
        <p:nvPicPr>
          <p:cNvPr id="14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2336483" y="548521"/>
            <a:ext cx="4000500" cy="6223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20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سياسات الخصوصية</a:t>
            </a:r>
            <a:endParaRPr lang="en-US" sz="3920" dirty="0"/>
          </a:p>
        </p:txBody>
      </p:sp>
      <p:sp>
        <p:nvSpPr>
          <p:cNvPr id="5" name="Text 3"/>
          <p:cNvSpPr/>
          <p:nvPr/>
        </p:nvSpPr>
        <p:spPr>
          <a:xfrm>
            <a:off x="2336483" y="1668542"/>
            <a:ext cx="199143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60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الفهم</a:t>
            </a:r>
            <a:endParaRPr lang="en-US" sz="1960" dirty="0"/>
          </a:p>
        </p:txBody>
      </p:sp>
      <p:sp>
        <p:nvSpPr>
          <p:cNvPr id="6" name="Text 4"/>
          <p:cNvSpPr/>
          <p:nvPr/>
        </p:nvSpPr>
        <p:spPr>
          <a:xfrm>
            <a:off x="2336483" y="2178725"/>
            <a:ext cx="4735830" cy="6372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09"/>
              </a:lnSpc>
              <a:buNone/>
            </a:pPr>
            <a:r>
              <a:rPr lang="en-US" sz="1568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من المهم فهم سياسات الخصوصية لمنصات التواصل الاجتماعي التي تستخدميها.</a:t>
            </a:r>
            <a:endParaRPr lang="en-US" sz="1568" dirty="0"/>
          </a:p>
        </p:txBody>
      </p:sp>
      <p:sp>
        <p:nvSpPr>
          <p:cNvPr id="7" name="Text 5"/>
          <p:cNvSpPr/>
          <p:nvPr/>
        </p:nvSpPr>
        <p:spPr>
          <a:xfrm>
            <a:off x="7565708" y="1668542"/>
            <a:ext cx="1991439" cy="311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60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الحذر</a:t>
            </a:r>
            <a:endParaRPr lang="en-US" sz="1960" dirty="0"/>
          </a:p>
        </p:txBody>
      </p:sp>
      <p:sp>
        <p:nvSpPr>
          <p:cNvPr id="8" name="Text 6"/>
          <p:cNvSpPr/>
          <p:nvPr/>
        </p:nvSpPr>
        <p:spPr>
          <a:xfrm>
            <a:off x="7565708" y="2178725"/>
            <a:ext cx="4735830" cy="3186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09"/>
              </a:lnSpc>
              <a:buNone/>
            </a:pPr>
            <a:r>
              <a:rPr lang="en-US" sz="1568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الحذر بشأن قبول الطلبات من أشخاص لا تعرفهم شخصيًا.</a:t>
            </a:r>
            <a:endParaRPr lang="en-US" sz="1568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708" y="2721293"/>
            <a:ext cx="4735830" cy="4735830"/>
          </a:xfrm>
          <a:prstGeom prst="rect">
            <a:avLst/>
          </a:prstGeom>
        </p:spPr>
      </p:pic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4" name="Text 2"/>
          <p:cNvSpPr/>
          <p:nvPr/>
        </p:nvSpPr>
        <p:spPr>
          <a:xfrm>
            <a:off x="1760220" y="2433161"/>
            <a:ext cx="5646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التوجيه والدورات التعليمية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1760220" y="3682960"/>
            <a:ext cx="11109960" cy="999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7873"/>
              </a:lnSpc>
              <a:buNone/>
            </a:pPr>
            <a:r>
              <a:rPr lang="en-US" sz="7873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7873" dirty="0"/>
          </a:p>
        </p:txBody>
      </p:sp>
      <p:sp>
        <p:nvSpPr>
          <p:cNvPr id="6" name="Text 4"/>
          <p:cNvSpPr/>
          <p:nvPr/>
        </p:nvSpPr>
        <p:spPr>
          <a:xfrm>
            <a:off x="6204228" y="496050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التوعية الرقمية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760220" y="5440918"/>
            <a:ext cx="111099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ضع في اعتبارك أخذ دورات محو الأمية الرقمية والسلامة عبر الإنترنت.</a:t>
            </a:r>
            <a:endParaRPr lang="en-US" sz="1750" dirty="0"/>
          </a:p>
        </p:txBody>
      </p:sp>
      <p:pic>
        <p:nvPicPr>
          <p:cNvPr id="8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82C3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90799" y="2209681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الدعم والتحفيز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4774168" y="3237309"/>
            <a:ext cx="99893" cy="2782491"/>
          </a:xfrm>
          <a:prstGeom prst="roundRect">
            <a:avLst>
              <a:gd name="adj" fmla="val 133462"/>
            </a:avLst>
          </a:prstGeom>
          <a:solidFill>
            <a:srgbClr val="282C32"/>
          </a:solidFill>
          <a:ln/>
        </p:spPr>
      </p:sp>
      <p:sp>
        <p:nvSpPr>
          <p:cNvPr id="7" name="Shape 4"/>
          <p:cNvSpPr/>
          <p:nvPr/>
        </p:nvSpPr>
        <p:spPr>
          <a:xfrm>
            <a:off x="5074027" y="3610868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282C32"/>
          </a:solidFill>
          <a:ln/>
        </p:spPr>
      </p:sp>
      <p:sp>
        <p:nvSpPr>
          <p:cNvPr id="8" name="Shape 5"/>
          <p:cNvSpPr/>
          <p:nvPr/>
        </p:nvSpPr>
        <p:spPr>
          <a:xfrm>
            <a:off x="4574084" y="341090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9" name="Text 6"/>
          <p:cNvSpPr/>
          <p:nvPr/>
        </p:nvSpPr>
        <p:spPr>
          <a:xfrm>
            <a:off x="4766846" y="3452574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1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6046113" y="345948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طلب الدعم</a:t>
            </a:r>
            <a:endParaRPr lang="en-US" sz="2187" dirty="0"/>
          </a:p>
        </p:txBody>
      </p:sp>
      <p:sp>
        <p:nvSpPr>
          <p:cNvPr id="11" name="Text 8"/>
          <p:cNvSpPr/>
          <p:nvPr/>
        </p:nvSpPr>
        <p:spPr>
          <a:xfrm>
            <a:off x="6046113" y="3939897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إذا تعرضت للمضايقة، فاطلبي الدعم من الأصدقاء أو العائلة أو البالغين الموثوق بهم.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5074027" y="5113199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282C32"/>
          </a:solidFill>
          <a:ln/>
        </p:spPr>
      </p:sp>
      <p:sp>
        <p:nvSpPr>
          <p:cNvPr id="13" name="Shape 10"/>
          <p:cNvSpPr/>
          <p:nvPr/>
        </p:nvSpPr>
        <p:spPr>
          <a:xfrm>
            <a:off x="4574084" y="4913233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282C32"/>
          </a:solidFill>
          <a:ln/>
        </p:spPr>
      </p:sp>
      <p:sp>
        <p:nvSpPr>
          <p:cNvPr id="14" name="Text 11"/>
          <p:cNvSpPr/>
          <p:nvPr/>
        </p:nvSpPr>
        <p:spPr>
          <a:xfrm>
            <a:off x="4732556" y="4954905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2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6046113" y="49618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60A9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الإبلاغ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6046113" y="5442228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EEEFF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الإبلاغ عن حالات التحرش إلى منصة التواصل الاجتماعي ذات الصلة.</a:t>
            </a:r>
            <a:endParaRPr lang="en-US" sz="1750" dirty="0"/>
          </a:p>
        </p:txBody>
      </p:sp>
      <p:pic>
        <p:nvPicPr>
          <p:cNvPr id="17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308</Words>
  <Application>Microsoft Office PowerPoint</Application>
  <PresentationFormat>Custom</PresentationFormat>
  <Paragraphs>64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DR.Ahmed Saker 2o1O</cp:lastModifiedBy>
  <cp:revision>4</cp:revision>
  <dcterms:created xsi:type="dcterms:W3CDTF">2024-01-22T18:44:54Z</dcterms:created>
  <dcterms:modified xsi:type="dcterms:W3CDTF">2024-01-23T07:52:45Z</dcterms:modified>
</cp:coreProperties>
</file>