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56" r:id="rId1"/>
  </p:sldMasterIdLst>
  <p:notesMasterIdLst>
    <p:notesMasterId r:id="rId44"/>
  </p:notesMasterIdLst>
  <p:sldIdLst>
    <p:sldId id="283" r:id="rId2"/>
    <p:sldId id="290" r:id="rId3"/>
    <p:sldId id="259" r:id="rId4"/>
    <p:sldId id="286" r:id="rId5"/>
    <p:sldId id="263" r:id="rId6"/>
    <p:sldId id="264" r:id="rId7"/>
    <p:sldId id="287" r:id="rId8"/>
    <p:sldId id="288" r:id="rId9"/>
    <p:sldId id="289" r:id="rId10"/>
    <p:sldId id="285" r:id="rId11"/>
    <p:sldId id="291" r:id="rId12"/>
    <p:sldId id="292" r:id="rId13"/>
    <p:sldId id="293" r:id="rId14"/>
    <p:sldId id="294" r:id="rId15"/>
    <p:sldId id="295" r:id="rId16"/>
    <p:sldId id="296" r:id="rId17"/>
    <p:sldId id="298" r:id="rId18"/>
    <p:sldId id="299" r:id="rId19"/>
    <p:sldId id="300" r:id="rId20"/>
    <p:sldId id="297"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99"/>
    <a:srgbClr val="612CC0"/>
    <a:srgbClr val="660033"/>
    <a:srgbClr val="FF0066"/>
    <a:srgbClr val="B36FEB"/>
    <a:srgbClr val="000066"/>
    <a:srgbClr val="336600"/>
    <a:srgbClr val="663300"/>
    <a:srgbClr val="800000"/>
    <a:srgbClr val="3710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F196DD1-BCDE-455D-A47D-4B534058E50C}" type="datetimeFigureOut">
              <a:rPr lang="ar-IQ" smtClean="0"/>
              <a:pPr/>
              <a:t>19/06/1444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71E3DD5-8789-466F-8F8A-A1D84B19DF42}"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771E3DD5-8789-466F-8F8A-A1D84B19DF42}" type="slidenum">
              <a:rPr lang="ar-IQ" smtClean="0"/>
              <a:pPr/>
              <a:t>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E7E584C8-BE3A-4526-AC20-3747DA4F304A}" type="datetimeFigureOut">
              <a:rPr lang="ar-IQ" smtClean="0"/>
              <a:pPr/>
              <a:t>19/06/1444</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516DFF3A-606B-459A-9812-B8374F0ED56B}"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slow">
    <p:split orient="vert" dir="in"/>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7E584C8-BE3A-4526-AC20-3747DA4F304A}" type="datetimeFigureOut">
              <a:rPr lang="ar-IQ" smtClean="0"/>
              <a:pPr/>
              <a:t>19/06/1444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6DFF3A-606B-459A-9812-B8374F0ED56B}" type="slidenum">
              <a:rPr lang="ar-IQ" smtClean="0"/>
              <a:pPr/>
              <a:t>‹#›</a:t>
            </a:fld>
            <a:endParaRPr lang="ar-IQ"/>
          </a:p>
        </p:txBody>
      </p:sp>
    </p:spTree>
  </p:cSld>
  <p:clrMapOvr>
    <a:masterClrMapping/>
  </p:clrMapOvr>
  <p:transition spd="slow">
    <p:split orient="vert" dir="in"/>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7E584C8-BE3A-4526-AC20-3747DA4F304A}" type="datetimeFigureOut">
              <a:rPr lang="ar-IQ" smtClean="0"/>
              <a:pPr/>
              <a:t>19/06/1444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6DFF3A-606B-459A-9812-B8374F0ED56B}" type="slidenum">
              <a:rPr lang="ar-IQ" smtClean="0"/>
              <a:pPr/>
              <a:t>‹#›</a:t>
            </a:fld>
            <a:endParaRPr lang="ar-IQ"/>
          </a:p>
        </p:txBody>
      </p:sp>
    </p:spTree>
  </p:cSld>
  <p:clrMapOvr>
    <a:masterClrMapping/>
  </p:clrMapOvr>
  <p:transition spd="slow">
    <p:split orient="vert" dir="in"/>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7E584C8-BE3A-4526-AC20-3747DA4F304A}" type="datetimeFigureOut">
              <a:rPr lang="ar-IQ" smtClean="0"/>
              <a:pPr/>
              <a:t>19/06/1444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6DFF3A-606B-459A-9812-B8374F0ED56B}" type="slidenum">
              <a:rPr lang="ar-IQ" smtClean="0"/>
              <a:pPr/>
              <a:t>‹#›</a:t>
            </a:fld>
            <a:endParaRPr lang="ar-IQ"/>
          </a:p>
        </p:txBody>
      </p:sp>
    </p:spTree>
  </p:cSld>
  <p:clrMapOvr>
    <a:masterClrMapping/>
  </p:clrMapOvr>
  <p:transition spd="slow">
    <p:split orient="vert" dir="in"/>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7E584C8-BE3A-4526-AC20-3747DA4F304A}" type="datetimeFigureOut">
              <a:rPr lang="ar-IQ" smtClean="0"/>
              <a:pPr/>
              <a:t>19/06/1444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6DFF3A-606B-459A-9812-B8374F0ED56B}"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spd="slow">
    <p:split orient="vert" dir="in"/>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E7E584C8-BE3A-4526-AC20-3747DA4F304A}" type="datetimeFigureOut">
              <a:rPr lang="ar-IQ" smtClean="0"/>
              <a:pPr/>
              <a:t>19/06/1444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16DFF3A-606B-459A-9812-B8374F0ED56B}" type="slidenum">
              <a:rPr lang="ar-IQ" smtClean="0"/>
              <a:pPr/>
              <a:t>‹#›</a:t>
            </a:fld>
            <a:endParaRPr lang="ar-IQ"/>
          </a:p>
        </p:txBody>
      </p:sp>
    </p:spTree>
  </p:cSld>
  <p:clrMapOvr>
    <a:masterClrMapping/>
  </p:clrMapOvr>
  <p:transition spd="slow">
    <p:split orient="vert" dir="in"/>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E7E584C8-BE3A-4526-AC20-3747DA4F304A}" type="datetimeFigureOut">
              <a:rPr lang="ar-IQ" smtClean="0"/>
              <a:pPr/>
              <a:t>19/06/1444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16DFF3A-606B-459A-9812-B8374F0ED56B}" type="slidenum">
              <a:rPr lang="ar-IQ" smtClean="0"/>
              <a:pPr/>
              <a:t>‹#›</a:t>
            </a:fld>
            <a:endParaRPr lang="ar-IQ"/>
          </a:p>
        </p:txBody>
      </p:sp>
    </p:spTree>
  </p:cSld>
  <p:clrMapOvr>
    <a:masterClrMapping/>
  </p:clrMapOvr>
  <p:transition spd="slow">
    <p:split orient="vert" dir="in"/>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7E584C8-BE3A-4526-AC20-3747DA4F304A}" type="datetimeFigureOut">
              <a:rPr lang="ar-IQ" smtClean="0"/>
              <a:pPr/>
              <a:t>19/06/1444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16DFF3A-606B-459A-9812-B8374F0ED56B}" type="slidenum">
              <a:rPr lang="ar-IQ" smtClean="0"/>
              <a:pPr/>
              <a:t>‹#›</a:t>
            </a:fld>
            <a:endParaRPr lang="ar-IQ"/>
          </a:p>
        </p:txBody>
      </p:sp>
    </p:spTree>
  </p:cSld>
  <p:clrMapOvr>
    <a:masterClrMapping/>
  </p:clrMapOvr>
  <p:transition spd="slow">
    <p:split orient="vert" dir="in"/>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7E584C8-BE3A-4526-AC20-3747DA4F304A}" type="datetimeFigureOut">
              <a:rPr lang="ar-IQ" smtClean="0"/>
              <a:pPr/>
              <a:t>19/06/1444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16DFF3A-606B-459A-9812-B8374F0ED56B}" type="slidenum">
              <a:rPr lang="ar-IQ" smtClean="0"/>
              <a:pPr/>
              <a:t>‹#›</a:t>
            </a:fld>
            <a:endParaRPr lang="ar-IQ"/>
          </a:p>
        </p:txBody>
      </p:sp>
    </p:spTree>
  </p:cSld>
  <p:clrMapOvr>
    <a:masterClrMapping/>
  </p:clrMapOvr>
  <p:transition spd="slow">
    <p:split orient="vert" dir="in"/>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E7E584C8-BE3A-4526-AC20-3747DA4F304A}" type="datetimeFigureOut">
              <a:rPr lang="ar-IQ" smtClean="0"/>
              <a:pPr/>
              <a:t>19/06/1444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16DFF3A-606B-459A-9812-B8374F0ED56B}" type="slidenum">
              <a:rPr lang="ar-IQ" smtClean="0"/>
              <a:pPr/>
              <a:t>‹#›</a:t>
            </a:fld>
            <a:endParaRPr lang="ar-IQ"/>
          </a:p>
        </p:txBody>
      </p:sp>
    </p:spTree>
  </p:cSld>
  <p:clrMapOvr>
    <a:masterClrMapping/>
  </p:clrMapOvr>
  <p:transition spd="slow">
    <p:split orient="vert" dir="in"/>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7E584C8-BE3A-4526-AC20-3747DA4F304A}" type="datetimeFigureOut">
              <a:rPr lang="ar-IQ" smtClean="0"/>
              <a:pPr/>
              <a:t>19/06/1444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516DFF3A-606B-459A-9812-B8374F0ED56B}"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split orient="vert" dir="in"/>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7E584C8-BE3A-4526-AC20-3747DA4F304A}" type="datetimeFigureOut">
              <a:rPr lang="ar-IQ" smtClean="0"/>
              <a:pPr/>
              <a:t>19/06/1444</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16DFF3A-606B-459A-9812-B8374F0ED56B}"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spd="slow">
    <p:split orient="vert" dir="in"/>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692696"/>
            <a:ext cx="8363272" cy="5665262"/>
          </a:xfrm>
        </p:spPr>
        <p:txBody>
          <a:bodyPr/>
          <a:lstStyle/>
          <a:p>
            <a:pPr algn="ctr">
              <a:buNone/>
            </a:pPr>
            <a:r>
              <a:rPr lang="ar-IQ" dirty="0" smtClean="0"/>
              <a:t>	</a:t>
            </a:r>
          </a:p>
          <a:p>
            <a:pPr algn="ctr">
              <a:buNone/>
            </a:pPr>
            <a:endParaRPr lang="ar-IQ" sz="4800" b="1" dirty="0" smtClean="0">
              <a:solidFill>
                <a:srgbClr val="C00000"/>
              </a:solidFill>
            </a:endParaRPr>
          </a:p>
          <a:p>
            <a:pPr algn="ctr">
              <a:buNone/>
            </a:pPr>
            <a:r>
              <a:rPr lang="ar-IQ" sz="4800" b="1" dirty="0" smtClean="0">
                <a:solidFill>
                  <a:srgbClr val="C00000"/>
                </a:solidFill>
              </a:rPr>
              <a:t>جامعة بغداد / كلية </a:t>
            </a:r>
            <a:r>
              <a:rPr lang="ar-IQ" sz="4800" b="1" dirty="0" err="1" smtClean="0">
                <a:solidFill>
                  <a:srgbClr val="C00000"/>
                </a:solidFill>
              </a:rPr>
              <a:t>الاعلام</a:t>
            </a:r>
            <a:endParaRPr lang="ar-IQ" sz="4800" b="1" dirty="0" smtClean="0">
              <a:solidFill>
                <a:srgbClr val="C00000"/>
              </a:solidFill>
            </a:endParaRPr>
          </a:p>
          <a:p>
            <a:pPr algn="ctr">
              <a:buNone/>
            </a:pPr>
            <a:r>
              <a:rPr lang="ar-IQ" sz="4800" b="1" smtClean="0">
                <a:solidFill>
                  <a:srgbClr val="C00000"/>
                </a:solidFill>
              </a:rPr>
              <a:t>وحدة التأهيل </a:t>
            </a:r>
            <a:r>
              <a:rPr lang="ar-IQ" sz="4800" b="1" dirty="0" smtClean="0">
                <a:solidFill>
                  <a:srgbClr val="C00000"/>
                </a:solidFill>
              </a:rPr>
              <a:t>والتوظيف</a:t>
            </a:r>
          </a:p>
        </p:txBody>
      </p:sp>
      <p:pic>
        <p:nvPicPr>
          <p:cNvPr id="4" name="~PP2559.WAV">
            <a:hlinkClick r:id="" action="ppaction://media"/>
          </p:cNvPr>
          <p:cNvPicPr>
            <a:picLocks noRot="1" noChangeAspect="1"/>
          </p:cNvPicPr>
          <p:nvPr>
            <a:wavAudioFile r:embed="rId1" name="~PP2559.WAV"/>
          </p:nvPr>
        </p:nvPicPr>
        <p:blipFill>
          <a:blip r:embed="rId3" cstate="print"/>
          <a:stretch>
            <a:fillRect/>
          </a:stretch>
        </p:blipFill>
        <p:spPr>
          <a:xfrm>
            <a:off x="8632825" y="6346825"/>
            <a:ext cx="304800" cy="304800"/>
          </a:xfrm>
          <a:prstGeom prst="rect">
            <a:avLst/>
          </a:prstGeom>
        </p:spPr>
      </p:pic>
    </p:spTree>
  </p:cSld>
  <p:clrMapOvr>
    <a:masterClrMapping/>
  </p:clrMapOvr>
  <p:transition spd="slow" advTm="17545">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539552" y="908050"/>
            <a:ext cx="8352928" cy="5416550"/>
          </a:xfrm>
          <a:prstGeom prst="rect">
            <a:avLst/>
          </a:prstGeom>
          <a:noFill/>
          <a:ln w="9525">
            <a:noFill/>
            <a:miter lim="800000"/>
            <a:headEnd/>
            <a:tailEnd/>
          </a:ln>
        </p:spPr>
      </p:pic>
    </p:spTree>
  </p:cSld>
  <p:clrMapOvr>
    <a:masterClrMapping/>
  </p:clrMapOvr>
  <p:transition spd="slow" advTm="14893">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57200" y="692696"/>
            <a:ext cx="8229600" cy="5631904"/>
          </a:xfrm>
        </p:spPr>
        <p:txBody>
          <a:bodyPr>
            <a:noAutofit/>
          </a:bodyPr>
          <a:lstStyle/>
          <a:p>
            <a:pPr algn="ctr"/>
            <a:r>
              <a:rPr lang="ar-IQ" sz="4400" b="1" dirty="0" smtClean="0">
                <a:solidFill>
                  <a:srgbClr val="C00000"/>
                </a:solidFill>
              </a:rPr>
              <a:t>المهام والواجبات</a:t>
            </a:r>
          </a:p>
          <a:p>
            <a:r>
              <a:rPr lang="ar-IQ" sz="4400" dirty="0" err="1" smtClean="0">
                <a:solidFill>
                  <a:srgbClr val="C00000"/>
                </a:solidFill>
              </a:rPr>
              <a:t>اولا</a:t>
            </a:r>
            <a:r>
              <a:rPr lang="ar-IQ" sz="4400" dirty="0" smtClean="0">
                <a:solidFill>
                  <a:srgbClr val="C00000"/>
                </a:solidFill>
              </a:rPr>
              <a:t>: </a:t>
            </a:r>
            <a:r>
              <a:rPr lang="ar-IQ" sz="4400" dirty="0" err="1" smtClean="0"/>
              <a:t>اعداد</a:t>
            </a:r>
            <a:r>
              <a:rPr lang="ar-IQ" sz="4400" dirty="0" smtClean="0"/>
              <a:t> الاستمارة الالكترونية الخاصة بتقديم الطلبة </a:t>
            </a:r>
            <a:r>
              <a:rPr lang="ar-IQ" sz="4400" dirty="0" err="1" smtClean="0"/>
              <a:t>او</a:t>
            </a:r>
            <a:r>
              <a:rPr lang="ar-IQ" sz="4400" dirty="0" smtClean="0"/>
              <a:t> الخريجين للمشاركة في البرامج </a:t>
            </a:r>
            <a:r>
              <a:rPr lang="ar-IQ" sz="4400" dirty="0" err="1" smtClean="0"/>
              <a:t>التاهيلية</a:t>
            </a:r>
            <a:r>
              <a:rPr lang="ar-IQ" sz="4400" dirty="0" smtClean="0"/>
              <a:t> </a:t>
            </a:r>
          </a:p>
          <a:p>
            <a:r>
              <a:rPr lang="ar-IQ" sz="4400" dirty="0" smtClean="0">
                <a:solidFill>
                  <a:srgbClr val="C00000"/>
                </a:solidFill>
              </a:rPr>
              <a:t>ثانياً: </a:t>
            </a:r>
            <a:r>
              <a:rPr lang="ar-IQ" sz="4400" dirty="0" err="1" smtClean="0"/>
              <a:t>اعداد</a:t>
            </a:r>
            <a:r>
              <a:rPr lang="ar-IQ" sz="4400" dirty="0" smtClean="0"/>
              <a:t> قواعد بيانات خاصة لطلبة وخريجي جامعة بغداد الراغبين بالانخراط ضمن برامج </a:t>
            </a:r>
            <a:r>
              <a:rPr lang="ar-IQ" sz="4400" dirty="0" err="1" smtClean="0"/>
              <a:t>التاهيل</a:t>
            </a:r>
            <a:r>
              <a:rPr lang="ar-IQ" sz="4400" dirty="0" smtClean="0"/>
              <a:t> والتوظيف المعدة</a:t>
            </a:r>
          </a:p>
          <a:p>
            <a:endParaRPr lang="ar-IQ" sz="4400" b="1" dirty="0"/>
          </a:p>
        </p:txBody>
      </p:sp>
    </p:spTree>
  </p:cSld>
  <p:clrMapOvr>
    <a:masterClrMapping/>
  </p:clrMapOvr>
  <p:transition spd="slow">
    <p:split orient="ver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91264" cy="5631904"/>
          </a:xfrm>
        </p:spPr>
        <p:txBody>
          <a:bodyPr>
            <a:normAutofit/>
          </a:bodyPr>
          <a:lstStyle/>
          <a:p>
            <a:endParaRPr lang="ar-IQ" sz="4000" dirty="0" smtClean="0"/>
          </a:p>
          <a:p>
            <a:r>
              <a:rPr lang="ar-IQ" sz="4000" b="1" dirty="0" smtClean="0">
                <a:solidFill>
                  <a:srgbClr val="C00000"/>
                </a:solidFill>
              </a:rPr>
              <a:t>ثالثاً: </a:t>
            </a:r>
            <a:r>
              <a:rPr lang="ar-IQ" sz="4000" b="1" dirty="0" err="1" smtClean="0"/>
              <a:t>اعداد</a:t>
            </a:r>
            <a:r>
              <a:rPr lang="ar-IQ" sz="4000" b="1" dirty="0" smtClean="0"/>
              <a:t> قواعد بيانات عن مؤسسات وشركات القطاع الخاص تتضمن نشاط المؤسسة وموقع عملها والتخصصات المطلوبة ونقاط الاتصال</a:t>
            </a:r>
          </a:p>
          <a:p>
            <a:r>
              <a:rPr lang="ar-IQ" sz="4000" b="1" dirty="0" smtClean="0">
                <a:solidFill>
                  <a:srgbClr val="C00000"/>
                </a:solidFill>
              </a:rPr>
              <a:t>رابعاً: </a:t>
            </a:r>
            <a:r>
              <a:rPr lang="ar-IQ" sz="4000" b="1" dirty="0" err="1" smtClean="0"/>
              <a:t>اعداد</a:t>
            </a:r>
            <a:r>
              <a:rPr lang="ar-IQ" sz="4000" b="1" dirty="0" smtClean="0"/>
              <a:t> وتنفيذ برامج </a:t>
            </a:r>
            <a:r>
              <a:rPr lang="ar-IQ" sz="4000" b="1" dirty="0" err="1" smtClean="0"/>
              <a:t>تاهيل</a:t>
            </a:r>
            <a:r>
              <a:rPr lang="ar-IQ" sz="4000" b="1" dirty="0" smtClean="0"/>
              <a:t> القدرات الذاتية لطلبة وخريجي </a:t>
            </a:r>
            <a:r>
              <a:rPr lang="ar-IQ" sz="4000" b="1" dirty="0" err="1" smtClean="0"/>
              <a:t>الجامعةوالتي</a:t>
            </a:r>
            <a:r>
              <a:rPr lang="ar-IQ" sz="4000" b="1" dirty="0" smtClean="0"/>
              <a:t> تتضمن تطوير المهارات الشخصية وكما </a:t>
            </a:r>
            <a:r>
              <a:rPr lang="ar-IQ" sz="4000" b="1" dirty="0" err="1" smtClean="0"/>
              <a:t>ياتي</a:t>
            </a:r>
            <a:r>
              <a:rPr lang="ar-IQ" sz="4000" b="1" dirty="0" smtClean="0"/>
              <a:t> :</a:t>
            </a:r>
          </a:p>
          <a:p>
            <a:endParaRPr lang="ar-IQ" sz="4000" b="1" dirty="0" smtClean="0"/>
          </a:p>
          <a:p>
            <a:endParaRPr lang="ar-IQ" sz="4000" dirty="0"/>
          </a:p>
        </p:txBody>
      </p:sp>
    </p:spTree>
  </p:cSld>
  <p:clrMapOvr>
    <a:masterClrMapping/>
  </p:clrMapOvr>
  <p:transition spd="slow">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760640"/>
          </a:xfrm>
        </p:spPr>
        <p:txBody>
          <a:bodyPr>
            <a:normAutofit/>
          </a:bodyPr>
          <a:lstStyle/>
          <a:p>
            <a:r>
              <a:rPr lang="ar-IQ" sz="3600" b="1" dirty="0" smtClean="0"/>
              <a:t>1. مهارات كتابة السيرة الذاتية </a:t>
            </a:r>
          </a:p>
          <a:p>
            <a:r>
              <a:rPr lang="ar-IQ" sz="3600" b="1" dirty="0" smtClean="0"/>
              <a:t>2. مهارات مقابلة التعيين</a:t>
            </a:r>
          </a:p>
          <a:p>
            <a:r>
              <a:rPr lang="ar-IQ" sz="3600" b="1" dirty="0" smtClean="0"/>
              <a:t>3. مهارات التحليل والتواصل مع سوق العمل</a:t>
            </a:r>
          </a:p>
          <a:p>
            <a:r>
              <a:rPr lang="ar-IQ" sz="3600" b="1" dirty="0" smtClean="0"/>
              <a:t>4. مهارات </a:t>
            </a:r>
            <a:r>
              <a:rPr lang="ar-IQ" sz="3600" b="1" dirty="0" err="1" smtClean="0"/>
              <a:t>ادارة</a:t>
            </a:r>
            <a:r>
              <a:rPr lang="ar-IQ" sz="3600" b="1" dirty="0" smtClean="0"/>
              <a:t> الوقت والتحفيز والمبادرة   </a:t>
            </a:r>
          </a:p>
          <a:p>
            <a:r>
              <a:rPr lang="ar-IQ" sz="3600" b="1" dirty="0" smtClean="0"/>
              <a:t>5. مهارات التخطيط الذاتي والثقة بالنفس</a:t>
            </a:r>
          </a:p>
          <a:p>
            <a:r>
              <a:rPr lang="ar-IQ" sz="3600" b="1" dirty="0" smtClean="0"/>
              <a:t>6. مهارات تطوير اللغة والحاسوب </a:t>
            </a:r>
          </a:p>
          <a:p>
            <a:r>
              <a:rPr lang="ar-IQ" sz="3600" b="1" dirty="0" smtClean="0"/>
              <a:t>7. مهارات التعامل مع </a:t>
            </a:r>
            <a:r>
              <a:rPr lang="ar-IQ" sz="3600" b="1" dirty="0" err="1" smtClean="0"/>
              <a:t>الاخرين</a:t>
            </a:r>
            <a:r>
              <a:rPr lang="ar-IQ" sz="3600" b="1" dirty="0" smtClean="0"/>
              <a:t> والقدرة على التكيف</a:t>
            </a:r>
          </a:p>
          <a:p>
            <a:r>
              <a:rPr lang="ar-IQ" sz="3600" b="1" dirty="0" smtClean="0"/>
              <a:t>8. برامج </a:t>
            </a:r>
            <a:r>
              <a:rPr lang="ar-IQ" sz="3600" b="1" dirty="0" err="1" smtClean="0"/>
              <a:t>الاخلاص</a:t>
            </a:r>
            <a:r>
              <a:rPr lang="ar-IQ" sz="3600" b="1" dirty="0" smtClean="0"/>
              <a:t> في العمل بنزاهة </a:t>
            </a:r>
            <a:r>
              <a:rPr lang="ar-IQ" sz="3600" b="1" dirty="0" err="1" smtClean="0"/>
              <a:t>واخلاق</a:t>
            </a:r>
            <a:r>
              <a:rPr lang="ar-IQ" sz="3600" b="1" dirty="0" smtClean="0"/>
              <a:t> </a:t>
            </a:r>
          </a:p>
          <a:p>
            <a:endParaRPr lang="ar-IQ" sz="3600" dirty="0"/>
          </a:p>
        </p:txBody>
      </p:sp>
    </p:spTree>
  </p:cSld>
  <p:clrMapOvr>
    <a:masterClrMapping/>
  </p:clrMapOvr>
  <p:transition spd="slow">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r>
              <a:rPr lang="ar-IQ" sz="4000" dirty="0" smtClean="0">
                <a:solidFill>
                  <a:srgbClr val="C00000"/>
                </a:solidFill>
              </a:rPr>
              <a:t>خامساً: </a:t>
            </a:r>
            <a:r>
              <a:rPr lang="ar-IQ" sz="4000" dirty="0" err="1" smtClean="0"/>
              <a:t>اعداد</a:t>
            </a:r>
            <a:r>
              <a:rPr lang="ar-IQ" sz="4000" dirty="0" smtClean="0"/>
              <a:t> وتنفيذ البرامج التدريبية العلمية للطلبة والخريجين (التطبيق العملي للجوانب العلمية </a:t>
            </a:r>
            <a:r>
              <a:rPr lang="ar-IQ" sz="4000" dirty="0" err="1" smtClean="0"/>
              <a:t>والاكاديمية</a:t>
            </a:r>
            <a:r>
              <a:rPr lang="ar-IQ" sz="4000" dirty="0" smtClean="0"/>
              <a:t>) </a:t>
            </a:r>
          </a:p>
          <a:p>
            <a:r>
              <a:rPr lang="ar-IQ" sz="4000" dirty="0" smtClean="0">
                <a:solidFill>
                  <a:srgbClr val="C00000"/>
                </a:solidFill>
              </a:rPr>
              <a:t>سادساً :</a:t>
            </a:r>
            <a:r>
              <a:rPr lang="ar-IQ" sz="4000" dirty="0" err="1" smtClean="0"/>
              <a:t>اعداد</a:t>
            </a:r>
            <a:r>
              <a:rPr lang="ar-IQ" sz="4000" dirty="0" smtClean="0"/>
              <a:t> وتنفيذ برامج التدريب الصيفي للطلبة  وبالتنسيق </a:t>
            </a:r>
            <a:r>
              <a:rPr lang="ar-IQ" sz="4000" dirty="0" err="1" smtClean="0"/>
              <a:t>والتعاوم</a:t>
            </a:r>
            <a:r>
              <a:rPr lang="ar-IQ" sz="4000" dirty="0" smtClean="0"/>
              <a:t> مع مؤسسات القطاع العام والخاص ذات العلاقة </a:t>
            </a:r>
            <a:endParaRPr lang="ar-IQ" sz="4000" dirty="0"/>
          </a:p>
        </p:txBody>
      </p:sp>
    </p:spTree>
  </p:cSld>
  <p:clrMapOvr>
    <a:masterClrMapping/>
  </p:clrMapOvr>
  <p:transition spd="slow">
    <p:split orient="ver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Autofit/>
          </a:bodyPr>
          <a:lstStyle/>
          <a:p>
            <a:r>
              <a:rPr lang="ar-IQ" sz="3600" dirty="0" smtClean="0">
                <a:solidFill>
                  <a:srgbClr val="C00000"/>
                </a:solidFill>
              </a:rPr>
              <a:t>سابعاً : </a:t>
            </a:r>
            <a:r>
              <a:rPr lang="ar-IQ" sz="3600" dirty="0" err="1" smtClean="0"/>
              <a:t>اعداد</a:t>
            </a:r>
            <a:r>
              <a:rPr lang="ar-IQ" sz="3600" dirty="0" smtClean="0"/>
              <a:t> الدراسات التحليلية العلمية التخصصية عن تحديث وتطوير المناهج والمقررات الدراسية وفقاً لمتطلبات سوق العمل بما يتناسب مع الثوابت </a:t>
            </a:r>
            <a:r>
              <a:rPr lang="ar-IQ" sz="3600" dirty="0" err="1" smtClean="0"/>
              <a:t>الاكاديمية</a:t>
            </a:r>
            <a:r>
              <a:rPr lang="ar-IQ" sz="3600" dirty="0" smtClean="0"/>
              <a:t> وتطوير المهارات المكتسبة للخريجين </a:t>
            </a:r>
          </a:p>
          <a:p>
            <a:r>
              <a:rPr lang="ar-IQ" sz="3600" dirty="0" smtClean="0"/>
              <a:t>ث</a:t>
            </a:r>
            <a:r>
              <a:rPr lang="ar-IQ" sz="3600" dirty="0" smtClean="0">
                <a:solidFill>
                  <a:srgbClr val="C00000"/>
                </a:solidFill>
              </a:rPr>
              <a:t>امناً:</a:t>
            </a:r>
            <a:r>
              <a:rPr lang="ar-IQ" sz="3600" dirty="0" err="1" smtClean="0">
                <a:solidFill>
                  <a:srgbClr val="C00000"/>
                </a:solidFill>
              </a:rPr>
              <a:t>ا</a:t>
            </a:r>
            <a:r>
              <a:rPr lang="ar-IQ" sz="3600" dirty="0" err="1" smtClean="0"/>
              <a:t>عداد</a:t>
            </a:r>
            <a:r>
              <a:rPr lang="ar-IQ" sz="3600" dirty="0" smtClean="0"/>
              <a:t> ندوات ، معارض ،مؤتمرات تجمع الطلبة والخريجين مع سوق العمل فضلاً عن </a:t>
            </a:r>
            <a:r>
              <a:rPr lang="ar-IQ" sz="3600" dirty="0" err="1" smtClean="0"/>
              <a:t>الملاكات</a:t>
            </a:r>
            <a:r>
              <a:rPr lang="ar-IQ" sz="3600" dirty="0" smtClean="0"/>
              <a:t> التدريسية والتعليمية بهدف تبادل </a:t>
            </a:r>
            <a:r>
              <a:rPr lang="ar-IQ" sz="3600" dirty="0" err="1" smtClean="0"/>
              <a:t>الافكار</a:t>
            </a:r>
            <a:r>
              <a:rPr lang="ar-IQ" sz="3600" dirty="0" smtClean="0"/>
              <a:t> ، </a:t>
            </a:r>
            <a:r>
              <a:rPr lang="ar-IQ" sz="3600" dirty="0" err="1" smtClean="0"/>
              <a:t>اعداد</a:t>
            </a:r>
            <a:r>
              <a:rPr lang="ar-IQ" sz="3600" dirty="0" smtClean="0"/>
              <a:t> برامج تدريبية ، طرح ما يتوفر من وظائف شاغرة .</a:t>
            </a:r>
          </a:p>
        </p:txBody>
      </p:sp>
    </p:spTree>
  </p:cSld>
  <p:clrMapOvr>
    <a:masterClrMapping/>
  </p:clrMapOvr>
  <p:transition spd="slow">
    <p:split orient="ver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r>
              <a:rPr lang="ar-IQ" sz="4000" dirty="0" smtClean="0"/>
              <a:t>تاسعاً: </a:t>
            </a:r>
            <a:r>
              <a:rPr lang="ar-IQ" sz="4000" dirty="0" err="1" smtClean="0"/>
              <a:t>اعداد</a:t>
            </a:r>
            <a:r>
              <a:rPr lang="ar-IQ" sz="4000" dirty="0" smtClean="0"/>
              <a:t> ندوات وورش عمل تثقيفية تستهدف سوق العمل لغرض اعتماد </a:t>
            </a:r>
            <a:r>
              <a:rPr lang="ar-IQ" sz="4000" dirty="0" err="1" smtClean="0"/>
              <a:t>االاساليب</a:t>
            </a:r>
            <a:r>
              <a:rPr lang="ar-IQ" sz="4000" dirty="0" smtClean="0"/>
              <a:t> المهنية وفق معايير موضوعة مسبقاً في اختيار الموظفين </a:t>
            </a:r>
          </a:p>
          <a:p>
            <a:endParaRPr lang="ar-IQ" sz="4000" dirty="0" smtClean="0"/>
          </a:p>
          <a:p>
            <a:r>
              <a:rPr lang="ar-IQ" sz="4000" dirty="0" smtClean="0"/>
              <a:t>عاشراً: </a:t>
            </a:r>
            <a:r>
              <a:rPr lang="ar-IQ" sz="4000" dirty="0" err="1" smtClean="0"/>
              <a:t>اقامت</a:t>
            </a:r>
            <a:r>
              <a:rPr lang="ar-IQ" sz="4000" dirty="0" smtClean="0"/>
              <a:t> ورش عمل للطلبة ضمن المراحل </a:t>
            </a:r>
            <a:r>
              <a:rPr lang="ar-IQ" sz="4000" dirty="0" err="1" smtClean="0"/>
              <a:t>الاولى</a:t>
            </a:r>
            <a:r>
              <a:rPr lang="ar-IQ" sz="4000" dirty="0" smtClean="0"/>
              <a:t> للدراسة بهدف توجيههم </a:t>
            </a:r>
            <a:r>
              <a:rPr lang="ar-IQ" sz="4000" dirty="0" err="1" smtClean="0"/>
              <a:t>وارشادهم</a:t>
            </a:r>
            <a:r>
              <a:rPr lang="ar-IQ" sz="4000" dirty="0" smtClean="0"/>
              <a:t> </a:t>
            </a:r>
            <a:r>
              <a:rPr lang="ar-IQ" sz="4000" dirty="0" err="1" smtClean="0"/>
              <a:t>الى</a:t>
            </a:r>
            <a:r>
              <a:rPr lang="ar-IQ" sz="4000" dirty="0" smtClean="0"/>
              <a:t> </a:t>
            </a:r>
            <a:r>
              <a:rPr lang="ar-IQ" sz="4000" dirty="0" err="1" smtClean="0"/>
              <a:t>اهمية</a:t>
            </a:r>
            <a:r>
              <a:rPr lang="ar-IQ" sz="4000" dirty="0" smtClean="0"/>
              <a:t> الاختصاصات التي قبلوا فيها ضمن </a:t>
            </a:r>
            <a:r>
              <a:rPr lang="ar-IQ" sz="4000" dirty="0" err="1" smtClean="0"/>
              <a:t>الاقسام</a:t>
            </a:r>
            <a:r>
              <a:rPr lang="ar-IQ" sz="4000" dirty="0" smtClean="0"/>
              <a:t> العلمية </a:t>
            </a:r>
            <a:r>
              <a:rPr lang="ar-IQ" sz="4000" dirty="0" err="1" smtClean="0"/>
              <a:t>والانسانية</a:t>
            </a:r>
            <a:r>
              <a:rPr lang="ar-IQ" sz="4000" dirty="0" smtClean="0"/>
              <a:t> </a:t>
            </a:r>
          </a:p>
          <a:p>
            <a:endParaRPr lang="ar-IQ" sz="4000" dirty="0"/>
          </a:p>
        </p:txBody>
      </p:sp>
    </p:spTree>
  </p:cSld>
  <p:clrMapOvr>
    <a:masterClrMapping/>
  </p:clrMapOvr>
  <p:transition spd="slow">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r>
              <a:rPr lang="ar-IQ" sz="3600" dirty="0" smtClean="0">
                <a:solidFill>
                  <a:srgbClr val="C00000"/>
                </a:solidFill>
              </a:rPr>
              <a:t>احد عشر : </a:t>
            </a:r>
            <a:r>
              <a:rPr lang="ar-IQ" sz="3600" dirty="0" err="1" smtClean="0"/>
              <a:t>اعداد</a:t>
            </a:r>
            <a:r>
              <a:rPr lang="ar-IQ" sz="3600" dirty="0" smtClean="0"/>
              <a:t> </a:t>
            </a:r>
            <a:r>
              <a:rPr lang="ar-IQ" sz="3600" dirty="0" err="1" smtClean="0"/>
              <a:t>الاحصائيات</a:t>
            </a:r>
            <a:r>
              <a:rPr lang="ar-IQ" sz="3600" dirty="0" smtClean="0"/>
              <a:t> التي تعطي مؤشرات عن عدد المتدربين وتخصصاتهم ونسبة </a:t>
            </a:r>
            <a:r>
              <a:rPr lang="ar-IQ" sz="3600" dirty="0" err="1" smtClean="0"/>
              <a:t>ماتم</a:t>
            </a:r>
            <a:r>
              <a:rPr lang="ar-IQ" sz="3600" dirty="0" smtClean="0"/>
              <a:t> توظيفه منهم وبما يسهم في تطوير خطة العمل</a:t>
            </a:r>
          </a:p>
          <a:p>
            <a:r>
              <a:rPr lang="ar-IQ" sz="3600" dirty="0" smtClean="0">
                <a:solidFill>
                  <a:srgbClr val="C00000"/>
                </a:solidFill>
              </a:rPr>
              <a:t>اثنا عشر : </a:t>
            </a:r>
            <a:r>
              <a:rPr lang="ar-IQ" sz="3600" dirty="0" err="1" smtClean="0"/>
              <a:t>ايجاد</a:t>
            </a:r>
            <a:r>
              <a:rPr lang="ar-IQ" sz="3600" dirty="0" smtClean="0"/>
              <a:t> فرص عمل للخريجين مع </a:t>
            </a:r>
            <a:r>
              <a:rPr lang="ar-IQ" sz="3600" dirty="0" err="1" smtClean="0"/>
              <a:t>الاخذ</a:t>
            </a:r>
            <a:r>
              <a:rPr lang="ar-IQ" sz="3600" dirty="0" smtClean="0"/>
              <a:t> بنظر الاعتبار </a:t>
            </a:r>
            <a:r>
              <a:rPr lang="ar-IQ" sz="3600" dirty="0" err="1" smtClean="0"/>
              <a:t>اولوية</a:t>
            </a:r>
            <a:r>
              <a:rPr lang="ar-IQ" sz="3600" dirty="0" smtClean="0"/>
              <a:t> ترشيح المسجلين ضمن قواعد بيانات المتدربين ضمن البرامج المعدة من قبل المركز</a:t>
            </a:r>
          </a:p>
          <a:p>
            <a:r>
              <a:rPr lang="ar-IQ" sz="3600" dirty="0" smtClean="0">
                <a:solidFill>
                  <a:srgbClr val="C00000"/>
                </a:solidFill>
              </a:rPr>
              <a:t>ثلاثة عشر : </a:t>
            </a:r>
            <a:r>
              <a:rPr lang="ar-IQ" sz="3600" dirty="0" smtClean="0"/>
              <a:t>متابعة الطلبة بعد تعيينهم في مؤسسات الدولة والقطاع الخاص بهدف وضع المؤشرات التي تساعد في تطوير المناهج الدراسية </a:t>
            </a:r>
            <a:endParaRPr lang="ar-IQ" sz="3600" dirty="0"/>
          </a:p>
        </p:txBody>
      </p:sp>
    </p:spTree>
  </p:cSld>
  <p:clrMapOvr>
    <a:masterClrMapping/>
  </p:clrMapOvr>
  <p:transition spd="slow">
    <p:split orient="ver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r>
              <a:rPr lang="ar-IQ" sz="4000" dirty="0" err="1" smtClean="0">
                <a:solidFill>
                  <a:srgbClr val="C00000"/>
                </a:solidFill>
              </a:rPr>
              <a:t>اما</a:t>
            </a:r>
            <a:r>
              <a:rPr lang="ar-IQ" sz="4000" dirty="0" smtClean="0">
                <a:solidFill>
                  <a:srgbClr val="C00000"/>
                </a:solidFill>
              </a:rPr>
              <a:t> وحدات المركز فهي :</a:t>
            </a:r>
          </a:p>
          <a:p>
            <a:r>
              <a:rPr lang="ar-IQ" sz="4000" dirty="0" smtClean="0"/>
              <a:t>1. وحدة السكرتارية</a:t>
            </a:r>
          </a:p>
          <a:p>
            <a:r>
              <a:rPr lang="ar-IQ" sz="4000" dirty="0" smtClean="0"/>
              <a:t>2.وحدة الموقع الالكتروني</a:t>
            </a:r>
          </a:p>
          <a:p>
            <a:r>
              <a:rPr lang="ar-IQ" sz="4000" dirty="0" smtClean="0"/>
              <a:t>3. وحدة متابع الخريجين </a:t>
            </a:r>
          </a:p>
          <a:p>
            <a:r>
              <a:rPr lang="ar-IQ" sz="4000" dirty="0" smtClean="0"/>
              <a:t>4. وحدة المعارض </a:t>
            </a:r>
          </a:p>
          <a:p>
            <a:r>
              <a:rPr lang="ar-IQ" sz="4000" dirty="0" smtClean="0"/>
              <a:t>5. شعبة </a:t>
            </a:r>
            <a:r>
              <a:rPr lang="ar-IQ" sz="4000" dirty="0" err="1" smtClean="0"/>
              <a:t>التاهيل</a:t>
            </a:r>
            <a:r>
              <a:rPr lang="ar-IQ" sz="4000" dirty="0" smtClean="0"/>
              <a:t> </a:t>
            </a:r>
            <a:r>
              <a:rPr lang="ar-IQ" sz="4000" dirty="0" err="1" smtClean="0"/>
              <a:t>والتدري</a:t>
            </a:r>
            <a:r>
              <a:rPr lang="ar-IQ" sz="4000" dirty="0" smtClean="0"/>
              <a:t> </a:t>
            </a:r>
          </a:p>
          <a:p>
            <a:endParaRPr lang="ar-IQ" sz="4000" dirty="0"/>
          </a:p>
        </p:txBody>
      </p:sp>
    </p:spTree>
  </p:cSld>
  <p:clrMapOvr>
    <a:masterClrMapping/>
  </p:clrMapOvr>
  <p:transition spd="slow">
    <p:split orient="ver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r>
              <a:rPr lang="ar-IQ" sz="4400" smtClean="0"/>
              <a:t>6. </a:t>
            </a:r>
            <a:r>
              <a:rPr lang="ar-IQ" sz="4400" dirty="0" smtClean="0"/>
              <a:t>وحدة التدريب الصيفي</a:t>
            </a:r>
          </a:p>
          <a:p>
            <a:r>
              <a:rPr lang="ar-IQ" sz="4400" dirty="0" smtClean="0"/>
              <a:t>7.شعبة </a:t>
            </a:r>
            <a:r>
              <a:rPr lang="ar-IQ" sz="4400" dirty="0" err="1" smtClean="0"/>
              <a:t>الاعلام</a:t>
            </a:r>
            <a:r>
              <a:rPr lang="ar-IQ" sz="4400" dirty="0" smtClean="0"/>
              <a:t> والعلاقات العامة</a:t>
            </a:r>
          </a:p>
          <a:p>
            <a:r>
              <a:rPr lang="ar-IQ" sz="4400" dirty="0" smtClean="0"/>
              <a:t>8.شعبة التوظيف</a:t>
            </a:r>
          </a:p>
          <a:p>
            <a:r>
              <a:rPr lang="ar-IQ" sz="4400" dirty="0" smtClean="0"/>
              <a:t>9. وحدة الموارد البشرية </a:t>
            </a:r>
          </a:p>
          <a:p>
            <a:r>
              <a:rPr lang="ar-IQ" sz="4400" dirty="0" smtClean="0"/>
              <a:t>10. وحدة التخطيط والمتابعة والدراسات</a:t>
            </a:r>
          </a:p>
          <a:p>
            <a:r>
              <a:rPr lang="ar-IQ" sz="4400" dirty="0" smtClean="0"/>
              <a:t>11.الوحدة المالية والتجهيزات</a:t>
            </a:r>
          </a:p>
          <a:p>
            <a:endParaRPr lang="ar-IQ" sz="4400" dirty="0"/>
          </a:p>
        </p:txBody>
      </p:sp>
    </p:spTree>
  </p:cSld>
  <p:clrMapOvr>
    <a:masterClrMapping/>
  </p:clrMapOvr>
  <p:transition spd="slow">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507288" cy="5343872"/>
          </a:xfrm>
        </p:spPr>
        <p:txBody>
          <a:bodyPr>
            <a:normAutofit/>
          </a:bodyPr>
          <a:lstStyle/>
          <a:p>
            <a:pPr algn="ctr">
              <a:buNone/>
            </a:pPr>
            <a:r>
              <a:rPr lang="ar-IQ" sz="4400" b="1" dirty="0" smtClean="0">
                <a:solidFill>
                  <a:srgbClr val="FF0000"/>
                </a:solidFill>
              </a:rPr>
              <a:t>نبذة عن مركز </a:t>
            </a:r>
            <a:r>
              <a:rPr lang="ar-IQ" sz="4400" b="1" dirty="0" err="1" smtClean="0">
                <a:solidFill>
                  <a:srgbClr val="FF0000"/>
                </a:solidFill>
              </a:rPr>
              <a:t>التاهيل</a:t>
            </a:r>
            <a:r>
              <a:rPr lang="ar-IQ" sz="4400" b="1" dirty="0" smtClean="0">
                <a:solidFill>
                  <a:srgbClr val="FF0000"/>
                </a:solidFill>
              </a:rPr>
              <a:t> والتوظيف</a:t>
            </a:r>
          </a:p>
          <a:p>
            <a:pPr>
              <a:buNone/>
            </a:pPr>
            <a:r>
              <a:rPr lang="ar-IQ" sz="4400" b="1" dirty="0" err="1" smtClean="0"/>
              <a:t>دابت</a:t>
            </a:r>
            <a:r>
              <a:rPr lang="ar-IQ" sz="4400" b="1" dirty="0" smtClean="0"/>
              <a:t> جامعة بغداد </a:t>
            </a:r>
            <a:r>
              <a:rPr lang="ar-IQ" sz="4400" b="1" dirty="0" err="1" smtClean="0"/>
              <a:t>الى</a:t>
            </a:r>
            <a:r>
              <a:rPr lang="ar-IQ" sz="4400" b="1" dirty="0" smtClean="0"/>
              <a:t> التواصل والانفتاح مع العالم </a:t>
            </a:r>
            <a:r>
              <a:rPr lang="ar-IQ" sz="4400" b="1" dirty="0" smtClean="0"/>
              <a:t>الخارجي </a:t>
            </a:r>
            <a:r>
              <a:rPr lang="ar-IQ" sz="4400" b="1" dirty="0" smtClean="0"/>
              <a:t>عن طريق مجموعة برامج </a:t>
            </a:r>
            <a:r>
              <a:rPr lang="ar-IQ" sz="4400" b="1" dirty="0" err="1" smtClean="0"/>
              <a:t>تواءمة</a:t>
            </a:r>
            <a:r>
              <a:rPr lang="ar-IQ" sz="4400" b="1" dirty="0" smtClean="0"/>
              <a:t> مع الجامعات العالمية وكان من </a:t>
            </a:r>
            <a:r>
              <a:rPr lang="ar-IQ" sz="4400" b="1" dirty="0" err="1" smtClean="0"/>
              <a:t>ابرزها</a:t>
            </a:r>
            <a:r>
              <a:rPr lang="ar-IQ" sz="4400" b="1" dirty="0" smtClean="0"/>
              <a:t> برنامج </a:t>
            </a:r>
            <a:r>
              <a:rPr lang="ar-IQ" sz="4400" b="1" dirty="0" err="1" smtClean="0"/>
              <a:t>انشاء</a:t>
            </a:r>
            <a:r>
              <a:rPr lang="ar-IQ" sz="4400" b="1" dirty="0" smtClean="0"/>
              <a:t> مركز </a:t>
            </a:r>
            <a:r>
              <a:rPr lang="ar-IQ" sz="4400" b="1" dirty="0" smtClean="0"/>
              <a:t>التأهيل </a:t>
            </a:r>
            <a:r>
              <a:rPr lang="ar-IQ" sz="4400" b="1" dirty="0" smtClean="0"/>
              <a:t>والتوظيف  والذي يهتم بتنمية قدرات ومهارات الطلبة ضمن تخصصاتهم </a:t>
            </a:r>
            <a:endParaRPr lang="en-US" sz="4400" b="1" dirty="0"/>
          </a:p>
        </p:txBody>
      </p:sp>
    </p:spTree>
  </p:cSld>
  <p:clrMapOvr>
    <a:masterClrMapping/>
  </p:clrMapOvr>
  <p:transition spd="slow">
    <p:split orient="ver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19256" cy="780696"/>
          </a:xfrm>
        </p:spPr>
        <p:txBody>
          <a:bodyPr>
            <a:noAutofit/>
          </a:bodyPr>
          <a:lstStyle/>
          <a:p>
            <a:pPr algn="ctr"/>
            <a:r>
              <a:rPr lang="ar-IQ" sz="6000" b="1" dirty="0" smtClean="0">
                <a:solidFill>
                  <a:srgbClr val="FF0000"/>
                </a:solidFill>
              </a:rPr>
              <a:t>وحدة </a:t>
            </a:r>
            <a:r>
              <a:rPr lang="ar-IQ" sz="6000" b="1" dirty="0" err="1" smtClean="0">
                <a:solidFill>
                  <a:srgbClr val="FF0000"/>
                </a:solidFill>
              </a:rPr>
              <a:t>التاهيل</a:t>
            </a:r>
            <a:r>
              <a:rPr lang="ar-IQ" sz="6000" b="1" dirty="0" smtClean="0">
                <a:solidFill>
                  <a:srgbClr val="FF0000"/>
                </a:solidFill>
              </a:rPr>
              <a:t> والتوظيف</a:t>
            </a:r>
            <a:endParaRPr lang="ar-IQ" sz="6000" b="1" dirty="0">
              <a:solidFill>
                <a:srgbClr val="FF0000"/>
              </a:solidFill>
            </a:endParaRPr>
          </a:p>
        </p:txBody>
      </p:sp>
      <p:sp>
        <p:nvSpPr>
          <p:cNvPr id="3" name="عنصر نائب للمحتوى 2"/>
          <p:cNvSpPr>
            <a:spLocks noGrp="1"/>
          </p:cNvSpPr>
          <p:nvPr>
            <p:ph idx="1"/>
          </p:nvPr>
        </p:nvSpPr>
        <p:spPr>
          <a:xfrm>
            <a:off x="457200" y="1556792"/>
            <a:ext cx="8229600" cy="4767808"/>
          </a:xfrm>
        </p:spPr>
        <p:txBody>
          <a:bodyPr>
            <a:normAutofit/>
          </a:bodyPr>
          <a:lstStyle/>
          <a:p>
            <a:r>
              <a:rPr lang="ar-IQ" sz="4000" dirty="0" smtClean="0"/>
              <a:t>استحدثت وحدة </a:t>
            </a:r>
            <a:r>
              <a:rPr lang="ar-IQ" sz="4000" dirty="0" err="1" smtClean="0"/>
              <a:t>التاهيل</a:t>
            </a:r>
            <a:r>
              <a:rPr lang="ar-IQ" sz="4000" dirty="0" smtClean="0"/>
              <a:t> والتوظيف </a:t>
            </a:r>
            <a:r>
              <a:rPr lang="ar-IQ" sz="4000" dirty="0" err="1" smtClean="0"/>
              <a:t>و</a:t>
            </a:r>
            <a:r>
              <a:rPr lang="ar-IQ" sz="4000" dirty="0" smtClean="0"/>
              <a:t> المتابعة في كلية </a:t>
            </a:r>
            <a:r>
              <a:rPr lang="ar-IQ" sz="4000" dirty="0" err="1" smtClean="0"/>
              <a:t>الاعلام</a:t>
            </a:r>
            <a:r>
              <a:rPr lang="ar-IQ" sz="4000" dirty="0" smtClean="0"/>
              <a:t> وفق </a:t>
            </a:r>
            <a:r>
              <a:rPr lang="ar-IQ" sz="4000" dirty="0" err="1" smtClean="0"/>
              <a:t>الامر</a:t>
            </a:r>
            <a:r>
              <a:rPr lang="ar-IQ" sz="4000" dirty="0" smtClean="0"/>
              <a:t> الجامعي  المرقم (17319) في (2015/7/1) الذي يتضمن استحداث وحدات </a:t>
            </a:r>
            <a:r>
              <a:rPr lang="ar-IQ" sz="4000" dirty="0" err="1" smtClean="0"/>
              <a:t>التاهيل</a:t>
            </a:r>
            <a:r>
              <a:rPr lang="ar-IQ" sz="4000" dirty="0" smtClean="0"/>
              <a:t> والتوظيف في جميع الكليات ضمن تشكيلات جامعة بغداد وترتبط هذه الوحدة ضمن الهيكل التنظيمي للكلية بالسيد معاون العميد للشؤون العلمية </a:t>
            </a:r>
            <a:endParaRPr lang="ar-IQ" sz="4000" dirty="0"/>
          </a:p>
        </p:txBody>
      </p:sp>
    </p:spTree>
  </p:cSld>
  <p:clrMapOvr>
    <a:masterClrMapping/>
  </p:clrMapOvr>
  <p:transition spd="slow">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476672"/>
            <a:ext cx="8229600" cy="864096"/>
          </a:xfrm>
        </p:spPr>
        <p:txBody>
          <a:bodyPr/>
          <a:lstStyle/>
          <a:p>
            <a:pPr algn="ctr"/>
            <a:r>
              <a:rPr lang="ar-IQ" b="1" dirty="0" smtClean="0">
                <a:solidFill>
                  <a:srgbClr val="FF0000"/>
                </a:solidFill>
              </a:rPr>
              <a:t>الهدف من استحداث الوحدة </a:t>
            </a:r>
            <a:endParaRPr lang="ar-IQ" b="1" dirty="0">
              <a:solidFill>
                <a:srgbClr val="FF0000"/>
              </a:solidFill>
            </a:endParaRPr>
          </a:p>
        </p:txBody>
      </p:sp>
      <p:sp>
        <p:nvSpPr>
          <p:cNvPr id="3" name="عنصر نائب للمحتوى 2"/>
          <p:cNvSpPr>
            <a:spLocks noGrp="1"/>
          </p:cNvSpPr>
          <p:nvPr>
            <p:ph idx="1"/>
          </p:nvPr>
        </p:nvSpPr>
        <p:spPr>
          <a:xfrm>
            <a:off x="457200" y="1484784"/>
            <a:ext cx="8229600" cy="4839816"/>
          </a:xfrm>
        </p:spPr>
        <p:txBody>
          <a:bodyPr>
            <a:noAutofit/>
          </a:bodyPr>
          <a:lstStyle/>
          <a:p>
            <a:r>
              <a:rPr lang="ar-IQ" sz="4000" dirty="0" err="1" smtClean="0"/>
              <a:t>ان</a:t>
            </a:r>
            <a:r>
              <a:rPr lang="ar-IQ" sz="4000" dirty="0" smtClean="0"/>
              <a:t> التطور والتسارع الحاصل في </a:t>
            </a:r>
            <a:r>
              <a:rPr lang="ar-IQ" sz="4000" dirty="0" err="1" smtClean="0"/>
              <a:t>الاسواق</a:t>
            </a:r>
            <a:r>
              <a:rPr lang="ar-IQ" sz="4000" dirty="0" smtClean="0"/>
              <a:t> العالمية والمحلية تطلب وجود مهارات متميزة للخريج الراغب بالحصول على فرصة عمل ولان التوجهات الحكومية تقضي بضرورة تفعيل دور القطاع الخاص لتوفير الموارد ولتطوير اقتصاد البلد فقد كان لجامعة بغداد رؤيتها في استحداث الوحدات لتمكين الخريجين ولتنمية مهارتهم الذاتية والعلمية </a:t>
            </a:r>
            <a:r>
              <a:rPr lang="ar-IQ" sz="4000" dirty="0" err="1" smtClean="0"/>
              <a:t>وتاهيلهم</a:t>
            </a:r>
            <a:r>
              <a:rPr lang="ar-IQ" sz="4000" dirty="0" smtClean="0"/>
              <a:t> ضمن</a:t>
            </a:r>
            <a:endParaRPr lang="ar-IQ" sz="4000" dirty="0"/>
          </a:p>
        </p:txBody>
      </p:sp>
    </p:spTree>
  </p:cSld>
  <p:clrMapOvr>
    <a:masterClrMapping/>
  </p:clrMapOvr>
  <p:transition spd="slow">
    <p:split orient="ver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8229600" cy="5415880"/>
          </a:xfrm>
        </p:spPr>
        <p:txBody>
          <a:bodyPr>
            <a:normAutofit/>
          </a:bodyPr>
          <a:lstStyle/>
          <a:p>
            <a:r>
              <a:rPr lang="ar-IQ" sz="4400" dirty="0" smtClean="0"/>
              <a:t>تخصصاتهم </a:t>
            </a:r>
            <a:r>
              <a:rPr lang="ar-IQ" sz="4400" dirty="0" err="1" smtClean="0"/>
              <a:t>لاعطائهم</a:t>
            </a:r>
            <a:r>
              <a:rPr lang="ar-IQ" sz="4400" dirty="0" smtClean="0"/>
              <a:t> فرصة للتنافس فيما بينهم للحصول على وظائف ضمن القطاع الخاص وللتخفيف عن كاهل القطاع الحكومي الذي </a:t>
            </a:r>
            <a:r>
              <a:rPr lang="ar-IQ" sz="4400" dirty="0" err="1" smtClean="0"/>
              <a:t>لايمكنه</a:t>
            </a:r>
            <a:r>
              <a:rPr lang="ar-IQ" sz="4400" dirty="0" smtClean="0"/>
              <a:t> استيعاب </a:t>
            </a:r>
            <a:r>
              <a:rPr lang="ar-IQ" sz="4400" dirty="0" err="1" smtClean="0"/>
              <a:t>الاعداد</a:t>
            </a:r>
            <a:r>
              <a:rPr lang="ar-IQ" sz="4400" dirty="0" smtClean="0"/>
              <a:t> الكبيرة من الخريجين في مؤسساته</a:t>
            </a:r>
            <a:endParaRPr lang="ar-IQ" sz="4400" dirty="0"/>
          </a:p>
        </p:txBody>
      </p:sp>
    </p:spTree>
  </p:cSld>
  <p:clrMapOvr>
    <a:masterClrMapping/>
  </p:clrMapOvr>
  <p:transition spd="slow">
    <p:split orient="ver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80696"/>
          </a:xfrm>
        </p:spPr>
        <p:txBody>
          <a:bodyPr>
            <a:normAutofit fontScale="90000"/>
          </a:bodyPr>
          <a:lstStyle/>
          <a:p>
            <a:pPr algn="ctr"/>
            <a:r>
              <a:rPr lang="ar-IQ" sz="6000" b="1" dirty="0" smtClean="0">
                <a:solidFill>
                  <a:srgbClr val="FF0000"/>
                </a:solidFill>
              </a:rPr>
              <a:t>رؤية وحدة </a:t>
            </a:r>
            <a:r>
              <a:rPr lang="ar-IQ" sz="6000" b="1" dirty="0" err="1" smtClean="0">
                <a:solidFill>
                  <a:srgbClr val="FF0000"/>
                </a:solidFill>
              </a:rPr>
              <a:t>التاهيل</a:t>
            </a:r>
            <a:r>
              <a:rPr lang="ar-IQ" sz="6000" b="1" dirty="0" smtClean="0">
                <a:solidFill>
                  <a:srgbClr val="FF0000"/>
                </a:solidFill>
              </a:rPr>
              <a:t> والتوظيف </a:t>
            </a:r>
            <a:endParaRPr lang="ar-IQ" sz="6000" b="1" dirty="0">
              <a:solidFill>
                <a:srgbClr val="FF0000"/>
              </a:solidFill>
            </a:endParaRPr>
          </a:p>
        </p:txBody>
      </p:sp>
      <p:sp>
        <p:nvSpPr>
          <p:cNvPr id="3" name="عنصر نائب للمحتوى 2"/>
          <p:cNvSpPr>
            <a:spLocks noGrp="1"/>
          </p:cNvSpPr>
          <p:nvPr>
            <p:ph idx="1"/>
          </p:nvPr>
        </p:nvSpPr>
        <p:spPr>
          <a:xfrm>
            <a:off x="457200" y="1556792"/>
            <a:ext cx="8229600" cy="4767808"/>
          </a:xfrm>
        </p:spPr>
        <p:txBody>
          <a:bodyPr>
            <a:normAutofit/>
          </a:bodyPr>
          <a:lstStyle/>
          <a:p>
            <a:r>
              <a:rPr lang="ar-IQ" sz="4800" dirty="0" smtClean="0"/>
              <a:t>تطوير مهارات طلبة كلية </a:t>
            </a:r>
            <a:r>
              <a:rPr lang="ar-IQ" sz="4800" dirty="0" err="1" smtClean="0"/>
              <a:t>الاعلام</a:t>
            </a:r>
            <a:r>
              <a:rPr lang="ar-IQ" sz="4800" dirty="0" smtClean="0"/>
              <a:t> وخريجيها </a:t>
            </a:r>
            <a:r>
              <a:rPr lang="ar-IQ" sz="4800" dirty="0" err="1" smtClean="0"/>
              <a:t>باقسامها</a:t>
            </a:r>
            <a:r>
              <a:rPr lang="ar-IQ" sz="4800" dirty="0" smtClean="0"/>
              <a:t> العلمية كافة بما يتلاءم وسوق العمل المحلية والدولية عن طريق </a:t>
            </a:r>
            <a:r>
              <a:rPr lang="ar-IQ" sz="4800" dirty="0" err="1" smtClean="0"/>
              <a:t>التاهيل</a:t>
            </a:r>
            <a:r>
              <a:rPr lang="ar-IQ" sz="4800" dirty="0" smtClean="0"/>
              <a:t> والتدريب المستمر </a:t>
            </a:r>
            <a:r>
              <a:rPr lang="ar-IQ" sz="4800" dirty="0" err="1" smtClean="0"/>
              <a:t>لاكسابهم</a:t>
            </a:r>
            <a:r>
              <a:rPr lang="ar-IQ" sz="4800" dirty="0" smtClean="0"/>
              <a:t> مهارات يتطلبها العمل ضمن القطاع الخاص تحديداً</a:t>
            </a:r>
            <a:endParaRPr lang="ar-IQ" sz="4800" dirty="0"/>
          </a:p>
        </p:txBody>
      </p:sp>
    </p:spTree>
  </p:cSld>
  <p:clrMapOvr>
    <a:masterClrMapping/>
  </p:clrMapOvr>
  <p:transition spd="slow">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80696"/>
          </a:xfrm>
        </p:spPr>
        <p:txBody>
          <a:bodyPr>
            <a:normAutofit fontScale="90000"/>
          </a:bodyPr>
          <a:lstStyle/>
          <a:p>
            <a:pPr algn="ctr"/>
            <a:r>
              <a:rPr lang="ar-IQ" sz="6000" b="1" dirty="0" err="1" smtClean="0">
                <a:solidFill>
                  <a:srgbClr val="FF0000"/>
                </a:solidFill>
              </a:rPr>
              <a:t>اهداف</a:t>
            </a:r>
            <a:r>
              <a:rPr lang="ar-IQ" sz="6000" b="1" dirty="0" smtClean="0">
                <a:solidFill>
                  <a:srgbClr val="FF0000"/>
                </a:solidFill>
              </a:rPr>
              <a:t> وحدة </a:t>
            </a:r>
            <a:r>
              <a:rPr lang="ar-IQ" sz="6000" b="1" dirty="0" err="1" smtClean="0">
                <a:solidFill>
                  <a:srgbClr val="FF0000"/>
                </a:solidFill>
              </a:rPr>
              <a:t>التاهيل</a:t>
            </a:r>
            <a:r>
              <a:rPr lang="ar-IQ" sz="6000" b="1" dirty="0" smtClean="0">
                <a:solidFill>
                  <a:srgbClr val="FF0000"/>
                </a:solidFill>
              </a:rPr>
              <a:t> والتوظيف</a:t>
            </a:r>
            <a:endParaRPr lang="ar-IQ" sz="6000" b="1" dirty="0">
              <a:solidFill>
                <a:srgbClr val="FF0000"/>
              </a:solidFill>
            </a:endParaRPr>
          </a:p>
        </p:txBody>
      </p:sp>
      <p:sp>
        <p:nvSpPr>
          <p:cNvPr id="3" name="عنصر نائب للمحتوى 2"/>
          <p:cNvSpPr>
            <a:spLocks noGrp="1"/>
          </p:cNvSpPr>
          <p:nvPr>
            <p:ph idx="1"/>
          </p:nvPr>
        </p:nvSpPr>
        <p:spPr>
          <a:xfrm>
            <a:off x="457200" y="1757536"/>
            <a:ext cx="8229600" cy="4695800"/>
          </a:xfrm>
        </p:spPr>
        <p:txBody>
          <a:bodyPr>
            <a:normAutofit/>
          </a:bodyPr>
          <a:lstStyle/>
          <a:p>
            <a:pPr>
              <a:buNone/>
            </a:pPr>
            <a:r>
              <a:rPr lang="ar-IQ" sz="4000" dirty="0" smtClean="0"/>
              <a:t>1.</a:t>
            </a:r>
            <a:r>
              <a:rPr lang="ar-IQ" sz="4000" dirty="0" err="1" smtClean="0"/>
              <a:t>اعدادالدراسات</a:t>
            </a:r>
            <a:r>
              <a:rPr lang="ar-IQ" sz="4000" dirty="0" smtClean="0"/>
              <a:t> العلمية عن المناهج الدراسية التي تسهم في تطويرها لضمان </a:t>
            </a:r>
            <a:r>
              <a:rPr lang="ar-IQ" sz="4000" dirty="0" err="1" smtClean="0"/>
              <a:t>ملائمتها</a:t>
            </a:r>
            <a:r>
              <a:rPr lang="ar-IQ" sz="4000" dirty="0" smtClean="0"/>
              <a:t> لسوق العمل </a:t>
            </a:r>
          </a:p>
          <a:p>
            <a:pPr>
              <a:buNone/>
            </a:pPr>
            <a:r>
              <a:rPr lang="ar-IQ" sz="4000" dirty="0" smtClean="0"/>
              <a:t>2.توجيه </a:t>
            </a:r>
            <a:r>
              <a:rPr lang="ar-IQ" sz="4000" dirty="0" err="1" smtClean="0"/>
              <a:t>وارشاد</a:t>
            </a:r>
            <a:r>
              <a:rPr lang="ar-IQ" sz="4000" dirty="0" smtClean="0"/>
              <a:t> الطلبة </a:t>
            </a:r>
            <a:r>
              <a:rPr lang="ar-IQ" sz="4000" dirty="0" err="1" smtClean="0"/>
              <a:t>الى</a:t>
            </a:r>
            <a:r>
              <a:rPr lang="ar-IQ" sz="4000" dirty="0" smtClean="0"/>
              <a:t> </a:t>
            </a:r>
            <a:r>
              <a:rPr lang="ar-IQ" sz="4000" dirty="0" err="1" smtClean="0"/>
              <a:t>اهمية</a:t>
            </a:r>
            <a:r>
              <a:rPr lang="ar-IQ" sz="4000" dirty="0" smtClean="0"/>
              <a:t> الاختصاصات في </a:t>
            </a:r>
            <a:r>
              <a:rPr lang="ar-IQ" sz="4000" dirty="0" err="1" smtClean="0"/>
              <a:t>الاقسام</a:t>
            </a:r>
            <a:r>
              <a:rPr lang="ar-IQ" sz="4000" dirty="0" smtClean="0"/>
              <a:t> العلمية </a:t>
            </a:r>
            <a:r>
              <a:rPr lang="ar-IQ" sz="4000" dirty="0" err="1" smtClean="0"/>
              <a:t>والانسانية</a:t>
            </a:r>
            <a:r>
              <a:rPr lang="ar-IQ" sz="4000" dirty="0" smtClean="0"/>
              <a:t> التي يتم قبولهم </a:t>
            </a:r>
            <a:r>
              <a:rPr lang="ar-IQ" sz="4000" dirty="0" err="1" smtClean="0"/>
              <a:t>بها</a:t>
            </a:r>
            <a:r>
              <a:rPr lang="ar-IQ" sz="4000" dirty="0" smtClean="0"/>
              <a:t>.</a:t>
            </a:r>
          </a:p>
          <a:p>
            <a:pPr>
              <a:buNone/>
            </a:pPr>
            <a:r>
              <a:rPr lang="ar-IQ" sz="4000" dirty="0" smtClean="0"/>
              <a:t>3. تنظيم البرامج التدريبية لطلبة الكلية وابتداء من المرحلة </a:t>
            </a:r>
            <a:r>
              <a:rPr lang="ar-IQ" sz="4000" dirty="0" err="1" smtClean="0"/>
              <a:t>الاولى</a:t>
            </a:r>
            <a:r>
              <a:rPr lang="ar-IQ" sz="4000" dirty="0" smtClean="0"/>
              <a:t> للدراسة</a:t>
            </a:r>
          </a:p>
        </p:txBody>
      </p:sp>
    </p:spTree>
  </p:cSld>
  <p:clrMapOvr>
    <a:masterClrMapping/>
  </p:clrMapOvr>
  <p:transition spd="slow">
    <p:split orient="vert"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pPr>
              <a:buFont typeface="Arial" pitchFamily="34" charset="0"/>
              <a:buChar char="•"/>
            </a:pPr>
            <a:r>
              <a:rPr lang="ar-IQ" sz="4000" dirty="0" smtClean="0"/>
              <a:t>4.فتح قنوات الاتصال مع المؤسسات </a:t>
            </a:r>
            <a:r>
              <a:rPr lang="ar-IQ" sz="4000" dirty="0" err="1" smtClean="0"/>
              <a:t>الاعلامية</a:t>
            </a:r>
            <a:r>
              <a:rPr lang="ar-IQ" sz="4000" dirty="0" smtClean="0"/>
              <a:t> في القطاع الحكومي والقطاع الخاص وتوفير فرص عمل مناسبة لكافة خريجي كلية </a:t>
            </a:r>
            <a:r>
              <a:rPr lang="ar-IQ" sz="4000" dirty="0" err="1" smtClean="0"/>
              <a:t>الاعلام</a:t>
            </a:r>
            <a:r>
              <a:rPr lang="ar-IQ" sz="4000" dirty="0" smtClean="0"/>
              <a:t> بمختلف تخصصاتهم (الصحافة ، </a:t>
            </a:r>
            <a:r>
              <a:rPr lang="ar-IQ" sz="4000" dirty="0" err="1" smtClean="0"/>
              <a:t>الاذاعة</a:t>
            </a:r>
            <a:r>
              <a:rPr lang="ar-IQ" sz="4000" dirty="0" smtClean="0"/>
              <a:t> والتلفزيون ،علاقات عامة)</a:t>
            </a:r>
          </a:p>
          <a:p>
            <a:pPr>
              <a:buFont typeface="Arial" pitchFamily="34" charset="0"/>
              <a:buChar char="•"/>
            </a:pPr>
            <a:r>
              <a:rPr lang="ar-IQ" sz="4000" dirty="0" smtClean="0"/>
              <a:t>5. متابعة الطلبة بعد تعيينهم بمؤسسات الدولة والقطاع الخاص وتقييم مدى الاستفادة من اختصاصاتهم .</a:t>
            </a:r>
          </a:p>
          <a:p>
            <a:endParaRPr lang="ar-IQ" sz="4000" dirty="0"/>
          </a:p>
        </p:txBody>
      </p:sp>
    </p:spTree>
  </p:cSld>
  <p:clrMapOvr>
    <a:masterClrMapping/>
  </p:clrMapOvr>
  <p:transition spd="slow">
    <p:split orient="ver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924712"/>
          </a:xfrm>
        </p:spPr>
        <p:txBody>
          <a:bodyPr>
            <a:normAutofit fontScale="90000"/>
          </a:bodyPr>
          <a:lstStyle/>
          <a:p>
            <a:pPr algn="ctr"/>
            <a:r>
              <a:rPr lang="ar-IQ" sz="6000" b="1" dirty="0" smtClean="0">
                <a:solidFill>
                  <a:srgbClr val="FF0000"/>
                </a:solidFill>
              </a:rPr>
              <a:t>مهام وواجبات وحدة </a:t>
            </a:r>
            <a:r>
              <a:rPr lang="ar-IQ" sz="6000" b="1" dirty="0" err="1" smtClean="0">
                <a:solidFill>
                  <a:srgbClr val="FF0000"/>
                </a:solidFill>
              </a:rPr>
              <a:t>التاهيل</a:t>
            </a:r>
            <a:r>
              <a:rPr lang="ar-IQ" sz="6000" b="1" dirty="0" smtClean="0">
                <a:solidFill>
                  <a:srgbClr val="FF0000"/>
                </a:solidFill>
              </a:rPr>
              <a:t> والتوظيف</a:t>
            </a:r>
            <a:endParaRPr lang="ar-IQ" sz="6000" b="1" dirty="0">
              <a:solidFill>
                <a:srgbClr val="FF0000"/>
              </a:solidFill>
            </a:endParaRPr>
          </a:p>
        </p:txBody>
      </p:sp>
      <p:sp>
        <p:nvSpPr>
          <p:cNvPr id="3" name="عنصر نائب للمحتوى 2"/>
          <p:cNvSpPr>
            <a:spLocks noGrp="1"/>
          </p:cNvSpPr>
          <p:nvPr>
            <p:ph idx="1"/>
          </p:nvPr>
        </p:nvSpPr>
        <p:spPr>
          <a:xfrm>
            <a:off x="457200" y="1772816"/>
            <a:ext cx="8229600" cy="4551784"/>
          </a:xfrm>
        </p:spPr>
        <p:txBody>
          <a:bodyPr>
            <a:noAutofit/>
          </a:bodyPr>
          <a:lstStyle/>
          <a:p>
            <a:r>
              <a:rPr lang="ar-IQ" sz="3600" dirty="0" smtClean="0"/>
              <a:t>1. </a:t>
            </a:r>
            <a:r>
              <a:rPr lang="ar-IQ" sz="3600" dirty="0" err="1" smtClean="0"/>
              <a:t>اعداد</a:t>
            </a:r>
            <a:r>
              <a:rPr lang="ar-IQ" sz="3600" dirty="0" smtClean="0"/>
              <a:t> وتنفيذ ورش عمل بالتنسيق مع مركز </a:t>
            </a:r>
            <a:r>
              <a:rPr lang="ar-IQ" sz="3600" dirty="0" err="1" smtClean="0"/>
              <a:t>التاهيل</a:t>
            </a:r>
            <a:r>
              <a:rPr lang="ar-IQ" sz="3600" dirty="0" smtClean="0"/>
              <a:t> والتوظيف في رئاسة الجامعة تستهدف طلبة المرحلة </a:t>
            </a:r>
            <a:r>
              <a:rPr lang="ar-IQ" sz="3600" dirty="0" err="1" smtClean="0"/>
              <a:t>الاولى</a:t>
            </a:r>
            <a:r>
              <a:rPr lang="ar-IQ" sz="3600" dirty="0" smtClean="0"/>
              <a:t> لغرض توجيههم </a:t>
            </a:r>
            <a:r>
              <a:rPr lang="ar-IQ" sz="3600" dirty="0" err="1" smtClean="0"/>
              <a:t>وارشادهم</a:t>
            </a:r>
            <a:r>
              <a:rPr lang="ar-IQ" sz="3600" dirty="0" smtClean="0"/>
              <a:t> </a:t>
            </a:r>
            <a:r>
              <a:rPr lang="ar-IQ" sz="3600" dirty="0" err="1" smtClean="0"/>
              <a:t>الى</a:t>
            </a:r>
            <a:r>
              <a:rPr lang="ar-IQ" sz="3600" dirty="0" smtClean="0"/>
              <a:t> </a:t>
            </a:r>
            <a:r>
              <a:rPr lang="ar-IQ" sz="3600" dirty="0" err="1" smtClean="0"/>
              <a:t>اهمية</a:t>
            </a:r>
            <a:r>
              <a:rPr lang="ar-IQ" sz="3600" dirty="0" smtClean="0"/>
              <a:t> </a:t>
            </a:r>
            <a:r>
              <a:rPr lang="ar-IQ" sz="3600" dirty="0" err="1" smtClean="0"/>
              <a:t>الاختصصات</a:t>
            </a:r>
            <a:r>
              <a:rPr lang="ar-IQ" sz="3600" dirty="0" smtClean="0"/>
              <a:t> التي قبلوا فيها</a:t>
            </a:r>
          </a:p>
          <a:p>
            <a:r>
              <a:rPr lang="ar-IQ" sz="3600" dirty="0" smtClean="0"/>
              <a:t>2. </a:t>
            </a:r>
            <a:r>
              <a:rPr lang="ar-IQ" sz="3600" dirty="0" err="1" smtClean="0"/>
              <a:t>اعداد</a:t>
            </a:r>
            <a:r>
              <a:rPr lang="ar-IQ" sz="3600" dirty="0" smtClean="0"/>
              <a:t> وتنفيذ الخطط السنوية للمعارض والندوات وورش العمل الخاصة </a:t>
            </a:r>
            <a:r>
              <a:rPr lang="ar-IQ" sz="3600" dirty="0" err="1" smtClean="0"/>
              <a:t>بتاهيل</a:t>
            </a:r>
            <a:r>
              <a:rPr lang="ar-IQ" sz="3600" dirty="0" smtClean="0"/>
              <a:t> وتوظيف (الطلبة </a:t>
            </a:r>
            <a:r>
              <a:rPr lang="ar-IQ" sz="3600" dirty="0" err="1" smtClean="0"/>
              <a:t>والخريجيين</a:t>
            </a:r>
            <a:r>
              <a:rPr lang="ar-IQ" sz="3600" dirty="0" smtClean="0"/>
              <a:t>) للكلية </a:t>
            </a:r>
            <a:r>
              <a:rPr lang="ar-IQ" sz="3600" dirty="0" err="1" smtClean="0"/>
              <a:t>وارسالها</a:t>
            </a:r>
            <a:r>
              <a:rPr lang="ar-IQ" sz="3600" dirty="0" smtClean="0"/>
              <a:t> </a:t>
            </a:r>
            <a:r>
              <a:rPr lang="ar-IQ" sz="3600" dirty="0" err="1" smtClean="0"/>
              <a:t>الى</a:t>
            </a:r>
            <a:r>
              <a:rPr lang="ar-IQ" sz="3600" dirty="0" smtClean="0"/>
              <a:t> مركز </a:t>
            </a:r>
            <a:r>
              <a:rPr lang="ar-IQ" sz="3600" dirty="0" err="1" smtClean="0"/>
              <a:t>التاهيل</a:t>
            </a:r>
            <a:r>
              <a:rPr lang="ar-IQ" sz="3600" dirty="0" smtClean="0"/>
              <a:t> والتوظيف في رئاسة الجامعة لغرض مصادقتها</a:t>
            </a:r>
          </a:p>
          <a:p>
            <a:endParaRPr lang="ar-IQ" sz="3600" dirty="0"/>
          </a:p>
        </p:txBody>
      </p:sp>
    </p:spTree>
  </p:cSld>
  <p:clrMapOvr>
    <a:masterClrMapping/>
  </p:clrMapOvr>
  <p:transition spd="slow">
    <p:split orient="vert"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631904"/>
          </a:xfrm>
        </p:spPr>
        <p:txBody>
          <a:bodyPr>
            <a:noAutofit/>
          </a:bodyPr>
          <a:lstStyle/>
          <a:p>
            <a:r>
              <a:rPr lang="ar-IQ" sz="4000" dirty="0" smtClean="0"/>
              <a:t>3. . التنسيق مع </a:t>
            </a:r>
            <a:r>
              <a:rPr lang="ar-IQ" sz="4000" dirty="0" err="1" smtClean="0"/>
              <a:t>الاقسام</a:t>
            </a:r>
            <a:r>
              <a:rPr lang="ar-IQ" sz="4000" dirty="0" smtClean="0"/>
              <a:t> العلمية في الكلية بهدف </a:t>
            </a:r>
            <a:r>
              <a:rPr lang="ar-IQ" sz="4000" dirty="0" err="1" smtClean="0"/>
              <a:t>اعداد</a:t>
            </a:r>
            <a:r>
              <a:rPr lang="ar-IQ" sz="4000" dirty="0" smtClean="0"/>
              <a:t> وتبويب قاعدة بيانات عن الطلبة والخريجين</a:t>
            </a:r>
          </a:p>
          <a:p>
            <a:r>
              <a:rPr lang="ar-IQ" sz="4000" dirty="0" smtClean="0"/>
              <a:t>4. </a:t>
            </a:r>
            <a:r>
              <a:rPr lang="ar-IQ" sz="4000" dirty="0" err="1" smtClean="0"/>
              <a:t>اعداد</a:t>
            </a:r>
            <a:r>
              <a:rPr lang="ar-IQ" sz="4000" dirty="0" smtClean="0"/>
              <a:t> تقرير </a:t>
            </a:r>
            <a:r>
              <a:rPr lang="ar-IQ" sz="4000" dirty="0" err="1" smtClean="0"/>
              <a:t>اجمالي</a:t>
            </a:r>
            <a:r>
              <a:rPr lang="ar-IQ" sz="4000" dirty="0" smtClean="0"/>
              <a:t> في نهاية كل سنة يتضمن الدورات التي </a:t>
            </a:r>
            <a:r>
              <a:rPr lang="ar-IQ" sz="4000" dirty="0" err="1" smtClean="0"/>
              <a:t>اقيمت</a:t>
            </a:r>
            <a:r>
              <a:rPr lang="ar-IQ" sz="4000" dirty="0" smtClean="0"/>
              <a:t> ومطابقتها مع الخطة الموضوعة وبيان نسب الانجاز</a:t>
            </a:r>
          </a:p>
          <a:p>
            <a:r>
              <a:rPr lang="ar-IQ" sz="4000" dirty="0" smtClean="0"/>
              <a:t>5. التنسيق مع </a:t>
            </a:r>
            <a:r>
              <a:rPr lang="ar-IQ" sz="4000" dirty="0" err="1" smtClean="0"/>
              <a:t>الاقسام</a:t>
            </a:r>
            <a:r>
              <a:rPr lang="ar-IQ" sz="4000" dirty="0" smtClean="0"/>
              <a:t> العلمية المختصة ضمن تشكيلات الكلية بهدف وضع مناهج التدريب الصيفي للطلبة </a:t>
            </a:r>
          </a:p>
        </p:txBody>
      </p:sp>
    </p:spTree>
  </p:cSld>
  <p:clrMapOvr>
    <a:masterClrMapping/>
  </p:clrMapOvr>
  <p:transition spd="slow">
    <p:split orient="vert"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487888"/>
          </a:xfrm>
        </p:spPr>
        <p:txBody>
          <a:bodyPr>
            <a:noAutofit/>
          </a:bodyPr>
          <a:lstStyle/>
          <a:p>
            <a:r>
              <a:rPr lang="ar-IQ" sz="4000" dirty="0" smtClean="0"/>
              <a:t>6. التنسيق مع </a:t>
            </a:r>
            <a:r>
              <a:rPr lang="ar-IQ" sz="4000" dirty="0" err="1" smtClean="0"/>
              <a:t>الاقسام</a:t>
            </a:r>
            <a:r>
              <a:rPr lang="ar-IQ" sz="4000" dirty="0" smtClean="0"/>
              <a:t> العلمية في </a:t>
            </a:r>
            <a:r>
              <a:rPr lang="ar-IQ" sz="4000" dirty="0" err="1" smtClean="0"/>
              <a:t>اعداد</a:t>
            </a:r>
            <a:r>
              <a:rPr lang="ar-IQ" sz="4000" dirty="0" smtClean="0"/>
              <a:t> استمارة خاصة بمشاركة الطلبة في التدريب الصيفي </a:t>
            </a:r>
          </a:p>
          <a:p>
            <a:r>
              <a:rPr lang="ar-IQ" sz="4000" dirty="0" smtClean="0"/>
              <a:t>7. التنسيق مع </a:t>
            </a:r>
            <a:r>
              <a:rPr lang="ar-IQ" sz="4000" dirty="0" err="1" smtClean="0"/>
              <a:t>الاقسام</a:t>
            </a:r>
            <a:r>
              <a:rPr lang="ar-IQ" sz="4000" dirty="0" smtClean="0"/>
              <a:t> العلمية في </a:t>
            </a:r>
            <a:r>
              <a:rPr lang="ar-IQ" sz="4000" dirty="0" err="1" smtClean="0"/>
              <a:t>اعداد</a:t>
            </a:r>
            <a:r>
              <a:rPr lang="ar-IQ" sz="4000" dirty="0" smtClean="0"/>
              <a:t> استمارة تقييم نتائج طلبة التدريب الصيفي</a:t>
            </a:r>
          </a:p>
          <a:p>
            <a:r>
              <a:rPr lang="ar-IQ" sz="4000" dirty="0" smtClean="0"/>
              <a:t>8.التنسيق مع </a:t>
            </a:r>
            <a:r>
              <a:rPr lang="ar-IQ" sz="4000" dirty="0" err="1" smtClean="0"/>
              <a:t>الاقسام</a:t>
            </a:r>
            <a:r>
              <a:rPr lang="ar-IQ" sz="4000" dirty="0" smtClean="0"/>
              <a:t> العلمية في الكلية بهدف تجميع وتوحيد نتائج التقييم الخاصة بالمتدربين (التدريب المستمر)</a:t>
            </a:r>
          </a:p>
          <a:p>
            <a:endParaRPr lang="ar-IQ" sz="4000" dirty="0"/>
          </a:p>
        </p:txBody>
      </p:sp>
    </p:spTree>
  </p:cSld>
  <p:clrMapOvr>
    <a:masterClrMapping/>
  </p:clrMapOvr>
  <p:transition spd="slow">
    <p:split orient="vert"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Autofit/>
          </a:bodyPr>
          <a:lstStyle/>
          <a:p>
            <a:r>
              <a:rPr lang="ar-IQ" sz="3600" dirty="0" smtClean="0"/>
              <a:t>9. . </a:t>
            </a:r>
            <a:r>
              <a:rPr lang="ar-IQ" sz="3600" dirty="0" err="1" smtClean="0"/>
              <a:t>اعداد</a:t>
            </a:r>
            <a:r>
              <a:rPr lang="ar-IQ" sz="3600" dirty="0" smtClean="0"/>
              <a:t> برامج تدريبية للطلبة والخريجين (التدريب المستمر ) وبالتنسيق مع الجهات ذات العلاقة(مؤسسات القطاع والخاص) </a:t>
            </a:r>
          </a:p>
          <a:p>
            <a:r>
              <a:rPr lang="ar-IQ" sz="3600" dirty="0" smtClean="0"/>
              <a:t>10. التنسيق مع مركز </a:t>
            </a:r>
            <a:r>
              <a:rPr lang="ar-IQ" sz="3600" dirty="0" err="1" smtClean="0"/>
              <a:t>التاهيل</a:t>
            </a:r>
            <a:r>
              <a:rPr lang="ar-IQ" sz="3600" dirty="0" smtClean="0"/>
              <a:t> والتوظيف في مجال تسويق الخريجين </a:t>
            </a:r>
            <a:r>
              <a:rPr lang="ar-IQ" sz="3600" dirty="0" err="1" smtClean="0"/>
              <a:t>واعداد</a:t>
            </a:r>
            <a:r>
              <a:rPr lang="ar-IQ" sz="3600" dirty="0" smtClean="0"/>
              <a:t> </a:t>
            </a:r>
            <a:r>
              <a:rPr lang="ar-IQ" sz="3600" dirty="0" err="1" smtClean="0"/>
              <a:t>احصائية</a:t>
            </a:r>
            <a:r>
              <a:rPr lang="ar-IQ" sz="3600" dirty="0" smtClean="0"/>
              <a:t> نصف سنوية عن </a:t>
            </a:r>
            <a:r>
              <a:rPr lang="ar-IQ" sz="3600" dirty="0" err="1" smtClean="0"/>
              <a:t>اعداد</a:t>
            </a:r>
            <a:r>
              <a:rPr lang="ar-IQ" sz="3600" dirty="0" smtClean="0"/>
              <a:t> الخريجين الذين تم تسويقهم في المؤسسات الحكومية والقطاع الخاص</a:t>
            </a:r>
          </a:p>
          <a:p>
            <a:r>
              <a:rPr lang="ar-IQ" sz="3600" dirty="0" smtClean="0"/>
              <a:t>11. متابعة الخريجين بعد تعيينهم في المؤسسات الحكومية والقطاع الخاص وتقييم مدى الاستفادة من اختصاصاتهم </a:t>
            </a:r>
          </a:p>
          <a:p>
            <a:endParaRPr lang="ar-IQ" sz="3600" dirty="0"/>
          </a:p>
        </p:txBody>
      </p:sp>
    </p:spTree>
  </p:cSld>
  <p:clrMapOvr>
    <a:masterClrMapping/>
  </p:clrMapOvr>
  <p:transition spd="slow">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274638"/>
            <a:ext cx="8229600" cy="796908"/>
          </a:xfrm>
        </p:spPr>
        <p:txBody>
          <a:bodyPr>
            <a:normAutofit fontScale="90000"/>
          </a:bodyPr>
          <a:lstStyle/>
          <a:p>
            <a:pPr algn="r"/>
            <a:r>
              <a:rPr lang="ar-IQ" b="1" dirty="0" smtClean="0">
                <a:solidFill>
                  <a:srgbClr val="336600"/>
                </a:solidFill>
              </a:rPr>
              <a:t>  </a:t>
            </a:r>
            <a:endParaRPr lang="ar-IQ" b="1" dirty="0">
              <a:solidFill>
                <a:srgbClr val="000099"/>
              </a:solidFill>
            </a:endParaRPr>
          </a:p>
        </p:txBody>
      </p:sp>
      <p:sp>
        <p:nvSpPr>
          <p:cNvPr id="2" name="عنصر نائب للمحتوى 1"/>
          <p:cNvSpPr>
            <a:spLocks noGrp="1"/>
          </p:cNvSpPr>
          <p:nvPr>
            <p:ph idx="1"/>
          </p:nvPr>
        </p:nvSpPr>
        <p:spPr>
          <a:xfrm>
            <a:off x="457200" y="692696"/>
            <a:ext cx="8435280" cy="5522386"/>
          </a:xfrm>
        </p:spPr>
        <p:txBody>
          <a:bodyPr>
            <a:normAutofit/>
          </a:bodyPr>
          <a:lstStyle/>
          <a:p>
            <a:pPr>
              <a:buNone/>
            </a:pPr>
            <a:r>
              <a:rPr lang="ar-IQ" sz="4800" dirty="0" smtClean="0">
                <a:solidFill>
                  <a:srgbClr val="000099"/>
                </a:solidFill>
              </a:rPr>
              <a:t>وبما يعطيهم القدرة على التنافس للحصول على الوظائف بعد تخرجهم عن طريق مجموعة من البرامج  التدريبية </a:t>
            </a:r>
            <a:r>
              <a:rPr lang="ar-IQ" sz="4800" dirty="0" err="1" smtClean="0">
                <a:solidFill>
                  <a:srgbClr val="000099"/>
                </a:solidFill>
              </a:rPr>
              <a:t>و</a:t>
            </a:r>
            <a:r>
              <a:rPr lang="ar-IQ" sz="4800" dirty="0" smtClean="0">
                <a:solidFill>
                  <a:srgbClr val="000099"/>
                </a:solidFill>
              </a:rPr>
              <a:t> </a:t>
            </a:r>
            <a:r>
              <a:rPr lang="ar-IQ" sz="4800" dirty="0" err="1" smtClean="0">
                <a:solidFill>
                  <a:srgbClr val="000099"/>
                </a:solidFill>
              </a:rPr>
              <a:t>التأهيلية</a:t>
            </a:r>
            <a:r>
              <a:rPr lang="ar-IQ" sz="4800" dirty="0" smtClean="0">
                <a:solidFill>
                  <a:srgbClr val="000099"/>
                </a:solidFill>
              </a:rPr>
              <a:t> </a:t>
            </a:r>
            <a:r>
              <a:rPr lang="ar-IQ" sz="4800" dirty="0" smtClean="0">
                <a:solidFill>
                  <a:srgbClr val="000099"/>
                </a:solidFill>
              </a:rPr>
              <a:t>للطلبة </a:t>
            </a:r>
            <a:r>
              <a:rPr lang="ar-IQ" sz="4800" dirty="0" err="1" smtClean="0">
                <a:solidFill>
                  <a:srgbClr val="000099"/>
                </a:solidFill>
              </a:rPr>
              <a:t>اثناء</a:t>
            </a:r>
            <a:r>
              <a:rPr lang="ar-IQ" sz="4800" dirty="0" smtClean="0">
                <a:solidFill>
                  <a:srgbClr val="000099"/>
                </a:solidFill>
              </a:rPr>
              <a:t> دراستهم  </a:t>
            </a:r>
            <a:r>
              <a:rPr lang="ar-IQ" sz="4800" dirty="0" smtClean="0">
                <a:solidFill>
                  <a:srgbClr val="000099"/>
                </a:solidFill>
              </a:rPr>
              <a:t>فضلاً </a:t>
            </a:r>
            <a:r>
              <a:rPr lang="ar-IQ" sz="4800" dirty="0" smtClean="0">
                <a:solidFill>
                  <a:srgbClr val="000099"/>
                </a:solidFill>
              </a:rPr>
              <a:t>عن فتح </a:t>
            </a:r>
            <a:r>
              <a:rPr lang="ar-IQ" sz="4800" dirty="0" err="1" smtClean="0">
                <a:solidFill>
                  <a:srgbClr val="000099"/>
                </a:solidFill>
              </a:rPr>
              <a:t>افاق</a:t>
            </a:r>
            <a:r>
              <a:rPr lang="ar-IQ" sz="4800" dirty="0" smtClean="0">
                <a:solidFill>
                  <a:srgbClr val="000099"/>
                </a:solidFill>
              </a:rPr>
              <a:t> التعاون مع مؤسسات القطاع العام والخاص بهدف تسويقهم </a:t>
            </a:r>
            <a:endParaRPr lang="ar-IQ" sz="4800" dirty="0">
              <a:solidFill>
                <a:srgbClr val="000099"/>
              </a:solidFill>
            </a:endParaRPr>
          </a:p>
        </p:txBody>
      </p:sp>
    </p:spTree>
  </p:cSld>
  <p:clrMapOvr>
    <a:masterClrMapping/>
  </p:clrMapOvr>
  <p:transition spd="slow" advTm="844039">
    <p:split orient="ver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76672"/>
            <a:ext cx="8229600" cy="6381328"/>
          </a:xfrm>
        </p:spPr>
        <p:txBody>
          <a:bodyPr>
            <a:noAutofit/>
          </a:bodyPr>
          <a:lstStyle/>
          <a:p>
            <a:r>
              <a:rPr lang="ar-IQ" sz="3600" dirty="0" smtClean="0"/>
              <a:t>12. . </a:t>
            </a:r>
            <a:r>
              <a:rPr lang="ar-IQ" sz="3600" dirty="0" err="1" smtClean="0"/>
              <a:t>اعداد</a:t>
            </a:r>
            <a:r>
              <a:rPr lang="ar-IQ" sz="3600" dirty="0" smtClean="0"/>
              <a:t> قاعدة بيانات دقيقة وشاملة عن الخريجين والطلبة الذين تم تدريبهم على </a:t>
            </a:r>
            <a:r>
              <a:rPr lang="ar-IQ" sz="3600" dirty="0" err="1" smtClean="0"/>
              <a:t>ان</a:t>
            </a:r>
            <a:r>
              <a:rPr lang="ar-IQ" sz="3600" dirty="0" smtClean="0"/>
              <a:t> يتم التنسيق مع مركز </a:t>
            </a:r>
            <a:r>
              <a:rPr lang="ar-IQ" sz="3600" dirty="0" err="1" smtClean="0"/>
              <a:t>التاهيل</a:t>
            </a:r>
            <a:r>
              <a:rPr lang="ar-IQ" sz="3600" dirty="0" smtClean="0"/>
              <a:t> والتوظيف في  رئاسة الجامعة بشان البيانات المطلوبة </a:t>
            </a:r>
          </a:p>
          <a:p>
            <a:r>
              <a:rPr lang="ar-IQ" sz="3600" dirty="0" smtClean="0"/>
              <a:t>13. التعاون مع </a:t>
            </a:r>
            <a:r>
              <a:rPr lang="ar-IQ" sz="3600" dirty="0" err="1" smtClean="0"/>
              <a:t>الاقسام</a:t>
            </a:r>
            <a:r>
              <a:rPr lang="ar-IQ" sz="3600" dirty="0" smtClean="0"/>
              <a:t> </a:t>
            </a:r>
            <a:r>
              <a:rPr lang="ar-IQ" sz="3600" dirty="0" err="1" smtClean="0"/>
              <a:t>اتلعلمية</a:t>
            </a:r>
            <a:r>
              <a:rPr lang="ar-IQ" sz="3600" dirty="0" smtClean="0"/>
              <a:t> والجهات ذات العلاقة في الكلية بهدف </a:t>
            </a:r>
            <a:r>
              <a:rPr lang="ar-IQ" sz="3600" dirty="0" err="1" smtClean="0"/>
              <a:t>اعداد</a:t>
            </a:r>
            <a:r>
              <a:rPr lang="ar-IQ" sz="3600" dirty="0" smtClean="0"/>
              <a:t> دراسات عن مدى مطابقة المناهج الدراسية وخطط القبول لاحتياجات سوق العمل </a:t>
            </a:r>
          </a:p>
          <a:p>
            <a:r>
              <a:rPr lang="ar-IQ" sz="3600" dirty="0" smtClean="0"/>
              <a:t>14. يتم التنسيق مع مركز </a:t>
            </a:r>
            <a:r>
              <a:rPr lang="ar-IQ" sz="3600" dirty="0" err="1" smtClean="0"/>
              <a:t>التاهيل</a:t>
            </a:r>
            <a:r>
              <a:rPr lang="ar-IQ" sz="3600" dirty="0" smtClean="0"/>
              <a:t> والتوظيف في رئاسة الجامعة بهدف </a:t>
            </a:r>
            <a:r>
              <a:rPr lang="ar-IQ" sz="3600" dirty="0" err="1" smtClean="0"/>
              <a:t>اتمام</a:t>
            </a:r>
            <a:r>
              <a:rPr lang="ar-IQ" sz="3600" dirty="0" smtClean="0"/>
              <a:t> العمل بكافة النقاط الوارد ذكرها </a:t>
            </a:r>
            <a:r>
              <a:rPr lang="ar-IQ" sz="3600" dirty="0" err="1" smtClean="0"/>
              <a:t>انفاً</a:t>
            </a:r>
            <a:endParaRPr lang="ar-IQ" sz="3600" dirty="0"/>
          </a:p>
        </p:txBody>
      </p:sp>
    </p:spTree>
  </p:cSld>
  <p:clrMapOvr>
    <a:masterClrMapping/>
  </p:clrMapOvr>
  <p:transition spd="slow">
    <p:split orient="vert"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80696"/>
          </a:xfrm>
        </p:spPr>
        <p:txBody>
          <a:bodyPr>
            <a:normAutofit fontScale="90000"/>
          </a:bodyPr>
          <a:lstStyle/>
          <a:p>
            <a:pPr algn="ctr"/>
            <a:r>
              <a:rPr lang="ar-IQ" b="1" dirty="0" smtClean="0">
                <a:solidFill>
                  <a:srgbClr val="FF0000"/>
                </a:solidFill>
              </a:rPr>
              <a:t>المهام والواجبات الخاصة بوحدة </a:t>
            </a:r>
            <a:r>
              <a:rPr lang="ar-IQ" b="1" dirty="0" err="1" smtClean="0">
                <a:solidFill>
                  <a:srgbClr val="FF0000"/>
                </a:solidFill>
              </a:rPr>
              <a:t>التاهيل</a:t>
            </a:r>
            <a:r>
              <a:rPr lang="ar-IQ" b="1" dirty="0" smtClean="0">
                <a:solidFill>
                  <a:srgbClr val="FF0000"/>
                </a:solidFill>
              </a:rPr>
              <a:t> والتوظيف </a:t>
            </a:r>
            <a:endParaRPr lang="ar-IQ" b="1" dirty="0">
              <a:solidFill>
                <a:srgbClr val="FF0000"/>
              </a:solidFill>
            </a:endParaRPr>
          </a:p>
        </p:txBody>
      </p:sp>
      <p:sp>
        <p:nvSpPr>
          <p:cNvPr id="3" name="عنصر نائب للمحتوى 2"/>
          <p:cNvSpPr>
            <a:spLocks noGrp="1"/>
          </p:cNvSpPr>
          <p:nvPr>
            <p:ph idx="1"/>
          </p:nvPr>
        </p:nvSpPr>
        <p:spPr>
          <a:xfrm>
            <a:off x="457200" y="1700808"/>
            <a:ext cx="8229600" cy="4623792"/>
          </a:xfrm>
        </p:spPr>
        <p:txBody>
          <a:bodyPr>
            <a:noAutofit/>
          </a:bodyPr>
          <a:lstStyle/>
          <a:p>
            <a:r>
              <a:rPr lang="ar-IQ" sz="3600" b="1" dirty="0" err="1" smtClean="0">
                <a:solidFill>
                  <a:srgbClr val="C00000"/>
                </a:solidFill>
              </a:rPr>
              <a:t>اولا</a:t>
            </a:r>
            <a:r>
              <a:rPr lang="ar-IQ" sz="3600" b="1" dirty="0" smtClean="0">
                <a:solidFill>
                  <a:srgbClr val="C00000"/>
                </a:solidFill>
              </a:rPr>
              <a:t>: </a:t>
            </a:r>
            <a:r>
              <a:rPr lang="ar-IQ" sz="3600" b="1" dirty="0" err="1" smtClean="0"/>
              <a:t>اعداد</a:t>
            </a:r>
            <a:r>
              <a:rPr lang="ar-IQ" sz="3600" b="1" dirty="0" smtClean="0"/>
              <a:t> قواعد بيانات خاصة لطلبة وخريجي كلية </a:t>
            </a:r>
            <a:r>
              <a:rPr lang="ar-IQ" sz="3600" b="1" dirty="0" err="1" smtClean="0"/>
              <a:t>الاعلام</a:t>
            </a:r>
            <a:r>
              <a:rPr lang="ar-IQ" sz="3600" b="1" dirty="0" smtClean="0"/>
              <a:t>  مع </a:t>
            </a:r>
            <a:r>
              <a:rPr lang="ar-IQ" sz="3600" b="1" dirty="0" err="1" smtClean="0"/>
              <a:t>اعداد</a:t>
            </a:r>
            <a:r>
              <a:rPr lang="ar-IQ" sz="3600" b="1" dirty="0" smtClean="0"/>
              <a:t> قواعد بيانات عن المؤسسات وشركات القطاع الخاص تتضمن نشاط المؤسسة وموقع عملها والتخصصات المطلوبة ونقاط الاتصال </a:t>
            </a:r>
          </a:p>
          <a:p>
            <a:r>
              <a:rPr lang="ar-IQ" sz="3600" b="1" dirty="0" smtClean="0">
                <a:solidFill>
                  <a:srgbClr val="C00000"/>
                </a:solidFill>
              </a:rPr>
              <a:t>ثانياً:</a:t>
            </a:r>
            <a:r>
              <a:rPr lang="ar-IQ" sz="3600" b="1" dirty="0" err="1" smtClean="0"/>
              <a:t>اعداد</a:t>
            </a:r>
            <a:r>
              <a:rPr lang="ar-IQ" sz="3600" b="1" dirty="0" smtClean="0"/>
              <a:t> وتنفيذ برامج </a:t>
            </a:r>
            <a:r>
              <a:rPr lang="ar-IQ" sz="3600" b="1" dirty="0" err="1" smtClean="0"/>
              <a:t>تاهيل</a:t>
            </a:r>
            <a:r>
              <a:rPr lang="ar-IQ" sz="3600" b="1" dirty="0" smtClean="0"/>
              <a:t> القدرات الذاتية لطلبة وخريجي كلية </a:t>
            </a:r>
            <a:r>
              <a:rPr lang="ar-IQ" sz="3600" b="1" dirty="0" err="1" smtClean="0"/>
              <a:t>الاعلام</a:t>
            </a:r>
            <a:r>
              <a:rPr lang="ar-IQ" sz="3600" b="1" dirty="0" smtClean="0"/>
              <a:t> والتي تتضمن تطوير المهارات الشخصية وكما </a:t>
            </a:r>
            <a:r>
              <a:rPr lang="ar-IQ" sz="3600" b="1" dirty="0" err="1" smtClean="0"/>
              <a:t>ياتي</a:t>
            </a:r>
            <a:r>
              <a:rPr lang="ar-IQ" sz="3600" b="1" dirty="0" smtClean="0"/>
              <a:t> :</a:t>
            </a:r>
          </a:p>
          <a:p>
            <a:endParaRPr lang="ar-IQ" sz="3600" b="1" dirty="0" smtClean="0"/>
          </a:p>
          <a:p>
            <a:endParaRPr lang="ar-IQ" sz="3600" b="1" dirty="0" smtClean="0"/>
          </a:p>
          <a:p>
            <a:endParaRPr lang="ar-IQ" sz="3600" b="1" dirty="0" smtClean="0"/>
          </a:p>
          <a:p>
            <a:endParaRPr lang="ar-IQ" sz="3600" dirty="0"/>
          </a:p>
        </p:txBody>
      </p:sp>
    </p:spTree>
  </p:cSld>
  <p:clrMapOvr>
    <a:masterClrMapping/>
  </p:clrMapOvr>
  <p:transition spd="slow">
    <p:split orient="vert"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r>
              <a:rPr lang="ar-IQ" sz="3600" b="1" dirty="0" smtClean="0"/>
              <a:t>. مهارات كتابة السيرة الذاتية </a:t>
            </a:r>
          </a:p>
          <a:p>
            <a:r>
              <a:rPr lang="ar-IQ" sz="3600" b="1" dirty="0" smtClean="0"/>
              <a:t>2. مهارات مقابلة التعيين</a:t>
            </a:r>
          </a:p>
          <a:p>
            <a:r>
              <a:rPr lang="ar-IQ" sz="3600" b="1" dirty="0" smtClean="0"/>
              <a:t>3. مهارات التحليل والتواصل مع سوق العمل</a:t>
            </a:r>
          </a:p>
          <a:p>
            <a:r>
              <a:rPr lang="ar-IQ" sz="3600" b="1" dirty="0" smtClean="0"/>
              <a:t>4. مهارات </a:t>
            </a:r>
            <a:r>
              <a:rPr lang="ar-IQ" sz="3600" b="1" dirty="0" err="1" smtClean="0"/>
              <a:t>ادارة</a:t>
            </a:r>
            <a:r>
              <a:rPr lang="ar-IQ" sz="3600" b="1" dirty="0" smtClean="0"/>
              <a:t> الوقت والتحفيز والمبادرة   </a:t>
            </a:r>
          </a:p>
          <a:p>
            <a:r>
              <a:rPr lang="ar-IQ" sz="3600" b="1" dirty="0" smtClean="0"/>
              <a:t>5. مهارات التخطيط الذاتي والثقة بالنفس</a:t>
            </a:r>
          </a:p>
          <a:p>
            <a:r>
              <a:rPr lang="ar-IQ" sz="3600" b="1" dirty="0" smtClean="0"/>
              <a:t>6. مهارات تطوير اللغة والحاسوب </a:t>
            </a:r>
          </a:p>
          <a:p>
            <a:r>
              <a:rPr lang="ar-IQ" sz="3600" b="1" dirty="0" smtClean="0"/>
              <a:t>7. مهارات التعامل مع </a:t>
            </a:r>
            <a:r>
              <a:rPr lang="ar-IQ" sz="3600" b="1" dirty="0" err="1" smtClean="0"/>
              <a:t>الاخرين</a:t>
            </a:r>
            <a:r>
              <a:rPr lang="ar-IQ" sz="3600" b="1" dirty="0" smtClean="0"/>
              <a:t> والقدرة على التكيف</a:t>
            </a:r>
          </a:p>
          <a:p>
            <a:r>
              <a:rPr lang="ar-IQ" sz="3600" b="1" dirty="0" smtClean="0"/>
              <a:t>8. برامج </a:t>
            </a:r>
            <a:r>
              <a:rPr lang="ar-IQ" sz="3600" b="1" dirty="0" err="1" smtClean="0"/>
              <a:t>الاخلاص</a:t>
            </a:r>
            <a:r>
              <a:rPr lang="ar-IQ" sz="3600" b="1" dirty="0" smtClean="0"/>
              <a:t> في العمل بنزاهة </a:t>
            </a:r>
            <a:r>
              <a:rPr lang="ar-IQ" sz="3600" b="1" dirty="0" err="1" smtClean="0"/>
              <a:t>واخلاق</a:t>
            </a:r>
            <a:r>
              <a:rPr lang="ar-IQ" sz="3600" b="1" dirty="0" smtClean="0"/>
              <a:t> </a:t>
            </a:r>
          </a:p>
          <a:p>
            <a:endParaRPr lang="ar-IQ" sz="3600" dirty="0" smtClean="0"/>
          </a:p>
          <a:p>
            <a:endParaRPr lang="ar-IQ" sz="3600" dirty="0"/>
          </a:p>
        </p:txBody>
      </p:sp>
    </p:spTree>
  </p:cSld>
  <p:clrMapOvr>
    <a:masterClrMapping/>
  </p:clrMapOvr>
  <p:transition spd="slow">
    <p:split orient="vert"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r>
              <a:rPr lang="ar-IQ" sz="4000" dirty="0" smtClean="0">
                <a:solidFill>
                  <a:srgbClr val="C00000"/>
                </a:solidFill>
              </a:rPr>
              <a:t>ثالثاً: </a:t>
            </a:r>
            <a:r>
              <a:rPr lang="ar-IQ" sz="4000" dirty="0" err="1" smtClean="0"/>
              <a:t>اعداد</a:t>
            </a:r>
            <a:r>
              <a:rPr lang="ar-IQ" sz="4000" dirty="0" smtClean="0"/>
              <a:t> وتنفيذ البرامج التدريبية العلمية  في مجال التخصصات العلمية للطلبة والخريجين (التطبيق العملي للجوانب العلمية </a:t>
            </a:r>
            <a:r>
              <a:rPr lang="ar-IQ" sz="4000" dirty="0" err="1" smtClean="0"/>
              <a:t>والاكاديمية</a:t>
            </a:r>
            <a:r>
              <a:rPr lang="ar-IQ" sz="4000" dirty="0" smtClean="0"/>
              <a:t>) بالتنسيق والتعاون مع مؤسسات القطاع العام والخاص</a:t>
            </a:r>
          </a:p>
          <a:p>
            <a:r>
              <a:rPr lang="ar-IQ" sz="4000" dirty="0" smtClean="0">
                <a:solidFill>
                  <a:srgbClr val="C00000"/>
                </a:solidFill>
              </a:rPr>
              <a:t>رابعاً:</a:t>
            </a:r>
            <a:r>
              <a:rPr lang="ar-IQ" sz="4000" dirty="0" err="1" smtClean="0"/>
              <a:t>اعداد</a:t>
            </a:r>
            <a:r>
              <a:rPr lang="ar-IQ" sz="4000" dirty="0" smtClean="0"/>
              <a:t> وتنفيذ برامج التدريب الصيفي للطلبة  وبالتنسيق والتعاون مع مؤسسات القطاع العام والخاص ذات العلاقة </a:t>
            </a:r>
          </a:p>
          <a:p>
            <a:endParaRPr lang="ar-IQ" sz="4000" dirty="0" smtClean="0"/>
          </a:p>
          <a:p>
            <a:endParaRPr lang="ar-IQ" sz="4000" dirty="0"/>
          </a:p>
        </p:txBody>
      </p:sp>
    </p:spTree>
  </p:cSld>
  <p:clrMapOvr>
    <a:masterClrMapping/>
  </p:clrMapOvr>
  <p:transition spd="slow">
    <p:split orient="vert"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r>
              <a:rPr lang="ar-IQ" sz="4000" dirty="0" smtClean="0">
                <a:solidFill>
                  <a:srgbClr val="FF0000"/>
                </a:solidFill>
              </a:rPr>
              <a:t>خامساً:</a:t>
            </a:r>
            <a:r>
              <a:rPr lang="ar-IQ" sz="4000" dirty="0" err="1" smtClean="0">
                <a:solidFill>
                  <a:srgbClr val="C00000"/>
                </a:solidFill>
              </a:rPr>
              <a:t>اقامت</a:t>
            </a:r>
            <a:r>
              <a:rPr lang="ar-IQ" sz="4000" dirty="0" smtClean="0">
                <a:solidFill>
                  <a:srgbClr val="C00000"/>
                </a:solidFill>
              </a:rPr>
              <a:t> </a:t>
            </a:r>
            <a:r>
              <a:rPr lang="ar-IQ" sz="4000" dirty="0" smtClean="0"/>
              <a:t> الندوات  والملتقيات  التي تجمع الطلبة والخريجين مع سوق العمل بهدف تبادل </a:t>
            </a:r>
            <a:r>
              <a:rPr lang="ar-IQ" sz="4000" dirty="0" err="1" smtClean="0"/>
              <a:t>الافكار</a:t>
            </a:r>
            <a:r>
              <a:rPr lang="ar-IQ" sz="4000" dirty="0" smtClean="0"/>
              <a:t> مع </a:t>
            </a:r>
            <a:r>
              <a:rPr lang="ar-IQ" sz="4000" dirty="0" err="1" smtClean="0"/>
              <a:t>امكانية</a:t>
            </a:r>
            <a:r>
              <a:rPr lang="ar-IQ" sz="4000" dirty="0" smtClean="0"/>
              <a:t> طرح ما يتوفر من وظائف شاغرة  ضمن تخصصاتهم.</a:t>
            </a:r>
          </a:p>
          <a:p>
            <a:r>
              <a:rPr lang="ar-IQ" sz="4000" dirty="0" smtClean="0">
                <a:solidFill>
                  <a:srgbClr val="FF0000"/>
                </a:solidFill>
              </a:rPr>
              <a:t>سادساً: </a:t>
            </a:r>
            <a:r>
              <a:rPr lang="ar-IQ" sz="4000" dirty="0" err="1" smtClean="0"/>
              <a:t>اعداد</a:t>
            </a:r>
            <a:r>
              <a:rPr lang="ar-IQ" sz="4000" dirty="0" smtClean="0"/>
              <a:t> ندوات وورش عمل تثقيفية تستهدف سوق العمل لغرض اعتماد </a:t>
            </a:r>
            <a:r>
              <a:rPr lang="ar-IQ" sz="4000" dirty="0" err="1" smtClean="0"/>
              <a:t>االاساليب</a:t>
            </a:r>
            <a:r>
              <a:rPr lang="ar-IQ" sz="4000" dirty="0" smtClean="0"/>
              <a:t> المهنية وفق معايير موضوعة مسبقاً في اختيار الموظفين</a:t>
            </a:r>
          </a:p>
          <a:p>
            <a:endParaRPr lang="ar-IQ" sz="4000" dirty="0" smtClean="0"/>
          </a:p>
          <a:p>
            <a:endParaRPr lang="ar-IQ" sz="4000" dirty="0"/>
          </a:p>
        </p:txBody>
      </p:sp>
    </p:spTree>
  </p:cSld>
  <p:clrMapOvr>
    <a:masterClrMapping/>
  </p:clrMapOvr>
  <p:transition spd="slow">
    <p:split orient="vert"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Autofit/>
          </a:bodyPr>
          <a:lstStyle/>
          <a:p>
            <a:r>
              <a:rPr lang="ar-IQ" sz="4000" dirty="0" smtClean="0"/>
              <a:t>لتجاوز موضوع المحسوبية فضلاً عن توضيح </a:t>
            </a:r>
            <a:r>
              <a:rPr lang="ar-IQ" sz="4000" dirty="0" err="1" smtClean="0"/>
              <a:t>اليات</a:t>
            </a:r>
            <a:r>
              <a:rPr lang="ar-IQ" sz="4000" dirty="0" smtClean="0"/>
              <a:t> اختيار الموظف المتقدم للتعيين وبما يسهم في تقليل </a:t>
            </a:r>
            <a:r>
              <a:rPr lang="ar-IQ" sz="4000" dirty="0" err="1" smtClean="0"/>
              <a:t>اخطاء</a:t>
            </a:r>
            <a:r>
              <a:rPr lang="ar-IQ" sz="4000" dirty="0" smtClean="0"/>
              <a:t> تعيين موظفين غير </a:t>
            </a:r>
            <a:r>
              <a:rPr lang="ar-IQ" sz="4000" dirty="0" err="1" smtClean="0"/>
              <a:t>كفؤين</a:t>
            </a:r>
            <a:r>
              <a:rPr lang="ar-IQ" sz="4000" dirty="0" smtClean="0"/>
              <a:t> في مواقع وظيفية مهمة</a:t>
            </a:r>
          </a:p>
          <a:p>
            <a:r>
              <a:rPr lang="ar-IQ" sz="4000" dirty="0" smtClean="0">
                <a:solidFill>
                  <a:srgbClr val="FF0000"/>
                </a:solidFill>
              </a:rPr>
              <a:t>سابعاً: </a:t>
            </a:r>
            <a:r>
              <a:rPr lang="ar-IQ" sz="4000" dirty="0" err="1" smtClean="0"/>
              <a:t>اقامت</a:t>
            </a:r>
            <a:r>
              <a:rPr lang="ar-IQ" sz="4000" dirty="0" smtClean="0"/>
              <a:t> ورش عمل للطلبة ضمن المراحل </a:t>
            </a:r>
            <a:r>
              <a:rPr lang="ar-IQ" sz="4000" dirty="0" err="1" smtClean="0"/>
              <a:t>الاولى</a:t>
            </a:r>
            <a:r>
              <a:rPr lang="ar-IQ" sz="4000" dirty="0" smtClean="0"/>
              <a:t> للدراسة بهدف توجيههم </a:t>
            </a:r>
            <a:r>
              <a:rPr lang="ar-IQ" sz="4000" dirty="0" err="1" smtClean="0"/>
              <a:t>وارشادهم</a:t>
            </a:r>
            <a:r>
              <a:rPr lang="ar-IQ" sz="4000" dirty="0" smtClean="0"/>
              <a:t> </a:t>
            </a:r>
            <a:r>
              <a:rPr lang="ar-IQ" sz="4000" dirty="0" err="1" smtClean="0"/>
              <a:t>الى</a:t>
            </a:r>
            <a:r>
              <a:rPr lang="ar-IQ" sz="4000" dirty="0" smtClean="0"/>
              <a:t> </a:t>
            </a:r>
            <a:r>
              <a:rPr lang="ar-IQ" sz="4000" dirty="0" err="1" smtClean="0"/>
              <a:t>اهمية</a:t>
            </a:r>
            <a:r>
              <a:rPr lang="ar-IQ" sz="4000" dirty="0" smtClean="0"/>
              <a:t> الاختصاصات التي قبلوا فيها بما يسهم في تفاعل الطالب مع تخصصه وتطوير الجانب </a:t>
            </a:r>
            <a:r>
              <a:rPr lang="ar-IQ" sz="4000" dirty="0" err="1" smtClean="0"/>
              <a:t>الابداعي</a:t>
            </a:r>
            <a:r>
              <a:rPr lang="ar-IQ" sz="4000" dirty="0" smtClean="0"/>
              <a:t> لديه </a:t>
            </a:r>
          </a:p>
          <a:p>
            <a:endParaRPr lang="ar-IQ" sz="4000" dirty="0" smtClean="0"/>
          </a:p>
          <a:p>
            <a:endParaRPr lang="ar-IQ" sz="4000" dirty="0" smtClean="0"/>
          </a:p>
          <a:p>
            <a:endParaRPr lang="ar-IQ" sz="4000" dirty="0"/>
          </a:p>
        </p:txBody>
      </p:sp>
    </p:spTree>
  </p:cSld>
  <p:clrMapOvr>
    <a:masterClrMapping/>
  </p:clrMapOvr>
  <p:transition spd="slow">
    <p:split orient="vert"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Autofit/>
          </a:bodyPr>
          <a:lstStyle/>
          <a:p>
            <a:r>
              <a:rPr lang="ar-IQ" sz="4400" dirty="0" smtClean="0">
                <a:solidFill>
                  <a:srgbClr val="C00000"/>
                </a:solidFill>
              </a:rPr>
              <a:t>ثامناً:</a:t>
            </a:r>
            <a:r>
              <a:rPr lang="ar-IQ" sz="4400" dirty="0" err="1" smtClean="0"/>
              <a:t>ايجاد</a:t>
            </a:r>
            <a:r>
              <a:rPr lang="ar-IQ" sz="4400" dirty="0" smtClean="0"/>
              <a:t> فرص عمل للخريجين مع </a:t>
            </a:r>
            <a:r>
              <a:rPr lang="ar-IQ" sz="4400" dirty="0" err="1" smtClean="0"/>
              <a:t>الاخذ</a:t>
            </a:r>
            <a:r>
              <a:rPr lang="ar-IQ" sz="4400" dirty="0" smtClean="0"/>
              <a:t> بنظر الاعتبار </a:t>
            </a:r>
            <a:r>
              <a:rPr lang="ar-IQ" sz="4400" dirty="0" err="1" smtClean="0"/>
              <a:t>اولوية</a:t>
            </a:r>
            <a:r>
              <a:rPr lang="ar-IQ" sz="4400" dirty="0" smtClean="0"/>
              <a:t> ترشيح المسجلين ضمن قواعد بيانات المتدربين ضمن البرامج التي </a:t>
            </a:r>
            <a:r>
              <a:rPr lang="ar-IQ" sz="4400" dirty="0" err="1" smtClean="0"/>
              <a:t>اعدتها</a:t>
            </a:r>
            <a:r>
              <a:rPr lang="ar-IQ" sz="4400" dirty="0" smtClean="0"/>
              <a:t> وحدة </a:t>
            </a:r>
            <a:r>
              <a:rPr lang="ar-IQ" sz="4400" dirty="0" err="1" smtClean="0"/>
              <a:t>التاهيل</a:t>
            </a:r>
            <a:r>
              <a:rPr lang="ar-IQ" sz="4400" dirty="0" smtClean="0"/>
              <a:t> والتوظيف في الكلية </a:t>
            </a:r>
          </a:p>
          <a:p>
            <a:r>
              <a:rPr lang="ar-IQ" sz="4400" dirty="0" smtClean="0">
                <a:solidFill>
                  <a:srgbClr val="C00000"/>
                </a:solidFill>
              </a:rPr>
              <a:t>تاسعاً: </a:t>
            </a:r>
            <a:r>
              <a:rPr lang="ar-IQ" sz="4400" dirty="0" smtClean="0"/>
              <a:t>متابعة الطلبة  والخريجين بعد تعيينهم في مؤسسات الدولة والقطاع الخاص بهدف</a:t>
            </a:r>
          </a:p>
          <a:p>
            <a:endParaRPr lang="ar-IQ" sz="4400" dirty="0" smtClean="0"/>
          </a:p>
          <a:p>
            <a:endParaRPr lang="ar-IQ" sz="4400" dirty="0"/>
          </a:p>
        </p:txBody>
      </p:sp>
    </p:spTree>
  </p:cSld>
  <p:clrMapOvr>
    <a:masterClrMapping/>
  </p:clrMapOvr>
  <p:transition spd="slow">
    <p:split orient="vert"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8229600" cy="5415880"/>
          </a:xfrm>
        </p:spPr>
        <p:txBody>
          <a:bodyPr>
            <a:normAutofit/>
          </a:bodyPr>
          <a:lstStyle/>
          <a:p>
            <a:r>
              <a:rPr lang="ar-IQ" sz="4000" dirty="0" smtClean="0"/>
              <a:t>وضع المؤشرات التي تساعد في تطوير المناهج الدراسية </a:t>
            </a:r>
          </a:p>
          <a:p>
            <a:endParaRPr lang="ar-IQ" sz="4000" dirty="0" smtClean="0"/>
          </a:p>
          <a:p>
            <a:r>
              <a:rPr lang="ar-IQ" sz="4000" dirty="0" smtClean="0"/>
              <a:t> </a:t>
            </a:r>
            <a:r>
              <a:rPr lang="ar-IQ" sz="4000" dirty="0" smtClean="0">
                <a:solidFill>
                  <a:srgbClr val="FF0000"/>
                </a:solidFill>
              </a:rPr>
              <a:t>عاشراً : </a:t>
            </a:r>
            <a:r>
              <a:rPr lang="ar-IQ" sz="4000" dirty="0" smtClean="0"/>
              <a:t>بيان </a:t>
            </a:r>
            <a:r>
              <a:rPr lang="ar-IQ" sz="4000" dirty="0" err="1" smtClean="0"/>
              <a:t>الاختصصات</a:t>
            </a:r>
            <a:r>
              <a:rPr lang="ar-IQ" sz="4000" dirty="0" smtClean="0"/>
              <a:t> </a:t>
            </a:r>
            <a:r>
              <a:rPr lang="ar-IQ" sz="4000" dirty="0" err="1" smtClean="0"/>
              <a:t>الاكثر</a:t>
            </a:r>
            <a:r>
              <a:rPr lang="ar-IQ" sz="4000" dirty="0" smtClean="0"/>
              <a:t> طلباً ضمن سوق العمل</a:t>
            </a:r>
            <a:endParaRPr lang="ar-IQ" sz="4000" dirty="0"/>
          </a:p>
        </p:txBody>
      </p:sp>
    </p:spTree>
  </p:cSld>
  <p:clrMapOvr>
    <a:masterClrMapping/>
  </p:clrMapOvr>
  <p:transition spd="slow">
    <p:split orient="vert"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80696"/>
          </a:xfrm>
        </p:spPr>
        <p:txBody>
          <a:bodyPr>
            <a:normAutofit fontScale="90000"/>
          </a:bodyPr>
          <a:lstStyle/>
          <a:p>
            <a:pPr algn="ctr"/>
            <a:r>
              <a:rPr lang="ar-IQ" dirty="0" smtClean="0"/>
              <a:t>المفردات الخاصة بالخطة السنوية </a:t>
            </a:r>
            <a:br>
              <a:rPr lang="ar-IQ" dirty="0" smtClean="0"/>
            </a:br>
            <a:r>
              <a:rPr lang="ar-IQ" dirty="0" smtClean="0"/>
              <a:t/>
            </a:r>
            <a:br>
              <a:rPr lang="ar-IQ" dirty="0" smtClean="0"/>
            </a:br>
            <a:r>
              <a:rPr lang="ar-IQ" sz="6000" b="1" dirty="0" smtClean="0">
                <a:solidFill>
                  <a:srgbClr val="FF0000"/>
                </a:solidFill>
              </a:rPr>
              <a:t>المفردات الخاصة بالخطة السنوية </a:t>
            </a:r>
            <a:endParaRPr lang="ar-IQ" sz="6000" b="1" dirty="0">
              <a:solidFill>
                <a:srgbClr val="FF0000"/>
              </a:solidFill>
            </a:endParaRPr>
          </a:p>
        </p:txBody>
      </p:sp>
      <p:sp>
        <p:nvSpPr>
          <p:cNvPr id="4" name="عنصر نائب للمحتوى 3"/>
          <p:cNvSpPr>
            <a:spLocks noGrp="1"/>
          </p:cNvSpPr>
          <p:nvPr>
            <p:ph idx="1"/>
          </p:nvPr>
        </p:nvSpPr>
        <p:spPr>
          <a:xfrm>
            <a:off x="457200" y="1556792"/>
            <a:ext cx="8229600" cy="4767808"/>
          </a:xfrm>
        </p:spPr>
        <p:txBody>
          <a:bodyPr>
            <a:normAutofit/>
          </a:bodyPr>
          <a:lstStyle/>
          <a:p>
            <a:r>
              <a:rPr lang="ar-IQ" sz="4000" dirty="0" smtClean="0"/>
              <a:t>1.الخطة العامة </a:t>
            </a:r>
            <a:r>
              <a:rPr lang="ar-IQ" sz="4000" dirty="0" err="1" smtClean="0"/>
              <a:t>او</a:t>
            </a:r>
            <a:r>
              <a:rPr lang="ar-IQ" sz="4000" dirty="0" smtClean="0"/>
              <a:t> الخطة المجدولة مسبقاً:</a:t>
            </a:r>
          </a:p>
          <a:p>
            <a:r>
              <a:rPr lang="ar-IQ" sz="4000" dirty="0" smtClean="0"/>
              <a:t>وهي الخطة التي تضم عناوين </a:t>
            </a:r>
            <a:r>
              <a:rPr lang="ar-IQ" sz="4000" dirty="0" err="1" smtClean="0"/>
              <a:t>وانواع</a:t>
            </a:r>
            <a:r>
              <a:rPr lang="ar-IQ" sz="4000" dirty="0" smtClean="0"/>
              <a:t> النشاطات التدريبية </a:t>
            </a:r>
            <a:r>
              <a:rPr lang="ar-IQ" sz="4000" dirty="0" err="1" smtClean="0"/>
              <a:t>والتاهيلية</a:t>
            </a:r>
            <a:r>
              <a:rPr lang="ar-IQ" sz="4000" dirty="0" smtClean="0"/>
              <a:t>  للطلبة والمتخرجين</a:t>
            </a:r>
          </a:p>
          <a:p>
            <a:r>
              <a:rPr lang="ar-IQ" sz="4000" dirty="0" smtClean="0"/>
              <a:t>2. النشاطات الطارئة </a:t>
            </a:r>
            <a:r>
              <a:rPr lang="ar-IQ" sz="4000" dirty="0" err="1" smtClean="0"/>
              <a:t>او</a:t>
            </a:r>
            <a:r>
              <a:rPr lang="ar-IQ" sz="4000" dirty="0" smtClean="0"/>
              <a:t> غير المعروفة مسبقاً :</a:t>
            </a:r>
          </a:p>
          <a:p>
            <a:r>
              <a:rPr lang="ar-IQ" sz="4000" dirty="0" smtClean="0"/>
              <a:t>تتعامل وحدة </a:t>
            </a:r>
            <a:r>
              <a:rPr lang="ar-IQ" sz="4000" dirty="0" err="1" smtClean="0"/>
              <a:t>التاهيل</a:t>
            </a:r>
            <a:r>
              <a:rPr lang="ar-IQ" sz="4000" dirty="0" smtClean="0"/>
              <a:t> والتوظيف مع النشاطات التدريبية </a:t>
            </a:r>
            <a:r>
              <a:rPr lang="ar-IQ" sz="4000" dirty="0" err="1" smtClean="0"/>
              <a:t>والتاهيلية</a:t>
            </a:r>
            <a:r>
              <a:rPr lang="ar-IQ" sz="4000" dirty="0" smtClean="0"/>
              <a:t> الطارئة التي تعمد المؤسسات الحكومية </a:t>
            </a:r>
            <a:r>
              <a:rPr lang="ar-IQ" sz="4000" dirty="0" err="1" smtClean="0"/>
              <a:t>او</a:t>
            </a:r>
            <a:r>
              <a:rPr lang="ar-IQ" sz="4000" dirty="0" smtClean="0"/>
              <a:t> مؤسسات القطاع الخاص </a:t>
            </a:r>
            <a:r>
              <a:rPr lang="ar-IQ" sz="4000" dirty="0" err="1" smtClean="0"/>
              <a:t>الى</a:t>
            </a:r>
            <a:r>
              <a:rPr lang="ar-IQ" sz="4000" dirty="0" smtClean="0"/>
              <a:t> </a:t>
            </a:r>
            <a:r>
              <a:rPr lang="ar-IQ" sz="4000" dirty="0" err="1" smtClean="0"/>
              <a:t>اقامتها</a:t>
            </a:r>
            <a:endParaRPr lang="ar-IQ" sz="4000" dirty="0"/>
          </a:p>
        </p:txBody>
      </p:sp>
    </p:spTree>
  </p:cSld>
  <p:clrMapOvr>
    <a:masterClrMapping/>
  </p:clrMapOvr>
  <p:transition spd="slow">
    <p:split orient="vert"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4704"/>
            <a:ext cx="8229600" cy="5559896"/>
          </a:xfrm>
        </p:spPr>
        <p:txBody>
          <a:bodyPr>
            <a:normAutofit/>
          </a:bodyPr>
          <a:lstStyle/>
          <a:p>
            <a:r>
              <a:rPr lang="ar-IQ" sz="4000" dirty="0" smtClean="0"/>
              <a:t>بشكل </a:t>
            </a:r>
            <a:r>
              <a:rPr lang="ar-IQ" sz="4000" dirty="0" err="1" smtClean="0"/>
              <a:t>طارىء</a:t>
            </a:r>
            <a:r>
              <a:rPr lang="ar-IQ" sz="4000" dirty="0" smtClean="0"/>
              <a:t> لاستثمار النشاط في تدريب </a:t>
            </a:r>
            <a:r>
              <a:rPr lang="ar-IQ" sz="4000" dirty="0" err="1" smtClean="0"/>
              <a:t>وتاهيل</a:t>
            </a:r>
            <a:r>
              <a:rPr lang="ar-IQ" sz="4000" dirty="0" smtClean="0"/>
              <a:t> الطلبة والخريجين</a:t>
            </a:r>
          </a:p>
          <a:p>
            <a:r>
              <a:rPr lang="ar-IQ" sz="4000" dirty="0" smtClean="0"/>
              <a:t>3. خطة التدريب الصيفي لطلبة المرحلة الثالثة :</a:t>
            </a:r>
          </a:p>
          <a:p>
            <a:r>
              <a:rPr lang="ar-IQ" sz="4000" dirty="0" smtClean="0"/>
              <a:t>ستعمد الوحدة </a:t>
            </a:r>
            <a:r>
              <a:rPr lang="ar-IQ" sz="4000" dirty="0" err="1" smtClean="0"/>
              <a:t>الى</a:t>
            </a:r>
            <a:r>
              <a:rPr lang="ar-IQ" sz="4000" dirty="0" smtClean="0"/>
              <a:t> </a:t>
            </a:r>
            <a:r>
              <a:rPr lang="ar-IQ" sz="4000" dirty="0" err="1" smtClean="0"/>
              <a:t>اعداد</a:t>
            </a:r>
            <a:r>
              <a:rPr lang="ar-IQ" sz="4000" dirty="0" smtClean="0"/>
              <a:t> خطة ثانية للتدريب الصيفي لطلبة المرحلة الثالثة بعد الاتفاق مع عدد من المؤسسات </a:t>
            </a:r>
            <a:r>
              <a:rPr lang="ar-IQ" sz="4000" dirty="0" err="1" smtClean="0"/>
              <a:t>الاعلامية</a:t>
            </a:r>
            <a:r>
              <a:rPr lang="ar-IQ" sz="4000" dirty="0" smtClean="0"/>
              <a:t> عن طريق توزيع الطلبة على تلك المؤسسات وتصمم </a:t>
            </a:r>
            <a:r>
              <a:rPr lang="ar-IQ" sz="4000" dirty="0" err="1" smtClean="0"/>
              <a:t>لاجل</a:t>
            </a:r>
            <a:r>
              <a:rPr lang="ar-IQ" sz="4000" dirty="0" smtClean="0"/>
              <a:t> ذلك نماذج استمارات خاصة بالتدريب والتقييم</a:t>
            </a:r>
          </a:p>
          <a:p>
            <a:endParaRPr lang="ar-IQ" sz="4000" dirty="0"/>
          </a:p>
        </p:txBody>
      </p:sp>
    </p:spTree>
  </p:cSld>
  <p:clrMapOvr>
    <a:masterClrMapping/>
  </p:clrMapOvr>
  <p:transition spd="slow">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548680"/>
            <a:ext cx="8435280" cy="5976664"/>
          </a:xfrm>
        </p:spPr>
        <p:txBody>
          <a:bodyPr>
            <a:normAutofit/>
          </a:bodyPr>
          <a:lstStyle/>
          <a:p>
            <a:pPr algn="ctr"/>
            <a:r>
              <a:rPr lang="ar-IQ" sz="4000" dirty="0" smtClean="0">
                <a:solidFill>
                  <a:srgbClr val="C00000"/>
                </a:solidFill>
              </a:rPr>
              <a:t>الهدف من المشروع</a:t>
            </a:r>
          </a:p>
          <a:p>
            <a:r>
              <a:rPr lang="ar-IQ" sz="4000" dirty="0" smtClean="0"/>
              <a:t>كان لجامعة بغداد رؤيتها </a:t>
            </a:r>
            <a:r>
              <a:rPr lang="ar-IQ" sz="4000" dirty="0" smtClean="0"/>
              <a:t>في </a:t>
            </a:r>
            <a:r>
              <a:rPr lang="ar-IQ" sz="4000" dirty="0" err="1" smtClean="0"/>
              <a:t>انشاء</a:t>
            </a:r>
            <a:r>
              <a:rPr lang="ar-IQ" sz="4000" dirty="0" smtClean="0"/>
              <a:t> مراكز متخصصة تساعد الطلبة والخريجين في تنمية قدراتهم الذاتية والعلمية والعملية والتطبيقية وضمن تخصصاتهم وبما يعطيهم الفرصة في التنافس للحصول على وظائف ضمن القطاع الخاص الذي يسهم في التخفيف عن كاهل القطاع العام فضلاً عن نشر ثقافة </a:t>
            </a:r>
            <a:r>
              <a:rPr lang="ar-IQ" sz="4000" dirty="0" err="1" smtClean="0"/>
              <a:t>اهمية</a:t>
            </a:r>
            <a:r>
              <a:rPr lang="ar-IQ" sz="4000" dirty="0" smtClean="0"/>
              <a:t> القطاع الخاص في توفير فرص في مجال </a:t>
            </a:r>
            <a:r>
              <a:rPr lang="ar-IQ" sz="4000" dirty="0" err="1" smtClean="0"/>
              <a:t>التاهيل</a:t>
            </a:r>
            <a:r>
              <a:rPr lang="ar-IQ" sz="4000" dirty="0" smtClean="0"/>
              <a:t> والتوظيف </a:t>
            </a:r>
            <a:endParaRPr lang="en-US" sz="4000" dirty="0" smtClean="0"/>
          </a:p>
        </p:txBody>
      </p:sp>
    </p:spTree>
  </p:cSld>
  <p:clrMapOvr>
    <a:masterClrMapping/>
  </p:clrMapOvr>
  <p:transition spd="slow" advTm="374522">
    <p:split orient="ver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08688"/>
          </a:xfrm>
        </p:spPr>
        <p:txBody>
          <a:bodyPr>
            <a:normAutofit fontScale="90000"/>
          </a:bodyPr>
          <a:lstStyle/>
          <a:p>
            <a:pPr algn="ctr"/>
            <a:r>
              <a:rPr lang="ar-IQ" b="1" dirty="0" smtClean="0">
                <a:solidFill>
                  <a:srgbClr val="FF0000"/>
                </a:solidFill>
              </a:rPr>
              <a:t>مفردات </a:t>
            </a:r>
            <a:r>
              <a:rPr lang="ar-IQ" b="1" dirty="0" err="1" smtClean="0">
                <a:solidFill>
                  <a:srgbClr val="FF0000"/>
                </a:solidFill>
              </a:rPr>
              <a:t>انشطة</a:t>
            </a:r>
            <a:r>
              <a:rPr lang="ar-IQ" b="1" dirty="0" smtClean="0">
                <a:solidFill>
                  <a:srgbClr val="FF0000"/>
                </a:solidFill>
              </a:rPr>
              <a:t> الخطة السنوية </a:t>
            </a:r>
            <a:endParaRPr lang="ar-IQ" b="1" dirty="0">
              <a:solidFill>
                <a:srgbClr val="FF0000"/>
              </a:solidFill>
            </a:endParaRPr>
          </a:p>
        </p:txBody>
      </p:sp>
      <p:sp>
        <p:nvSpPr>
          <p:cNvPr id="3" name="عنصر نائب للمحتوى 2"/>
          <p:cNvSpPr>
            <a:spLocks noGrp="1"/>
          </p:cNvSpPr>
          <p:nvPr>
            <p:ph idx="1"/>
          </p:nvPr>
        </p:nvSpPr>
        <p:spPr>
          <a:xfrm>
            <a:off x="457200" y="1628800"/>
            <a:ext cx="8229600" cy="4695800"/>
          </a:xfrm>
        </p:spPr>
        <p:txBody>
          <a:bodyPr>
            <a:normAutofit/>
          </a:bodyPr>
          <a:lstStyle/>
          <a:p>
            <a:r>
              <a:rPr lang="ar-IQ" sz="4000" dirty="0" smtClean="0"/>
              <a:t>تنقسم مفردات الخطة السنوية لوحدة </a:t>
            </a:r>
            <a:r>
              <a:rPr lang="ar-IQ" sz="4000" dirty="0" err="1" smtClean="0"/>
              <a:t>التاهيل</a:t>
            </a:r>
            <a:r>
              <a:rPr lang="ar-IQ" sz="4000" dirty="0" smtClean="0"/>
              <a:t> والتوظيف </a:t>
            </a:r>
            <a:r>
              <a:rPr lang="ar-IQ" sz="4000" dirty="0" err="1" smtClean="0"/>
              <a:t>الى</a:t>
            </a:r>
            <a:r>
              <a:rPr lang="ar-IQ" sz="4000" dirty="0" smtClean="0"/>
              <a:t> قسمين :</a:t>
            </a:r>
          </a:p>
          <a:p>
            <a:r>
              <a:rPr lang="ar-IQ" sz="4000" dirty="0" smtClean="0"/>
              <a:t>1.المفردات التي تحقق </a:t>
            </a:r>
            <a:r>
              <a:rPr lang="ar-IQ" sz="4000" dirty="0" err="1" smtClean="0"/>
              <a:t>اهداف</a:t>
            </a:r>
            <a:r>
              <a:rPr lang="ar-IQ" sz="4000" dirty="0" smtClean="0"/>
              <a:t> وحدة </a:t>
            </a:r>
            <a:r>
              <a:rPr lang="ar-IQ" sz="4000" dirty="0" err="1" smtClean="0"/>
              <a:t>التاهيل</a:t>
            </a:r>
            <a:r>
              <a:rPr lang="ar-IQ" sz="4000" dirty="0" smtClean="0"/>
              <a:t> والتوظيف غير التدريبية </a:t>
            </a:r>
            <a:r>
              <a:rPr lang="ar-IQ" sz="4000" dirty="0" err="1" smtClean="0"/>
              <a:t>اذ</a:t>
            </a:r>
            <a:r>
              <a:rPr lang="ar-IQ" sz="4000" dirty="0" smtClean="0"/>
              <a:t> </a:t>
            </a:r>
            <a:r>
              <a:rPr lang="ar-IQ" sz="4000" dirty="0" err="1" smtClean="0"/>
              <a:t>ان</a:t>
            </a:r>
            <a:r>
              <a:rPr lang="ar-IQ" sz="4000" dirty="0" smtClean="0"/>
              <a:t> من المهم </a:t>
            </a:r>
            <a:r>
              <a:rPr lang="ar-IQ" sz="4000" dirty="0" err="1" smtClean="0"/>
              <a:t>ان</a:t>
            </a:r>
            <a:r>
              <a:rPr lang="ar-IQ" sz="4000" dirty="0" smtClean="0"/>
              <a:t> تنجز </a:t>
            </a:r>
            <a:r>
              <a:rPr lang="ar-IQ" sz="4000" dirty="0" err="1" smtClean="0"/>
              <a:t>اعمالاً</a:t>
            </a:r>
            <a:r>
              <a:rPr lang="ar-IQ" sz="4000" dirty="0" smtClean="0"/>
              <a:t> تسهم في انجاز </a:t>
            </a:r>
            <a:r>
              <a:rPr lang="ar-IQ" sz="4000" dirty="0" err="1" smtClean="0"/>
              <a:t>الاهداف</a:t>
            </a:r>
            <a:r>
              <a:rPr lang="ar-IQ" sz="4000" dirty="0" smtClean="0"/>
              <a:t> والمهام التي وردت في </a:t>
            </a:r>
            <a:r>
              <a:rPr lang="ar-IQ" sz="4000" dirty="0" err="1" smtClean="0"/>
              <a:t>الامر</a:t>
            </a:r>
            <a:r>
              <a:rPr lang="ar-IQ" sz="4000" dirty="0" smtClean="0"/>
              <a:t> الجامعي المرقم (17319) في (2015/7/1) .</a:t>
            </a:r>
          </a:p>
        </p:txBody>
      </p:sp>
    </p:spTree>
  </p:cSld>
  <p:clrMapOvr>
    <a:masterClrMapping/>
  </p:clrMapOvr>
  <p:transition spd="slow">
    <p:split orient="vert"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199856"/>
          </a:xfrm>
        </p:spPr>
        <p:txBody>
          <a:bodyPr>
            <a:normAutofit/>
          </a:bodyPr>
          <a:lstStyle/>
          <a:p>
            <a:r>
              <a:rPr lang="ar-IQ" sz="4400" dirty="0" smtClean="0"/>
              <a:t>2. المفردات التدريبية </a:t>
            </a:r>
            <a:r>
              <a:rPr lang="ar-IQ" sz="4400" dirty="0" err="1" smtClean="0"/>
              <a:t>والتاهيلية</a:t>
            </a:r>
            <a:r>
              <a:rPr lang="ar-IQ" sz="4400" dirty="0" smtClean="0"/>
              <a:t> </a:t>
            </a:r>
            <a:r>
              <a:rPr lang="ar-IQ" sz="4400" dirty="0" err="1" smtClean="0"/>
              <a:t>اذ</a:t>
            </a:r>
            <a:r>
              <a:rPr lang="ar-IQ" sz="4400" dirty="0" smtClean="0"/>
              <a:t> يحقق التدريب احد </a:t>
            </a:r>
            <a:r>
              <a:rPr lang="ar-IQ" sz="4400" dirty="0" err="1" smtClean="0"/>
              <a:t>اهم</a:t>
            </a:r>
            <a:r>
              <a:rPr lang="ar-IQ" sz="4400" dirty="0" smtClean="0"/>
              <a:t> </a:t>
            </a:r>
            <a:r>
              <a:rPr lang="ar-IQ" sz="4400" dirty="0" err="1" smtClean="0"/>
              <a:t>اهداف</a:t>
            </a:r>
            <a:r>
              <a:rPr lang="ar-IQ" sz="4400" dirty="0" smtClean="0"/>
              <a:t> وحدة </a:t>
            </a:r>
            <a:r>
              <a:rPr lang="ar-IQ" sz="4400" dirty="0" err="1" smtClean="0"/>
              <a:t>التاهيل</a:t>
            </a:r>
            <a:r>
              <a:rPr lang="ar-IQ" sz="4400" dirty="0" smtClean="0"/>
              <a:t> والتوظيف وقد </a:t>
            </a:r>
            <a:r>
              <a:rPr lang="ar-IQ" sz="4400" dirty="0" err="1" smtClean="0"/>
              <a:t>اعدت</a:t>
            </a:r>
            <a:r>
              <a:rPr lang="ar-IQ" sz="4400" dirty="0" smtClean="0"/>
              <a:t> الوحدة جدولاً خاصاً بخطتها التدريبية </a:t>
            </a:r>
            <a:r>
              <a:rPr lang="ar-IQ" sz="4400" dirty="0" err="1" smtClean="0"/>
              <a:t>والتاهيلية</a:t>
            </a:r>
            <a:r>
              <a:rPr lang="ar-IQ" sz="4400" dirty="0" smtClean="0"/>
              <a:t> للعام الدراسي 2021-2022 الموضحة بالجدول  التالي</a:t>
            </a:r>
          </a:p>
          <a:p>
            <a:endParaRPr lang="ar-IQ" sz="4400" dirty="0"/>
          </a:p>
        </p:txBody>
      </p:sp>
    </p:spTree>
  </p:cSld>
  <p:clrMapOvr>
    <a:masterClrMapping/>
  </p:clrMapOvr>
  <p:transition spd="slow">
    <p:split orient="vert"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686800" cy="5487888"/>
          </a:xfrm>
        </p:spPr>
        <p:txBody>
          <a:bodyPr>
            <a:normAutofit/>
          </a:bodyPr>
          <a:lstStyle/>
          <a:p>
            <a:pPr>
              <a:buNone/>
            </a:pPr>
            <a:r>
              <a:rPr lang="ar-IQ" sz="7200" dirty="0" smtClean="0"/>
              <a:t>  </a:t>
            </a:r>
          </a:p>
          <a:p>
            <a:pPr>
              <a:buNone/>
            </a:pPr>
            <a:r>
              <a:rPr lang="ar-IQ" sz="7200" dirty="0" smtClean="0">
                <a:solidFill>
                  <a:srgbClr val="FF0000"/>
                </a:solidFill>
              </a:rPr>
              <a:t>   شكراً لحسن الاستماع</a:t>
            </a:r>
            <a:endParaRPr lang="ar-IQ" sz="7200" dirty="0">
              <a:solidFill>
                <a:srgbClr val="FF0000"/>
              </a:solidFill>
            </a:endParaRPr>
          </a:p>
        </p:txBody>
      </p:sp>
    </p:spTree>
  </p:cSld>
  <p:clrMapOvr>
    <a:masterClrMapping/>
  </p:clrMapOvr>
  <p:transition spd="slow">
    <p:split orient="ver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28596" y="692696"/>
            <a:ext cx="8535892" cy="5832648"/>
          </a:xfrm>
        </p:spPr>
        <p:txBody>
          <a:bodyPr>
            <a:normAutofit/>
          </a:bodyPr>
          <a:lstStyle/>
          <a:p>
            <a:pPr marL="514350" indent="-514350" algn="ctr">
              <a:buNone/>
            </a:pPr>
            <a:r>
              <a:rPr lang="ar-IQ" sz="4400" dirty="0" err="1" smtClean="0">
                <a:solidFill>
                  <a:srgbClr val="FF0000"/>
                </a:solidFill>
              </a:rPr>
              <a:t>استراتيجية</a:t>
            </a:r>
            <a:r>
              <a:rPr lang="ar-IQ" sz="4400" dirty="0" smtClean="0">
                <a:solidFill>
                  <a:srgbClr val="FF0000"/>
                </a:solidFill>
              </a:rPr>
              <a:t> مركز </a:t>
            </a:r>
            <a:r>
              <a:rPr lang="ar-IQ" sz="4400" dirty="0" err="1" smtClean="0">
                <a:solidFill>
                  <a:srgbClr val="FF0000"/>
                </a:solidFill>
              </a:rPr>
              <a:t>التاهيل</a:t>
            </a:r>
            <a:r>
              <a:rPr lang="ar-IQ" sz="4400" dirty="0" smtClean="0">
                <a:solidFill>
                  <a:srgbClr val="FF0000"/>
                </a:solidFill>
              </a:rPr>
              <a:t> والتوظيف</a:t>
            </a:r>
          </a:p>
          <a:p>
            <a:pPr marL="514350" indent="-514350" algn="ctr">
              <a:buNone/>
            </a:pPr>
            <a:endParaRPr lang="ar-IQ" sz="4400" dirty="0" smtClean="0">
              <a:solidFill>
                <a:srgbClr val="FF0000"/>
              </a:solidFill>
            </a:endParaRPr>
          </a:p>
          <a:p>
            <a:pPr marL="514350" indent="-514350">
              <a:buNone/>
            </a:pPr>
            <a:r>
              <a:rPr lang="ar-IQ" sz="4400" dirty="0" smtClean="0"/>
              <a:t>يعد مشروع مركز </a:t>
            </a:r>
            <a:r>
              <a:rPr lang="ar-IQ" sz="4400" dirty="0" smtClean="0"/>
              <a:t>التأهيل </a:t>
            </a:r>
            <a:r>
              <a:rPr lang="ar-IQ" sz="4400" dirty="0" smtClean="0"/>
              <a:t>والتوظيف من </a:t>
            </a:r>
            <a:r>
              <a:rPr lang="ar-IQ" sz="4400" dirty="0" err="1" smtClean="0"/>
              <a:t>اهم</a:t>
            </a:r>
            <a:r>
              <a:rPr lang="ar-IQ" sz="4400" dirty="0" smtClean="0"/>
              <a:t> المشاريع التي اهتمت جامعة بغداد بتطويره وجاء نتاجاً لمجموعة من برامج </a:t>
            </a:r>
            <a:r>
              <a:rPr lang="ar-IQ" sz="4400" dirty="0" err="1" smtClean="0"/>
              <a:t>التوءمة</a:t>
            </a:r>
            <a:r>
              <a:rPr lang="ar-IQ" sz="4400" dirty="0" smtClean="0"/>
              <a:t> مع جامعات عالمية رصينة </a:t>
            </a:r>
            <a:r>
              <a:rPr lang="ar-IQ" sz="4400" dirty="0" err="1" smtClean="0"/>
              <a:t>اذ</a:t>
            </a:r>
            <a:r>
              <a:rPr lang="ar-IQ" sz="4400" dirty="0" smtClean="0"/>
              <a:t> وضعت </a:t>
            </a:r>
            <a:r>
              <a:rPr lang="ar-IQ" sz="4400" dirty="0" err="1" smtClean="0"/>
              <a:t>استراتيجية</a:t>
            </a:r>
            <a:r>
              <a:rPr lang="ar-IQ" sz="4400" dirty="0" smtClean="0"/>
              <a:t> تتناسب مع هذه </a:t>
            </a:r>
            <a:r>
              <a:rPr lang="ar-IQ" sz="4400" dirty="0" err="1" smtClean="0"/>
              <a:t>الاهمية</a:t>
            </a:r>
            <a:endParaRPr lang="ar-IQ" sz="4400" dirty="0"/>
          </a:p>
        </p:txBody>
      </p:sp>
    </p:spTree>
  </p:cSld>
  <p:clrMapOvr>
    <a:masterClrMapping/>
  </p:clrMapOvr>
  <p:transition spd="slow" advTm="122007">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85720" y="764704"/>
            <a:ext cx="8606760" cy="5736130"/>
          </a:xfrm>
        </p:spPr>
        <p:txBody>
          <a:bodyPr>
            <a:normAutofit/>
          </a:bodyPr>
          <a:lstStyle/>
          <a:p>
            <a:pPr marL="514350" indent="-514350">
              <a:buNone/>
            </a:pPr>
            <a:r>
              <a:rPr lang="ar-IQ" sz="4800" dirty="0" smtClean="0"/>
              <a:t>تمثلت </a:t>
            </a:r>
            <a:r>
              <a:rPr lang="ar-IQ" sz="4800" dirty="0" err="1" smtClean="0"/>
              <a:t>باعداد</a:t>
            </a:r>
            <a:r>
              <a:rPr lang="ar-IQ" sz="4800" dirty="0" smtClean="0"/>
              <a:t> دراسات متخصصة نتج عنها تحديد نقاط القوة والضعف التي قد تكون مرافقة للعملية التعليمية ورسم خطط لتعزيز نقاط القوة ومعالجة نقاط </a:t>
            </a:r>
            <a:r>
              <a:rPr lang="ar-IQ" sz="4800" dirty="0" smtClean="0"/>
              <a:t>الضعف وبما </a:t>
            </a:r>
            <a:r>
              <a:rPr lang="ar-IQ" sz="4800" dirty="0" err="1" smtClean="0"/>
              <a:t>يتلائم</a:t>
            </a:r>
            <a:r>
              <a:rPr lang="ar-IQ" sz="4800" dirty="0" smtClean="0"/>
              <a:t> مع تطوير مهارات الطلبة والخريجين وفقاً للمتطلبات العالمية لسوق العمل   </a:t>
            </a:r>
            <a:endParaRPr lang="ar-IQ" sz="4800" dirty="0"/>
          </a:p>
        </p:txBody>
      </p:sp>
    </p:spTree>
  </p:cSld>
  <p:clrMapOvr>
    <a:masterClrMapping/>
  </p:clrMapOvr>
  <p:transition spd="slow" advTm="357253">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620688"/>
            <a:ext cx="8712968" cy="5904656"/>
          </a:xfrm>
        </p:spPr>
        <p:txBody>
          <a:bodyPr>
            <a:noAutofit/>
          </a:bodyPr>
          <a:lstStyle/>
          <a:p>
            <a:r>
              <a:rPr lang="ar-IQ" sz="4000" dirty="0" smtClean="0">
                <a:solidFill>
                  <a:srgbClr val="FF0000"/>
                </a:solidFill>
              </a:rPr>
              <a:t>رؤية مركز </a:t>
            </a:r>
            <a:r>
              <a:rPr lang="ar-IQ" sz="4000" dirty="0" err="1" smtClean="0">
                <a:solidFill>
                  <a:srgbClr val="FF0000"/>
                </a:solidFill>
              </a:rPr>
              <a:t>التاهيل</a:t>
            </a:r>
            <a:r>
              <a:rPr lang="ar-IQ" sz="4000" dirty="0" smtClean="0">
                <a:solidFill>
                  <a:srgbClr val="FF0000"/>
                </a:solidFill>
              </a:rPr>
              <a:t> والتوظيف</a:t>
            </a:r>
          </a:p>
          <a:p>
            <a:r>
              <a:rPr lang="ar-IQ" sz="4000" dirty="0" smtClean="0"/>
              <a:t>تطوير مهارات وقدرات الطلبة والخريجين بما </a:t>
            </a:r>
            <a:r>
              <a:rPr lang="ar-IQ" sz="4000" dirty="0" err="1" smtClean="0"/>
              <a:t>يتلائم</a:t>
            </a:r>
            <a:r>
              <a:rPr lang="ar-IQ" sz="4000" dirty="0" smtClean="0"/>
              <a:t> مع المتطلبات المحلية والدولية لسوق العمل</a:t>
            </a:r>
            <a:endParaRPr lang="ar-IQ" sz="4000" dirty="0" smtClean="0">
              <a:solidFill>
                <a:srgbClr val="FF0000"/>
              </a:solidFill>
            </a:endParaRPr>
          </a:p>
          <a:p>
            <a:r>
              <a:rPr lang="ar-IQ" sz="4000" dirty="0" smtClean="0">
                <a:solidFill>
                  <a:srgbClr val="FF0000"/>
                </a:solidFill>
              </a:rPr>
              <a:t>رسالة مركز </a:t>
            </a:r>
            <a:r>
              <a:rPr lang="ar-IQ" sz="4000" dirty="0" err="1" smtClean="0">
                <a:solidFill>
                  <a:srgbClr val="FF0000"/>
                </a:solidFill>
              </a:rPr>
              <a:t>التاهيل</a:t>
            </a:r>
            <a:r>
              <a:rPr lang="ar-IQ" sz="4000" dirty="0" smtClean="0">
                <a:solidFill>
                  <a:srgbClr val="FF0000"/>
                </a:solidFill>
              </a:rPr>
              <a:t> والتوظيف</a:t>
            </a:r>
          </a:p>
          <a:p>
            <a:r>
              <a:rPr lang="ar-IQ" sz="4000" dirty="0" smtClean="0"/>
              <a:t>يهدف المركز </a:t>
            </a:r>
            <a:r>
              <a:rPr lang="ar-IQ" sz="4000" dirty="0" err="1" smtClean="0"/>
              <a:t>الى</a:t>
            </a:r>
            <a:r>
              <a:rPr lang="ar-IQ" sz="4000" dirty="0" smtClean="0"/>
              <a:t> مساعدة خريجي جامعتنا بكافة تخصصاتهم في تعظيم قدراتهم العلمية والعملية والشخصية ودعمهم عن طريق </a:t>
            </a:r>
            <a:r>
              <a:rPr lang="ar-IQ" sz="4000" dirty="0" err="1" smtClean="0"/>
              <a:t>التاهيل</a:t>
            </a:r>
            <a:r>
              <a:rPr lang="ar-IQ" sz="4000" dirty="0" smtClean="0"/>
              <a:t> والتدريب ومن ثم مفاتحة القطاعات العامة والخاصة بهدف توظيفهم </a:t>
            </a:r>
            <a:endParaRPr lang="en-US" sz="4000" dirty="0"/>
          </a:p>
        </p:txBody>
      </p:sp>
    </p:spTree>
  </p:cSld>
  <p:clrMapOvr>
    <a:masterClrMapping/>
  </p:clrMapOvr>
  <p:transition spd="slow" advTm="201946">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764704"/>
            <a:ext cx="8496944" cy="5760640"/>
          </a:xfrm>
        </p:spPr>
        <p:txBody>
          <a:bodyPr>
            <a:normAutofit fontScale="92500" lnSpcReduction="10000"/>
          </a:bodyPr>
          <a:lstStyle/>
          <a:p>
            <a:pPr algn="ctr"/>
            <a:r>
              <a:rPr lang="ar-IQ" sz="4800" dirty="0" err="1" smtClean="0">
                <a:solidFill>
                  <a:srgbClr val="FF0000"/>
                </a:solidFill>
              </a:rPr>
              <a:t>اهداف</a:t>
            </a:r>
            <a:r>
              <a:rPr lang="ar-IQ" sz="4800" dirty="0" smtClean="0">
                <a:solidFill>
                  <a:srgbClr val="FF0000"/>
                </a:solidFill>
              </a:rPr>
              <a:t> مركز </a:t>
            </a:r>
            <a:r>
              <a:rPr lang="ar-IQ" sz="4800" dirty="0" err="1" smtClean="0">
                <a:solidFill>
                  <a:srgbClr val="FF0000"/>
                </a:solidFill>
              </a:rPr>
              <a:t>التاهيل</a:t>
            </a:r>
            <a:r>
              <a:rPr lang="ar-IQ" sz="4800" dirty="0" smtClean="0">
                <a:solidFill>
                  <a:srgbClr val="FF0000"/>
                </a:solidFill>
              </a:rPr>
              <a:t> والتوظيف</a:t>
            </a:r>
          </a:p>
          <a:p>
            <a:endParaRPr lang="ar-IQ" sz="4300" dirty="0" smtClean="0">
              <a:solidFill>
                <a:srgbClr val="FF0000"/>
              </a:solidFill>
            </a:endParaRPr>
          </a:p>
          <a:p>
            <a:pPr>
              <a:buNone/>
            </a:pPr>
            <a:r>
              <a:rPr lang="ar-IQ" sz="3200" dirty="0" smtClean="0"/>
              <a:t>أ</a:t>
            </a:r>
            <a:r>
              <a:rPr lang="ar-IQ" sz="4000" dirty="0" smtClean="0"/>
              <a:t>.  </a:t>
            </a:r>
            <a:r>
              <a:rPr lang="ar-IQ" sz="4000" dirty="0" err="1" smtClean="0"/>
              <a:t>اعدادالدراسات</a:t>
            </a:r>
            <a:r>
              <a:rPr lang="ar-IQ" sz="4000" dirty="0" smtClean="0"/>
              <a:t> العلمية عن المناهج الدراسية التي تسهم في تطويرها لضمان </a:t>
            </a:r>
            <a:r>
              <a:rPr lang="ar-IQ" sz="4000" dirty="0" err="1" smtClean="0"/>
              <a:t>ملائمتها</a:t>
            </a:r>
            <a:r>
              <a:rPr lang="ar-IQ" sz="4000" dirty="0" smtClean="0"/>
              <a:t> لسوق العمل </a:t>
            </a:r>
          </a:p>
          <a:p>
            <a:pPr>
              <a:buNone/>
            </a:pPr>
            <a:r>
              <a:rPr lang="ar-IQ" sz="4000" dirty="0" smtClean="0"/>
              <a:t>ب. توجيه </a:t>
            </a:r>
            <a:r>
              <a:rPr lang="ar-IQ" sz="4000" dirty="0" err="1" smtClean="0"/>
              <a:t>وارشاد</a:t>
            </a:r>
            <a:r>
              <a:rPr lang="ar-IQ" sz="4000" dirty="0" smtClean="0"/>
              <a:t> الطلبة </a:t>
            </a:r>
            <a:r>
              <a:rPr lang="ar-IQ" sz="4000" dirty="0" err="1" smtClean="0"/>
              <a:t>الى</a:t>
            </a:r>
            <a:r>
              <a:rPr lang="ar-IQ" sz="4000" dirty="0" smtClean="0"/>
              <a:t> </a:t>
            </a:r>
            <a:r>
              <a:rPr lang="ar-IQ" sz="4000" dirty="0" err="1" smtClean="0"/>
              <a:t>اهمية</a:t>
            </a:r>
            <a:r>
              <a:rPr lang="ar-IQ" sz="4000" dirty="0" smtClean="0"/>
              <a:t> الاختصاصات في </a:t>
            </a:r>
            <a:r>
              <a:rPr lang="ar-IQ" sz="4000" dirty="0" err="1" smtClean="0"/>
              <a:t>الاقسام</a:t>
            </a:r>
            <a:r>
              <a:rPr lang="ar-IQ" sz="4000" dirty="0" smtClean="0"/>
              <a:t> العلمية </a:t>
            </a:r>
            <a:r>
              <a:rPr lang="ar-IQ" sz="4000" dirty="0" err="1" smtClean="0"/>
              <a:t>والانسانية</a:t>
            </a:r>
            <a:r>
              <a:rPr lang="ar-IQ" sz="4000" dirty="0" smtClean="0"/>
              <a:t> والفنية التي يتم قبولهم </a:t>
            </a:r>
            <a:r>
              <a:rPr lang="ar-IQ" sz="4000" dirty="0" err="1" smtClean="0"/>
              <a:t>بها</a:t>
            </a:r>
            <a:r>
              <a:rPr lang="ar-IQ" sz="4000" dirty="0" smtClean="0"/>
              <a:t>.</a:t>
            </a:r>
          </a:p>
          <a:p>
            <a:pPr>
              <a:buNone/>
            </a:pPr>
            <a:r>
              <a:rPr lang="ar-IQ" sz="4000" dirty="0" smtClean="0"/>
              <a:t>ج. </a:t>
            </a:r>
            <a:r>
              <a:rPr lang="ar-IQ" sz="4000" dirty="0" err="1" smtClean="0"/>
              <a:t>اعداد</a:t>
            </a:r>
            <a:r>
              <a:rPr lang="ar-IQ" sz="4000" dirty="0" smtClean="0"/>
              <a:t> وتنفيذ برامج تدريبية لطلبة الجامعات وابتداءً من المرحلة </a:t>
            </a:r>
            <a:r>
              <a:rPr lang="ar-IQ" sz="4000" dirty="0" err="1" smtClean="0"/>
              <a:t>الاولى</a:t>
            </a:r>
            <a:r>
              <a:rPr lang="ar-IQ" sz="4000" dirty="0" smtClean="0"/>
              <a:t> للدراسة وبالتنسيق مع الجهات المعنية  </a:t>
            </a:r>
          </a:p>
          <a:p>
            <a:pPr>
              <a:buNone/>
            </a:pPr>
            <a:endParaRPr lang="ar-IQ" sz="4000" dirty="0" smtClean="0"/>
          </a:p>
        </p:txBody>
      </p:sp>
    </p:spTree>
  </p:cSld>
  <p:clrMapOvr>
    <a:masterClrMapping/>
  </p:clrMapOvr>
  <p:transition spd="slow" advTm="160336">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91264" cy="5343872"/>
          </a:xfrm>
        </p:spPr>
        <p:txBody>
          <a:bodyPr>
            <a:noAutofit/>
          </a:bodyPr>
          <a:lstStyle/>
          <a:p>
            <a:pPr>
              <a:buFont typeface="Arial" pitchFamily="34" charset="0"/>
              <a:buChar char="•"/>
            </a:pPr>
            <a:r>
              <a:rPr lang="ar-IQ" sz="4400" dirty="0" smtClean="0"/>
              <a:t>د. فتح قنوات الاتصال مع المؤسسات الحكومية والقطاع الخاص وتوفير فرص عمل مناسبة لكافة الاختصاصات من خريجي الجامعة .</a:t>
            </a:r>
          </a:p>
          <a:p>
            <a:pPr>
              <a:buFont typeface="Arial" pitchFamily="34" charset="0"/>
              <a:buChar char="•"/>
            </a:pPr>
            <a:r>
              <a:rPr lang="ar-IQ" sz="4400" dirty="0" smtClean="0"/>
              <a:t>ه. متابعة الطلبة بعد تعيينهم بمؤسسات الدولة والقطاع الخاص وتقييم مدى الاستفادة من اختصاصاتهم .</a:t>
            </a:r>
            <a:endParaRPr lang="ar-IQ" sz="4400" dirty="0"/>
          </a:p>
        </p:txBody>
      </p:sp>
    </p:spTree>
  </p:cSld>
  <p:clrMapOvr>
    <a:masterClrMapping/>
  </p:clrMapOvr>
  <p:transition spd="slow" advTm="184778">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TotalTime>
  <Words>1742</Words>
  <Application>Microsoft Office PowerPoint</Application>
  <PresentationFormat>عرض على الشاشة (3:4)‏</PresentationFormat>
  <Paragraphs>129</Paragraphs>
  <Slides>42</Slides>
  <Notes>1</Notes>
  <HiddenSlides>0</HiddenSlides>
  <MMClips>1</MMClips>
  <ScaleCrop>false</ScaleCrop>
  <HeadingPairs>
    <vt:vector size="4" baseType="variant">
      <vt:variant>
        <vt:lpstr>سمة</vt:lpstr>
      </vt:variant>
      <vt:variant>
        <vt:i4>1</vt:i4>
      </vt:variant>
      <vt:variant>
        <vt:lpstr>عناوين الشرائح</vt:lpstr>
      </vt:variant>
      <vt:variant>
        <vt:i4>42</vt:i4>
      </vt:variant>
    </vt:vector>
  </HeadingPairs>
  <TitlesOfParts>
    <vt:vector size="43" baseType="lpstr">
      <vt:lpstr>تدفق</vt:lpstr>
      <vt:lpstr>الشريحة 1</vt:lpstr>
      <vt:lpstr>الشريحة 2</vt:lpstr>
      <vt:lpstr>  </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وحدة التاهيل والتوظيف</vt:lpstr>
      <vt:lpstr>الهدف من استحداث الوحدة </vt:lpstr>
      <vt:lpstr>الشريحة 22</vt:lpstr>
      <vt:lpstr>رؤية وحدة التاهيل والتوظيف </vt:lpstr>
      <vt:lpstr>اهداف وحدة التاهيل والتوظيف</vt:lpstr>
      <vt:lpstr>الشريحة 25</vt:lpstr>
      <vt:lpstr>مهام وواجبات وحدة التاهيل والتوظيف</vt:lpstr>
      <vt:lpstr>الشريحة 27</vt:lpstr>
      <vt:lpstr>الشريحة 28</vt:lpstr>
      <vt:lpstr>الشريحة 29</vt:lpstr>
      <vt:lpstr>الشريحة 30</vt:lpstr>
      <vt:lpstr>المهام والواجبات الخاصة بوحدة التاهيل والتوظيف </vt:lpstr>
      <vt:lpstr>الشريحة 32</vt:lpstr>
      <vt:lpstr>الشريحة 33</vt:lpstr>
      <vt:lpstr>الشريحة 34</vt:lpstr>
      <vt:lpstr>الشريحة 35</vt:lpstr>
      <vt:lpstr>الشريحة 36</vt:lpstr>
      <vt:lpstr>الشريحة 37</vt:lpstr>
      <vt:lpstr>المفردات الخاصة بالخطة السنوية   المفردات الخاصة بالخطة السنوية </vt:lpstr>
      <vt:lpstr>الشريحة 39</vt:lpstr>
      <vt:lpstr>مفردات انشطة الخطة السنوية </vt:lpstr>
      <vt:lpstr>الشريحة 41</vt:lpstr>
      <vt:lpstr>الشريحة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كلية الإعلام  قسم الصحافة الإذاعية والتلفزيونية         عنوان البحث / آليات تأطير خطاب الكراهية وإقصاء الأخر في القنوات الفضائية العربية الدينية قناتي (فدك ) و(وصال) انموذجا         أ.م.د. بشرى داود سبع السنجريد.                  سينهات محمد عز الدين</dc:title>
  <dc:creator>DELL</dc:creator>
  <cp:lastModifiedBy>HP</cp:lastModifiedBy>
  <cp:revision>237</cp:revision>
  <dcterms:created xsi:type="dcterms:W3CDTF">2018-09-02T17:49:52Z</dcterms:created>
  <dcterms:modified xsi:type="dcterms:W3CDTF">2023-01-11T19:35:58Z</dcterms:modified>
</cp:coreProperties>
</file>