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9" r:id="rId7"/>
    <p:sldId id="273" r:id="rId8"/>
    <p:sldId id="261" r:id="rId9"/>
    <p:sldId id="262" r:id="rId10"/>
    <p:sldId id="263" r:id="rId11"/>
    <p:sldId id="265" r:id="rId12"/>
    <p:sldId id="270"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104" d="100"/>
          <a:sy n="104" d="100"/>
        </p:scale>
        <p:origin x="17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Alaa Kareem" userId="cc6c2daa47495838" providerId="LiveId" clId="{083B18C1-CE57-49A9-BCB3-BF46AA8A7A26}"/>
    <pc:docChg chg="undo custSel addSld modSld sldOrd">
      <pc:chgData name="Dr. Alaa Kareem" userId="cc6c2daa47495838" providerId="LiveId" clId="{083B18C1-CE57-49A9-BCB3-BF46AA8A7A26}" dt="2023-08-25T22:54:33.249" v="194" actId="20577"/>
      <pc:docMkLst>
        <pc:docMk/>
      </pc:docMkLst>
      <pc:sldChg chg="delSp modSp mod">
        <pc:chgData name="Dr. Alaa Kareem" userId="cc6c2daa47495838" providerId="LiveId" clId="{083B18C1-CE57-49A9-BCB3-BF46AA8A7A26}" dt="2023-08-25T22:20:45.285" v="11" actId="1076"/>
        <pc:sldMkLst>
          <pc:docMk/>
          <pc:sldMk cId="2466367360" sldId="257"/>
        </pc:sldMkLst>
        <pc:spChg chg="del mod">
          <ac:chgData name="Dr. Alaa Kareem" userId="cc6c2daa47495838" providerId="LiveId" clId="{083B18C1-CE57-49A9-BCB3-BF46AA8A7A26}" dt="2023-08-25T22:20:41.905" v="10" actId="21"/>
          <ac:spMkLst>
            <pc:docMk/>
            <pc:sldMk cId="2466367360" sldId="257"/>
            <ac:spMk id="2" creationId="{00000000-0000-0000-0000-000000000000}"/>
          </ac:spMkLst>
        </pc:spChg>
        <pc:spChg chg="mod">
          <ac:chgData name="Dr. Alaa Kareem" userId="cc6c2daa47495838" providerId="LiveId" clId="{083B18C1-CE57-49A9-BCB3-BF46AA8A7A26}" dt="2023-08-25T22:20:35.496" v="8" actId="1076"/>
          <ac:spMkLst>
            <pc:docMk/>
            <pc:sldMk cId="2466367360" sldId="257"/>
            <ac:spMk id="3" creationId="{00000000-0000-0000-0000-000000000000}"/>
          </ac:spMkLst>
        </pc:spChg>
        <pc:spChg chg="mod">
          <ac:chgData name="Dr. Alaa Kareem" userId="cc6c2daa47495838" providerId="LiveId" clId="{083B18C1-CE57-49A9-BCB3-BF46AA8A7A26}" dt="2023-08-25T22:20:45.285" v="11" actId="1076"/>
          <ac:spMkLst>
            <pc:docMk/>
            <pc:sldMk cId="2466367360" sldId="257"/>
            <ac:spMk id="4" creationId="{00000000-0000-0000-0000-000000000000}"/>
          </ac:spMkLst>
        </pc:spChg>
        <pc:picChg chg="mod">
          <ac:chgData name="Dr. Alaa Kareem" userId="cc6c2daa47495838" providerId="LiveId" clId="{083B18C1-CE57-49A9-BCB3-BF46AA8A7A26}" dt="2023-08-25T22:13:40.023" v="6" actId="1076"/>
          <ac:picMkLst>
            <pc:docMk/>
            <pc:sldMk cId="2466367360" sldId="257"/>
            <ac:picMk id="2050" creationId="{00000000-0000-0000-0000-000000000000}"/>
          </ac:picMkLst>
        </pc:picChg>
      </pc:sldChg>
      <pc:sldChg chg="modSp mod">
        <pc:chgData name="Dr. Alaa Kareem" userId="cc6c2daa47495838" providerId="LiveId" clId="{083B18C1-CE57-49A9-BCB3-BF46AA8A7A26}" dt="2023-08-25T22:23:26.199" v="45" actId="14100"/>
        <pc:sldMkLst>
          <pc:docMk/>
          <pc:sldMk cId="1561302145" sldId="258"/>
        </pc:sldMkLst>
        <pc:spChg chg="mod">
          <ac:chgData name="Dr. Alaa Kareem" userId="cc6c2daa47495838" providerId="LiveId" clId="{083B18C1-CE57-49A9-BCB3-BF46AA8A7A26}" dt="2023-08-25T22:23:26.199" v="45" actId="14100"/>
          <ac:spMkLst>
            <pc:docMk/>
            <pc:sldMk cId="1561302145" sldId="258"/>
            <ac:spMk id="3" creationId="{00000000-0000-0000-0000-000000000000}"/>
          </ac:spMkLst>
        </pc:spChg>
        <pc:spChg chg="mod">
          <ac:chgData name="Dr. Alaa Kareem" userId="cc6c2daa47495838" providerId="LiveId" clId="{083B18C1-CE57-49A9-BCB3-BF46AA8A7A26}" dt="2023-08-25T22:23:18.550" v="43" actId="1076"/>
          <ac:spMkLst>
            <pc:docMk/>
            <pc:sldMk cId="1561302145" sldId="258"/>
            <ac:spMk id="4" creationId="{00000000-0000-0000-0000-000000000000}"/>
          </ac:spMkLst>
        </pc:spChg>
      </pc:sldChg>
      <pc:sldChg chg="addSp modSp mod">
        <pc:chgData name="Dr. Alaa Kareem" userId="cc6c2daa47495838" providerId="LiveId" clId="{083B18C1-CE57-49A9-BCB3-BF46AA8A7A26}" dt="2023-08-25T22:32:58.941" v="104" actId="20577"/>
        <pc:sldMkLst>
          <pc:docMk/>
          <pc:sldMk cId="4163828940" sldId="259"/>
        </pc:sldMkLst>
        <pc:spChg chg="mod">
          <ac:chgData name="Dr. Alaa Kareem" userId="cc6c2daa47495838" providerId="LiveId" clId="{083B18C1-CE57-49A9-BCB3-BF46AA8A7A26}" dt="2023-08-25T22:26:01.219" v="50" actId="14100"/>
          <ac:spMkLst>
            <pc:docMk/>
            <pc:sldMk cId="4163828940" sldId="259"/>
            <ac:spMk id="3" creationId="{00000000-0000-0000-0000-000000000000}"/>
          </ac:spMkLst>
        </pc:spChg>
        <pc:spChg chg="add mod">
          <ac:chgData name="Dr. Alaa Kareem" userId="cc6c2daa47495838" providerId="LiveId" clId="{083B18C1-CE57-49A9-BCB3-BF46AA8A7A26}" dt="2023-08-25T22:32:58.941" v="104" actId="20577"/>
          <ac:spMkLst>
            <pc:docMk/>
            <pc:sldMk cId="4163828940" sldId="259"/>
            <ac:spMk id="5" creationId="{3F77D69A-8EBB-4D3A-A70E-614F0C581C46}"/>
          </ac:spMkLst>
        </pc:spChg>
      </pc:sldChg>
      <pc:sldChg chg="modSp mod">
        <pc:chgData name="Dr. Alaa Kareem" userId="cc6c2daa47495838" providerId="LiveId" clId="{083B18C1-CE57-49A9-BCB3-BF46AA8A7A26}" dt="2023-08-25T22:47:39.054" v="139" actId="5793"/>
        <pc:sldMkLst>
          <pc:docMk/>
          <pc:sldMk cId="1119565366" sldId="260"/>
        </pc:sldMkLst>
        <pc:spChg chg="mod">
          <ac:chgData name="Dr. Alaa Kareem" userId="cc6c2daa47495838" providerId="LiveId" clId="{083B18C1-CE57-49A9-BCB3-BF46AA8A7A26}" dt="2023-08-25T22:47:39.054" v="139" actId="5793"/>
          <ac:spMkLst>
            <pc:docMk/>
            <pc:sldMk cId="1119565366" sldId="260"/>
            <ac:spMk id="3" creationId="{00000000-0000-0000-0000-000000000000}"/>
          </ac:spMkLst>
        </pc:spChg>
      </pc:sldChg>
      <pc:sldChg chg="modSp mod">
        <pc:chgData name="Dr. Alaa Kareem" userId="cc6c2daa47495838" providerId="LiveId" clId="{083B18C1-CE57-49A9-BCB3-BF46AA8A7A26}" dt="2023-08-25T22:51:56.048" v="180" actId="27636"/>
        <pc:sldMkLst>
          <pc:docMk/>
          <pc:sldMk cId="1934481380" sldId="261"/>
        </pc:sldMkLst>
        <pc:spChg chg="mod">
          <ac:chgData name="Dr. Alaa Kareem" userId="cc6c2daa47495838" providerId="LiveId" clId="{083B18C1-CE57-49A9-BCB3-BF46AA8A7A26}" dt="2023-08-25T22:51:56.048" v="180" actId="27636"/>
          <ac:spMkLst>
            <pc:docMk/>
            <pc:sldMk cId="1934481380" sldId="261"/>
            <ac:spMk id="3" creationId="{00000000-0000-0000-0000-000000000000}"/>
          </ac:spMkLst>
        </pc:spChg>
      </pc:sldChg>
      <pc:sldChg chg="modSp mod">
        <pc:chgData name="Dr. Alaa Kareem" userId="cc6c2daa47495838" providerId="LiveId" clId="{083B18C1-CE57-49A9-BCB3-BF46AA8A7A26}" dt="2023-08-25T22:53:30.237" v="190" actId="20577"/>
        <pc:sldMkLst>
          <pc:docMk/>
          <pc:sldMk cId="915298490" sldId="262"/>
        </pc:sldMkLst>
        <pc:spChg chg="mod">
          <ac:chgData name="Dr. Alaa Kareem" userId="cc6c2daa47495838" providerId="LiveId" clId="{083B18C1-CE57-49A9-BCB3-BF46AA8A7A26}" dt="2023-08-25T22:53:30.237" v="190" actId="20577"/>
          <ac:spMkLst>
            <pc:docMk/>
            <pc:sldMk cId="915298490" sldId="262"/>
            <ac:spMk id="3" creationId="{00000000-0000-0000-0000-000000000000}"/>
          </ac:spMkLst>
        </pc:spChg>
      </pc:sldChg>
      <pc:sldChg chg="modSp mod">
        <pc:chgData name="Dr. Alaa Kareem" userId="cc6c2daa47495838" providerId="LiveId" clId="{083B18C1-CE57-49A9-BCB3-BF46AA8A7A26}" dt="2023-08-25T22:54:33.249" v="194" actId="20577"/>
        <pc:sldMkLst>
          <pc:docMk/>
          <pc:sldMk cId="1083428626" sldId="263"/>
        </pc:sldMkLst>
        <pc:spChg chg="mod">
          <ac:chgData name="Dr. Alaa Kareem" userId="cc6c2daa47495838" providerId="LiveId" clId="{083B18C1-CE57-49A9-BCB3-BF46AA8A7A26}" dt="2023-08-25T22:54:33.249" v="194" actId="20577"/>
          <ac:spMkLst>
            <pc:docMk/>
            <pc:sldMk cId="1083428626" sldId="263"/>
            <ac:spMk id="3" creationId="{00000000-0000-0000-0000-000000000000}"/>
          </ac:spMkLst>
        </pc:spChg>
      </pc:sldChg>
      <pc:sldChg chg="modSp add mod ord">
        <pc:chgData name="Dr. Alaa Kareem" userId="cc6c2daa47495838" providerId="LiveId" clId="{083B18C1-CE57-49A9-BCB3-BF46AA8A7A26}" dt="2023-08-25T22:48:45.399" v="149" actId="14100"/>
        <pc:sldMkLst>
          <pc:docMk/>
          <pc:sldMk cId="3843870683" sldId="269"/>
        </pc:sldMkLst>
        <pc:spChg chg="mod">
          <ac:chgData name="Dr. Alaa Kareem" userId="cc6c2daa47495838" providerId="LiveId" clId="{083B18C1-CE57-49A9-BCB3-BF46AA8A7A26}" dt="2023-08-25T22:48:45.399" v="149" actId="14100"/>
          <ac:spMkLst>
            <pc:docMk/>
            <pc:sldMk cId="3843870683" sldId="269"/>
            <ac:spMk id="3" creationId="{00000000-0000-0000-0000-000000000000}"/>
          </ac:spMkLst>
        </pc:spChg>
        <pc:spChg chg="mod">
          <ac:chgData name="Dr. Alaa Kareem" userId="cc6c2daa47495838" providerId="LiveId" clId="{083B18C1-CE57-49A9-BCB3-BF46AA8A7A26}" dt="2023-08-25T22:48:10.305" v="143" actId="1076"/>
          <ac:spMkLst>
            <pc:docMk/>
            <pc:sldMk cId="3843870683" sldId="26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A46528D1-A421-48A8-9C9B-7EE3752F4D1C}" type="datetimeFigureOut">
              <a:rPr lang="ar-IQ" smtClean="0"/>
              <a:t>05/08/1445</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A730BEB-F688-4D99-90E8-A316F6585465}" type="slidenum">
              <a:rPr lang="ar-IQ" smtClean="0"/>
              <a:t>‹#›</a:t>
            </a:fld>
            <a:endParaRPr lang="ar-IQ"/>
          </a:p>
        </p:txBody>
      </p:sp>
    </p:spTree>
    <p:extLst>
      <p:ext uri="{BB962C8B-B14F-4D97-AF65-F5344CB8AC3E}">
        <p14:creationId xmlns:p14="http://schemas.microsoft.com/office/powerpoint/2010/main" val="332093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bakkah.com/ar/knowledge-center/%D8%A8%D9%8A%D8%A6%D8%A9-%D8%A7%D9%84%D8%B9%D9%85%D9%84-%D8%A7%D9%84%D8%A5%D9%8A%D8%AC%D8%A7%D8%A8%D9%8A%D8%A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bakkah.com/ar/knowledge-center/%D8%A2%D8%AB%D8%A7%D8%B1-%D8%A8%D9%8A%D8%A6%D8%A9-%D8%A7%D9%84%D8%B9%D9%85%D9%8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676400"/>
          </a:xfrm>
        </p:spPr>
        <p:txBody>
          <a:bodyPr>
            <a:normAutofit/>
          </a:bodyPr>
          <a:lstStyle/>
          <a:p>
            <a:r>
              <a:rPr lang="ar-IQ" b="1" cap="all" dirty="0">
                <a:ln w="9000" cmpd="sng">
                  <a:solidFill>
                    <a:schemeClr val="accent4">
                      <a:shade val="50000"/>
                      <a:satMod val="120000"/>
                    </a:schemeClr>
                  </a:solidFill>
                  <a:prstDash val="solid"/>
                </a:ln>
                <a:solidFill>
                  <a:schemeClr val="accent1"/>
                </a:solidFill>
                <a:effectLst>
                  <a:reflection blurRad="12700" stA="28000" endPos="45000" dist="1000" dir="5400000" sy="-100000" algn="bl" rotWithShape="0"/>
                </a:effectLst>
              </a:rPr>
              <a:t>الشخصية الادارية الناجحة</a:t>
            </a:r>
            <a:b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2525559" y="3967658"/>
            <a:ext cx="3737453" cy="1200329"/>
          </a:xfrm>
          <a:prstGeom prst="rect">
            <a:avLst/>
          </a:prstGeom>
          <a:noFill/>
        </p:spPr>
        <p:txBody>
          <a:bodyPr wrap="square" rtlCol="1">
            <a:spAutoFit/>
          </a:bodyPr>
          <a:lstStyle/>
          <a:p>
            <a:pPr algn="ctr"/>
            <a:r>
              <a:rPr lang="ar-IQ" sz="2400" b="1" dirty="0" err="1"/>
              <a:t>أ.د</a:t>
            </a:r>
            <a:r>
              <a:rPr lang="ar-IQ" sz="2400" b="1" dirty="0"/>
              <a:t>. علاء كريم محمد</a:t>
            </a:r>
          </a:p>
          <a:p>
            <a:pPr algn="ctr"/>
            <a:r>
              <a:rPr lang="ar-IQ" sz="2400" b="1" dirty="0" err="1"/>
              <a:t>م.م</a:t>
            </a:r>
            <a:r>
              <a:rPr lang="ar-IQ" sz="2400" b="1" dirty="0"/>
              <a:t>. مروه جاسم كريم </a:t>
            </a:r>
          </a:p>
          <a:p>
            <a:pPr algn="ctr"/>
            <a:r>
              <a:rPr lang="ar-IQ" sz="2400" b="1" dirty="0"/>
              <a:t>قسم الهندسة الكيميائية الاحيائية</a:t>
            </a:r>
          </a:p>
        </p:txBody>
      </p:sp>
      <p:pic>
        <p:nvPicPr>
          <p:cNvPr id="1026" name="Picture 2" descr="C:\Users\Lenovo\Desktop\شعار الكلية.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173" y="457200"/>
            <a:ext cx="1766627"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enovo\Desktop\شعار الوزار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64507"/>
            <a:ext cx="2143125" cy="1676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2799567" y="805840"/>
            <a:ext cx="3189439" cy="1327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solidFill>
                  <a:schemeClr val="tx1"/>
                </a:solidFill>
              </a:rPr>
              <a:t>وزارة التعليم العالي والبحث العلمي/ جامعة بغداد/ كلية الهندسة الخوارزمي</a:t>
            </a:r>
          </a:p>
        </p:txBody>
      </p:sp>
    </p:spTree>
    <p:extLst>
      <p:ext uri="{BB962C8B-B14F-4D97-AF65-F5344CB8AC3E}">
        <p14:creationId xmlns:p14="http://schemas.microsoft.com/office/powerpoint/2010/main" val="1716077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6019800"/>
          </a:xfrm>
        </p:spPr>
        <p:txBody>
          <a:bodyPr>
            <a:normAutofit/>
          </a:bodyPr>
          <a:lstStyle/>
          <a:p>
            <a:pPr marL="0" indent="0" algn="r" rtl="1">
              <a:buNone/>
            </a:pPr>
            <a:endParaRPr lang="ar-IQ" sz="2400" dirty="0"/>
          </a:p>
          <a:p>
            <a:pPr algn="r" rtl="1">
              <a:buFont typeface="Wingdings" pitchFamily="2" charset="2"/>
              <a:buChar char="Ø"/>
            </a:pPr>
            <a:endParaRPr lang="ar-IQ" sz="2400" dirty="0"/>
          </a:p>
          <a:p>
            <a:pPr marL="0" indent="0" algn="just" rtl="1">
              <a:buNone/>
            </a:pPr>
            <a:endParaRPr lang="ar-IQ" sz="2400" dirty="0"/>
          </a:p>
          <a:p>
            <a:pPr algn="just" rtl="1"/>
            <a:endParaRPr lang="ar-IQ" sz="2400" dirty="0"/>
          </a:p>
        </p:txBody>
      </p:sp>
      <p:sp>
        <p:nvSpPr>
          <p:cNvPr id="2" name="Rectangle 1"/>
          <p:cNvSpPr/>
          <p:nvPr/>
        </p:nvSpPr>
        <p:spPr>
          <a:xfrm>
            <a:off x="3429000" y="1295401"/>
            <a:ext cx="5181600" cy="1015663"/>
          </a:xfrm>
          <a:prstGeom prst="rect">
            <a:avLst/>
          </a:prstGeom>
        </p:spPr>
        <p:txBody>
          <a:bodyPr wrap="square">
            <a:spAutoFit/>
          </a:bodyPr>
          <a:lstStyle/>
          <a:p>
            <a:pPr algn="just" rtl="1"/>
            <a:r>
              <a:rPr lang="ar-IQ" sz="2000" b="1" dirty="0">
                <a:solidFill>
                  <a:srgbClr val="FF0000"/>
                </a:solidFill>
                <a:cs typeface="+mj-cs"/>
              </a:rPr>
              <a:t>رابعاً: الموظف الفردي</a:t>
            </a:r>
          </a:p>
          <a:p>
            <a:pPr algn="just" rtl="1"/>
            <a:r>
              <a:rPr lang="ar-IQ" sz="2000" dirty="0">
                <a:cs typeface="+mj-cs"/>
              </a:rPr>
              <a:t>من أهم سمات الموظف الفردي، أنه يقدم أفضل ما لديه في العمل عندما يعمل بمفرده.</a:t>
            </a:r>
          </a:p>
        </p:txBody>
      </p:sp>
      <p:sp>
        <p:nvSpPr>
          <p:cNvPr id="6" name="Rectangle 5"/>
          <p:cNvSpPr/>
          <p:nvPr/>
        </p:nvSpPr>
        <p:spPr>
          <a:xfrm>
            <a:off x="3795387" y="2603838"/>
            <a:ext cx="4813126" cy="1015663"/>
          </a:xfrm>
          <a:prstGeom prst="rect">
            <a:avLst/>
          </a:prstGeom>
        </p:spPr>
        <p:txBody>
          <a:bodyPr wrap="square">
            <a:spAutoFit/>
          </a:bodyPr>
          <a:lstStyle/>
          <a:p>
            <a:pPr algn="just" rtl="1"/>
            <a:r>
              <a:rPr lang="ar-IQ" sz="2000" b="1" dirty="0">
                <a:solidFill>
                  <a:srgbClr val="FF0000"/>
                </a:solidFill>
                <a:cs typeface="+mj-cs"/>
              </a:rPr>
              <a:t>خامساً: الموظف المتحفز</a:t>
            </a:r>
          </a:p>
          <a:p>
            <a:pPr algn="just" rtl="1"/>
            <a:r>
              <a:rPr lang="ar-IQ" sz="2000" dirty="0">
                <a:cs typeface="+mj-cs"/>
              </a:rPr>
              <a:t>يمتاز الموظف المتحفز بامتلاك الدافع الكبير الذي يجعله ينجز أكبر قدر ممكن من العمل.</a:t>
            </a:r>
          </a:p>
        </p:txBody>
      </p:sp>
      <p:sp>
        <p:nvSpPr>
          <p:cNvPr id="7" name="Rectangle 6"/>
          <p:cNvSpPr/>
          <p:nvPr/>
        </p:nvSpPr>
        <p:spPr>
          <a:xfrm>
            <a:off x="4038600" y="3810000"/>
            <a:ext cx="4572000" cy="1631216"/>
          </a:xfrm>
          <a:prstGeom prst="rect">
            <a:avLst/>
          </a:prstGeom>
        </p:spPr>
        <p:txBody>
          <a:bodyPr>
            <a:spAutoFit/>
          </a:bodyPr>
          <a:lstStyle/>
          <a:p>
            <a:pPr algn="just" rtl="1"/>
            <a:r>
              <a:rPr lang="ar-IQ" sz="2000" b="1" dirty="0">
                <a:solidFill>
                  <a:srgbClr val="FF0000"/>
                </a:solidFill>
                <a:cs typeface="+mj-cs"/>
              </a:rPr>
              <a:t>سادساً: الموظف الودود</a:t>
            </a:r>
          </a:p>
          <a:p>
            <a:pPr algn="just" rtl="1"/>
            <a:r>
              <a:rPr lang="ar-IQ" sz="2000" dirty="0">
                <a:cs typeface="+mj-cs"/>
              </a:rPr>
              <a:t>دومًا ما يسعى الموظف الودود لأن يكون شخصية محبوبة في مكان العمل، وهو ما يولد </a:t>
            </a:r>
            <a:r>
              <a:rPr lang="ar-IQ" sz="2000" dirty="0">
                <a:solidFill>
                  <a:srgbClr val="0070C0"/>
                </a:solidFill>
                <a:cs typeface="+mj-cs"/>
              </a:rPr>
              <a:t>ع</a:t>
            </a:r>
            <a:r>
              <a:rPr lang="ar-IQ" sz="2000" dirty="0">
                <a:solidFill>
                  <a:srgbClr val="0070C0"/>
                </a:solidFill>
                <a:cs typeface="+mj-cs"/>
                <a:hlinkClick r:id="rId2"/>
              </a:rPr>
              <a:t>لاقات إيجابية في بيئة العمل</a:t>
            </a:r>
            <a:r>
              <a:rPr lang="ar-IQ" sz="2000" dirty="0">
                <a:solidFill>
                  <a:srgbClr val="0070C0"/>
                </a:solidFill>
                <a:cs typeface="+mj-cs"/>
              </a:rPr>
              <a:t>.</a:t>
            </a:r>
          </a:p>
          <a:p>
            <a:pPr algn="just" rtl="1"/>
            <a:endParaRPr lang="ar-IQ" sz="2000" dirty="0">
              <a:cs typeface="+mj-cs"/>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1"/>
            <a:ext cx="3200400" cy="46482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34286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 calcmode="lin" valueType="num">
                                      <p:cBhvr additive="base">
                                        <p:cTn id="25" dur="500" fill="hold"/>
                                        <p:tgtEl>
                                          <p:spTgt spid="2050"/>
                                        </p:tgtEl>
                                        <p:attrNameLst>
                                          <p:attrName>ppt_x</p:attrName>
                                        </p:attrNameLst>
                                      </p:cBhvr>
                                      <p:tavLst>
                                        <p:tav tm="0">
                                          <p:val>
                                            <p:strVal val="#ppt_x"/>
                                          </p:val>
                                        </p:tav>
                                        <p:tav tm="100000">
                                          <p:val>
                                            <p:strVal val="#ppt_x"/>
                                          </p:val>
                                        </p:tav>
                                      </p:tavLst>
                                    </p:anim>
                                    <p:anim calcmode="lin" valueType="num">
                                      <p:cBhvr additive="base">
                                        <p:cTn id="2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rtl="1">
              <a:buNone/>
            </a:pPr>
            <a:endParaRPr lang="ar-IQ" sz="2800" dirty="0"/>
          </a:p>
          <a:p>
            <a:pPr algn="just" rtl="1"/>
            <a:endParaRPr lang="ar-IQ" sz="2800" dirty="0"/>
          </a:p>
        </p:txBody>
      </p:sp>
      <p:sp>
        <p:nvSpPr>
          <p:cNvPr id="5" name="Rectangle 4"/>
          <p:cNvSpPr/>
          <p:nvPr/>
        </p:nvSpPr>
        <p:spPr>
          <a:xfrm>
            <a:off x="4038600" y="521257"/>
            <a:ext cx="4871581" cy="1323439"/>
          </a:xfrm>
          <a:prstGeom prst="rect">
            <a:avLst/>
          </a:prstGeom>
        </p:spPr>
        <p:txBody>
          <a:bodyPr wrap="square">
            <a:spAutoFit/>
          </a:bodyPr>
          <a:lstStyle/>
          <a:p>
            <a:pPr algn="just" rtl="1"/>
            <a:r>
              <a:rPr lang="ar-IQ" sz="2000" b="1" dirty="0">
                <a:solidFill>
                  <a:srgbClr val="FF0000"/>
                </a:solidFill>
                <a:cs typeface="+mj-cs"/>
              </a:rPr>
              <a:t>سابعاً: </a:t>
            </a:r>
            <a:r>
              <a:rPr lang="ar-IQ" sz="2000" b="1" dirty="0">
                <a:cs typeface="+mj-cs"/>
              </a:rPr>
              <a:t> </a:t>
            </a:r>
            <a:r>
              <a:rPr lang="ar-IQ" sz="2000" b="1" dirty="0">
                <a:solidFill>
                  <a:srgbClr val="FF0000"/>
                </a:solidFill>
                <a:cs typeface="+mj-cs"/>
              </a:rPr>
              <a:t>الموظف الكامل</a:t>
            </a:r>
          </a:p>
          <a:p>
            <a:pPr algn="just" rtl="1"/>
            <a:r>
              <a:rPr lang="ar-IQ" sz="2000" dirty="0">
                <a:cs typeface="+mj-cs"/>
              </a:rPr>
              <a:t>الموظف الذي يسعى للكمال و يقوم بمسؤولياته بالشكل الأمثل في جميع الأوقات، إذ أن اهتمامه الشديد بالتفاصيل يجعله يقدم نتائج رائعة.</a:t>
            </a:r>
          </a:p>
        </p:txBody>
      </p:sp>
      <p:sp>
        <p:nvSpPr>
          <p:cNvPr id="6" name="Rectangle 5"/>
          <p:cNvSpPr/>
          <p:nvPr/>
        </p:nvSpPr>
        <p:spPr>
          <a:xfrm>
            <a:off x="4038599" y="2133600"/>
            <a:ext cx="4917509" cy="1015663"/>
          </a:xfrm>
          <a:prstGeom prst="rect">
            <a:avLst/>
          </a:prstGeom>
        </p:spPr>
        <p:txBody>
          <a:bodyPr wrap="square">
            <a:spAutoFit/>
          </a:bodyPr>
          <a:lstStyle/>
          <a:p>
            <a:pPr algn="just" rtl="1"/>
            <a:r>
              <a:rPr lang="ar-IQ" sz="2000" b="1" dirty="0">
                <a:solidFill>
                  <a:srgbClr val="FF0000"/>
                </a:solidFill>
                <a:cs typeface="+mj-cs"/>
              </a:rPr>
              <a:t>ثامناً: الموظف المثير للقلق</a:t>
            </a:r>
          </a:p>
          <a:p>
            <a:pPr algn="just" rtl="1"/>
            <a:r>
              <a:rPr lang="ar-IQ" sz="2000" dirty="0">
                <a:cs typeface="+mj-cs"/>
              </a:rPr>
              <a:t>الموظف المثير للقلق هو الشخص الذي دومًا ما يشعر بقلق بشأن العمل الذي يقوم به.</a:t>
            </a:r>
          </a:p>
        </p:txBody>
      </p:sp>
      <p:sp>
        <p:nvSpPr>
          <p:cNvPr id="7" name="Rectangle 6"/>
          <p:cNvSpPr/>
          <p:nvPr/>
        </p:nvSpPr>
        <p:spPr>
          <a:xfrm>
            <a:off x="4038600" y="3657600"/>
            <a:ext cx="4917509" cy="1631216"/>
          </a:xfrm>
          <a:prstGeom prst="rect">
            <a:avLst/>
          </a:prstGeom>
        </p:spPr>
        <p:txBody>
          <a:bodyPr wrap="square">
            <a:spAutoFit/>
          </a:bodyPr>
          <a:lstStyle/>
          <a:p>
            <a:pPr algn="r" rtl="1"/>
            <a:r>
              <a:rPr lang="ar-IQ" sz="2000" b="1" dirty="0">
                <a:solidFill>
                  <a:srgbClr val="FF0000"/>
                </a:solidFill>
                <a:cs typeface="+mj-cs"/>
              </a:rPr>
              <a:t>تاسعاً: </a:t>
            </a:r>
            <a:r>
              <a:rPr lang="ar-IQ" sz="2000" b="1" dirty="0">
                <a:solidFill>
                  <a:srgbClr val="FF0000"/>
                </a:solidFill>
                <a:latin typeface="DIN REGULAR"/>
                <a:cs typeface="+mj-cs"/>
              </a:rPr>
              <a:t>الموظف المتصاعد</a:t>
            </a:r>
          </a:p>
          <a:p>
            <a:pPr algn="just" rtl="1"/>
            <a:r>
              <a:rPr lang="ar-IQ" sz="2000" dirty="0">
                <a:cs typeface="+mj-cs"/>
              </a:rPr>
              <a:t>يتعامل الموظف المتصاعد مع زملائه في العمل بطريقة تختلف حسب تقييم كل موظف، إذ يتصرف باحترام شديد عند تعامله مع الموظفين الكبار أو الذين يتفوقون عليه، ويقدم النقد أو النصيحة لأقرانه أو من هم أقل منه.</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524000"/>
            <a:ext cx="3657601" cy="325985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167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 calcmode="lin" valueType="num">
                                      <p:cBhvr additive="base">
                                        <p:cTn id="25" dur="500" fill="hold"/>
                                        <p:tgtEl>
                                          <p:spTgt spid="3074"/>
                                        </p:tgtEl>
                                        <p:attrNameLst>
                                          <p:attrName>ppt_x</p:attrName>
                                        </p:attrNameLst>
                                      </p:cBhvr>
                                      <p:tavLst>
                                        <p:tav tm="0">
                                          <p:val>
                                            <p:strVal val="#ppt_x"/>
                                          </p:val>
                                        </p:tav>
                                        <p:tav tm="100000">
                                          <p:val>
                                            <p:strVal val="#ppt_x"/>
                                          </p:val>
                                        </p:tav>
                                      </p:tavLst>
                                    </p:anim>
                                    <p:anim calcmode="lin" valueType="num">
                                      <p:cBhvr additive="base">
                                        <p:cTn id="26"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0970" y="2296873"/>
            <a:ext cx="3657600" cy="3477875"/>
          </a:xfrm>
        </p:spPr>
        <p:txBody>
          <a:bodyPr wrap="square">
            <a:spAutoFit/>
          </a:bodyPr>
          <a:lstStyle/>
          <a:p>
            <a:pPr marL="0" indent="0" algn="just" rtl="1">
              <a:buNone/>
            </a:pPr>
            <a:r>
              <a:rPr lang="ar-IQ" sz="2000" b="1" dirty="0">
                <a:solidFill>
                  <a:srgbClr val="FF0000"/>
                </a:solidFill>
                <a:cs typeface="+mj-cs"/>
              </a:rPr>
              <a:t>الحادي عشر: الموظف الخبير</a:t>
            </a:r>
          </a:p>
          <a:p>
            <a:pPr marL="0" indent="0" algn="just" rtl="1">
              <a:buNone/>
            </a:pPr>
            <a:r>
              <a:rPr lang="ar-IQ" sz="2000" dirty="0">
                <a:cs typeface="+mj-cs"/>
              </a:rPr>
              <a:t>هو موظف لديهِ خبرة كبيرة في مجال عملهِ، و يمتلك الإجابة الصحيحة لكل موقف يتعلق بعمله. </a:t>
            </a:r>
          </a:p>
          <a:p>
            <a:pPr marL="0" indent="0" algn="just" rtl="1">
              <a:buNone/>
            </a:pPr>
            <a:endParaRPr lang="ar-IQ" sz="2000" dirty="0">
              <a:cs typeface="+mj-cs"/>
            </a:endParaRPr>
          </a:p>
          <a:p>
            <a:pPr marL="0" indent="0" algn="just" rtl="1">
              <a:buNone/>
            </a:pPr>
            <a:r>
              <a:rPr lang="ar-IQ" sz="2000" b="1" dirty="0">
                <a:solidFill>
                  <a:srgbClr val="FF0000"/>
                </a:solidFill>
                <a:cs typeface="+mj-cs"/>
              </a:rPr>
              <a:t>الثاني عشر: الموظف المبدع</a:t>
            </a:r>
          </a:p>
          <a:p>
            <a:pPr marL="0" indent="0" algn="just" rtl="1">
              <a:buNone/>
            </a:pPr>
            <a:r>
              <a:rPr lang="ar-IQ" sz="2000" dirty="0">
                <a:cs typeface="+mj-cs"/>
              </a:rPr>
              <a:t>الموظف المبدع هو الشخص الذي يحب الابتكار ويسعى لخلق طرق أفضل لأشياء مختلفة في العمل.</a:t>
            </a:r>
          </a:p>
          <a:p>
            <a:pPr marL="0" algn="just" rtl="1"/>
            <a:endParaRPr lang="ar-IQ" sz="2000" b="1" dirty="0">
              <a:solidFill>
                <a:srgbClr val="FF0000"/>
              </a:solidFill>
              <a:cs typeface="+mj-cs"/>
            </a:endParaRPr>
          </a:p>
        </p:txBody>
      </p:sp>
      <p:sp>
        <p:nvSpPr>
          <p:cNvPr id="4" name="Rectangle 3"/>
          <p:cNvSpPr/>
          <p:nvPr/>
        </p:nvSpPr>
        <p:spPr>
          <a:xfrm>
            <a:off x="4858011" y="973434"/>
            <a:ext cx="3828788" cy="1015663"/>
          </a:xfrm>
          <a:prstGeom prst="rect">
            <a:avLst/>
          </a:prstGeom>
        </p:spPr>
        <p:txBody>
          <a:bodyPr wrap="square">
            <a:spAutoFit/>
          </a:bodyPr>
          <a:lstStyle/>
          <a:p>
            <a:pPr algn="r" rtl="1"/>
            <a:r>
              <a:rPr lang="ar-IQ" sz="2000" b="1" dirty="0">
                <a:solidFill>
                  <a:srgbClr val="FF0000"/>
                </a:solidFill>
                <a:cs typeface="+mj-cs"/>
              </a:rPr>
              <a:t>عاشراً: </a:t>
            </a:r>
            <a:r>
              <a:rPr lang="ar-IQ" sz="2000" b="1" dirty="0">
                <a:solidFill>
                  <a:srgbClr val="FF0000"/>
                </a:solidFill>
                <a:latin typeface="DIN REGULAR"/>
                <a:cs typeface="+mj-cs"/>
              </a:rPr>
              <a:t>الموظف القائد</a:t>
            </a:r>
          </a:p>
          <a:p>
            <a:pPr algn="just" rtl="1"/>
            <a:r>
              <a:rPr lang="ar-IQ" sz="2000" dirty="0">
                <a:latin typeface="DIN REGULAR"/>
                <a:cs typeface="+mj-cs"/>
              </a:rPr>
              <a:t>يحب الموظف القائد أن يكون له تأثيرًا في مكان العمل.</a:t>
            </a:r>
            <a:endParaRPr lang="ar-IQ" sz="2000" b="0" i="0" dirty="0">
              <a:effectLst/>
              <a:latin typeface="DIN REGULAR"/>
              <a:cs typeface="+mj-cs"/>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3810000" cy="3048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5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8"/>
                                        </p:tgtEl>
                                        <p:attrNameLst>
                                          <p:attrName>style.visibility</p:attrName>
                                        </p:attrNameLst>
                                      </p:cBhvr>
                                      <p:to>
                                        <p:strVal val="visible"/>
                                      </p:to>
                                    </p:set>
                                    <p:anim calcmode="lin" valueType="num">
                                      <p:cBhvr additive="base">
                                        <p:cTn id="37" dur="500" fill="hold"/>
                                        <p:tgtEl>
                                          <p:spTgt spid="4098"/>
                                        </p:tgtEl>
                                        <p:attrNameLst>
                                          <p:attrName>ppt_x</p:attrName>
                                        </p:attrNameLst>
                                      </p:cBhvr>
                                      <p:tavLst>
                                        <p:tav tm="0">
                                          <p:val>
                                            <p:strVal val="#ppt_x"/>
                                          </p:val>
                                        </p:tav>
                                        <p:tav tm="100000">
                                          <p:val>
                                            <p:strVal val="#ppt_x"/>
                                          </p:val>
                                        </p:tav>
                                      </p:tavLst>
                                    </p:anim>
                                    <p:anim calcmode="lin" valueType="num">
                                      <p:cBhvr additive="base">
                                        <p:cTn id="3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2"/>
            <a:ext cx="3962400" cy="4648198"/>
          </a:xfrm>
        </p:spPr>
        <p:txBody>
          <a:bodyPr>
            <a:noAutofit/>
          </a:bodyPr>
          <a:lstStyle/>
          <a:p>
            <a:pPr algn="just" rtl="1" fontAlgn="base"/>
            <a:r>
              <a:rPr lang="ar-IQ" sz="2400" dirty="0"/>
              <a:t>هناك العديد من العوامل التي تلعب دورًا بارزًا في </a:t>
            </a:r>
            <a:r>
              <a:rPr lang="ar-IQ" sz="2400" dirty="0">
                <a:hlinkClick r:id="rId2"/>
              </a:rPr>
              <a:t>خلق الرضا الوظيفي ببيئة العمل</a:t>
            </a:r>
            <a:r>
              <a:rPr lang="ar-IQ" sz="2400" dirty="0"/>
              <a:t>، ولعل أبرزها شخصيات الزملاء في العمل، والذين يقضون جزءًا كبيرًا من أوقاتهم مع بعضهم البعض، ولذلك فإن معرفة طبيعة تلك الشخصيات أمرًا مهمًا للغاية.</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52600"/>
            <a:ext cx="4114800" cy="406944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IQ" dirty="0"/>
              <a:t>الخلاصة </a:t>
            </a:r>
          </a:p>
        </p:txBody>
      </p:sp>
    </p:spTree>
    <p:extLst>
      <p:ext uri="{BB962C8B-B14F-4D97-AF65-F5344CB8AC3E}">
        <p14:creationId xmlns:p14="http://schemas.microsoft.com/office/powerpoint/2010/main" val="1826739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additive="base">
                                        <p:cTn id="19" dur="500" fill="hold"/>
                                        <p:tgtEl>
                                          <p:spTgt spid="5122"/>
                                        </p:tgtEl>
                                        <p:attrNameLst>
                                          <p:attrName>ppt_x</p:attrName>
                                        </p:attrNameLst>
                                      </p:cBhvr>
                                      <p:tavLst>
                                        <p:tav tm="0">
                                          <p:val>
                                            <p:strVal val="#ppt_x"/>
                                          </p:val>
                                        </p:tav>
                                        <p:tav tm="100000">
                                          <p:val>
                                            <p:strVal val="#ppt_x"/>
                                          </p:val>
                                        </p:tav>
                                      </p:tavLst>
                                    </p:anim>
                                    <p:anim calcmode="lin" valueType="num">
                                      <p:cBhvr additive="base">
                                        <p:cTn id="2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75C6F4-1068-42D4-9175-219580404496}"/>
              </a:ext>
            </a:extLst>
          </p:cNvPr>
          <p:cNvSpPr/>
          <p:nvPr/>
        </p:nvSpPr>
        <p:spPr>
          <a:xfrm>
            <a:off x="2837394" y="2967335"/>
            <a:ext cx="3469219" cy="923330"/>
          </a:xfrm>
          <a:prstGeom prst="rect">
            <a:avLst/>
          </a:prstGeom>
          <a:noFill/>
        </p:spPr>
        <p:txBody>
          <a:bodyPr wrap="none" lIns="91440" tIns="45720" rIns="91440" bIns="45720">
            <a:spAutoFit/>
          </a:bodyPr>
          <a:lstStyle/>
          <a:p>
            <a:pPr algn="ctr"/>
            <a:r>
              <a:rPr lang="ar-IQ"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شكرا لاصغائكم</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6476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600" y="2895600"/>
            <a:ext cx="5029200" cy="3657600"/>
          </a:xfrm>
        </p:spPr>
        <p:txBody>
          <a:bodyPr>
            <a:noAutofit/>
          </a:bodyPr>
          <a:lstStyle/>
          <a:p>
            <a:pPr algn="just" rtl="1"/>
            <a:r>
              <a:rPr lang="ar-IQ" sz="2400" b="1" u="sng" dirty="0">
                <a:solidFill>
                  <a:srgbClr val="FF0000"/>
                </a:solidFill>
                <a:cs typeface="+mj-cs"/>
              </a:rPr>
              <a:t>اولاً</a:t>
            </a:r>
            <a:r>
              <a:rPr lang="ar-IQ" sz="2400" b="1" dirty="0">
                <a:solidFill>
                  <a:srgbClr val="FF0000"/>
                </a:solidFill>
                <a:cs typeface="+mj-cs"/>
              </a:rPr>
              <a:t>: </a:t>
            </a:r>
            <a:r>
              <a:rPr lang="ar-IQ" sz="2400" b="1" dirty="0">
                <a:solidFill>
                  <a:schemeClr val="tx1"/>
                </a:solidFill>
                <a:cs typeface="+mj-cs"/>
              </a:rPr>
              <a:t>التعرف على الشخصية والشخصية الادارية.</a:t>
            </a:r>
          </a:p>
          <a:p>
            <a:pPr algn="just" rtl="1"/>
            <a:r>
              <a:rPr lang="ar-IQ" sz="2400" b="1" u="sng" dirty="0">
                <a:solidFill>
                  <a:srgbClr val="FF0000"/>
                </a:solidFill>
                <a:cs typeface="+mj-cs"/>
              </a:rPr>
              <a:t>ثانياً</a:t>
            </a:r>
            <a:r>
              <a:rPr lang="ar-IQ" sz="2400" b="1" dirty="0">
                <a:solidFill>
                  <a:srgbClr val="FF0000"/>
                </a:solidFill>
                <a:cs typeface="+mj-cs"/>
              </a:rPr>
              <a:t>: </a:t>
            </a:r>
            <a:r>
              <a:rPr lang="ar-IQ" sz="2400" b="1" dirty="0">
                <a:solidFill>
                  <a:schemeClr val="tx1"/>
                </a:solidFill>
                <a:cs typeface="+mj-cs"/>
              </a:rPr>
              <a:t>التعرف على مهارات الاداري الناجح.</a:t>
            </a:r>
          </a:p>
          <a:p>
            <a:pPr algn="just" rtl="1"/>
            <a:r>
              <a:rPr lang="ar-IQ" sz="2400" b="1" u="sng" dirty="0">
                <a:solidFill>
                  <a:srgbClr val="FF0000"/>
                </a:solidFill>
                <a:cs typeface="+mj-cs"/>
              </a:rPr>
              <a:t>ثالثاً</a:t>
            </a:r>
            <a:r>
              <a:rPr lang="ar-IQ" sz="2400" b="1" dirty="0">
                <a:solidFill>
                  <a:srgbClr val="FF0000"/>
                </a:solidFill>
                <a:cs typeface="+mj-cs"/>
              </a:rPr>
              <a:t>: </a:t>
            </a:r>
            <a:r>
              <a:rPr lang="ar-IQ" sz="2400" b="1" dirty="0">
                <a:solidFill>
                  <a:schemeClr val="tx1"/>
                </a:solidFill>
                <a:cs typeface="+mj-cs"/>
              </a:rPr>
              <a:t>بيان سمات الشخصية الناجحة.</a:t>
            </a:r>
          </a:p>
          <a:p>
            <a:pPr algn="just" rtl="1"/>
            <a:r>
              <a:rPr lang="ar-IQ" sz="2400" b="1" u="sng" dirty="0">
                <a:solidFill>
                  <a:srgbClr val="FF0000"/>
                </a:solidFill>
                <a:cs typeface="+mj-cs"/>
              </a:rPr>
              <a:t>رابعاً</a:t>
            </a:r>
            <a:r>
              <a:rPr lang="ar-IQ" sz="2400" b="1" dirty="0">
                <a:solidFill>
                  <a:srgbClr val="FF0000"/>
                </a:solidFill>
                <a:cs typeface="+mj-cs"/>
              </a:rPr>
              <a:t>: </a:t>
            </a:r>
            <a:r>
              <a:rPr lang="ar-IQ" sz="2400" b="1" dirty="0">
                <a:solidFill>
                  <a:schemeClr val="tx1"/>
                </a:solidFill>
                <a:cs typeface="+mj-cs"/>
              </a:rPr>
              <a:t>التعرف على انماط الشخصية في بيئة العمل وكيفية التعامل معها.</a:t>
            </a:r>
          </a:p>
        </p:txBody>
      </p:sp>
      <p:sp>
        <p:nvSpPr>
          <p:cNvPr id="4" name="Cloud 3"/>
          <p:cNvSpPr/>
          <p:nvPr/>
        </p:nvSpPr>
        <p:spPr>
          <a:xfrm>
            <a:off x="5181600" y="685800"/>
            <a:ext cx="2743200" cy="1524000"/>
          </a:xfrm>
          <a:prstGeom prst="cloud">
            <a:avLst/>
          </a:prstGeom>
          <a:ln/>
        </p:spPr>
        <p:style>
          <a:lnRef idx="2">
            <a:schemeClr val="accent1"/>
          </a:lnRef>
          <a:fillRef idx="1">
            <a:schemeClr val="lt1"/>
          </a:fillRef>
          <a:effectRef idx="0">
            <a:schemeClr val="accent1"/>
          </a:effectRef>
          <a:fontRef idx="minor">
            <a:schemeClr val="dk1"/>
          </a:fontRef>
        </p:style>
        <p:txBody>
          <a:bodyPr rtlCol="1" anchor="ctr"/>
          <a:lstStyle/>
          <a:p>
            <a:pPr algn="ctr"/>
            <a:r>
              <a:rPr lang="ar-IQ" sz="4400" b="1" cap="all" dirty="0">
                <a:ln w="9000" cmpd="sng">
                  <a:solidFill>
                    <a:schemeClr val="accent4">
                      <a:shade val="50000"/>
                      <a:satMod val="120000"/>
                    </a:schemeClr>
                  </a:solidFill>
                  <a:prstDash val="solid"/>
                </a:ln>
                <a:solidFill>
                  <a:schemeClr val="accent1"/>
                </a:solidFill>
                <a:effectLst>
                  <a:reflection blurRad="12700" stA="28000" endPos="45000" dist="1000" dir="5400000" sy="-100000" algn="bl" rotWithShape="0"/>
                </a:effectLst>
                <a:cs typeface="+mj-cs"/>
              </a:rPr>
              <a:t>الاهداف</a:t>
            </a:r>
            <a:r>
              <a:rPr lang="ar-IQ"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solidFill>
                <a:effectLst>
                  <a:outerShdw blurRad="41275" dist="12700" dir="12000000" algn="tl" rotWithShape="0">
                    <a:srgbClr val="000000">
                      <a:alpha val="40000"/>
                    </a:srgbClr>
                  </a:outerShdw>
                </a:effectLst>
                <a:cs typeface="+mj-cs"/>
              </a:rPr>
              <a:t> </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3352800" cy="31242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6367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49218"/>
            <a:ext cx="8229600" cy="5380182"/>
          </a:xfrm>
        </p:spPr>
        <p:txBody>
          <a:bodyPr>
            <a:noAutofit/>
          </a:bodyPr>
          <a:lstStyle/>
          <a:p>
            <a:pPr marL="0" indent="0" algn="just" rtl="1">
              <a:buNone/>
            </a:pPr>
            <a:r>
              <a:rPr lang="ar-IQ" sz="2400" dirty="0"/>
              <a:t>   تعد الشخصية الادارية الناجحة شيء مهم جداً ان يتحلى بهِ الشخص الاداري، اذ ان الاداري الناجح هو شخص يتصف ب </a:t>
            </a:r>
          </a:p>
          <a:p>
            <a:pPr algn="just" rtl="1">
              <a:buFont typeface="Wingdings" panose="05000000000000000000" pitchFamily="2" charset="2"/>
              <a:buChar char="v"/>
            </a:pPr>
            <a:r>
              <a:rPr lang="ar-IQ" sz="2400" dirty="0"/>
              <a:t>بالابداع </a:t>
            </a:r>
          </a:p>
          <a:p>
            <a:pPr algn="just" rtl="1">
              <a:buFont typeface="Wingdings" panose="05000000000000000000" pitchFamily="2" charset="2"/>
              <a:buChar char="v"/>
            </a:pPr>
            <a:r>
              <a:rPr lang="ar-IQ" sz="2400" dirty="0"/>
              <a:t>القابلية على ابتكار اساليب جديدة لمعالجة الامور والتعامل معها من اجل الحصول على افضل النتائج الممكنة. </a:t>
            </a:r>
          </a:p>
          <a:p>
            <a:pPr algn="just" rtl="1">
              <a:buFont typeface="Wingdings" panose="05000000000000000000" pitchFamily="2" charset="2"/>
              <a:buChar char="v"/>
            </a:pPr>
            <a:r>
              <a:rPr lang="ar-IQ" sz="2400" dirty="0"/>
              <a:t>المقدرة على وضع الخطط وتنفيذها بأفضل شكل</a:t>
            </a:r>
          </a:p>
          <a:p>
            <a:pPr algn="just" rtl="1">
              <a:buFont typeface="Wingdings" panose="05000000000000000000" pitchFamily="2" charset="2"/>
              <a:buChar char="v"/>
            </a:pPr>
            <a:r>
              <a:rPr lang="ar-IQ" sz="2400" dirty="0"/>
              <a:t> التعامل مع الموظفين الذين يقودهم بطريقة رائعة تنم عن قدرتهِ على ادارة فريق.  </a:t>
            </a:r>
          </a:p>
        </p:txBody>
      </p:sp>
      <p:sp>
        <p:nvSpPr>
          <p:cNvPr id="4" name="Title 1"/>
          <p:cNvSpPr>
            <a:spLocks noGrp="1"/>
          </p:cNvSpPr>
          <p:nvPr>
            <p:ph type="title"/>
          </p:nvPr>
        </p:nvSpPr>
        <p:spPr>
          <a:xfrm>
            <a:off x="427182" y="76200"/>
            <a:ext cx="8229600" cy="1143000"/>
          </a:xfrm>
        </p:spPr>
        <p:style>
          <a:lnRef idx="1">
            <a:schemeClr val="accent1"/>
          </a:lnRef>
          <a:fillRef idx="3">
            <a:schemeClr val="accent1"/>
          </a:fillRef>
          <a:effectRef idx="2">
            <a:schemeClr val="accent1"/>
          </a:effectRef>
          <a:fontRef idx="minor">
            <a:schemeClr val="lt1"/>
          </a:fontRef>
        </p:style>
        <p:txBody>
          <a:bodyPr/>
          <a:lstStyle/>
          <a:p>
            <a:r>
              <a:rPr lang="ar-IQ" dirty="0"/>
              <a:t>المقدمة</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99" y="4343400"/>
            <a:ext cx="3752271" cy="190499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302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Autofit/>
          </a:bodyPr>
          <a:lstStyle/>
          <a:p>
            <a:pPr marL="0" indent="0" algn="just" rtl="1">
              <a:buNone/>
            </a:pPr>
            <a:r>
              <a:rPr lang="ar-IQ" sz="2000" dirty="0">
                <a:cs typeface="+mj-cs"/>
              </a:rPr>
              <a:t> </a:t>
            </a:r>
            <a:r>
              <a:rPr lang="ar-IQ" sz="2000" b="1" dirty="0">
                <a:solidFill>
                  <a:srgbClr val="FF0000"/>
                </a:solidFill>
                <a:cs typeface="+mj-cs"/>
              </a:rPr>
              <a:t>الشخصية : </a:t>
            </a:r>
            <a:r>
              <a:rPr lang="ar-IQ" sz="2000" dirty="0">
                <a:cs typeface="+mj-cs"/>
              </a:rPr>
              <a:t>هي عبارة عن مجموعة من السمات او الصفات التي يتميز بها الفرد، والتي تختلف من شخص الى اخر. حيث يتفرد كل شخص بصفات تميزه عن غيرهُ . تنتج هذهِ الصفات او السمات اما عن العوامل الوراثية البيولوجية  اوالاجتماعية المكتسبة.</a:t>
            </a:r>
          </a:p>
          <a:p>
            <a:pPr marL="0" indent="0" algn="just" rtl="1">
              <a:buNone/>
            </a:pPr>
            <a:r>
              <a:rPr lang="ar-IQ" sz="2000" b="1" dirty="0">
                <a:solidFill>
                  <a:srgbClr val="FF0000"/>
                </a:solidFill>
                <a:cs typeface="+mj-cs"/>
              </a:rPr>
              <a:t>اما بالنسبة للشخصية الادارية او الشخص الاداري: </a:t>
            </a:r>
            <a:r>
              <a:rPr lang="ar-IQ" sz="2000" dirty="0">
                <a:cs typeface="+mj-cs"/>
              </a:rPr>
              <a:t>هو السلوك المميز للشخص والسمات والصفات التي تظهر على عاداتهِ الفكرية وتعبيراتهِ واهتماماتهِ واسلوبهِ في العمل. فهو شخص يوجه جهودهِ وجهود الاخرين معهُ لتحقيق الاهداف المتفق عليها </a:t>
            </a:r>
            <a:r>
              <a:rPr lang="ar-IQ" sz="2000" u="sng" dirty="0">
                <a:cs typeface="+mj-cs"/>
              </a:rPr>
              <a:t>مستعملاً الصلاحيات الادارية والمهارات الادارية مع التوظيف الامثل للقدرات والامكانات.</a:t>
            </a:r>
          </a:p>
          <a:p>
            <a:pPr marL="111125" indent="-1588" algn="just" rtl="1">
              <a:lnSpc>
                <a:spcPct val="170000"/>
              </a:lnSpc>
              <a:buNone/>
            </a:pPr>
            <a:endParaRPr lang="ar-IQ" sz="2000" dirty="0">
              <a:cs typeface="+mj-cs"/>
            </a:endParaRPr>
          </a:p>
        </p:txBody>
      </p:sp>
      <p:sp>
        <p:nvSpPr>
          <p:cNvPr id="4"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ar-IQ" dirty="0"/>
              <a:t>مفهوم الشخصية والشخصية الادارية</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810000"/>
            <a:ext cx="5410200" cy="2438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38289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indent="0" algn="just" rtl="1">
              <a:buNone/>
            </a:pPr>
            <a:endParaRPr lang="ar-IQ" sz="1800" dirty="0"/>
          </a:p>
          <a:p>
            <a:pPr marL="0" indent="0" algn="just" rtl="1">
              <a:buNone/>
            </a:pPr>
            <a:r>
              <a:rPr lang="ar-IQ" sz="2900" dirty="0"/>
              <a:t>هناك اربعة عشرة مهارة إدارية يحتاجها المدير الناجح و يمكن ان تجعلهُ هذهِ المهارات مدير متفوق ومرغوب في سوق العمل وهي:</a:t>
            </a:r>
            <a:endParaRPr lang="ar-IQ" sz="2900" dirty="0">
              <a:cs typeface="+mj-cs"/>
            </a:endParaRPr>
          </a:p>
          <a:p>
            <a:pPr marL="0" indent="0" algn="just" rtl="1">
              <a:buNone/>
            </a:pPr>
            <a:endParaRPr lang="ar-IQ" sz="1800" dirty="0">
              <a:cs typeface="+mj-cs"/>
            </a:endParaRPr>
          </a:p>
          <a:p>
            <a:pPr algn="justLow" rtl="1">
              <a:buFont typeface="Wingdings" pitchFamily="2" charset="2"/>
              <a:buChar char="Ø"/>
            </a:pPr>
            <a:r>
              <a:rPr lang="ar-IQ" sz="2400" b="1" dirty="0">
                <a:cs typeface="+mj-cs"/>
              </a:rPr>
              <a:t>مهارات الاتصال</a:t>
            </a:r>
            <a:endParaRPr lang="ar-IQ" sz="2800" dirty="0">
              <a:cs typeface="+mj-cs"/>
            </a:endParaRPr>
          </a:p>
          <a:p>
            <a:pPr algn="just" rtl="1">
              <a:buFont typeface="Wingdings" pitchFamily="2" charset="2"/>
              <a:buChar char="Ø"/>
            </a:pPr>
            <a:r>
              <a:rPr lang="ar-IQ" sz="2400" b="1" dirty="0">
                <a:cs typeface="+mj-cs"/>
              </a:rPr>
              <a:t>مهارات استخدام التكنولوجيا</a:t>
            </a:r>
          </a:p>
          <a:p>
            <a:pPr algn="just" rtl="1">
              <a:buFont typeface="Wingdings" pitchFamily="2" charset="2"/>
              <a:buChar char="Ø"/>
            </a:pPr>
            <a:r>
              <a:rPr lang="ar-IQ" sz="2400" b="1" dirty="0">
                <a:cs typeface="+mj-cs"/>
              </a:rPr>
              <a:t>الاهتمام بالتفاصيل وسرعة البديهة</a:t>
            </a:r>
            <a:endParaRPr lang="ar-IQ" sz="2400" dirty="0">
              <a:cs typeface="+mj-cs"/>
            </a:endParaRPr>
          </a:p>
          <a:p>
            <a:pPr algn="just" rtl="1">
              <a:buFont typeface="Wingdings" pitchFamily="2" charset="2"/>
              <a:buChar char="Ø"/>
            </a:pPr>
            <a:r>
              <a:rPr lang="ar-IQ" sz="2400" b="1" dirty="0">
                <a:cs typeface="+mj-cs"/>
              </a:rPr>
              <a:t>مهارات الكتابة</a:t>
            </a:r>
          </a:p>
          <a:p>
            <a:pPr algn="just" rtl="1">
              <a:buFont typeface="Wingdings" pitchFamily="2" charset="2"/>
              <a:buChar char="Ø"/>
            </a:pPr>
            <a:r>
              <a:rPr lang="ar-IQ" sz="2400" b="1" dirty="0">
                <a:cs typeface="+mj-cs"/>
              </a:rPr>
              <a:t>مهارات التنظيم</a:t>
            </a:r>
          </a:p>
          <a:p>
            <a:pPr algn="just" rtl="1">
              <a:buFont typeface="Wingdings" pitchFamily="2" charset="2"/>
              <a:buChar char="Ø"/>
            </a:pPr>
            <a:r>
              <a:rPr lang="ar-IQ" sz="2400" b="1" dirty="0">
                <a:cs typeface="+mj-cs"/>
              </a:rPr>
              <a:t>مهارات حل المشكلات</a:t>
            </a:r>
          </a:p>
          <a:p>
            <a:pPr algn="just" rtl="1">
              <a:buFont typeface="Wingdings" pitchFamily="2" charset="2"/>
              <a:buChar char="Ø"/>
            </a:pPr>
            <a:r>
              <a:rPr lang="ar-IQ" sz="2400" b="1" dirty="0">
                <a:cs typeface="+mj-cs"/>
              </a:rPr>
              <a:t>مهارات العمل الجماعي</a:t>
            </a:r>
          </a:p>
          <a:p>
            <a:pPr algn="just" rtl="1">
              <a:buFont typeface="Wingdings" pitchFamily="2" charset="2"/>
              <a:buChar char="Ø"/>
            </a:pPr>
            <a:r>
              <a:rPr lang="ar-IQ" sz="2400" b="1" dirty="0">
                <a:cs typeface="+mj-cs"/>
              </a:rPr>
              <a:t>مهارات تنظيم الوقت</a:t>
            </a:r>
          </a:p>
          <a:p>
            <a:pPr algn="just" rtl="1">
              <a:buFont typeface="Wingdings" pitchFamily="2" charset="2"/>
              <a:buChar char="Ø"/>
            </a:pPr>
            <a:r>
              <a:rPr lang="ar-IQ" sz="2400" b="1" dirty="0">
                <a:cs typeface="+mj-cs"/>
              </a:rPr>
              <a:t>المهارات الادارية المتنوعة</a:t>
            </a:r>
          </a:p>
          <a:p>
            <a:pPr algn="just" rtl="1">
              <a:buFont typeface="Wingdings" pitchFamily="2" charset="2"/>
              <a:buChar char="Ø"/>
            </a:pPr>
            <a:r>
              <a:rPr lang="ar-IQ" sz="2400" b="1" dirty="0">
                <a:cs typeface="+mj-cs"/>
              </a:rPr>
              <a:t>خدمة العملاء</a:t>
            </a:r>
          </a:p>
          <a:p>
            <a:pPr algn="just" rtl="1">
              <a:buFont typeface="Wingdings" pitchFamily="2" charset="2"/>
              <a:buChar char="Ø"/>
            </a:pPr>
            <a:r>
              <a:rPr lang="ar-IQ" sz="2400" b="1" dirty="0">
                <a:cs typeface="+mj-cs"/>
              </a:rPr>
              <a:t>مهارات التخطيط والبحث</a:t>
            </a:r>
          </a:p>
          <a:p>
            <a:pPr algn="just" rtl="1">
              <a:buFont typeface="Wingdings" pitchFamily="2" charset="2"/>
              <a:buChar char="Ø"/>
            </a:pPr>
            <a:r>
              <a:rPr lang="ar-IQ" sz="2400" b="1" dirty="0">
                <a:cs typeface="+mj-cs"/>
              </a:rPr>
              <a:t>مهارات ادارة المهمة</a:t>
            </a:r>
          </a:p>
          <a:p>
            <a:pPr algn="just" rtl="1">
              <a:buFont typeface="Wingdings" pitchFamily="2" charset="2"/>
              <a:buChar char="Ø"/>
            </a:pPr>
            <a:r>
              <a:rPr lang="ar-IQ" sz="2400" b="1" dirty="0">
                <a:cs typeface="+mj-cs"/>
              </a:rPr>
              <a:t>مهارات ادارة الميزانية </a:t>
            </a:r>
          </a:p>
          <a:p>
            <a:pPr algn="just" rtl="1">
              <a:buFont typeface="Wingdings" pitchFamily="2" charset="2"/>
              <a:buChar char="Ø"/>
            </a:pPr>
            <a:r>
              <a:rPr lang="ar-IQ" sz="2400" b="1" dirty="0">
                <a:cs typeface="+mj-cs"/>
              </a:rPr>
              <a:t>مهارات ادارة وسائل التواصل الاجتماعي</a:t>
            </a:r>
          </a:p>
          <a:p>
            <a:pPr algn="just" rtl="1">
              <a:buFont typeface="Wingdings" pitchFamily="2" charset="2"/>
              <a:buChar char="Ø"/>
            </a:pPr>
            <a:endParaRPr lang="ar-IQ" sz="2000" b="1" dirty="0"/>
          </a:p>
        </p:txBody>
      </p:sp>
      <p:sp>
        <p:nvSpPr>
          <p:cNvPr id="4"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ar-IQ" sz="3600" dirty="0">
                <a:solidFill>
                  <a:schemeClr val="bg1"/>
                </a:solidFill>
              </a:rPr>
              <a:t>مهارات الاداري الناجح</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90800"/>
            <a:ext cx="3505200" cy="3200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95653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218" y="1981200"/>
            <a:ext cx="8229600" cy="4724400"/>
          </a:xfrm>
        </p:spPr>
        <p:txBody>
          <a:bodyPr>
            <a:normAutofit/>
          </a:bodyPr>
          <a:lstStyle/>
          <a:p>
            <a:pPr marL="0" indent="0" algn="r" rtl="1">
              <a:buNone/>
            </a:pPr>
            <a:r>
              <a:rPr lang="ar-IQ" sz="1800" b="1" dirty="0">
                <a:solidFill>
                  <a:srgbClr val="FF0000"/>
                </a:solidFill>
                <a:cs typeface="+mj-cs"/>
              </a:rPr>
              <a:t>أولًا: </a:t>
            </a:r>
            <a:r>
              <a:rPr lang="ar-IQ" sz="1800" b="1" dirty="0">
                <a:cs typeface="+mj-cs"/>
              </a:rPr>
              <a:t>التواضع</a:t>
            </a:r>
          </a:p>
          <a:p>
            <a:pPr marL="0" indent="0" algn="r" rtl="1">
              <a:buNone/>
            </a:pPr>
            <a:r>
              <a:rPr lang="ar-IQ" sz="1800" b="1" dirty="0">
                <a:solidFill>
                  <a:srgbClr val="FF0000"/>
                </a:solidFill>
                <a:cs typeface="+mj-cs"/>
              </a:rPr>
              <a:t>ثانيًا: </a:t>
            </a:r>
            <a:r>
              <a:rPr lang="ar-IQ" sz="1800" b="1" dirty="0">
                <a:cs typeface="+mj-cs"/>
              </a:rPr>
              <a:t>استيعاب المقابل</a:t>
            </a:r>
          </a:p>
          <a:p>
            <a:pPr marL="0" indent="0" algn="r" rtl="1">
              <a:buNone/>
            </a:pPr>
            <a:r>
              <a:rPr lang="ar-IQ" sz="1800" b="1" dirty="0">
                <a:solidFill>
                  <a:srgbClr val="FF0000"/>
                </a:solidFill>
                <a:cs typeface="+mj-cs"/>
              </a:rPr>
              <a:t>ثالثًا: </a:t>
            </a:r>
            <a:r>
              <a:rPr lang="ar-IQ" sz="1800" b="1" dirty="0">
                <a:cs typeface="+mj-cs"/>
              </a:rPr>
              <a:t>النوايا الحسنة</a:t>
            </a:r>
          </a:p>
          <a:p>
            <a:pPr marL="0" indent="0" algn="r" rtl="1">
              <a:buNone/>
            </a:pPr>
            <a:r>
              <a:rPr lang="ar-IQ" sz="1800" b="1" dirty="0">
                <a:solidFill>
                  <a:srgbClr val="FF0000"/>
                </a:solidFill>
                <a:cs typeface="+mj-cs"/>
              </a:rPr>
              <a:t>رابعًا: </a:t>
            </a:r>
            <a:r>
              <a:rPr lang="ar-IQ" sz="1800" b="1" dirty="0">
                <a:cs typeface="+mj-cs"/>
              </a:rPr>
              <a:t>الضمير</a:t>
            </a:r>
          </a:p>
          <a:p>
            <a:pPr marL="0" indent="0" algn="r" rtl="1">
              <a:buNone/>
            </a:pPr>
            <a:r>
              <a:rPr lang="ar-IQ" sz="1800" b="1" dirty="0">
                <a:solidFill>
                  <a:srgbClr val="FF0000"/>
                </a:solidFill>
                <a:cs typeface="+mj-cs"/>
              </a:rPr>
              <a:t>خامسًا: </a:t>
            </a:r>
            <a:r>
              <a:rPr lang="ar-IQ" sz="1800" b="1" dirty="0">
                <a:cs typeface="+mj-cs"/>
              </a:rPr>
              <a:t>الانفتاح على التجربة</a:t>
            </a:r>
          </a:p>
          <a:p>
            <a:pPr marL="0" indent="0" algn="just" rtl="1">
              <a:lnSpc>
                <a:spcPct val="150000"/>
              </a:lnSpc>
              <a:buNone/>
            </a:pPr>
            <a:endParaRPr lang="ar-IQ" sz="2000" dirty="0">
              <a:cs typeface="+mj-cs"/>
            </a:endParaRPr>
          </a:p>
        </p:txBody>
      </p:sp>
      <p:sp>
        <p:nvSpPr>
          <p:cNvPr id="4" name="Title 1"/>
          <p:cNvSpPr>
            <a:spLocks noGrp="1"/>
          </p:cNvSpPr>
          <p:nvPr>
            <p:ph type="title"/>
          </p:nvPr>
        </p:nvSpPr>
        <p:spPr>
          <a:xfrm>
            <a:off x="457200" y="434109"/>
            <a:ext cx="8229600" cy="1143000"/>
          </a:xfrm>
        </p:spPr>
        <p:style>
          <a:lnRef idx="1">
            <a:schemeClr val="accent1"/>
          </a:lnRef>
          <a:fillRef idx="3">
            <a:schemeClr val="accent1"/>
          </a:fillRef>
          <a:effectRef idx="2">
            <a:schemeClr val="accent1"/>
          </a:effectRef>
          <a:fontRef idx="minor">
            <a:schemeClr val="lt1"/>
          </a:fontRef>
        </p:style>
        <p:txBody>
          <a:bodyPr/>
          <a:lstStyle/>
          <a:p>
            <a:r>
              <a:rPr lang="ar-IQ" dirty="0"/>
              <a:t>سمات الشخصية الناجحة</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962400"/>
            <a:ext cx="5638800" cy="2438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870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34109"/>
            <a:ext cx="8229600" cy="1143000"/>
          </a:xfrm>
        </p:spPr>
        <p:style>
          <a:lnRef idx="1">
            <a:schemeClr val="accent1"/>
          </a:lnRef>
          <a:fillRef idx="3">
            <a:schemeClr val="accent1"/>
          </a:fillRef>
          <a:effectRef idx="2">
            <a:schemeClr val="accent1"/>
          </a:effectRef>
          <a:fontRef idx="minor">
            <a:schemeClr val="lt1"/>
          </a:fontRef>
        </p:style>
        <p:txBody>
          <a:bodyPr/>
          <a:lstStyle/>
          <a:p>
            <a:r>
              <a:rPr lang="ar-IQ" dirty="0"/>
              <a:t>سمات الشخص الاداري</a:t>
            </a:r>
          </a:p>
        </p:txBody>
      </p:sp>
      <p:sp>
        <p:nvSpPr>
          <p:cNvPr id="8" name="TextBox 7">
            <a:extLst>
              <a:ext uri="{FF2B5EF4-FFF2-40B4-BE49-F238E27FC236}">
                <a16:creationId xmlns:a16="http://schemas.microsoft.com/office/drawing/2014/main" id="{04B349BC-480D-4221-A36F-979FB563E97C}"/>
              </a:ext>
            </a:extLst>
          </p:cNvPr>
          <p:cNvSpPr txBox="1"/>
          <p:nvPr/>
        </p:nvSpPr>
        <p:spPr>
          <a:xfrm>
            <a:off x="554182" y="1843325"/>
            <a:ext cx="8155709" cy="400110"/>
          </a:xfrm>
          <a:prstGeom prst="rect">
            <a:avLst/>
          </a:prstGeom>
          <a:noFill/>
        </p:spPr>
        <p:txBody>
          <a:bodyPr wrap="square">
            <a:spAutoFit/>
          </a:bodyPr>
          <a:lstStyle/>
          <a:p>
            <a:pPr marL="342900" indent="-342900" algn="r" rtl="1">
              <a:buFont typeface="Wingdings" panose="05000000000000000000" pitchFamily="2" charset="2"/>
              <a:buChar char="Ø"/>
            </a:pPr>
            <a:r>
              <a:rPr lang="ar-IQ" sz="2000" b="0" i="0" dirty="0">
                <a:effectLst/>
                <a:latin typeface="-apple-system"/>
              </a:rPr>
              <a:t>التوجه: يركز المدير على الأداء والإنتاجية وتحقيق الأهداف</a:t>
            </a:r>
            <a:endParaRPr lang="en-GB" sz="2000" dirty="0"/>
          </a:p>
        </p:txBody>
      </p:sp>
      <p:sp>
        <p:nvSpPr>
          <p:cNvPr id="10" name="TextBox 9">
            <a:extLst>
              <a:ext uri="{FF2B5EF4-FFF2-40B4-BE49-F238E27FC236}">
                <a16:creationId xmlns:a16="http://schemas.microsoft.com/office/drawing/2014/main" id="{DDC28DF1-9E1B-4A07-9A4E-56344F444CDE}"/>
              </a:ext>
            </a:extLst>
          </p:cNvPr>
          <p:cNvSpPr txBox="1"/>
          <p:nvPr/>
        </p:nvSpPr>
        <p:spPr>
          <a:xfrm>
            <a:off x="457200" y="2505670"/>
            <a:ext cx="8229600" cy="707886"/>
          </a:xfrm>
          <a:prstGeom prst="rect">
            <a:avLst/>
          </a:prstGeom>
          <a:noFill/>
        </p:spPr>
        <p:txBody>
          <a:bodyPr wrap="square">
            <a:spAutoFit/>
          </a:bodyPr>
          <a:lstStyle/>
          <a:p>
            <a:pPr marL="285750" indent="-285750" algn="r" rtl="1">
              <a:buFont typeface="Wingdings" panose="05000000000000000000" pitchFamily="2" charset="2"/>
              <a:buChar char="Ø"/>
            </a:pPr>
            <a:r>
              <a:rPr lang="ar-IQ" b="0" i="0" dirty="0">
                <a:effectLst/>
                <a:latin typeface="-apple-system"/>
              </a:rPr>
              <a:t> </a:t>
            </a:r>
            <a:r>
              <a:rPr lang="ar-IQ" sz="2000" b="0" i="0" dirty="0">
                <a:effectLst/>
                <a:latin typeface="-apple-system"/>
              </a:rPr>
              <a:t>الطريقة: يتبع المدير غالبًا نهج الإدارة النمطية والتي تشتمل على تحديد الأهداف ووضع الخطط والموارد المطلوبة لتحقيقها</a:t>
            </a:r>
            <a:endParaRPr lang="en-GB" dirty="0"/>
          </a:p>
        </p:txBody>
      </p:sp>
      <p:sp>
        <p:nvSpPr>
          <p:cNvPr id="12" name="TextBox 11">
            <a:extLst>
              <a:ext uri="{FF2B5EF4-FFF2-40B4-BE49-F238E27FC236}">
                <a16:creationId xmlns:a16="http://schemas.microsoft.com/office/drawing/2014/main" id="{20592B6A-ADD8-4756-BC8D-D49CDEC0CFEE}"/>
              </a:ext>
            </a:extLst>
          </p:cNvPr>
          <p:cNvSpPr txBox="1"/>
          <p:nvPr/>
        </p:nvSpPr>
        <p:spPr>
          <a:xfrm>
            <a:off x="304800" y="3377168"/>
            <a:ext cx="8356600" cy="400110"/>
          </a:xfrm>
          <a:prstGeom prst="rect">
            <a:avLst/>
          </a:prstGeom>
          <a:noFill/>
        </p:spPr>
        <p:txBody>
          <a:bodyPr wrap="square">
            <a:spAutoFit/>
          </a:bodyPr>
          <a:lstStyle/>
          <a:p>
            <a:pPr marL="285750" indent="-285750" algn="r" rtl="1">
              <a:buFont typeface="Wingdings" panose="05000000000000000000" pitchFamily="2" charset="2"/>
              <a:buChar char="Ø"/>
            </a:pPr>
            <a:r>
              <a:rPr lang="ar-IQ" sz="2000" dirty="0">
                <a:latin typeface="-apple-system"/>
              </a:rPr>
              <a:t>العلاقات: يركز المديرون على بناء العلاقات بين أعضاء الفريق لتحسين الإنتاجية وتحقيق الأهداف</a:t>
            </a:r>
            <a:endParaRPr lang="en-GB" sz="2000" dirty="0">
              <a:latin typeface="-apple-system"/>
            </a:endParaRPr>
          </a:p>
        </p:txBody>
      </p:sp>
      <p:sp>
        <p:nvSpPr>
          <p:cNvPr id="16" name="TextBox 15">
            <a:extLst>
              <a:ext uri="{FF2B5EF4-FFF2-40B4-BE49-F238E27FC236}">
                <a16:creationId xmlns:a16="http://schemas.microsoft.com/office/drawing/2014/main" id="{4C9FB61D-D25F-459D-82AB-5B11941EB176}"/>
              </a:ext>
            </a:extLst>
          </p:cNvPr>
          <p:cNvSpPr txBox="1"/>
          <p:nvPr/>
        </p:nvSpPr>
        <p:spPr>
          <a:xfrm>
            <a:off x="304801" y="4572000"/>
            <a:ext cx="8382000" cy="400110"/>
          </a:xfrm>
          <a:prstGeom prst="rect">
            <a:avLst/>
          </a:prstGeom>
          <a:noFill/>
        </p:spPr>
        <p:txBody>
          <a:bodyPr wrap="square">
            <a:spAutoFit/>
          </a:bodyPr>
          <a:lstStyle>
            <a:defPPr>
              <a:defRPr lang="en-US"/>
            </a:defPPr>
            <a:lvl1pPr marL="285750" indent="-285750" algn="r" rtl="1">
              <a:buFont typeface="Wingdings" panose="05000000000000000000" pitchFamily="2" charset="2"/>
              <a:buChar char="Ø"/>
              <a:defRPr sz="2000">
                <a:latin typeface="-apple-system"/>
              </a:defRPr>
            </a:lvl1pPr>
          </a:lstStyle>
          <a:p>
            <a:r>
              <a:rPr lang="ar-IQ" dirty="0"/>
              <a:t>القدوة: يحاول المدير إدارة فريق العمل بدقة وكفاءة دون الاهتمام كثيراً بتنمية مهارات فريق العمل</a:t>
            </a:r>
            <a:endParaRPr lang="en-GB" dirty="0"/>
          </a:p>
        </p:txBody>
      </p:sp>
      <p:sp>
        <p:nvSpPr>
          <p:cNvPr id="18" name="TextBox 17">
            <a:extLst>
              <a:ext uri="{FF2B5EF4-FFF2-40B4-BE49-F238E27FC236}">
                <a16:creationId xmlns:a16="http://schemas.microsoft.com/office/drawing/2014/main" id="{F4671327-D5C4-4831-A8D1-3001358A2479}"/>
              </a:ext>
            </a:extLst>
          </p:cNvPr>
          <p:cNvSpPr txBox="1"/>
          <p:nvPr/>
        </p:nvSpPr>
        <p:spPr>
          <a:xfrm>
            <a:off x="554181" y="5186549"/>
            <a:ext cx="8077201" cy="400110"/>
          </a:xfrm>
          <a:prstGeom prst="rect">
            <a:avLst/>
          </a:prstGeom>
          <a:noFill/>
        </p:spPr>
        <p:txBody>
          <a:bodyPr wrap="square">
            <a:spAutoFit/>
          </a:bodyPr>
          <a:lstStyle>
            <a:defPPr>
              <a:defRPr lang="en-US"/>
            </a:defPPr>
            <a:lvl1pPr marL="285750" indent="-285750" algn="r" rtl="1">
              <a:buFont typeface="Wingdings" panose="05000000000000000000" pitchFamily="2" charset="2"/>
              <a:buChar char="Ø"/>
              <a:defRPr sz="2000">
                <a:latin typeface="-apple-system"/>
              </a:defRPr>
            </a:lvl1pPr>
          </a:lstStyle>
          <a:p>
            <a:r>
              <a:rPr lang="ar-IQ" dirty="0"/>
              <a:t>الاستراتيجية: يهتم المدير بالتفاصيل الدقيقة وإدارة الموارد المختلفة لتحقيق الأهداف.</a:t>
            </a:r>
            <a:endParaRPr lang="en-GB" dirty="0"/>
          </a:p>
        </p:txBody>
      </p:sp>
      <p:sp>
        <p:nvSpPr>
          <p:cNvPr id="20" name="TextBox 19">
            <a:extLst>
              <a:ext uri="{FF2B5EF4-FFF2-40B4-BE49-F238E27FC236}">
                <a16:creationId xmlns:a16="http://schemas.microsoft.com/office/drawing/2014/main" id="{4C5B1A58-B90A-4CCB-9DA9-D250EA595482}"/>
              </a:ext>
            </a:extLst>
          </p:cNvPr>
          <p:cNvSpPr txBox="1"/>
          <p:nvPr/>
        </p:nvSpPr>
        <p:spPr>
          <a:xfrm>
            <a:off x="378690" y="5651381"/>
            <a:ext cx="8282710" cy="707886"/>
          </a:xfrm>
          <a:prstGeom prst="rect">
            <a:avLst/>
          </a:prstGeom>
          <a:noFill/>
        </p:spPr>
        <p:txBody>
          <a:bodyPr wrap="square">
            <a:spAutoFit/>
          </a:bodyPr>
          <a:lstStyle>
            <a:defPPr>
              <a:defRPr lang="en-US"/>
            </a:defPPr>
            <a:lvl1pPr marL="285750" indent="-285750" algn="r" rtl="1">
              <a:buFont typeface="Wingdings" panose="05000000000000000000" pitchFamily="2" charset="2"/>
              <a:buChar char="Ø"/>
              <a:defRPr sz="2000">
                <a:latin typeface="-apple-system"/>
              </a:defRPr>
            </a:lvl1pPr>
          </a:lstStyle>
          <a:p>
            <a:r>
              <a:rPr lang="ar-IQ" dirty="0"/>
              <a:t>التعامل مع الأخطاء: يركز المدير على تحليل الأخطاء وتحديد الأسباب وتطبيق الحلول المناسبة دون إدخال تغييرات جذرية.</a:t>
            </a:r>
            <a:endParaRPr lang="en-GB" dirty="0"/>
          </a:p>
        </p:txBody>
      </p:sp>
      <p:sp>
        <p:nvSpPr>
          <p:cNvPr id="22" name="TextBox 21">
            <a:extLst>
              <a:ext uri="{FF2B5EF4-FFF2-40B4-BE49-F238E27FC236}">
                <a16:creationId xmlns:a16="http://schemas.microsoft.com/office/drawing/2014/main" id="{A18853C4-3BAC-414E-8341-EC8C55A2A318}"/>
              </a:ext>
            </a:extLst>
          </p:cNvPr>
          <p:cNvSpPr txBox="1"/>
          <p:nvPr/>
        </p:nvSpPr>
        <p:spPr>
          <a:xfrm>
            <a:off x="481444" y="3991717"/>
            <a:ext cx="8077201" cy="400110"/>
          </a:xfrm>
          <a:prstGeom prst="rect">
            <a:avLst/>
          </a:prstGeom>
          <a:noFill/>
        </p:spPr>
        <p:txBody>
          <a:bodyPr wrap="square">
            <a:spAutoFit/>
          </a:bodyPr>
          <a:lstStyle>
            <a:defPPr>
              <a:defRPr lang="en-US"/>
            </a:defPPr>
            <a:lvl1pPr marL="285750" indent="-285750" algn="r" rtl="1">
              <a:buFont typeface="Wingdings" panose="05000000000000000000" pitchFamily="2" charset="2"/>
              <a:buChar char="Ø"/>
              <a:defRPr sz="2000">
                <a:latin typeface="-apple-system"/>
              </a:defRPr>
            </a:lvl1pPr>
          </a:lstStyle>
          <a:p>
            <a:r>
              <a:rPr lang="ar-IQ" dirty="0"/>
              <a:t> الرؤية: يركز المدير على تحقيق الأهداف من خلال وضع الخطط وتنفيذها بدقة.</a:t>
            </a:r>
            <a:endParaRPr lang="en-GB" dirty="0"/>
          </a:p>
        </p:txBody>
      </p:sp>
    </p:spTree>
    <p:extLst>
      <p:ext uri="{BB962C8B-B14F-4D97-AF65-F5344CB8AC3E}">
        <p14:creationId xmlns:p14="http://schemas.microsoft.com/office/powerpoint/2010/main" val="41619516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400" y="1600200"/>
            <a:ext cx="4343400" cy="4876800"/>
          </a:xfrm>
        </p:spPr>
        <p:txBody>
          <a:bodyPr>
            <a:normAutofit/>
          </a:bodyPr>
          <a:lstStyle/>
          <a:p>
            <a:pPr marL="0" indent="0" algn="just" rtl="1">
              <a:buNone/>
            </a:pPr>
            <a:r>
              <a:rPr lang="ar-IQ" sz="2400" dirty="0">
                <a:latin typeface="DIN REGULAR"/>
              </a:rPr>
              <a:t>تنقسم الأنماط الشخصية في بيئة العمل إلى عدة أنواع نوضحها فيما يلي:</a:t>
            </a:r>
          </a:p>
          <a:p>
            <a:pPr marL="0" indent="0" algn="just" rtl="1">
              <a:buNone/>
            </a:pPr>
            <a:endParaRPr lang="ar-IQ" sz="2400" dirty="0">
              <a:latin typeface="DIN REGULAR"/>
            </a:endParaRPr>
          </a:p>
          <a:p>
            <a:pPr marL="0" indent="0" algn="just" rtl="1">
              <a:buNone/>
            </a:pPr>
            <a:endParaRPr lang="ar-IQ" sz="2400" dirty="0"/>
          </a:p>
          <a:p>
            <a:pPr marL="0" indent="0" algn="r" rtl="1">
              <a:buNone/>
            </a:pPr>
            <a:r>
              <a:rPr lang="ar-IQ" sz="2400" b="1" dirty="0">
                <a:solidFill>
                  <a:srgbClr val="FF0000"/>
                </a:solidFill>
              </a:rPr>
              <a:t>أولًا: الموظف المحلل</a:t>
            </a:r>
          </a:p>
          <a:p>
            <a:pPr marL="0" indent="0" algn="just" rtl="1">
              <a:buNone/>
            </a:pPr>
            <a:r>
              <a:rPr lang="ar-IQ" sz="2400" dirty="0">
                <a:latin typeface="DIN REGULAR"/>
              </a:rPr>
              <a:t>يتميز الموظف المحلل بتنظيمه الشديد في عمله، ورغبته الدائمة في العمل ضمن هيكل معين، وبشكل مسبق فهو يحدد أفضل أساليب العمل ويحرص على الحفاظ عليها.</a:t>
            </a:r>
            <a:endParaRPr lang="ar-IQ" sz="2000" dirty="0"/>
          </a:p>
          <a:p>
            <a:pPr marL="0" indent="0" algn="just" rtl="1">
              <a:buNone/>
            </a:pPr>
            <a:endParaRPr lang="ar-IQ" sz="2400" dirty="0">
              <a:cs typeface="+mj-cs"/>
            </a:endParaRPr>
          </a:p>
        </p:txBody>
      </p:sp>
      <p:sp>
        <p:nvSpPr>
          <p:cNvPr id="4"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Autofit/>
          </a:bodyPr>
          <a:lstStyle/>
          <a:p>
            <a:r>
              <a:rPr lang="ar-IQ" sz="3200" dirty="0">
                <a:solidFill>
                  <a:schemeClr val="bg1"/>
                </a:solidFill>
              </a:rPr>
              <a:t>الانماط الشخصية في بيئة العمل</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57400"/>
            <a:ext cx="3962400" cy="35337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44813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62000" y="838200"/>
            <a:ext cx="8084507"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ar-IQ" sz="2400" b="1" dirty="0">
                <a:solidFill>
                  <a:srgbClr val="FF0000"/>
                </a:solidFill>
              </a:rPr>
              <a:t>ثانيًا: الموظف المتسلق</a:t>
            </a:r>
          </a:p>
          <a:p>
            <a:pPr marL="0" indent="0" algn="r">
              <a:buNone/>
            </a:pPr>
            <a:r>
              <a:rPr lang="ar-IQ" sz="2400" dirty="0"/>
              <a:t>وهو ذلك الموظف الذي دائماً ما يكون وراء القيادات لاكتساب ثقتهم به، وهو دائماً يسعى إلى السلطة والمال أكثر من النجاح في تخصصه.</a:t>
            </a:r>
          </a:p>
          <a:p>
            <a:pPr marL="0" indent="0" algn="r">
              <a:buNone/>
            </a:pPr>
            <a:endParaRPr lang="ar-IQ" sz="2400" dirty="0"/>
          </a:p>
          <a:p>
            <a:pPr marL="0" indent="0" algn="r">
              <a:buNone/>
            </a:pPr>
            <a:endParaRPr lang="ar-IQ" sz="2400" b="1" dirty="0">
              <a:solidFill>
                <a:srgbClr val="FF0000"/>
              </a:solidFill>
            </a:endParaRPr>
          </a:p>
          <a:p>
            <a:pPr marL="0" indent="0" algn="r">
              <a:buNone/>
            </a:pPr>
            <a:r>
              <a:rPr lang="ar-IQ" sz="2400" b="1" dirty="0">
                <a:solidFill>
                  <a:srgbClr val="FF0000"/>
                </a:solidFill>
              </a:rPr>
              <a:t>ثالثاً: الموظف المخادع</a:t>
            </a:r>
          </a:p>
          <a:p>
            <a:pPr marL="0" indent="0" algn="just" rtl="1">
              <a:buNone/>
            </a:pPr>
            <a:r>
              <a:rPr lang="ar-IQ" sz="2400" dirty="0"/>
              <a:t>هو الشخص الذي يتصور أن له أفضلية عن الآخرين، ويكلف زملاءه بالقيام بمهامه، ثم يجعل مساهماته في المشروع تبدو وكأنها أكبر مما هو عليه الحال بالفعل. </a:t>
            </a:r>
          </a:p>
        </p:txBody>
      </p:sp>
    </p:spTree>
    <p:extLst>
      <p:ext uri="{BB962C8B-B14F-4D97-AF65-F5344CB8AC3E}">
        <p14:creationId xmlns:p14="http://schemas.microsoft.com/office/powerpoint/2010/main" val="915298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798</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-apple-system</vt:lpstr>
      <vt:lpstr>Arial</vt:lpstr>
      <vt:lpstr>Calibri</vt:lpstr>
      <vt:lpstr>DIN REGULAR</vt:lpstr>
      <vt:lpstr>Wingdings</vt:lpstr>
      <vt:lpstr>Office Theme</vt:lpstr>
      <vt:lpstr>الشخصية الادارية الناجحة </vt:lpstr>
      <vt:lpstr>PowerPoint Presentation</vt:lpstr>
      <vt:lpstr>المقدمة</vt:lpstr>
      <vt:lpstr>مفهوم الشخصية والشخصية الادارية</vt:lpstr>
      <vt:lpstr>مهارات الاداري الناجح</vt:lpstr>
      <vt:lpstr>سمات الشخصية الناجحة</vt:lpstr>
      <vt:lpstr>سمات الشخص الاداري</vt:lpstr>
      <vt:lpstr>الانماط الشخصية في بيئة العمل</vt:lpstr>
      <vt:lpstr>PowerPoint Presentation</vt:lpstr>
      <vt:lpstr>PowerPoint Presentation</vt:lpstr>
      <vt:lpstr>PowerPoint Presentation</vt:lpstr>
      <vt:lpstr>PowerPoint Presentation</vt:lpstr>
      <vt:lpstr>الخلاصة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الشخصي  personal marketing </dc:title>
  <dc:creator>Lenovo</dc:creator>
  <cp:lastModifiedBy>Dr. Alaa Kareem</cp:lastModifiedBy>
  <cp:revision>165</cp:revision>
  <cp:lastPrinted>2023-11-29T08:51:15Z</cp:lastPrinted>
  <dcterms:created xsi:type="dcterms:W3CDTF">2006-08-16T00:00:00Z</dcterms:created>
  <dcterms:modified xsi:type="dcterms:W3CDTF">2024-02-14T05:53:02Z</dcterms:modified>
</cp:coreProperties>
</file>