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44" d="100"/>
          <a:sy n="44" d="100"/>
        </p:scale>
        <p:origin x="-7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63"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64"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6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66"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67"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68"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33466802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7" name="Group 6"/>
          <p:cNvGrpSpPr/>
          <p:nvPr/>
        </p:nvGrpSpPr>
        <p:grpSpPr>
          <a:xfrm>
            <a:off x="0" y="-8467"/>
            <a:ext cx="12192000" cy="6866467"/>
            <a:chOff x="0" y="-8467"/>
            <a:chExt cx="12192000" cy="6866467"/>
          </a:xfrm>
        </p:grpSpPr>
        <p:cxnSp>
          <p:nvCxnSpPr>
            <p:cNvPr id="3145730" name="Straight Connector 31"/>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628"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29"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30"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31"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32"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33"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34"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635"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636"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1048637"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8638" name="Date Placeholder 3"/>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639" name="Footer Placeholder 4"/>
          <p:cNvSpPr>
            <a:spLocks noGrp="1"/>
          </p:cNvSpPr>
          <p:nvPr>
            <p:ph type="ftr" sz="quarter" idx="11"/>
          </p:nvPr>
        </p:nvSpPr>
        <p:spPr/>
        <p:txBody>
          <a:bodyPr/>
          <a:lstStyle/>
          <a:p>
            <a:endParaRPr lang="en-US" dirty="0"/>
          </a:p>
        </p:txBody>
      </p:sp>
      <p:sp>
        <p:nvSpPr>
          <p:cNvPr id="1048640"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741"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1048742"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43" name="Date Placeholder 3"/>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744" name="Footer Placeholder 4"/>
          <p:cNvSpPr>
            <a:spLocks noGrp="1"/>
          </p:cNvSpPr>
          <p:nvPr>
            <p:ph type="ftr" sz="quarter" idx="11"/>
          </p:nvPr>
        </p:nvSpPr>
        <p:spPr/>
        <p:txBody>
          <a:bodyPr/>
          <a:lstStyle/>
          <a:p>
            <a:endParaRPr lang="en-US" dirty="0"/>
          </a:p>
        </p:txBody>
      </p:sp>
      <p:sp>
        <p:nvSpPr>
          <p:cNvPr id="1048745"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701"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1048702"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smtClean="0"/>
              <a:t>Click to edit Master text styles</a:t>
            </a:r>
          </a:p>
        </p:txBody>
      </p:sp>
      <p:sp>
        <p:nvSpPr>
          <p:cNvPr id="104870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04" name="Date Placeholder 3"/>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705" name="Footer Placeholder 4"/>
          <p:cNvSpPr>
            <a:spLocks noGrp="1"/>
          </p:cNvSpPr>
          <p:nvPr>
            <p:ph type="ftr" sz="quarter" idx="11"/>
          </p:nvPr>
        </p:nvSpPr>
        <p:spPr/>
        <p:txBody>
          <a:bodyPr/>
          <a:lstStyle/>
          <a:p>
            <a:endParaRPr lang="en-US" dirty="0"/>
          </a:p>
        </p:txBody>
      </p:sp>
      <p:sp>
        <p:nvSpPr>
          <p:cNvPr id="104870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048707"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48708"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736"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1048737"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38" name="Date Placeholder 3"/>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739" name="Footer Placeholder 4"/>
          <p:cNvSpPr>
            <a:spLocks noGrp="1"/>
          </p:cNvSpPr>
          <p:nvPr>
            <p:ph type="ftr" sz="quarter" idx="11"/>
          </p:nvPr>
        </p:nvSpPr>
        <p:spPr/>
        <p:txBody>
          <a:bodyPr/>
          <a:lstStyle/>
          <a:p>
            <a:endParaRPr lang="en-US" dirty="0"/>
          </a:p>
        </p:txBody>
      </p:sp>
      <p:sp>
        <p:nvSpPr>
          <p:cNvPr id="1048740"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48693"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1048694"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smtClean="0"/>
              <a:t>Click to edit Master text styles</a:t>
            </a:r>
          </a:p>
        </p:txBody>
      </p:sp>
      <p:sp>
        <p:nvSpPr>
          <p:cNvPr id="1048695"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696" name="Date Placeholder 3"/>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697" name="Footer Placeholder 4"/>
          <p:cNvSpPr>
            <a:spLocks noGrp="1"/>
          </p:cNvSpPr>
          <p:nvPr>
            <p:ph type="ftr" sz="quarter" idx="11"/>
          </p:nvPr>
        </p:nvSpPr>
        <p:spPr/>
        <p:txBody>
          <a:bodyPr/>
          <a:lstStyle/>
          <a:p>
            <a:endParaRPr lang="en-US" dirty="0"/>
          </a:p>
        </p:txBody>
      </p:sp>
      <p:sp>
        <p:nvSpPr>
          <p:cNvPr id="1048698"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048699"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1048700"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4875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104875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smtClean="0"/>
              <a:t>Click to edit Master text styles</a:t>
            </a:r>
          </a:p>
        </p:txBody>
      </p:sp>
      <p:sp>
        <p:nvSpPr>
          <p:cNvPr id="1048754"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55" name="Date Placeholder 3"/>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756" name="Footer Placeholder 4"/>
          <p:cNvSpPr>
            <a:spLocks noGrp="1"/>
          </p:cNvSpPr>
          <p:nvPr>
            <p:ph type="ftr" sz="quarter" idx="11"/>
          </p:nvPr>
        </p:nvSpPr>
        <p:spPr/>
        <p:txBody>
          <a:bodyPr/>
          <a:lstStyle/>
          <a:p>
            <a:endParaRPr lang="en-US" dirty="0"/>
          </a:p>
        </p:txBody>
      </p:sp>
      <p:sp>
        <p:nvSpPr>
          <p:cNvPr id="1048757"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15" name="Title 1"/>
          <p:cNvSpPr>
            <a:spLocks noGrp="1"/>
          </p:cNvSpPr>
          <p:nvPr>
            <p:ph type="title"/>
          </p:nvPr>
        </p:nvSpPr>
        <p:spPr/>
        <p:txBody>
          <a:bodyPr/>
          <a:lstStyle/>
          <a:p>
            <a:r>
              <a:rPr lang="en-US" smtClean="0"/>
              <a:t>Click to edit Master title style</a:t>
            </a:r>
            <a:endParaRPr lang="en-US" dirty="0"/>
          </a:p>
        </p:txBody>
      </p:sp>
      <p:sp>
        <p:nvSpPr>
          <p:cNvPr id="1048716"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17" name="Date Placeholder 3"/>
          <p:cNvSpPr>
            <a:spLocks noGrp="1"/>
          </p:cNvSpPr>
          <p:nvPr>
            <p:ph type="dt" sz="half" idx="10"/>
          </p:nvPr>
        </p:nvSpPr>
        <p:spPr/>
        <p:txBody>
          <a:bodyPr/>
          <a:lstStyle/>
          <a:p>
            <a:fld id="{55C6B4A9-1611-4792-9094-5F34BCA07E0B}" type="datetimeFigureOut">
              <a:rPr lang="en-US" dirty="0"/>
              <a:t>2/21/2024</a:t>
            </a:fld>
            <a:endParaRPr lang="en-US" dirty="0"/>
          </a:p>
        </p:txBody>
      </p:sp>
      <p:sp>
        <p:nvSpPr>
          <p:cNvPr id="1048718" name="Footer Placeholder 4"/>
          <p:cNvSpPr>
            <a:spLocks noGrp="1"/>
          </p:cNvSpPr>
          <p:nvPr>
            <p:ph type="ftr" sz="quarter" idx="11"/>
          </p:nvPr>
        </p:nvSpPr>
        <p:spPr/>
        <p:txBody>
          <a:bodyPr/>
          <a:lstStyle/>
          <a:p>
            <a:endParaRPr lang="en-US" dirty="0"/>
          </a:p>
        </p:txBody>
      </p:sp>
      <p:sp>
        <p:nvSpPr>
          <p:cNvPr id="1048719"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58"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1048759"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60" name="Date Placeholder 3"/>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761" name="Footer Placeholder 4"/>
          <p:cNvSpPr>
            <a:spLocks noGrp="1"/>
          </p:cNvSpPr>
          <p:nvPr>
            <p:ph type="ftr" sz="quarter" idx="11"/>
          </p:nvPr>
        </p:nvSpPr>
        <p:spPr/>
        <p:txBody>
          <a:bodyPr/>
          <a:lstStyle/>
          <a:p>
            <a:endParaRPr lang="en-US" dirty="0"/>
          </a:p>
        </p:txBody>
      </p:sp>
      <p:sp>
        <p:nvSpPr>
          <p:cNvPr id="1048762"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8"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1048599"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00" name="Date Placeholder 3"/>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601" name="Footer Placeholder 4"/>
          <p:cNvSpPr>
            <a:spLocks noGrp="1"/>
          </p:cNvSpPr>
          <p:nvPr>
            <p:ph type="ftr" sz="quarter" idx="11"/>
          </p:nvPr>
        </p:nvSpPr>
        <p:spPr/>
        <p:txBody>
          <a:bodyPr/>
          <a:lstStyle/>
          <a:p>
            <a:endParaRPr lang="en-US" dirty="0"/>
          </a:p>
        </p:txBody>
      </p:sp>
      <p:sp>
        <p:nvSpPr>
          <p:cNvPr id="1048602"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20"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1048721"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22" name="Date Placeholder 3"/>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723" name="Footer Placeholder 4"/>
          <p:cNvSpPr>
            <a:spLocks noGrp="1"/>
          </p:cNvSpPr>
          <p:nvPr>
            <p:ph type="ftr" sz="quarter" idx="11"/>
          </p:nvPr>
        </p:nvSpPr>
        <p:spPr/>
        <p:txBody>
          <a:bodyPr/>
          <a:lstStyle/>
          <a:p>
            <a:endParaRPr lang="en-US" dirty="0"/>
          </a:p>
        </p:txBody>
      </p:sp>
      <p:sp>
        <p:nvSpPr>
          <p:cNvPr id="1048724"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46" name="Title 1"/>
          <p:cNvSpPr>
            <a:spLocks noGrp="1"/>
          </p:cNvSpPr>
          <p:nvPr>
            <p:ph type="title"/>
          </p:nvPr>
        </p:nvSpPr>
        <p:spPr/>
        <p:txBody>
          <a:bodyPr/>
          <a:lstStyle/>
          <a:p>
            <a:r>
              <a:rPr lang="en-US" smtClean="0"/>
              <a:t>Click to edit Master title style</a:t>
            </a:r>
            <a:endParaRPr lang="en-US" dirty="0"/>
          </a:p>
        </p:txBody>
      </p:sp>
      <p:sp>
        <p:nvSpPr>
          <p:cNvPr id="1048747"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48"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49" name="Date Placeholder 4"/>
          <p:cNvSpPr>
            <a:spLocks noGrp="1"/>
          </p:cNvSpPr>
          <p:nvPr>
            <p:ph type="dt" sz="half" idx="10"/>
          </p:nvPr>
        </p:nvSpPr>
        <p:spPr/>
        <p:txBody>
          <a:bodyPr/>
          <a:lstStyle/>
          <a:p>
            <a:fld id="{EB712588-04B1-427B-82EE-E8DB90309F08}" type="datetimeFigureOut">
              <a:rPr lang="en-US" dirty="0"/>
              <a:t>2/21/2024</a:t>
            </a:fld>
            <a:endParaRPr lang="en-US" dirty="0"/>
          </a:p>
        </p:txBody>
      </p:sp>
      <p:sp>
        <p:nvSpPr>
          <p:cNvPr id="1048750" name="Footer Placeholder 5"/>
          <p:cNvSpPr>
            <a:spLocks noGrp="1"/>
          </p:cNvSpPr>
          <p:nvPr>
            <p:ph type="ftr" sz="quarter" idx="11"/>
          </p:nvPr>
        </p:nvSpPr>
        <p:spPr/>
        <p:txBody>
          <a:bodyPr/>
          <a:lstStyle/>
          <a:p>
            <a:endParaRPr lang="en-US" dirty="0"/>
          </a:p>
        </p:txBody>
      </p:sp>
      <p:sp>
        <p:nvSpPr>
          <p:cNvPr id="1048751"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25" name="Title 1"/>
          <p:cNvSpPr>
            <a:spLocks noGrp="1"/>
          </p:cNvSpPr>
          <p:nvPr>
            <p:ph type="title"/>
          </p:nvPr>
        </p:nvSpPr>
        <p:spPr/>
        <p:txBody>
          <a:bodyPr/>
          <a:lstStyle/>
          <a:p>
            <a:r>
              <a:rPr lang="en-US" smtClean="0"/>
              <a:t>Click to edit Master title style</a:t>
            </a:r>
            <a:endParaRPr lang="en-US" dirty="0"/>
          </a:p>
        </p:txBody>
      </p:sp>
      <p:sp>
        <p:nvSpPr>
          <p:cNvPr id="1048726"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27"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28"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29"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730" name="Date Placeholder 6"/>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731" name="Footer Placeholder 7"/>
          <p:cNvSpPr>
            <a:spLocks noGrp="1"/>
          </p:cNvSpPr>
          <p:nvPr>
            <p:ph type="ftr" sz="quarter" idx="11"/>
          </p:nvPr>
        </p:nvSpPr>
        <p:spPr/>
        <p:txBody>
          <a:bodyPr/>
          <a:lstStyle/>
          <a:p>
            <a:endParaRPr lang="en-US" dirty="0"/>
          </a:p>
        </p:txBody>
      </p:sp>
      <p:sp>
        <p:nvSpPr>
          <p:cNvPr id="1048732"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89"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1048690" name="Date Placeholder 2"/>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691" name="Footer Placeholder 3"/>
          <p:cNvSpPr>
            <a:spLocks noGrp="1"/>
          </p:cNvSpPr>
          <p:nvPr>
            <p:ph type="ftr" sz="quarter" idx="11"/>
          </p:nvPr>
        </p:nvSpPr>
        <p:spPr/>
        <p:txBody>
          <a:bodyPr/>
          <a:lstStyle/>
          <a:p>
            <a:endParaRPr lang="en-US" dirty="0"/>
          </a:p>
        </p:txBody>
      </p:sp>
      <p:sp>
        <p:nvSpPr>
          <p:cNvPr id="1048692"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33" name="Date Placeholder 1"/>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734" name="Footer Placeholder 2"/>
          <p:cNvSpPr>
            <a:spLocks noGrp="1"/>
          </p:cNvSpPr>
          <p:nvPr>
            <p:ph type="ftr" sz="quarter" idx="11"/>
          </p:nvPr>
        </p:nvSpPr>
        <p:spPr/>
        <p:txBody>
          <a:bodyPr/>
          <a:lstStyle/>
          <a:p>
            <a:endParaRPr lang="en-US" dirty="0"/>
          </a:p>
        </p:txBody>
      </p:sp>
      <p:sp>
        <p:nvSpPr>
          <p:cNvPr id="1048735"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589"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1048590"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91"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1048592" name="Date Placeholder 4"/>
          <p:cNvSpPr>
            <a:spLocks noGrp="1"/>
          </p:cNvSpPr>
          <p:nvPr>
            <p:ph type="dt" sz="half" idx="10"/>
          </p:nvPr>
        </p:nvSpPr>
        <p:spPr/>
        <p:txBody>
          <a:bodyPr/>
          <a:lstStyle/>
          <a:p>
            <a:fld id="{42A54C80-263E-416B-A8E0-580EDEADCBDC}" type="datetimeFigureOut">
              <a:rPr lang="en-US" dirty="0"/>
              <a:t>2/21/2024</a:t>
            </a:fld>
            <a:endParaRPr lang="en-US" dirty="0"/>
          </a:p>
        </p:txBody>
      </p:sp>
      <p:sp>
        <p:nvSpPr>
          <p:cNvPr id="1048593" name="Footer Placeholder 5"/>
          <p:cNvSpPr>
            <a:spLocks noGrp="1"/>
          </p:cNvSpPr>
          <p:nvPr>
            <p:ph type="ftr" sz="quarter" idx="11"/>
          </p:nvPr>
        </p:nvSpPr>
        <p:spPr/>
        <p:txBody>
          <a:bodyPr/>
          <a:lstStyle/>
          <a:p>
            <a:endParaRPr lang="en-US" dirty="0"/>
          </a:p>
        </p:txBody>
      </p:sp>
      <p:sp>
        <p:nvSpPr>
          <p:cNvPr id="1048594"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09"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1048710"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048711"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12" name="Date Placeholder 4"/>
          <p:cNvSpPr>
            <a:spLocks noGrp="1"/>
          </p:cNvSpPr>
          <p:nvPr>
            <p:ph type="dt" sz="half" idx="10"/>
          </p:nvPr>
        </p:nvSpPr>
        <p:spPr/>
        <p:txBody>
          <a:bodyPr/>
          <a:lstStyle/>
          <a:p>
            <a:fld id="{B61BEF0D-F0BB-DE4B-95CE-6DB70DBA9567}" type="datetimeFigureOut">
              <a:rPr lang="en-US" dirty="0"/>
              <a:t>2/21/2024</a:t>
            </a:fld>
            <a:endParaRPr lang="en-US" dirty="0"/>
          </a:p>
        </p:txBody>
      </p:sp>
      <p:sp>
        <p:nvSpPr>
          <p:cNvPr id="1048713" name="Footer Placeholder 5"/>
          <p:cNvSpPr>
            <a:spLocks noGrp="1"/>
          </p:cNvSpPr>
          <p:nvPr>
            <p:ph type="ftr" sz="quarter" idx="11"/>
          </p:nvPr>
        </p:nvSpPr>
        <p:spPr/>
        <p:txBody>
          <a:bodyPr/>
          <a:lstStyle/>
          <a:p>
            <a:endParaRPr lang="en-US" dirty="0"/>
          </a:p>
        </p:txBody>
      </p:sp>
      <p:sp>
        <p:nvSpPr>
          <p:cNvPr id="1048714"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2" name="Group 6"/>
          <p:cNvGrpSpPr/>
          <p:nvPr/>
        </p:nvGrpSpPr>
        <p:grpSpPr>
          <a:xfrm>
            <a:off x="0" y="-8467"/>
            <a:ext cx="12192000" cy="6866467"/>
            <a:chOff x="0" y="-8467"/>
            <a:chExt cx="12192000" cy="6866467"/>
          </a:xfrm>
        </p:grpSpPr>
        <p:cxnSp>
          <p:nvCxnSpPr>
            <p:cNvPr id="3145728" name="Straight Connector 19"/>
            <p:cNvCxnSpPr>
              <a:cxnSpLocks/>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20"/>
            <p:cNvCxnSpPr>
              <a:cxnSpLocks/>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048585"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586"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t>2/21/2024</a:t>
            </a:fld>
            <a:endParaRPr lang="en-US" dirty="0"/>
          </a:p>
        </p:txBody>
      </p:sp>
      <p:sp>
        <p:nvSpPr>
          <p:cNvPr id="1048587"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48588"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ctrTitle"/>
          </p:nvPr>
        </p:nvSpPr>
        <p:spPr>
          <a:xfrm>
            <a:off x="1507067" y="-41505"/>
            <a:ext cx="7766936" cy="1123020"/>
          </a:xfrm>
        </p:spPr>
        <p:txBody>
          <a:bodyPr/>
          <a:lstStyle/>
          <a:p>
            <a:r>
              <a:rPr lang="ar-IQ" dirty="0" smtClean="0"/>
              <a:t>امراض الاطفال وعلاجها</a:t>
            </a:r>
            <a:r>
              <a:rPr lang="en-US" dirty="0" smtClean="0"/>
              <a:t> </a:t>
            </a:r>
            <a:endParaRPr lang="ar-IQ" dirty="0"/>
          </a:p>
        </p:txBody>
      </p:sp>
      <p:sp>
        <p:nvSpPr>
          <p:cNvPr id="1048642" name="Subtitle 2"/>
          <p:cNvSpPr>
            <a:spLocks noGrp="1"/>
          </p:cNvSpPr>
          <p:nvPr>
            <p:ph type="subTitle" idx="1"/>
          </p:nvPr>
        </p:nvSpPr>
        <p:spPr>
          <a:xfrm>
            <a:off x="1507067" y="1099440"/>
            <a:ext cx="7766936" cy="952617"/>
          </a:xfrm>
        </p:spPr>
        <p:txBody>
          <a:bodyPr>
            <a:normAutofit/>
          </a:bodyPr>
          <a:lstStyle/>
          <a:p>
            <a:r>
              <a:rPr lang="ar-IQ" sz="4000" smtClean="0"/>
              <a:t>د.عباس </a:t>
            </a:r>
            <a:r>
              <a:rPr lang="ar-IQ" sz="4000" dirty="0" smtClean="0"/>
              <a:t>فرهود</a:t>
            </a:r>
            <a:endParaRPr lang="ar-IQ" sz="4000" dirty="0"/>
          </a:p>
        </p:txBody>
      </p:sp>
      <p:pic>
        <p:nvPicPr>
          <p:cNvPr id="2097155" name="Picture 2097154"/>
          <p:cNvPicPr>
            <a:picLocks/>
          </p:cNvPicPr>
          <p:nvPr>
            <a:videoFile r:link="rId2"/>
            <p:extLst>
              <p:ext uri="{DAA4B4D4-6D71-4841-9C94-3DE7FCFB9230}">
                <p14:media xmlns:p14="http://schemas.microsoft.com/office/powerpoint/2010/main" r:embed="rId1"/>
              </p:ext>
            </p:extLst>
          </p:nvPr>
        </p:nvPicPr>
        <p:blipFill>
          <a:blip r:embed="rId4"/>
          <a:stretch>
            <a:fillRect/>
          </a:stretch>
        </p:blipFill>
        <p:spPr>
          <a:xfrm rot="21561906">
            <a:off x="878880" y="2453374"/>
            <a:ext cx="8730603" cy="421761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97155"/>
                    </p:tgtEl>
                  </p:cond>
                </p:stCondLst>
                <p:endSync evt="end" delay="0">
                  <p:rtn val="all"/>
                </p:endSync>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 fill="hold"/>
                                        <p:tgtEl>
                                          <p:spTgt spid="2097155"/>
                                        </p:tgtEl>
                                      </p:cBhvr>
                                    </p:cmd>
                                  </p:childTnLst>
                                </p:cTn>
                              </p:par>
                            </p:childTnLst>
                          </p:cTn>
                        </p:par>
                      </p:childTnLst>
                    </p:cTn>
                  </p:par>
                </p:childTnLst>
              </p:cTn>
              <p:nextCondLst>
                <p:cond evt="onClick" delay="0">
                  <p:tgtEl>
                    <p:spTgt spid="2097155"/>
                  </p:tgtEl>
                </p:cond>
              </p:nextCondLst>
            </p:seq>
            <p:video>
              <p:cMediaNode>
                <p:cTn id="7" fill="hold" display="1">
                  <p:stCondLst>
                    <p:cond delay="indefinite"/>
                  </p:stCondLst>
                  <p:endCondLst>
                    <p:cond evt="onNext" delay="0">
                      <p:tgtEl>
                        <p:sldTgt/>
                      </p:tgtEl>
                    </p:cond>
                    <p:cond evt="onPrev" delay="0">
                      <p:tgtEl>
                        <p:sldTgt/>
                      </p:tgtEl>
                    </p:cond>
                  </p:endCondLst>
                </p:cTn>
                <p:tgtEl>
                  <p:spTgt spid="209715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itle 1"/>
          <p:cNvSpPr>
            <a:spLocks noGrp="1"/>
          </p:cNvSpPr>
          <p:nvPr>
            <p:ph type="title"/>
          </p:nvPr>
        </p:nvSpPr>
        <p:spPr/>
        <p:txBody>
          <a:bodyPr/>
          <a:lstStyle/>
          <a:p>
            <a:r>
              <a:rPr lang="ar-IQ"/>
              <a:t>العناية</a:t>
            </a:r>
            <a:r>
              <a:rPr lang="en-US"/>
              <a:t> </a:t>
            </a:r>
            <a:r>
              <a:rPr lang="ar-AE"/>
              <a:t>بالوليد</a:t>
            </a:r>
            <a:endParaRPr lang="ar-IQ"/>
          </a:p>
        </p:txBody>
      </p:sp>
      <p:sp>
        <p:nvSpPr>
          <p:cNvPr id="1048660" name="Content Placeholder 2"/>
          <p:cNvSpPr>
            <a:spLocks noGrp="1"/>
          </p:cNvSpPr>
          <p:nvPr>
            <p:ph idx="1"/>
          </p:nvPr>
        </p:nvSpPr>
        <p:spPr/>
        <p:txBody>
          <a:bodyPr>
            <a:normAutofit/>
          </a:bodyPr>
          <a:lstStyle/>
          <a:p>
            <a:r>
              <a:rPr lang="ar-IQ" dirty="0"/>
              <a:t>في كثير من الأحيان يُشاهد ورم موضعي في المنطقة التي تظهر من الطفل أولاً عند مروره من الممر الولادي إلى الخارج عند الولادة. وتحدث - أكثر ما تحدث - في الرأس ، لأن الغالبية العظمى من الأطفال يُولَدُونَ بهذه الطريقة الطبيعية بالطبع . وَتَنجُمُ الوذمة من ضغط فتحة عنق الرحم على ذلك الجزء مِنَ الطفل . وتبقى هذه الوذمة ، عادة ، أياماً قليلةً ، </a:t>
            </a:r>
            <a:r>
              <a:rPr lang="ar-IQ" dirty="0" smtClean="0"/>
              <a:t>ثُمَّ تزول </a:t>
            </a:r>
            <a:r>
              <a:rPr lang="ar-IQ" dirty="0"/>
              <a:t>من تلقاء نفسها ، من غير علاج .</a:t>
            </a:r>
          </a:p>
          <a:p>
            <a:r>
              <a:rPr lang="ar-IQ" dirty="0"/>
              <a:t>وقد تظهر الوذمة فى المنطقة العجانية من الطفل ، الذي يولد بالمجيء بالمقعد ) . وهذه تزولُ أَيضاً من تلقاء نفسها ، إلا في حالات نادرة جداً . حيث قد يُصاب الورم بالتهابات ، وعندئذ يجب عرض الطفل على الطبيب .</a:t>
            </a:r>
          </a:p>
          <a:p>
            <a:r>
              <a:rPr lang="ar-IQ" dirty="0"/>
              <a:t>الورم الرأسي الدموي </a:t>
            </a:r>
            <a:r>
              <a:rPr lang="ar-IQ" dirty="0" smtClean="0"/>
              <a:t>هوَ </a:t>
            </a:r>
            <a:r>
              <a:rPr lang="ar-IQ" dirty="0"/>
              <a:t>وَرَمٌ يظهر في رأس الوليد ، بعد الولادة بساعات قلائل . ويعود سبه إلى حدوث نزف دموي تحت غشاء أَحدِ عِظام الجمجمة ، مِمَّا يَجعلُ الورم يلتزم بحدود ذلك العظم ، ولا يتعداه إلى عظم آخر. ويزولُ الوَرم</a:t>
            </a:r>
          </a:p>
          <a:p>
            <a:endParaRPr lang="ar-IQ" dirty="0"/>
          </a:p>
        </p:txBody>
      </p:sp>
      <p:pic>
        <p:nvPicPr>
          <p:cNvPr id="2097164" name="Picture 2097163"/>
          <p:cNvPicPr>
            <a:picLocks/>
          </p:cNvPicPr>
          <p:nvPr/>
        </p:nvPicPr>
        <p:blipFill>
          <a:blip r:embed="rId2"/>
          <a:stretch>
            <a:fillRect/>
          </a:stretch>
        </p:blipFill>
        <p:spPr>
          <a:xfrm rot="21489">
            <a:off x="8993620" y="332333"/>
            <a:ext cx="3178604" cy="63369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r>
              <a:rPr lang="ar-IQ"/>
              <a:t>عناية</a:t>
            </a:r>
            <a:r>
              <a:rPr lang="en-US"/>
              <a:t> </a:t>
            </a:r>
            <a:r>
              <a:rPr lang="ar-AE"/>
              <a:t>بالوليد</a:t>
            </a:r>
            <a:endParaRPr lang="ar-IQ"/>
          </a:p>
        </p:txBody>
      </p:sp>
      <p:sp>
        <p:nvSpPr>
          <p:cNvPr id="1048662" name="Content Placeholder 2"/>
          <p:cNvSpPr>
            <a:spLocks noGrp="1"/>
          </p:cNvSpPr>
          <p:nvPr>
            <p:ph idx="1"/>
          </p:nvPr>
        </p:nvSpPr>
        <p:spPr/>
        <p:txBody>
          <a:bodyPr/>
          <a:lstStyle/>
          <a:p>
            <a:r>
              <a:rPr lang="ar-IQ" dirty="0"/>
              <a:t>تورم الثدي عند الوليد .</a:t>
            </a:r>
          </a:p>
          <a:p>
            <a:r>
              <a:rPr lang="ar-IQ" dirty="0"/>
              <a:t>قد يحدث تورم في أحد ثديي الوليد، أو كليهما، وفي الإناث والذكور على السواء، في حوالي نصف </a:t>
            </a:r>
            <a:r>
              <a:rPr lang="ar-IQ" dirty="0" smtClean="0"/>
              <a:t>الولدان. </a:t>
            </a:r>
            <a:r>
              <a:rPr lang="ar-IQ" dirty="0"/>
              <a:t>ويظهر الورم في اليوم. الخامس أو السادس بعد الولادة. وقد يلاحظ خروج سائل أبيض ، مائل. للصفرة، يشبه مادة اللبا) ، يخرج من الثدي خَاصَّةً عِندَ الضَّغط عليه </a:t>
            </a:r>
            <a:r>
              <a:rPr lang="ar-IQ" dirty="0" smtClean="0"/>
              <a:t>.</a:t>
            </a:r>
          </a:p>
          <a:p>
            <a:r>
              <a:rPr lang="ar-IQ" dirty="0" smtClean="0"/>
              <a:t>وجب </a:t>
            </a:r>
            <a:r>
              <a:rPr lang="ar-IQ" dirty="0"/>
              <a:t>على الأم ألا تمس الورم، وألا تعصره. وأن تعلم أنه سيزول ويختفي تلقائياً، دون أن يُسبب ضرراً ، للطفل ، أو يكون خطراً على حياته، إلا في بعض أحيان قليلةٍ يلتهب فيها الورم ويكون خراجاً . فَعِندئذٍ يجب على </a:t>
            </a:r>
            <a:r>
              <a:rPr lang="ar-IQ" dirty="0" smtClean="0"/>
              <a:t>الأم عرض </a:t>
            </a:r>
            <a:r>
              <a:rPr lang="ar-IQ" dirty="0"/>
              <a:t>الطفل على الطبيب .</a:t>
            </a:r>
          </a:p>
          <a:p>
            <a:endParaRPr lang="ar-IQ" dirty="0"/>
          </a:p>
        </p:txBody>
      </p:sp>
      <p:pic>
        <p:nvPicPr>
          <p:cNvPr id="2097165" name="Picture 2097164"/>
          <p:cNvPicPr>
            <a:picLocks/>
          </p:cNvPicPr>
          <p:nvPr/>
        </p:nvPicPr>
        <p:blipFill>
          <a:blip r:embed="rId2"/>
          <a:stretch>
            <a:fillRect/>
          </a:stretch>
        </p:blipFill>
        <p:spPr>
          <a:xfrm>
            <a:off x="8946949" y="4401681"/>
            <a:ext cx="3245051" cy="2456319"/>
          </a:xfrm>
          <a:prstGeom prst="rect">
            <a:avLst/>
          </a:prstGeom>
        </p:spPr>
      </p:pic>
      <p:pic>
        <p:nvPicPr>
          <p:cNvPr id="2097166" name="Picture 2097165"/>
          <p:cNvPicPr>
            <a:picLocks/>
          </p:cNvPicPr>
          <p:nvPr/>
        </p:nvPicPr>
        <p:blipFill>
          <a:blip r:embed="rId3"/>
          <a:stretch>
            <a:fillRect/>
          </a:stretch>
        </p:blipFill>
        <p:spPr>
          <a:xfrm rot="5446977">
            <a:off x="9055404" y="529154"/>
            <a:ext cx="3430607" cy="27959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
          <p:cNvSpPr>
            <a:spLocks noGrp="1"/>
          </p:cNvSpPr>
          <p:nvPr>
            <p:ph type="title"/>
          </p:nvPr>
        </p:nvSpPr>
        <p:spPr/>
        <p:txBody>
          <a:bodyPr/>
          <a:lstStyle/>
          <a:p>
            <a:r>
              <a:rPr lang="ar-IQ"/>
              <a:t>العناية</a:t>
            </a:r>
            <a:r>
              <a:rPr lang="en-US"/>
              <a:t> </a:t>
            </a:r>
            <a:r>
              <a:rPr lang="ar-AE"/>
              <a:t>بالوليد</a:t>
            </a:r>
            <a:endParaRPr lang="ar-IQ"/>
          </a:p>
        </p:txBody>
      </p:sp>
      <p:sp>
        <p:nvSpPr>
          <p:cNvPr id="1048664" name="Content Placeholder 2"/>
          <p:cNvSpPr>
            <a:spLocks noGrp="1"/>
          </p:cNvSpPr>
          <p:nvPr>
            <p:ph idx="1"/>
          </p:nvPr>
        </p:nvSpPr>
        <p:spPr/>
        <p:txBody>
          <a:bodyPr/>
          <a:lstStyle/>
          <a:p>
            <a:r>
              <a:rPr lang="ar-IQ" dirty="0" smtClean="0"/>
              <a:t>نزف </a:t>
            </a:r>
            <a:r>
              <a:rPr lang="ar-IQ" dirty="0"/>
              <a:t>المهبلي عند الوليدة الأنثى . قد يحدث أن يحصل نزف موضعي طفيف من المهبل ، عند الوليدة الأنثى، في اليوم الثاني حتَّى اليوم الرابع من ولادتها . وَيَستَمرُّ لِمدَّةٍ بَينَ يومين وثلاثة أيام. ويجب ألا يُثير ذلك النَّزْفُ قلق الأم ومخاوفها ، خاصةً إذا لم يقترن ذلك ينزف من أعضاء أخرى من الجسم ، وكانت صحة الوليدة العامة حسنةً . ويعود سبب ذلك النزف إلى اختفاء هُورُمُونِ «الإستروجين» من دم الوليدة حيث يصل إليهِ مِنْ دَم الأم عبر المشيمة. ولا تحتاج </a:t>
            </a:r>
            <a:r>
              <a:rPr lang="ar-IQ" dirty="0" smtClean="0"/>
              <a:t>الحالة إلى </a:t>
            </a:r>
            <a:r>
              <a:rPr lang="ar-IQ" dirty="0"/>
              <a:t>علاج .</a:t>
            </a:r>
          </a:p>
        </p:txBody>
      </p:sp>
      <p:pic>
        <p:nvPicPr>
          <p:cNvPr id="2097167" name="Picture 2097166"/>
          <p:cNvPicPr>
            <a:picLocks/>
          </p:cNvPicPr>
          <p:nvPr/>
        </p:nvPicPr>
        <p:blipFill>
          <a:blip r:embed="rId2"/>
          <a:stretch>
            <a:fillRect/>
          </a:stretch>
        </p:blipFill>
        <p:spPr>
          <a:xfrm>
            <a:off x="411960" y="3908658"/>
            <a:ext cx="8086448" cy="29703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Title 1"/>
          <p:cNvSpPr>
            <a:spLocks noGrp="1"/>
          </p:cNvSpPr>
          <p:nvPr>
            <p:ph type="title"/>
          </p:nvPr>
        </p:nvSpPr>
        <p:spPr/>
        <p:txBody>
          <a:bodyPr/>
          <a:lstStyle/>
          <a:p>
            <a:r>
              <a:rPr lang="ar-IQ"/>
              <a:t>العناية</a:t>
            </a:r>
            <a:r>
              <a:rPr lang="en-US"/>
              <a:t> </a:t>
            </a:r>
            <a:r>
              <a:rPr lang="ar-AE"/>
              <a:t>بالوليد</a:t>
            </a:r>
            <a:endParaRPr lang="ar-IQ"/>
          </a:p>
        </p:txBody>
      </p:sp>
      <p:sp>
        <p:nvSpPr>
          <p:cNvPr id="1048666" name="Content Placeholder 2"/>
          <p:cNvSpPr>
            <a:spLocks noGrp="1"/>
          </p:cNvSpPr>
          <p:nvPr>
            <p:ph idx="1"/>
          </p:nvPr>
        </p:nvSpPr>
        <p:spPr/>
        <p:txBody>
          <a:bodyPr/>
          <a:lstStyle/>
          <a:p>
            <a:r>
              <a:rPr lang="ar-IQ" dirty="0"/>
              <a:t>ينفصلُ الحَبْلُ السِّرِّيُّ خِلالَ مُدَّةٍ تتراوح بين ٥ - ٨ أَيَّامٍ ، بعد أن ينيس، ويسود لونه ويصبح رمةً سوداء بالية . ويترك في محل انفصاله ندية صغيرة، ويحدث أحياناً، التهاب طفيف في تلك الندبة ، قد يولد وَرَماً حبيبياً، صغيراً، أحمر اللون. فيعالج عندئذ بمسه ببعض المواد الكيمياوية الكاوية من قبل الطبيب، مثل نترات الفضة ١٠% في الماء»، فتزول</a:t>
            </a:r>
          </a:p>
          <a:p>
            <a:r>
              <a:rPr lang="ar-IQ" dirty="0"/>
              <a:t>الحالة، بعدئذ، تدريجياً خلال بضعة أيام .</a:t>
            </a:r>
          </a:p>
          <a:p>
            <a:r>
              <a:rPr lang="ar-IQ" dirty="0"/>
              <a:t>أما إذا لاحظت الأم تقيحاً في السُّرَّةِ ، أو مرور بعض المواد الغريبة ، كالإدرار، أو الدم ، أو القيح ، أو الخروج ، فيجب ، عندئذ ، استشارة الطبيب فوراً . كذلك عند حدوث نزف من السُّرة بسبب وجود بعض الالتهابات فيها فيجب عرض الطفل على الطبيب .</a:t>
            </a:r>
          </a:p>
        </p:txBody>
      </p:sp>
      <p:pic>
        <p:nvPicPr>
          <p:cNvPr id="2097168" name="Picture 2097167"/>
          <p:cNvPicPr>
            <a:picLocks/>
          </p:cNvPicPr>
          <p:nvPr/>
        </p:nvPicPr>
        <p:blipFill>
          <a:blip r:embed="rId2"/>
          <a:stretch>
            <a:fillRect/>
          </a:stretch>
        </p:blipFill>
        <p:spPr>
          <a:xfrm>
            <a:off x="9674975" y="3217531"/>
            <a:ext cx="2517025" cy="3371197"/>
          </a:xfrm>
          <a:prstGeom prst="rect">
            <a:avLst/>
          </a:prstGeom>
        </p:spPr>
      </p:pic>
      <p:pic>
        <p:nvPicPr>
          <p:cNvPr id="2097169" name="Picture 2097168"/>
          <p:cNvPicPr>
            <a:picLocks/>
          </p:cNvPicPr>
          <p:nvPr/>
        </p:nvPicPr>
        <p:blipFill>
          <a:blip r:embed="rId3"/>
          <a:stretch>
            <a:fillRect/>
          </a:stretch>
        </p:blipFill>
        <p:spPr>
          <a:xfrm rot="10800000">
            <a:off x="1604372" y="4532773"/>
            <a:ext cx="3890264" cy="25463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
          <p:cNvSpPr>
            <a:spLocks noGrp="1"/>
          </p:cNvSpPr>
          <p:nvPr>
            <p:ph type="title"/>
          </p:nvPr>
        </p:nvSpPr>
        <p:spPr/>
        <p:txBody>
          <a:bodyPr/>
          <a:lstStyle/>
          <a:p>
            <a:r>
              <a:rPr lang="ar-IQ" sz="3600"/>
              <a:t>العناية</a:t>
            </a:r>
            <a:r>
              <a:rPr lang="en-US" sz="3600"/>
              <a:t> </a:t>
            </a:r>
            <a:r>
              <a:rPr lang="ar-AE" sz="3600"/>
              <a:t>بالوليد</a:t>
            </a:r>
            <a:endParaRPr lang="ar-IQ"/>
          </a:p>
        </p:txBody>
      </p:sp>
      <p:sp>
        <p:nvSpPr>
          <p:cNvPr id="1048668" name="Content Placeholder 2"/>
          <p:cNvSpPr>
            <a:spLocks noGrp="1"/>
          </p:cNvSpPr>
          <p:nvPr>
            <p:ph idx="1"/>
          </p:nvPr>
        </p:nvSpPr>
        <p:spPr>
          <a:xfrm>
            <a:off x="677334" y="2160589"/>
            <a:ext cx="10371666" cy="4634233"/>
          </a:xfrm>
        </p:spPr>
        <p:txBody>
          <a:bodyPr>
            <a:normAutofit fontScale="86944" lnSpcReduction="20000"/>
          </a:bodyPr>
          <a:lstStyle/>
          <a:p>
            <a:r>
              <a:rPr lang="ar-IQ" dirty="0"/>
              <a:t>طفح </a:t>
            </a:r>
            <a:r>
              <a:rPr lang="ar-IQ" dirty="0" smtClean="0"/>
              <a:t>الحضينة.</a:t>
            </a:r>
            <a:endParaRPr lang="ar-IQ" dirty="0"/>
          </a:p>
          <a:p>
            <a:r>
              <a:rPr lang="ar-IQ" dirty="0"/>
              <a:t>هو التهاب جلدي يحدث عند الوليد، والرضيع ، من جراء عدم الاعتناء بنظافة المنطقة التي تغطيها الحضائن ، عند لف الطفل </a:t>
            </a:r>
            <a:r>
              <a:rPr lang="ar-IQ" dirty="0" smtClean="0"/>
              <a:t>بها</a:t>
            </a:r>
          </a:p>
          <a:p>
            <a:r>
              <a:rPr lang="ar-IQ" dirty="0"/>
              <a:t>لطفح في الظهور، أولاً على هيئة احمرار بسيط في الجلد يشمل المنطقة العجانية والأعضاء التناسلية، والإليتين، وباطن الفخدين . وقد يزول تلقائياً إذا نظفت المنطقة جيداً، واتخذت الوقاية الكافية لمنع تقدمه وانتشاره . أما إذا لم يحدث ذلك فتتولد عندئذ فقاعات سطحية ، ثم ينسلخ سطح تلك الفقاعات ويَتَمَزَّق، فيظهر تحته جلد متسلح يولد الما شديداً ، وحرقة بالغة ، وحكة عظيمة ، للطفل ، خاصة إذا حدث فيها تماس مع . الإدرار أو الخروج . وهذه التسلخات هي أحد أسباب البكاء عند </a:t>
            </a:r>
            <a:r>
              <a:rPr lang="ar-IQ" dirty="0" smtClean="0"/>
              <a:t>الرضيع</a:t>
            </a:r>
          </a:p>
          <a:p>
            <a:r>
              <a:rPr lang="ar-IQ" dirty="0"/>
              <a:t>طفح الحضينة في طفل عمره ثلاثة أشهر .</a:t>
            </a:r>
          </a:p>
          <a:p>
            <a:r>
              <a:rPr lang="ar-IQ" dirty="0"/>
              <a:t>المواد الكيمياوية التي تنطلق من الإدرار، كالأمونيا، التي تنتج من تحلل الإدرار بواسطة بعض الجراثيم الضارة الموجودة في الخروج ، وكذلك يُسببها استعمال مساحيق الغسيل به التي تغسل به حضائن الوليد، والرضيع ، فتبقى متغلغلة لاصقة في خيوط النسج بعد جفافه ، فتؤذي الجلد، وتُسبب الحالة . إن المنطقة التي تُصاب بالطفح أكثر من غيرها هي المنطقة المغطاة بالحضائن ، خاصة الأماكن التي تحتك فيها الحضائن بجلد الطفل الرفيق أكثر من غيرها، كمنطقة تحلب الإلية، وباطن الفخذين ، والهن عند</a:t>
            </a:r>
          </a:p>
          <a:p>
            <a:r>
              <a:rPr lang="ar-IQ" dirty="0"/>
              <a:t>الوليدة الأنثى، والحشفة، والقلفة ، عند الوليد الذكر.</a:t>
            </a:r>
          </a:p>
          <a:p>
            <a:r>
              <a:rPr lang="ar-IQ" dirty="0"/>
              <a:t>وللوقاية من هذه الحالة يجب إبدال الحضائن كلما تلوثت بمرور</a:t>
            </a:r>
          </a:p>
          <a:p>
            <a:r>
              <a:rPr lang="ar-IQ" dirty="0" smtClean="0"/>
              <a:t>الإدرار</a:t>
            </a:r>
            <a:r>
              <a:rPr lang="ar-IQ" dirty="0"/>
              <a:t>، والخروج ، بالسرعة الممكنة. وكذلك الامتناع عن استعمال النايلون للف </a:t>
            </a:r>
            <a:r>
              <a:rPr lang="ar-IQ" dirty="0" smtClean="0"/>
              <a:t>الحضائن</a:t>
            </a:r>
            <a:endParaRPr lang="ar-IQ" dirty="0"/>
          </a:p>
        </p:txBody>
      </p:sp>
      <p:pic>
        <p:nvPicPr>
          <p:cNvPr id="2097170" name="Picture 2097169"/>
          <p:cNvPicPr>
            <a:picLocks/>
          </p:cNvPicPr>
          <p:nvPr/>
        </p:nvPicPr>
        <p:blipFill>
          <a:blip r:embed="rId2"/>
          <a:stretch>
            <a:fillRect/>
          </a:stretch>
        </p:blipFill>
        <p:spPr>
          <a:xfrm>
            <a:off x="4107256" y="0"/>
            <a:ext cx="4250676" cy="2198145"/>
          </a:xfrm>
          <a:prstGeom prst="rect">
            <a:avLst/>
          </a:prstGeom>
        </p:spPr>
      </p:pic>
      <p:pic>
        <p:nvPicPr>
          <p:cNvPr id="2097171" name="Picture 2097170"/>
          <p:cNvPicPr>
            <a:picLocks/>
          </p:cNvPicPr>
          <p:nvPr/>
        </p:nvPicPr>
        <p:blipFill>
          <a:blip r:embed="rId3"/>
          <a:stretch>
            <a:fillRect/>
          </a:stretch>
        </p:blipFill>
        <p:spPr>
          <a:xfrm>
            <a:off x="8959054" y="0"/>
            <a:ext cx="3396910" cy="18862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Title 1"/>
          <p:cNvSpPr>
            <a:spLocks noGrp="1"/>
          </p:cNvSpPr>
          <p:nvPr>
            <p:ph type="title"/>
          </p:nvPr>
        </p:nvSpPr>
        <p:spPr/>
        <p:txBody>
          <a:bodyPr/>
          <a:lstStyle/>
          <a:p>
            <a:r>
              <a:rPr lang="ar-IQ"/>
              <a:t>العناية</a:t>
            </a:r>
            <a:r>
              <a:rPr lang="en-US"/>
              <a:t> </a:t>
            </a:r>
            <a:r>
              <a:rPr lang="ar-AE"/>
              <a:t>بالوليد</a:t>
            </a:r>
            <a:endParaRPr lang="ar-IQ"/>
          </a:p>
        </p:txBody>
      </p:sp>
      <p:sp>
        <p:nvSpPr>
          <p:cNvPr id="1048670" name="Content Placeholder 2"/>
          <p:cNvSpPr>
            <a:spLocks noGrp="1"/>
          </p:cNvSpPr>
          <p:nvPr>
            <p:ph idx="1"/>
          </p:nvPr>
        </p:nvSpPr>
        <p:spPr/>
        <p:txBody>
          <a:bodyPr/>
          <a:lstStyle/>
          <a:p>
            <a:r>
              <a:rPr lang="ar-IQ" dirty="0"/>
              <a:t>تغذية الرضيع ونموه .</a:t>
            </a:r>
          </a:p>
          <a:p>
            <a:r>
              <a:rPr lang="ar-IQ" dirty="0"/>
              <a:t>تختلف التغذية عند الرضيع عن التغذية عند الكبير. فالرضيع يحتاج للغذاء لينمو جسمه، ويتكامل وجوده من جهة ، وحتى يتمكن جسمه من أداء وظائفه الحيوية من جهة أخرى .</a:t>
            </a:r>
          </a:p>
          <a:p>
            <a:r>
              <a:rPr lang="ar-IQ" dirty="0"/>
              <a:t>إن الرضيع لا يملك سوى قم أدرد ، وجهاز هضمي رقيق ضعيف . ولكنه من ناحية أخرى يحتاج إلى غذاء أكثر مما يحتاجه الكبير بالنسبة لوزنه . وعلى هذا فإنَّ غذاءه يجب أن يكون سائلاً ، أولاً ، ليلائم فمَهُ الأَدْرد ، وجهازه الهضمي الضعيف ، وأن يكون محتوياً على المواد الضرورية لتغذيته ونموه ، ثانياً .</a:t>
            </a:r>
          </a:p>
          <a:p>
            <a:r>
              <a:rPr lang="ar-IQ" dirty="0"/>
              <a:t>والحليب - بصورة عامة - هُوَ الغذاء الأساسي للرضيع </a:t>
            </a:r>
          </a:p>
        </p:txBody>
      </p:sp>
      <p:pic>
        <p:nvPicPr>
          <p:cNvPr id="2097172" name="Picture 2097171"/>
          <p:cNvPicPr>
            <a:picLocks/>
          </p:cNvPicPr>
          <p:nvPr/>
        </p:nvPicPr>
        <p:blipFill>
          <a:blip r:embed="rId2"/>
          <a:stretch>
            <a:fillRect/>
          </a:stretch>
        </p:blipFill>
        <p:spPr>
          <a:xfrm>
            <a:off x="9261744" y="0"/>
            <a:ext cx="2930256" cy="3199706"/>
          </a:xfrm>
          <a:prstGeom prst="rect">
            <a:avLst/>
          </a:prstGeom>
        </p:spPr>
      </p:pic>
      <p:pic>
        <p:nvPicPr>
          <p:cNvPr id="2097173" name="Picture 2097172"/>
          <p:cNvPicPr>
            <a:picLocks/>
          </p:cNvPicPr>
          <p:nvPr/>
        </p:nvPicPr>
        <p:blipFill>
          <a:blip r:embed="rId3"/>
          <a:stretch>
            <a:fillRect/>
          </a:stretch>
        </p:blipFill>
        <p:spPr>
          <a:xfrm>
            <a:off x="9295527" y="2950302"/>
            <a:ext cx="3248255" cy="37309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1"/>
          <p:cNvSpPr>
            <a:spLocks noGrp="1"/>
          </p:cNvSpPr>
          <p:nvPr>
            <p:ph type="title"/>
          </p:nvPr>
        </p:nvSpPr>
        <p:spPr/>
        <p:txBody>
          <a:bodyPr/>
          <a:lstStyle/>
          <a:p>
            <a:r>
              <a:rPr lang="ar-IQ"/>
              <a:t>العناية</a:t>
            </a:r>
            <a:r>
              <a:rPr lang="en-US"/>
              <a:t> </a:t>
            </a:r>
            <a:r>
              <a:rPr lang="ar-AE"/>
              <a:t>بالوليد</a:t>
            </a:r>
            <a:endParaRPr lang="ar-IQ"/>
          </a:p>
        </p:txBody>
      </p:sp>
      <p:sp>
        <p:nvSpPr>
          <p:cNvPr id="1048672" name="Content Placeholder 2"/>
          <p:cNvSpPr>
            <a:spLocks noGrp="1"/>
          </p:cNvSpPr>
          <p:nvPr>
            <p:ph idx="1"/>
          </p:nvPr>
        </p:nvSpPr>
        <p:spPr>
          <a:xfrm>
            <a:off x="508428" y="1149755"/>
            <a:ext cx="8596668" cy="3538853"/>
          </a:xfrm>
        </p:spPr>
        <p:txBody>
          <a:bodyPr>
            <a:normAutofit lnSpcReduction="10000"/>
          </a:bodyPr>
          <a:lstStyle/>
          <a:p>
            <a:r>
              <a:rPr lang="ar-IQ" dirty="0"/>
              <a:t>لبُكَاءُ عِنْدَ الرّضيع دلالاته وأسبابه</a:t>
            </a:r>
          </a:p>
          <a:p>
            <a:r>
              <a:rPr lang="ar-IQ" dirty="0"/>
              <a:t>إن البكاء هو الوسيلة الوحيدة التي يمتلكها الطفل، في أشهره الأولى ، للتعبير عن رغباته واحتياجاتِهِ ، أو للإعلان عَنْ ضَرَّ يُحيط به، أو مكروه يُؤذيه ، أو ألم يشعر به . والبكاء الكثير المتواصل مُؤذ للطفل ، وَذو تأثيرِ سَيْءٍ عَلَيْهِ ، إِذ إِنَّه يستنفد ما به من طاقةٍ ، وَيُسبب له الإرهاق والتَّعَبُ ، وَيَزِيدُ مِن حِدَّتِهِ وَسُرِعَةِ تهيجه . وفي حالة تكرر وُجودِ مُسببات البكاء ، فَقَدْ يَتعود الطفل على البكاء فينشأ مشاكساً ، معانداً ، يبكي لأتفه الأسباب ، خصوصاً إذا كان الطفل الوحيد في العائلة . كذلك فقد يتسبب عن البكاء الشديد المتواصل بعض الحالات المرضية ، كالفتق السري، والفتق المِغْبَني. هذا بالإضافة إلى أن بكاء الطفل المتواصل مزعج للأبوين، ولبقية أفراد العائلة، ولا سيما خلال الليل ، وأثناء أوقات الراحة .</a:t>
            </a:r>
          </a:p>
          <a:p>
            <a:r>
              <a:rPr lang="ar-IQ" dirty="0"/>
              <a:t>ويختلفُ نَوعُ البُكاءِ ، وَشَدَّتُهُ ، وَدَرجته ، باختلافِ مسيِّبَاتِهِ ، فَالْبُكَاءُ</a:t>
            </a:r>
          </a:p>
          <a:p>
            <a:r>
              <a:rPr lang="ar-IQ" dirty="0"/>
              <a:t>عند الجوع مثلاً ، يكون عنيفاً ، شديداً، حاداً. ولكنه ينتهي</a:t>
            </a:r>
          </a:p>
        </p:txBody>
      </p:sp>
      <p:pic>
        <p:nvPicPr>
          <p:cNvPr id="2097174" name="Picture 2097173"/>
          <p:cNvPicPr>
            <a:picLocks/>
          </p:cNvPicPr>
          <p:nvPr/>
        </p:nvPicPr>
        <p:blipFill>
          <a:blip r:embed="rId2"/>
          <a:stretch>
            <a:fillRect/>
          </a:stretch>
        </p:blipFill>
        <p:spPr>
          <a:xfrm>
            <a:off x="9105097" y="209226"/>
            <a:ext cx="3086902" cy="6507860"/>
          </a:xfrm>
          <a:prstGeom prst="rect">
            <a:avLst/>
          </a:prstGeom>
        </p:spPr>
      </p:pic>
      <p:pic>
        <p:nvPicPr>
          <p:cNvPr id="2097175" name="Picture 2097174"/>
          <p:cNvPicPr>
            <a:picLocks/>
          </p:cNvPicPr>
          <p:nvPr/>
        </p:nvPicPr>
        <p:blipFill>
          <a:blip r:embed="rId3"/>
          <a:stretch>
            <a:fillRect/>
          </a:stretch>
        </p:blipFill>
        <p:spPr>
          <a:xfrm>
            <a:off x="1074972" y="4243060"/>
            <a:ext cx="8079778" cy="25058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itle 1"/>
          <p:cNvSpPr>
            <a:spLocks noGrp="1"/>
          </p:cNvSpPr>
          <p:nvPr>
            <p:ph type="title"/>
          </p:nvPr>
        </p:nvSpPr>
        <p:spPr/>
        <p:txBody>
          <a:bodyPr/>
          <a:lstStyle/>
          <a:p>
            <a:r>
              <a:rPr lang="ar-IQ" sz="3600"/>
              <a:t>العناية</a:t>
            </a:r>
            <a:r>
              <a:rPr lang="en-US" sz="3600"/>
              <a:t> </a:t>
            </a:r>
            <a:r>
              <a:rPr lang="ar-AE" sz="3600"/>
              <a:t>بالوليد</a:t>
            </a:r>
            <a:endParaRPr lang="ar-IQ"/>
          </a:p>
        </p:txBody>
      </p:sp>
      <p:sp>
        <p:nvSpPr>
          <p:cNvPr id="1048674" name="Content Placeholder 2"/>
          <p:cNvSpPr>
            <a:spLocks noGrp="1"/>
          </p:cNvSpPr>
          <p:nvPr>
            <p:ph idx="1"/>
          </p:nvPr>
        </p:nvSpPr>
        <p:spPr>
          <a:xfrm>
            <a:off x="117663" y="2120593"/>
            <a:ext cx="8596668" cy="3880773"/>
          </a:xfrm>
        </p:spPr>
        <p:txBody>
          <a:bodyPr/>
          <a:lstStyle/>
          <a:p>
            <a:r>
              <a:rPr lang="ar-IQ" dirty="0"/>
              <a:t>لنوم والارق</a:t>
            </a:r>
          </a:p>
          <a:p>
            <a:r>
              <a:rPr lang="ar-IQ" dirty="0"/>
              <a:t>تتفاوت الحاجة للنوم ، عند الأطفال ، من طفل لآخر. فبعضهم لا يكتفي إلا بساعات طويلة من النوم، والبعض الآخر يكتفي بساعات قليلة ينال بها كفايته منه . ولا شك أنَّ لِقلَّة النوم تأثيرات سيئة على الطفل ، قد تُؤثر في سلوكه وتصرفاته. منها </a:t>
            </a:r>
            <a:r>
              <a:rPr lang="ar-IQ" dirty="0" smtClean="0"/>
              <a:t>الإثارة والوسن، </a:t>
            </a:r>
            <a:r>
              <a:rPr lang="ar-IQ" dirty="0"/>
              <a:t>وحدة الطبع ، والمزاج العصبي، وقلة المقاومة للأمراض الإنتانية. وتعتمدُ مُدَّةُ النوم ، عند الطفل ، عَلَى عُمر الطفل ، وشخصيته ، ودرجة ذكائه، والمدة التي </a:t>
            </a:r>
            <a:r>
              <a:rPr lang="ar-IQ" dirty="0" smtClean="0"/>
              <a:t>يقضيه نائماً </a:t>
            </a:r>
            <a:r>
              <a:rPr lang="ar-IQ" dirty="0"/>
              <a:t>أثناء النهار .</a:t>
            </a:r>
          </a:p>
          <a:p>
            <a:r>
              <a:rPr lang="ar-IQ" dirty="0"/>
              <a:t>إن أكثر الرضع ينامون من ۱٦ - ۲۰ ساعة في اليوم الواحد</a:t>
            </a:r>
          </a:p>
        </p:txBody>
      </p:sp>
      <p:pic>
        <p:nvPicPr>
          <p:cNvPr id="2097176" name="Picture 2097175"/>
          <p:cNvPicPr>
            <a:picLocks/>
          </p:cNvPicPr>
          <p:nvPr/>
        </p:nvPicPr>
        <p:blipFill>
          <a:blip r:embed="rId2"/>
          <a:stretch>
            <a:fillRect/>
          </a:stretch>
        </p:blipFill>
        <p:spPr>
          <a:xfrm>
            <a:off x="9473585" y="-1112"/>
            <a:ext cx="2442646" cy="6383156"/>
          </a:xfrm>
          <a:prstGeom prst="rect">
            <a:avLst/>
          </a:prstGeom>
        </p:spPr>
      </p:pic>
      <p:pic>
        <p:nvPicPr>
          <p:cNvPr id="2097177" name="Picture 2097176"/>
          <p:cNvPicPr>
            <a:picLocks/>
          </p:cNvPicPr>
          <p:nvPr/>
        </p:nvPicPr>
        <p:blipFill>
          <a:blip r:embed="rId3"/>
          <a:stretch>
            <a:fillRect/>
          </a:stretch>
        </p:blipFill>
        <p:spPr>
          <a:xfrm rot="21454584">
            <a:off x="2252416" y="4314330"/>
            <a:ext cx="6787796" cy="27572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Title 1"/>
          <p:cNvSpPr>
            <a:spLocks noGrp="1"/>
          </p:cNvSpPr>
          <p:nvPr>
            <p:ph type="title"/>
          </p:nvPr>
        </p:nvSpPr>
        <p:spPr/>
        <p:txBody>
          <a:bodyPr/>
          <a:lstStyle/>
          <a:p>
            <a:r>
              <a:rPr lang="ar-IQ" sz="3600"/>
              <a:t>العناية</a:t>
            </a:r>
            <a:r>
              <a:rPr lang="en-US" sz="3600"/>
              <a:t> </a:t>
            </a:r>
            <a:r>
              <a:rPr lang="ar-AE" sz="3600"/>
              <a:t>بالوليد</a:t>
            </a:r>
            <a:endParaRPr lang="ar-IQ"/>
          </a:p>
        </p:txBody>
      </p:sp>
      <p:sp>
        <p:nvSpPr>
          <p:cNvPr id="1048676" name="Content Placeholder 2"/>
          <p:cNvSpPr>
            <a:spLocks noGrp="1"/>
          </p:cNvSpPr>
          <p:nvPr>
            <p:ph idx="1"/>
          </p:nvPr>
        </p:nvSpPr>
        <p:spPr/>
        <p:txBody>
          <a:bodyPr/>
          <a:lstStyle/>
          <a:p>
            <a:r>
              <a:rPr lang="ar-IQ" dirty="0"/>
              <a:t>فقدان الشهية عند الطفل</a:t>
            </a:r>
          </a:p>
          <a:p>
            <a:r>
              <a:rPr lang="ar-IQ" dirty="0"/>
              <a:t>من المشاكل المهمة التي يشكو منها الكثير من الأمهات هي فقدان الشهية عند الطفل السوي. كما أنها من المشاكل التي يُمكن منعها، أو الوقاية منها، كما يُمكن علاجها بقليل من الصبر ، والتعاون بين الأم والطبيب . كذلك فإن فقدان الشهية عند الطفل ، إذا ما استمر مدة طويلةً ، فَإِنَّهُ يُسبب للطفل الضُّعف، والهزال، وفقر الدم . وهذا ، بدوره، يُؤدي ، أيضاً، إلى فقدان الشهية ، فيدور الأمر ، عندئذ ، في خَلَقَةٍ مُفْرَعَة . وقد يؤدي الأمر إلى تهديد حقيقي للطفل يستهدف نموه الطبيعي. هذا فضلاً عَنْ أَنَّ الطفل الهزيل يكون هدفاً سهلاً ، ومرتعاً خصباً، للكثير من الأمراض الإنتانية ، لقلة مقاومة الجسم الهزيل الضعيف لها . ولهذا فإنَّ الأمر يستدعي الاهتمام بجميع حالات فقد الشهية عند الطفل ، وإزالة أسبابها ، ومعالجتها .</a:t>
            </a:r>
          </a:p>
          <a:p>
            <a:r>
              <a:rPr lang="ar-IQ" dirty="0"/>
              <a:t>إن الأمراض الحادة كالحميات ، وغيرها ، تُسبب كلها فقدان الشهية</a:t>
            </a:r>
          </a:p>
        </p:txBody>
      </p:sp>
      <p:pic>
        <p:nvPicPr>
          <p:cNvPr id="2097178" name="Picture 2097177"/>
          <p:cNvPicPr>
            <a:picLocks/>
          </p:cNvPicPr>
          <p:nvPr/>
        </p:nvPicPr>
        <p:blipFill>
          <a:blip r:embed="rId2"/>
          <a:stretch>
            <a:fillRect/>
          </a:stretch>
        </p:blipFill>
        <p:spPr>
          <a:xfrm>
            <a:off x="9098595" y="912245"/>
            <a:ext cx="3132890" cy="4725976"/>
          </a:xfrm>
          <a:prstGeom prst="rect">
            <a:avLst/>
          </a:prstGeom>
        </p:spPr>
      </p:pic>
      <p:pic>
        <p:nvPicPr>
          <p:cNvPr id="2097179" name="Picture 2097178"/>
          <p:cNvPicPr>
            <a:picLocks/>
          </p:cNvPicPr>
          <p:nvPr/>
        </p:nvPicPr>
        <p:blipFill>
          <a:blip r:embed="rId3"/>
          <a:stretch>
            <a:fillRect/>
          </a:stretch>
        </p:blipFill>
        <p:spPr>
          <a:xfrm rot="10800000" flipV="1">
            <a:off x="2164545" y="4895316"/>
            <a:ext cx="6418397" cy="21247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itle 1"/>
          <p:cNvSpPr>
            <a:spLocks noGrp="1"/>
          </p:cNvSpPr>
          <p:nvPr>
            <p:ph type="title"/>
          </p:nvPr>
        </p:nvSpPr>
        <p:spPr/>
        <p:txBody>
          <a:bodyPr/>
          <a:lstStyle/>
          <a:p>
            <a:r>
              <a:rPr lang="ar-IQ"/>
              <a:t>العناية</a:t>
            </a:r>
            <a:r>
              <a:rPr lang="en-US"/>
              <a:t> </a:t>
            </a:r>
            <a:r>
              <a:rPr lang="ar-AE"/>
              <a:t>بالوليد</a:t>
            </a:r>
            <a:endParaRPr lang="ar-IQ"/>
          </a:p>
        </p:txBody>
      </p:sp>
      <p:sp>
        <p:nvSpPr>
          <p:cNvPr id="1048678" name="Content Placeholder 2"/>
          <p:cNvSpPr>
            <a:spLocks noGrp="1"/>
          </p:cNvSpPr>
          <p:nvPr>
            <p:ph idx="1"/>
          </p:nvPr>
        </p:nvSpPr>
        <p:spPr/>
        <p:txBody>
          <a:bodyPr/>
          <a:lstStyle/>
          <a:p>
            <a:r>
              <a:rPr lang="ar-IQ" dirty="0"/>
              <a:t>مص الإيهام، أو الأصابع .</a:t>
            </a:r>
          </a:p>
          <a:p>
            <a:r>
              <a:rPr lang="ar-IQ" dirty="0"/>
              <a:t>قد لا ينجو طفل من الأطفال من مص أصابعه في دور من أدوار حياته ولا سيما في دور الطفولة المبكرة، حيث يطيب للرضيع وضع يده في فمه كلما وجد إلى ذلك سبيلاً. ومص الأصابع، أو الإبهام ، عادة شائعة عند بعض الأطفال، فيمص الطفل إصبعه، أو إيهامه عندما يشعر بالجوع </a:t>
            </a:r>
            <a:r>
              <a:rPr lang="ar-IQ" dirty="0" smtClean="0"/>
              <a:t>، مص </a:t>
            </a:r>
            <a:r>
              <a:rPr lang="ar-IQ" dirty="0"/>
              <a:t>الإبهام من العادات السيئة عند الطفل </a:t>
            </a:r>
            <a:r>
              <a:rPr lang="ar-IQ" dirty="0" smtClean="0"/>
              <a:t>.</a:t>
            </a:r>
          </a:p>
          <a:p>
            <a:r>
              <a:rPr lang="ar-IQ" dirty="0"/>
              <a:t>ذلك فإن الشدة، والوعيد، والتهديد والعقاب ، تزيد الحالة سوءا ، إذ ان الاطفال سوف يمارس تلك العادة في خلواته بعيداً عن أعين الرقباء </a:t>
            </a:r>
          </a:p>
        </p:txBody>
      </p:sp>
      <p:pic>
        <p:nvPicPr>
          <p:cNvPr id="2097180" name="Picture 2097179"/>
          <p:cNvPicPr>
            <a:picLocks/>
          </p:cNvPicPr>
          <p:nvPr/>
        </p:nvPicPr>
        <p:blipFill>
          <a:blip r:embed="rId2"/>
          <a:stretch>
            <a:fillRect/>
          </a:stretch>
        </p:blipFill>
        <p:spPr>
          <a:xfrm rot="16200000">
            <a:off x="4034805" y="3281002"/>
            <a:ext cx="2581756" cy="51168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048642"/>
          <p:cNvSpPr>
            <a:spLocks noGrp="1"/>
          </p:cNvSpPr>
          <p:nvPr>
            <p:ph type="title"/>
          </p:nvPr>
        </p:nvSpPr>
        <p:spPr>
          <a:xfrm>
            <a:off x="3595332" y="609600"/>
            <a:ext cx="8596668" cy="478439"/>
          </a:xfrm>
        </p:spPr>
        <p:txBody>
          <a:bodyPr>
            <a:normAutofit fontScale="90000"/>
          </a:bodyPr>
          <a:lstStyle/>
          <a:p>
            <a:r>
              <a:rPr lang="ar-IQ"/>
              <a:t>مراحل</a:t>
            </a:r>
            <a:r>
              <a:rPr lang="en-US"/>
              <a:t> </a:t>
            </a:r>
            <a:r>
              <a:rPr lang="ar-AE"/>
              <a:t>الحياة</a:t>
            </a:r>
            <a:endParaRPr lang="ar-IQ"/>
          </a:p>
        </p:txBody>
      </p:sp>
      <p:sp>
        <p:nvSpPr>
          <p:cNvPr id="1048644" name="Content Placeholder 1048643"/>
          <p:cNvSpPr>
            <a:spLocks noGrp="1"/>
          </p:cNvSpPr>
          <p:nvPr>
            <p:ph idx="1"/>
          </p:nvPr>
        </p:nvSpPr>
        <p:spPr>
          <a:xfrm>
            <a:off x="677334" y="1118168"/>
            <a:ext cx="8596668" cy="658743"/>
          </a:xfrm>
        </p:spPr>
        <p:txBody>
          <a:bodyPr/>
          <a:lstStyle/>
          <a:p>
            <a:r>
              <a:rPr lang="ar-IQ"/>
              <a:t>خديج...حديث الولادة ....رضيع...طفل .....من سنة إلى خمسة سنوات.... طفل من 5 سنة لل 12 سنة اكثر من  12 سنة</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
          <p:cNvSpPr>
            <a:spLocks noGrp="1"/>
          </p:cNvSpPr>
          <p:nvPr>
            <p:ph type="title"/>
          </p:nvPr>
        </p:nvSpPr>
        <p:spPr/>
        <p:txBody>
          <a:bodyPr/>
          <a:lstStyle/>
          <a:p>
            <a:r>
              <a:rPr lang="ar-IQ"/>
              <a:t>العناية</a:t>
            </a:r>
            <a:r>
              <a:rPr lang="en-US"/>
              <a:t> </a:t>
            </a:r>
            <a:r>
              <a:rPr lang="ar-AE"/>
              <a:t>بالوليد</a:t>
            </a:r>
            <a:endParaRPr lang="ar-IQ"/>
          </a:p>
        </p:txBody>
      </p:sp>
      <p:sp>
        <p:nvSpPr>
          <p:cNvPr id="1048680" name="Content Placeholder 2"/>
          <p:cNvSpPr>
            <a:spLocks noGrp="1"/>
          </p:cNvSpPr>
          <p:nvPr>
            <p:ph idx="1"/>
          </p:nvPr>
        </p:nvSpPr>
        <p:spPr/>
        <p:txBody>
          <a:bodyPr>
            <a:normAutofit lnSpcReduction="10000"/>
          </a:bodyPr>
          <a:lstStyle/>
          <a:p>
            <a:r>
              <a:rPr lang="ar-IQ" dirty="0" smtClean="0"/>
              <a:t>ظهور </a:t>
            </a:r>
            <a:r>
              <a:rPr lang="ar-IQ" dirty="0"/>
              <a:t>الأسنان اللبنية :</a:t>
            </a:r>
          </a:p>
          <a:p>
            <a:r>
              <a:rPr lang="ar-IQ" dirty="0"/>
              <a:t>هناك تفاوت كبير في الوقت الذي تظهر فيه الأسنان اللبنية عند الطفل فقد يُولد الطفل وفي فمه من أو سِنَانِ ، تُسمى : الأسنان الولادية . ومن ناحية أخرى قد يتأخر ظهور الأسنان إلى ما بعد السنة الأولى. وهذه كلها تُعتبر حالات سوية . إذ إنَّ التَّسنن ليس له أهمية تُذكر في سير التطور عند الطفل</a:t>
            </a:r>
          </a:p>
          <a:p>
            <a:r>
              <a:rPr lang="ar-IQ" dirty="0"/>
              <a:t>كالجلوس ، والمشي ، والكلام ، وغيرها .</a:t>
            </a:r>
          </a:p>
          <a:p>
            <a:r>
              <a:rPr lang="ar-IQ" dirty="0"/>
              <a:t>وتظهر الأسنان اللبنية في الفم الأسفل قبل الأعلى ، وفي الإناث قبل</a:t>
            </a:r>
          </a:p>
          <a:p>
            <a:r>
              <a:rPr lang="ar-IQ" dirty="0"/>
              <a:t>الذكور. أما معدل وقت ظهور الأسنان فهو كما يلي :</a:t>
            </a:r>
          </a:p>
          <a:p>
            <a:r>
              <a:rPr lang="ar-IQ" dirty="0"/>
              <a:t>القاطعان السفليان المركزيان : من ٦ - ١٠ أشهر .</a:t>
            </a:r>
          </a:p>
          <a:p>
            <a:r>
              <a:rPr lang="ar-IQ" dirty="0"/>
              <a:t>القاطعان العلويان المركزيان من ۸ - ۱۱ شهراً .</a:t>
            </a:r>
          </a:p>
          <a:p>
            <a:r>
              <a:rPr lang="ar-IQ" dirty="0"/>
              <a:t>القاطعان العلويان الجانبيان من ۱۰ - ۱۳ شهراً </a:t>
            </a:r>
            <a:r>
              <a:rPr lang="ar-IQ" dirty="0" smtClean="0"/>
              <a:t>.</a:t>
            </a:r>
            <a:endParaRPr lang="ar-IQ" dirty="0"/>
          </a:p>
        </p:txBody>
      </p:sp>
      <p:pic>
        <p:nvPicPr>
          <p:cNvPr id="2097181" name="Picture 2097180"/>
          <p:cNvPicPr>
            <a:picLocks/>
          </p:cNvPicPr>
          <p:nvPr/>
        </p:nvPicPr>
        <p:blipFill>
          <a:blip r:embed="rId2"/>
          <a:stretch>
            <a:fillRect/>
          </a:stretch>
        </p:blipFill>
        <p:spPr>
          <a:xfrm>
            <a:off x="410223" y="4460320"/>
            <a:ext cx="4467112" cy="3176789"/>
          </a:xfrm>
          <a:prstGeom prst="rect">
            <a:avLst/>
          </a:prstGeom>
        </p:spPr>
      </p:pic>
      <p:pic>
        <p:nvPicPr>
          <p:cNvPr id="2097182" name="Picture 2097181"/>
          <p:cNvPicPr>
            <a:picLocks/>
          </p:cNvPicPr>
          <p:nvPr/>
        </p:nvPicPr>
        <p:blipFill>
          <a:blip r:embed="rId3"/>
          <a:stretch>
            <a:fillRect/>
          </a:stretch>
        </p:blipFill>
        <p:spPr>
          <a:xfrm>
            <a:off x="9159277" y="0"/>
            <a:ext cx="3207592" cy="30782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itle 1"/>
          <p:cNvSpPr>
            <a:spLocks noGrp="1"/>
          </p:cNvSpPr>
          <p:nvPr>
            <p:ph type="title"/>
          </p:nvPr>
        </p:nvSpPr>
        <p:spPr/>
        <p:txBody>
          <a:bodyPr/>
          <a:lstStyle/>
          <a:p>
            <a:r>
              <a:rPr lang="ar-IQ"/>
              <a:t>العناية</a:t>
            </a:r>
            <a:r>
              <a:rPr lang="en-US"/>
              <a:t> </a:t>
            </a:r>
            <a:r>
              <a:rPr lang="ar-AE"/>
              <a:t>بالوليد</a:t>
            </a:r>
            <a:endParaRPr lang="ar-IQ"/>
          </a:p>
        </p:txBody>
      </p:sp>
      <p:sp>
        <p:nvSpPr>
          <p:cNvPr id="1048682" name="Content Placeholder 2"/>
          <p:cNvSpPr>
            <a:spLocks noGrp="1"/>
          </p:cNvSpPr>
          <p:nvPr>
            <p:ph idx="1"/>
          </p:nvPr>
        </p:nvSpPr>
        <p:spPr>
          <a:xfrm>
            <a:off x="321316" y="1096688"/>
            <a:ext cx="8596668" cy="3880773"/>
          </a:xfrm>
        </p:spPr>
        <p:txBody>
          <a:bodyPr>
            <a:normAutofit lnSpcReduction="10000"/>
          </a:bodyPr>
          <a:lstStyle/>
          <a:p>
            <a:r>
              <a:rPr lang="ar-IQ" dirty="0" smtClean="0"/>
              <a:t>الكلام </a:t>
            </a:r>
            <a:r>
              <a:rPr lang="ar-IQ" dirty="0"/>
              <a:t>عند الطفل</a:t>
            </a:r>
          </a:p>
          <a:p>
            <a:r>
              <a:rPr lang="ar-IQ" dirty="0"/>
              <a:t>تَطوَّرَهُ - </a:t>
            </a:r>
            <a:r>
              <a:rPr lang="ar-IQ" dirty="0" smtClean="0"/>
              <a:t>في </a:t>
            </a:r>
            <a:r>
              <a:rPr lang="ar-IQ" dirty="0"/>
              <a:t>خلال الأشهر الأولى من العمر يعبر الرضيع عن رغباته، واحتياجاته بالبكاء، فيكون بكاؤه معبراً عن حاجاته بذل الكلام. وتبدأ أول ظاهرة للكلام عند الطفل حوالي الأسبوع الثامن من العمر، حيث يبدأ الطفل يخرج من عضلات بلعومه بعض الأصوات مثل: آه أو وفي الشهر الثالث يبدأ الطفل ينتبه لكلام أمه عندما تناجيه، وتلاعه ولكنه لا يستطيع مناجاتها وإنما يكتفي بالنظر إليها بانتباه. وفي حوالي الشهر الرابع يبدأ الطفل ينطق ألفاظاً لا معنى لها، مثل ب ... ع ... إده. ويبقى يُردِّدُ أمثال هذه الألفاظ حتى الشهر السادس ، حيث يبدأ يلفظ مقاطع بسيطة ، مثل : با... دا... كا. وفي حوالي الشهر السابع يبدأ بجمع. بعض هذه المقاطع ليكون منها كلمات بسيطة مثل : بابا ... دادا ... ماما. وفي حوالي الشهر العاشر يبدأ الطفل يتفوه كلمة ذات معنى، مثل </a:t>
            </a:r>
            <a:r>
              <a:rPr lang="ar-IQ" dirty="0" smtClean="0"/>
              <a:t>:بابا ماما...بينما لاينطقها عندما يكون  غائبا  ويفهم اسماء ومعاني كثيرة </a:t>
            </a:r>
          </a:p>
          <a:p>
            <a:r>
              <a:rPr lang="ar-IQ" dirty="0" smtClean="0"/>
              <a:t>نهاية السنة الثاتية ممكن يكون الحمل </a:t>
            </a:r>
          </a:p>
          <a:p>
            <a:r>
              <a:rPr lang="ar-IQ" dirty="0" smtClean="0"/>
              <a:t>الثالثة يكون حمل من 5 كلمات </a:t>
            </a:r>
            <a:endParaRPr lang="ar-IQ" dirty="0"/>
          </a:p>
        </p:txBody>
      </p:sp>
      <p:pic>
        <p:nvPicPr>
          <p:cNvPr id="2097183" name="Picture 2097182"/>
          <p:cNvPicPr>
            <a:picLocks/>
          </p:cNvPicPr>
          <p:nvPr/>
        </p:nvPicPr>
        <p:blipFill>
          <a:blip r:embed="rId2"/>
          <a:stretch>
            <a:fillRect/>
          </a:stretch>
        </p:blipFill>
        <p:spPr>
          <a:xfrm rot="21600000">
            <a:off x="1867713" y="4611658"/>
            <a:ext cx="5837624" cy="207934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
          <p:cNvSpPr>
            <a:spLocks noGrp="1"/>
          </p:cNvSpPr>
          <p:nvPr>
            <p:ph type="title"/>
          </p:nvPr>
        </p:nvSpPr>
        <p:spPr/>
        <p:txBody>
          <a:bodyPr/>
          <a:lstStyle/>
          <a:p>
            <a:pPr algn="r"/>
            <a:r>
              <a:rPr lang="ar-IQ" dirty="0" smtClean="0"/>
              <a:t>اسباب تاخر النطق</a:t>
            </a:r>
            <a:endParaRPr lang="ar-IQ" dirty="0"/>
          </a:p>
        </p:txBody>
      </p:sp>
      <p:sp>
        <p:nvSpPr>
          <p:cNvPr id="1048684" name="Content Placeholder 2"/>
          <p:cNvSpPr>
            <a:spLocks noGrp="1"/>
          </p:cNvSpPr>
          <p:nvPr>
            <p:ph idx="1"/>
          </p:nvPr>
        </p:nvSpPr>
        <p:spPr>
          <a:xfrm>
            <a:off x="-2076098" y="2977226"/>
            <a:ext cx="8596668" cy="3880773"/>
          </a:xfrm>
        </p:spPr>
        <p:txBody>
          <a:bodyPr/>
          <a:lstStyle/>
          <a:p>
            <a:r>
              <a:rPr lang="ar-IQ" dirty="0" smtClean="0"/>
              <a:t>اسباب تاخر النطق </a:t>
            </a:r>
          </a:p>
          <a:p>
            <a:r>
              <a:rPr lang="ar-IQ" dirty="0" smtClean="0"/>
              <a:t>الصمم...اولي ثانوي ..جزئي كلي </a:t>
            </a:r>
          </a:p>
          <a:p>
            <a:r>
              <a:rPr lang="ar-IQ" dirty="0" smtClean="0"/>
              <a:t>التخلف العقلي</a:t>
            </a:r>
          </a:p>
          <a:p>
            <a:r>
              <a:rPr lang="ar-IQ" dirty="0" smtClean="0"/>
              <a:t>الخديج</a:t>
            </a:r>
          </a:p>
          <a:p>
            <a:r>
              <a:rPr lang="ar-IQ" dirty="0" smtClean="0"/>
              <a:t>العوامل العائلية </a:t>
            </a:r>
          </a:p>
          <a:p>
            <a:r>
              <a:rPr lang="ar-IQ" dirty="0" smtClean="0"/>
              <a:t>البيئة</a:t>
            </a:r>
          </a:p>
          <a:p>
            <a:r>
              <a:rPr lang="ar-IQ" dirty="0" smtClean="0"/>
              <a:t>الناث اسرع من الذكور </a:t>
            </a:r>
            <a:endParaRPr lang="ar-IQ" dirty="0"/>
          </a:p>
        </p:txBody>
      </p:sp>
      <p:pic>
        <p:nvPicPr>
          <p:cNvPr id="2097184" name="Picture 2097183"/>
          <p:cNvPicPr>
            <a:picLocks/>
          </p:cNvPicPr>
          <p:nvPr/>
        </p:nvPicPr>
        <p:blipFill>
          <a:blip r:embed="rId2"/>
          <a:stretch>
            <a:fillRect/>
          </a:stretch>
        </p:blipFill>
        <p:spPr>
          <a:xfrm>
            <a:off x="118147" y="351247"/>
            <a:ext cx="5854344" cy="639250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p:txBody>
          <a:bodyPr/>
          <a:lstStyle/>
          <a:p>
            <a:pPr algn="r"/>
            <a:r>
              <a:rPr lang="ar-IQ" dirty="0" smtClean="0"/>
              <a:t>التلعثم في الكلام </a:t>
            </a:r>
            <a:endParaRPr lang="ar-IQ" dirty="0"/>
          </a:p>
        </p:txBody>
      </p:sp>
      <p:sp>
        <p:nvSpPr>
          <p:cNvPr id="1048686" name="Content Placeholder 2"/>
          <p:cNvSpPr>
            <a:spLocks noGrp="1"/>
          </p:cNvSpPr>
          <p:nvPr>
            <p:ph idx="1"/>
          </p:nvPr>
        </p:nvSpPr>
        <p:spPr>
          <a:xfrm>
            <a:off x="677334" y="1270000"/>
            <a:ext cx="8596668" cy="3880773"/>
          </a:xfrm>
        </p:spPr>
        <p:txBody>
          <a:bodyPr/>
          <a:lstStyle/>
          <a:p>
            <a:r>
              <a:rPr lang="ar-IQ" dirty="0" smtClean="0"/>
              <a:t>يبدأ </a:t>
            </a:r>
            <a:r>
              <a:rPr lang="ar-IQ" dirty="0"/>
              <a:t>التلعثم ؟يمر الطفل السوي في أول عهد بالكلام، حرة بنك فيها بكلام عن تعلمه الكلمات الجديدة . وقد يزداد ذلك التنكو فيصبح للحما عند يعني الأطفال ، خاصة إذا ما أصابة العصب، أو الخجل، وتزول هذه الحالة بيع مرور الوقت، من أولئك الأطفال، ولكنها قد تبقى ملازمة للطفل الذي يتويني السخرية بعض أقرانه، أو الذي ينبه إلى ما يظهر على دوره من الفلتر مين جراء العلمه هذا، فيضطرب الطفل، وتركز التباعة على كلام الله الحر مما يفقده الثقة في نفسه، فتتمكن منه حالة التلكم، وتمادي محتاجيالكبر.وتبدأ حالة التلعثم عند الطفل بين السنة الثانية والسنة الرابعة من العمر، وتصبح نادرة بعد السنة السابعة، وتظهر عند الذكور أكثر منا علي من الإناث بنسبة ١:٣ ويشفى حوالي ٨٠٪ من المتلعثمين من ع من غير علاج٢٢٤</a:t>
            </a:r>
          </a:p>
        </p:txBody>
      </p:sp>
      <p:pic>
        <p:nvPicPr>
          <p:cNvPr id="2097185" name="Picture 2097184"/>
          <p:cNvPicPr>
            <a:picLocks/>
          </p:cNvPicPr>
          <p:nvPr/>
        </p:nvPicPr>
        <p:blipFill>
          <a:blip r:embed="rId2"/>
          <a:stretch>
            <a:fillRect/>
          </a:stretch>
        </p:blipFill>
        <p:spPr>
          <a:xfrm>
            <a:off x="780368" y="3429000"/>
            <a:ext cx="8288954" cy="348285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Title 1"/>
          <p:cNvSpPr>
            <a:spLocks noGrp="1"/>
          </p:cNvSpPr>
          <p:nvPr>
            <p:ph type="title"/>
          </p:nvPr>
        </p:nvSpPr>
        <p:spPr/>
        <p:txBody>
          <a:bodyPr/>
          <a:lstStyle/>
          <a:p>
            <a:r>
              <a:rPr lang="ar-IQ"/>
              <a:t>التلعثم</a:t>
            </a:r>
            <a:r>
              <a:rPr lang="en-US"/>
              <a:t> </a:t>
            </a:r>
            <a:r>
              <a:rPr lang="ar-AE"/>
              <a:t>بالكلام</a:t>
            </a:r>
            <a:r>
              <a:rPr lang="en-US"/>
              <a:t> </a:t>
            </a:r>
            <a:endParaRPr lang="ar-IQ"/>
          </a:p>
        </p:txBody>
      </p:sp>
      <p:sp>
        <p:nvSpPr>
          <p:cNvPr id="1048688" name="Content Placeholder 2"/>
          <p:cNvSpPr>
            <a:spLocks noGrp="1"/>
          </p:cNvSpPr>
          <p:nvPr>
            <p:ph idx="1"/>
          </p:nvPr>
        </p:nvSpPr>
        <p:spPr>
          <a:xfrm>
            <a:off x="677334" y="1488614"/>
            <a:ext cx="8596668" cy="3880773"/>
          </a:xfrm>
        </p:spPr>
        <p:txBody>
          <a:bodyPr/>
          <a:lstStyle/>
          <a:p>
            <a:r>
              <a:rPr lang="ar-IQ" dirty="0"/>
              <a:t>سباب التلعلم . ا التعور الطفل بالتوتر النفسي، والصيق، والقلق. وهذه الحالات که غالباً، بعض المشاكل النفسية كالخوف، والسويس ،والزهرة، والمحجل، فتحتجر الكلمات ويتأخر النطق بها .- عوامل البيئة والمحيط: لقد لوحظ أن بعض الأطفال المصابين بالتتعلم كانوا متاخرين في تعلم المشي كذلك، مما يدل على وجود استعدادلديهم لتأخر المشي وللتلعثم أيضاً.شخصية الطفل : يكون الطفل المتلعثم ذا حس مرهف، وحساسية بالغة، ومزاج حاد، مما يُميزه عن غيره من الأطفال ذوي المزاحالهادي ..- العوامل العائلية : يلاحظ الطفل المتلعم ما يسيه تلعثمة من قلق لوالديه، فينعكس ذلك القلق عليه فتمكن منه حالة التلعثم وتتمادي</a:t>
            </a:r>
          </a:p>
        </p:txBody>
      </p:sp>
      <p:pic>
        <p:nvPicPr>
          <p:cNvPr id="2097186" name="Picture 2097185"/>
          <p:cNvPicPr>
            <a:picLocks/>
          </p:cNvPicPr>
          <p:nvPr/>
        </p:nvPicPr>
        <p:blipFill>
          <a:blip r:embed="rId2"/>
          <a:stretch>
            <a:fillRect/>
          </a:stretch>
        </p:blipFill>
        <p:spPr>
          <a:xfrm rot="21162126">
            <a:off x="1974611" y="4091811"/>
            <a:ext cx="6515903" cy="258082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p:txBody>
          <a:bodyPr/>
          <a:lstStyle/>
          <a:p>
            <a:pPr algn="r"/>
            <a:r>
              <a:rPr lang="ar-IQ" dirty="0" smtClean="0"/>
              <a:t>تلعثم بالكلام العلاج</a:t>
            </a:r>
            <a:endParaRPr lang="ar-IQ" dirty="0"/>
          </a:p>
        </p:txBody>
      </p:sp>
      <p:sp>
        <p:nvSpPr>
          <p:cNvPr id="1048627" name="Content Placeholder 2"/>
          <p:cNvSpPr>
            <a:spLocks noGrp="1"/>
          </p:cNvSpPr>
          <p:nvPr>
            <p:ph idx="1"/>
          </p:nvPr>
        </p:nvSpPr>
        <p:spPr>
          <a:xfrm>
            <a:off x="557713" y="1097107"/>
            <a:ext cx="8596668" cy="3880773"/>
          </a:xfrm>
        </p:spPr>
        <p:txBody>
          <a:bodyPr/>
          <a:lstStyle/>
          <a:p>
            <a:pPr algn="l" rtl="0"/>
            <a:endParaRPr lang="ar-IQ" dirty="0" smtClean="0"/>
          </a:p>
          <a:p>
            <a:r>
              <a:rPr lang="ar-IQ" dirty="0" smtClean="0"/>
              <a:t> - قبل كل شيء يجب على الأم أن تتجاهل حالة </a:t>
            </a:r>
            <a:r>
              <a:rPr lang="ar-IQ" dirty="0"/>
              <a:t>الطفل عندما يتلعثم الأول مرة، عند أول عهده يتعلم الكلام. وأن تعلم : أن التلكو في الكلام في باديء الأمر، هو حالة اعتيادية، </a:t>
            </a:r>
            <a:r>
              <a:rPr lang="ar-IQ" dirty="0" smtClean="0"/>
              <a:t>طبيعيثقته </a:t>
            </a:r>
            <a:r>
              <a:rPr lang="ar-IQ" dirty="0"/>
              <a:t>بنفسه فتتمكن مِنْهُ حالة التلعثم </a:t>
            </a:r>
            <a:r>
              <a:rPr lang="ar-IQ" dirty="0" smtClean="0"/>
              <a:t>. تنصح </a:t>
            </a:r>
            <a:r>
              <a:rPr lang="ar-IQ" dirty="0"/>
              <a:t>الأم طفلها أن يتكلم ببطء وَتَان ، إذ إنه لا داعي للعجلة في الكلام على الإطلاق ، وتستطيع الأم أن تطلب من ولدها ، إذا تلعثم بجملة ينطين بال أن يعني تلك الجملة، فسيغنيها بطلاقة وبدون تلعثم ، والسا، والسبب في ذلك : أن الغناء يتطلب تنفساً عميقاً، منسقا منتظماً ، وهذا هو ما يحتاجإليه الطفل حتى يتغلب على حالة التلعثم .- يُدرب الطفل على ترديد مقاطع الكلمات مقطعاً مقطعاً، بفترات متساوية من الوقت بين ترديد مقطع ومقطع آخر. مثل قوله : إن . مي، أخ .. م د طا.. لب، ما... هر، يرددها مقطعا مقطع بعد الشخص المعالج، حتى يتغلب على التلعثم شيئاً فشيئاً، وتعود الهثقته بنفسه ، حتى يعود كلامه سوياً ونطقه طبيعياً .</a:t>
            </a:r>
          </a:p>
        </p:txBody>
      </p:sp>
      <p:pic>
        <p:nvPicPr>
          <p:cNvPr id="2097154" name="Picture 2097153"/>
          <p:cNvPicPr>
            <a:picLocks/>
          </p:cNvPicPr>
          <p:nvPr/>
        </p:nvPicPr>
        <p:blipFill>
          <a:blip r:embed="rId2"/>
          <a:stretch>
            <a:fillRect/>
          </a:stretch>
        </p:blipFill>
        <p:spPr>
          <a:xfrm>
            <a:off x="1338118" y="3708036"/>
            <a:ext cx="6793622" cy="280025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p:txBody>
          <a:bodyPr/>
          <a:lstStyle/>
          <a:p>
            <a:r>
              <a:rPr lang="ar-IQ"/>
              <a:t>اللثغة</a:t>
            </a:r>
          </a:p>
        </p:txBody>
      </p:sp>
      <p:sp>
        <p:nvSpPr>
          <p:cNvPr id="1048625" name="Content Placeholder 2"/>
          <p:cNvSpPr>
            <a:spLocks noGrp="1"/>
          </p:cNvSpPr>
          <p:nvPr>
            <p:ph idx="1"/>
          </p:nvPr>
        </p:nvSpPr>
        <p:spPr>
          <a:xfrm>
            <a:off x="677334" y="2213236"/>
            <a:ext cx="8596668" cy="3828126"/>
          </a:xfrm>
        </p:spPr>
        <p:txBody>
          <a:bodyPr/>
          <a:lstStyle/>
          <a:p>
            <a:r>
              <a:rPr lang="ar-IQ" dirty="0" smtClean="0"/>
              <a:t>هو </a:t>
            </a:r>
            <a:r>
              <a:rPr lang="ar-IQ" dirty="0"/>
              <a:t>عدم تمكن الطفل من لفظ الكلام بطريقة سليمة على الوجه الأكمل ، ومن أهم مظاهره : </a:t>
            </a:r>
            <a:r>
              <a:rPr lang="ar-IQ" dirty="0" smtClean="0"/>
              <a:t>اللثغة، </a:t>
            </a:r>
            <a:r>
              <a:rPr lang="ar-IQ" dirty="0"/>
              <a:t>حيث ينطق </a:t>
            </a:r>
            <a:r>
              <a:rPr lang="ar-IQ" dirty="0" smtClean="0"/>
              <a:t>الحروف، </a:t>
            </a:r>
            <a:r>
              <a:rPr lang="ar-IQ" dirty="0"/>
              <a:t>وإبدالها بحروف أخرى كإبدال الراء ضاداً ، فيقول : أضيد ، بدل : أريد.. وقد يبدل الراء غيناً فيقول: أعيد، وأغوح، بدل : أريد، وأروح.وكذلك إبدال اللام نوناً ، فيقول : سنام، بدل : سلام.وتبدو هذه الحالة طبيعية عند بعض الأطفال، وقد تُلازَمُهِمْ حَتَّى مِنْ ما قبل المدرسة . وقد تُصيب الأذكياء من الأطفال أيضاً ، وتَزُولُ هذه الحالة من تلقاء نفسها عندما يكبر الطفل فيتعلم نطق جميع الحروف التي يتكلمبها .وقد تُشاهد هذه الحالة عند الأطفال المتخلفين عقلياً ، فَتَدُومُ حَتَّى </a:t>
            </a:r>
            <a:r>
              <a:rPr lang="ar-IQ" dirty="0" smtClean="0"/>
              <a:t>سنين متاخرة </a:t>
            </a:r>
            <a:r>
              <a:rPr lang="ar-IQ" dirty="0"/>
              <a:t>من الطفولة ، وقد يمتد بقاؤها إلى ما هو أبعد من ذلك .</a:t>
            </a:r>
          </a:p>
        </p:txBody>
      </p:sp>
      <p:pic>
        <p:nvPicPr>
          <p:cNvPr id="2097153" name="Picture 2097152"/>
          <p:cNvPicPr>
            <a:picLocks/>
          </p:cNvPicPr>
          <p:nvPr/>
        </p:nvPicPr>
        <p:blipFill>
          <a:blip r:embed="rId2"/>
          <a:stretch>
            <a:fillRect/>
          </a:stretch>
        </p:blipFill>
        <p:spPr>
          <a:xfrm>
            <a:off x="1282485" y="4379221"/>
            <a:ext cx="7270280" cy="275275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pPr algn="ctr"/>
            <a:r>
              <a:rPr lang="ar-IQ" dirty="0" smtClean="0"/>
              <a:t>الخنة</a:t>
            </a:r>
            <a:endParaRPr lang="ar-IQ" dirty="0"/>
          </a:p>
        </p:txBody>
      </p:sp>
      <p:sp>
        <p:nvSpPr>
          <p:cNvPr id="1048623" name="Content Placeholder 2"/>
          <p:cNvSpPr>
            <a:spLocks noGrp="1"/>
          </p:cNvSpPr>
          <p:nvPr>
            <p:ph idx="1"/>
          </p:nvPr>
        </p:nvSpPr>
        <p:spPr/>
        <p:txBody>
          <a:bodyPr/>
          <a:lstStyle/>
          <a:p>
            <a:r>
              <a:rPr lang="ar-IQ" dirty="0" smtClean="0"/>
              <a:t>:</a:t>
            </a:r>
            <a:r>
              <a:rPr lang="ar-IQ" dirty="0"/>
              <a:t>هي النطق الذي تخرج نبراته من الأنف ، فيستبدل الطفل لفظ بعض الحروف بحروف أخرى قريبة منها باللفظ، مثل إبدال الباء ميماً فَيَقُولُ : كتام، ومام ، بدل : كتاب ، وباب ، مثلاً . وتعود أسباب هذه الحالة إلى وجود انسداد في فتحة الأنف الخلفية يُسببها على الغالب ، وجود بعض الغدد اللمفية المُتضخمة ، وتزولُ الحالة بإزالة تلك الغُدَدِ جراحياً . كذلك فإن الكلام يصبح أضن في حالة الزكام الشديد الذي يُسبب انسداد الأنف .</a:t>
            </a:r>
          </a:p>
        </p:txBody>
      </p:sp>
      <p:pic>
        <p:nvPicPr>
          <p:cNvPr id="2097152" name="Picture 2097151"/>
          <p:cNvPicPr>
            <a:picLocks/>
          </p:cNvPicPr>
          <p:nvPr/>
        </p:nvPicPr>
        <p:blipFill>
          <a:blip r:embed="rId2"/>
          <a:stretch>
            <a:fillRect/>
          </a:stretch>
        </p:blipFill>
        <p:spPr>
          <a:xfrm rot="52840">
            <a:off x="2635804" y="3779205"/>
            <a:ext cx="6670993" cy="35465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594"/>
          <p:cNvSpPr>
            <a:spLocks noGrp="1"/>
          </p:cNvSpPr>
          <p:nvPr>
            <p:ph type="title"/>
          </p:nvPr>
        </p:nvSpPr>
        <p:spPr/>
        <p:txBody>
          <a:bodyPr/>
          <a:lstStyle/>
          <a:p>
            <a:endParaRPr lang="ar-IQ"/>
          </a:p>
        </p:txBody>
      </p:sp>
      <p:sp>
        <p:nvSpPr>
          <p:cNvPr id="1048596" name="Content Placeholder 1048595"/>
          <p:cNvSpPr>
            <a:spLocks noGrp="1"/>
          </p:cNvSpPr>
          <p:nvPr>
            <p:ph idx="1"/>
          </p:nvPr>
        </p:nvSpPr>
        <p:spPr/>
        <p:txBody>
          <a:bodyPr/>
          <a:lstStyle/>
          <a:p>
            <a:endParaRPr lang="ar-IQ"/>
          </a:p>
        </p:txBody>
      </p:sp>
      <p:sp>
        <p:nvSpPr>
          <p:cNvPr id="1048597" name="Text Placeholder 1048596"/>
          <p:cNvSpPr>
            <a:spLocks noGrp="1"/>
          </p:cNvSpPr>
          <p:nvPr>
            <p:ph type="body" sz="half" idx="2"/>
          </p:nvPr>
        </p:nvSpPr>
        <p:spPr/>
        <p:txBody>
          <a:bodyPr/>
          <a:lstStyle/>
          <a:p>
            <a:endParaRPr lang="ar-IQ"/>
          </a:p>
        </p:txBody>
      </p:sp>
      <p:pic>
        <p:nvPicPr>
          <p:cNvPr id="2097187" name="Picture 2097186"/>
          <p:cNvPicPr>
            <a:picLocks/>
          </p:cNvPicPr>
          <p:nvPr/>
        </p:nvPicPr>
        <p:blipFill>
          <a:blip r:embed="rId2"/>
          <a:stretch>
            <a:fillRect/>
          </a:stretch>
        </p:blipFill>
        <p:spPr>
          <a:xfrm>
            <a:off x="271173" y="-493987"/>
            <a:ext cx="11649655" cy="70896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a:xfrm>
            <a:off x="3595332" y="0"/>
            <a:ext cx="8596668" cy="1320800"/>
          </a:xfrm>
        </p:spPr>
        <p:txBody>
          <a:bodyPr/>
          <a:lstStyle/>
          <a:p>
            <a:r>
              <a:rPr lang="ar-IQ"/>
              <a:t>صحة</a:t>
            </a:r>
            <a:r>
              <a:rPr lang="en-US"/>
              <a:t> </a:t>
            </a:r>
            <a:r>
              <a:rPr lang="ar-AE"/>
              <a:t>الطفل</a:t>
            </a:r>
            <a:r>
              <a:rPr lang="en-US"/>
              <a:t> </a:t>
            </a:r>
            <a:r>
              <a:rPr lang="ar-AE"/>
              <a:t>تبدأ من</a:t>
            </a:r>
            <a:r>
              <a:rPr lang="en-US"/>
              <a:t> </a:t>
            </a:r>
            <a:r>
              <a:rPr lang="ar-AE"/>
              <a:t>الحمل</a:t>
            </a:r>
            <a:r>
              <a:rPr lang="en-US"/>
              <a:t> </a:t>
            </a:r>
            <a:endParaRPr lang="ar-IQ"/>
          </a:p>
        </p:txBody>
      </p:sp>
      <p:sp>
        <p:nvSpPr>
          <p:cNvPr id="1048646" name="Content Placeholder 2"/>
          <p:cNvSpPr>
            <a:spLocks noGrp="1"/>
          </p:cNvSpPr>
          <p:nvPr>
            <p:ph idx="1"/>
          </p:nvPr>
        </p:nvSpPr>
        <p:spPr/>
        <p:txBody>
          <a:bodyPr/>
          <a:lstStyle/>
          <a:p>
            <a:r>
              <a:rPr lang="ar-IQ" dirty="0"/>
              <a:t>إن العناية بالطفل تبدأ قبل خَلْقِهِ ، بالعناية بأمه . فتلك حقيقة أثبتتها البحوث ، وبرهنت على صحتها الوقائع ، فكثير من الأمراض التي تصيب الأم أثناء الحمل، وربما قبله ، قد تؤثر على الطفل ، فتصيبه بأمراض ، وعاهات ، جسمية أو عقلية ، أو كليهما مجتمعين </a:t>
            </a:r>
          </a:p>
          <a:p>
            <a:endParaRPr lang="ar-IQ" dirty="0"/>
          </a:p>
        </p:txBody>
      </p:sp>
      <p:pic>
        <p:nvPicPr>
          <p:cNvPr id="2097157" name="Picture 2097156"/>
          <p:cNvPicPr>
            <a:picLocks/>
          </p:cNvPicPr>
          <p:nvPr/>
        </p:nvPicPr>
        <p:blipFill>
          <a:blip r:embed="rId2"/>
          <a:stretch>
            <a:fillRect/>
          </a:stretch>
        </p:blipFill>
        <p:spPr>
          <a:xfrm rot="21600000">
            <a:off x="1002178" y="3630855"/>
            <a:ext cx="2881286" cy="253518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itle 1"/>
          <p:cNvSpPr>
            <a:spLocks noGrp="1"/>
          </p:cNvSpPr>
          <p:nvPr>
            <p:ph type="title"/>
          </p:nvPr>
        </p:nvSpPr>
        <p:spPr>
          <a:xfrm>
            <a:off x="787059" y="0"/>
            <a:ext cx="8596668" cy="1320800"/>
          </a:xfrm>
        </p:spPr>
        <p:txBody>
          <a:bodyPr anchor="b" anchorCtr="1"/>
          <a:lstStyle/>
          <a:p>
            <a:r>
              <a:rPr lang="ar-IQ"/>
              <a:t>العناية</a:t>
            </a:r>
            <a:r>
              <a:rPr lang="en-US"/>
              <a:t> </a:t>
            </a:r>
            <a:r>
              <a:rPr lang="ar-AE"/>
              <a:t>بالحامل</a:t>
            </a:r>
            <a:r>
              <a:rPr lang="en-US"/>
              <a:t> </a:t>
            </a:r>
            <a:endParaRPr lang="ar-IQ"/>
          </a:p>
        </p:txBody>
      </p:sp>
      <p:sp>
        <p:nvSpPr>
          <p:cNvPr id="1048648" name="Content Placeholder 2"/>
          <p:cNvSpPr>
            <a:spLocks noGrp="1"/>
          </p:cNvSpPr>
          <p:nvPr>
            <p:ph idx="1"/>
          </p:nvPr>
        </p:nvSpPr>
        <p:spPr>
          <a:xfrm>
            <a:off x="1475417" y="1192437"/>
            <a:ext cx="7219952" cy="3678644"/>
          </a:xfrm>
        </p:spPr>
        <p:txBody>
          <a:bodyPr>
            <a:normAutofit fontScale="92500"/>
          </a:bodyPr>
          <a:lstStyle/>
          <a:p>
            <a:r>
              <a:rPr lang="ar-IQ" dirty="0"/>
              <a:t>ففقر الدم الشديد، والضعف العام، وسوء التغذية. وكذلك بعض الأمراض المزمنة كالتدرن مثلاً، وأمراض أخرى كالحصبة الألمانية ، عندما تصاب بها الحامل خلال الثلاثة الأشهر الأولى من الحمل ، كلها قد تسبب أمراضاً خطيرةً للجنين ، فإما أن تقضي عليه فيجهض ، وإما أن يولد الوليد خديجاً ) ، أو أن يُصاب بتشوهات خلقية جسمية ، وعقلية .</a:t>
            </a:r>
          </a:p>
          <a:p>
            <a:r>
              <a:rPr lang="ar-IQ" dirty="0"/>
              <a:t>كذلك وُجود بعض الجراثيم ، ومُسببات الأمراض الأخرى، في المهبل ، والعضو الخارجي، قد تعلق بالوليد أثناء الولادة، فتسبب له</a:t>
            </a:r>
            <a:r>
              <a:rPr lang="en-US" dirty="0"/>
              <a:t> </a:t>
            </a:r>
            <a:r>
              <a:rPr lang="ar-IQ" dirty="0"/>
              <a:t>الالتهابات والعدوى .</a:t>
            </a:r>
            <a:endParaRPr lang="zh-CN" altLang="en-US"/>
          </a:p>
          <a:p>
            <a:r>
              <a:rPr lang="ar-IQ" dirty="0"/>
              <a:t>كما يجب على الأم أن تحذر من تكرار فحص بطنها شعاعياً، ولا</a:t>
            </a:r>
            <a:r>
              <a:rPr lang="en-US" dirty="0"/>
              <a:t> </a:t>
            </a:r>
            <a:r>
              <a:rPr lang="ar-IQ" dirty="0"/>
              <a:t>سيما في الأسابيع الأولى من فترة </a:t>
            </a:r>
            <a:r>
              <a:rPr lang="ar-IQ" dirty="0" smtClean="0"/>
              <a:t>الحمل</a:t>
            </a:r>
            <a:endParaRPr lang="zh-CN" altLang="en-US"/>
          </a:p>
          <a:p>
            <a:r>
              <a:rPr lang="ar-IQ" dirty="0" smtClean="0"/>
              <a:t> </a:t>
            </a:r>
            <a:r>
              <a:rPr lang="ar-IQ" dirty="0"/>
              <a:t>. أما فحص البطن شعاعياً، بعد ذلك ، فإنَّها لا تُسبِّب - على الغالب - تشوه الجنين ولا سيما إذا كان الفحص</a:t>
            </a:r>
            <a:r>
              <a:rPr lang="en-US" dirty="0"/>
              <a:t> </a:t>
            </a:r>
            <a:r>
              <a:rPr lang="ar-IQ" dirty="0"/>
              <a:t>قد تم بمعرفة طبيب الأشعة المختص</a:t>
            </a:r>
            <a:endParaRPr lang="zh-CN" altLang="en-US"/>
          </a:p>
        </p:txBody>
      </p:sp>
      <p:pic>
        <p:nvPicPr>
          <p:cNvPr id="2097158" name="Picture 2097157"/>
          <p:cNvPicPr>
            <a:picLocks/>
          </p:cNvPicPr>
          <p:nvPr/>
        </p:nvPicPr>
        <p:blipFill>
          <a:blip r:embed="rId2"/>
          <a:stretch>
            <a:fillRect/>
          </a:stretch>
        </p:blipFill>
        <p:spPr>
          <a:xfrm>
            <a:off x="1574546" y="4810367"/>
            <a:ext cx="7867756" cy="18002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r>
              <a:rPr lang="ar-IQ" dirty="0"/>
              <a:t>العناية بالوليد عند الولادة .</a:t>
            </a:r>
          </a:p>
        </p:txBody>
      </p:sp>
      <p:sp>
        <p:nvSpPr>
          <p:cNvPr id="1048650" name="Content Placeholder 2"/>
          <p:cNvSpPr>
            <a:spLocks noGrp="1"/>
          </p:cNvSpPr>
          <p:nvPr>
            <p:ph idx="1"/>
          </p:nvPr>
        </p:nvSpPr>
        <p:spPr/>
        <p:txBody>
          <a:bodyPr/>
          <a:lstStyle/>
          <a:p>
            <a:r>
              <a:rPr lang="ar-IQ" dirty="0"/>
              <a:t>طلق الطفل صرخته الأولى ، عِندَ مُغادَرَتِهِ رَحْمَ أُمِّهِ ، وَتَعرُّضِهِ للجو الجديد الذي يحس به لأول مرة. ذلك الجو الذي يختلف، اختلافاً جوهرياً وأساسياً. عن الجو الذي كان يعيش فيه فترة خلقه، ونموه ، داخل الرحم</a:t>
            </a:r>
            <a:r>
              <a:rPr lang="ar-IQ" dirty="0" smtClean="0"/>
              <a:t>،</a:t>
            </a:r>
          </a:p>
          <a:p>
            <a:r>
              <a:rPr lang="ar-IQ" dirty="0"/>
              <a:t>صرح الطفل وكأنه يعلم أنَّه قد فارق مأمنه إلى عالم جديد مملوء بالشرور، والجراثيم، والأمراض ، والمزعجات . فَقَدْ كَانَ يَنعَمُ بالاستقرار في بطن أمه في عالم آمن ، نقي ، طاهر، خال من الجراثيم، يأتِيهِ رِزْقُهُ رَغَداً بواسطة الحبل السري . فلا يحتاج إلى رضاع قد يدخل إلى جوفه مَعَهُ بعض الجراثيم فتصيبه بالأمراض . ويتنفس بواسطة دَمِهِ كذلك </a:t>
            </a:r>
          </a:p>
        </p:txBody>
      </p:sp>
      <p:pic>
        <p:nvPicPr>
          <p:cNvPr id="2097159" name="Picture 2097158"/>
          <p:cNvPicPr>
            <a:picLocks/>
          </p:cNvPicPr>
          <p:nvPr/>
        </p:nvPicPr>
        <p:blipFill>
          <a:blip r:embed="rId2"/>
          <a:stretch>
            <a:fillRect/>
          </a:stretch>
        </p:blipFill>
        <p:spPr>
          <a:xfrm>
            <a:off x="2607246" y="4228717"/>
            <a:ext cx="4794203" cy="20227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r>
              <a:rPr lang="ar-IQ"/>
              <a:t>المناعة</a:t>
            </a:r>
            <a:r>
              <a:rPr lang="en-US"/>
              <a:t> </a:t>
            </a:r>
            <a:r>
              <a:rPr lang="ar-AE"/>
              <a:t>عند</a:t>
            </a:r>
            <a:r>
              <a:rPr lang="en-US"/>
              <a:t> </a:t>
            </a:r>
            <a:r>
              <a:rPr lang="ar-AE"/>
              <a:t>الوليد</a:t>
            </a:r>
            <a:endParaRPr lang="ar-IQ"/>
          </a:p>
        </p:txBody>
      </p:sp>
      <p:sp>
        <p:nvSpPr>
          <p:cNvPr id="1048652" name="Content Placeholder 2"/>
          <p:cNvSpPr>
            <a:spLocks noGrp="1"/>
          </p:cNvSpPr>
          <p:nvPr>
            <p:ph idx="1"/>
          </p:nvPr>
        </p:nvSpPr>
        <p:spPr/>
        <p:txBody>
          <a:bodyPr/>
          <a:lstStyle/>
          <a:p>
            <a:r>
              <a:rPr lang="ar-IQ" dirty="0"/>
              <a:t>وعلى الأم أن تعلم : أن أجهزة جسم الوليد الداخلية رقيقة رقة جسم الوليد نفسه . فجسمه خال من كثير من أجهزة الدفاع ضد الالتهابات والأمراض ، وهو مُعرَّض لكثير من الأمراض ، والأوصاب ، التي يجب على الأم أن تلم ببعضها ، على الأقل، لتقود وليدها إلى شاطيء السلامة، </a:t>
            </a:r>
          </a:p>
        </p:txBody>
      </p:sp>
      <p:pic>
        <p:nvPicPr>
          <p:cNvPr id="2097160" name="Picture 2097159"/>
          <p:cNvPicPr>
            <a:picLocks/>
          </p:cNvPicPr>
          <p:nvPr/>
        </p:nvPicPr>
        <p:blipFill>
          <a:blip r:embed="rId2"/>
          <a:stretch>
            <a:fillRect/>
          </a:stretch>
        </p:blipFill>
        <p:spPr>
          <a:xfrm rot="21600000">
            <a:off x="2366033" y="3254820"/>
            <a:ext cx="6802862" cy="30488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Title 1"/>
          <p:cNvSpPr>
            <a:spLocks noGrp="1"/>
          </p:cNvSpPr>
          <p:nvPr>
            <p:ph type="title"/>
          </p:nvPr>
        </p:nvSpPr>
        <p:spPr>
          <a:xfrm>
            <a:off x="677334" y="609600"/>
            <a:ext cx="8596668" cy="689029"/>
          </a:xfrm>
        </p:spPr>
        <p:txBody>
          <a:bodyPr/>
          <a:lstStyle/>
          <a:p>
            <a:r>
              <a:rPr lang="ar-IQ"/>
              <a:t>العناية</a:t>
            </a:r>
            <a:r>
              <a:rPr lang="en-US"/>
              <a:t> </a:t>
            </a:r>
            <a:r>
              <a:rPr lang="ar-AE"/>
              <a:t>بحيث الولادة</a:t>
            </a:r>
            <a:r>
              <a:rPr lang="en-US"/>
              <a:t> </a:t>
            </a:r>
            <a:endParaRPr lang="ar-IQ"/>
          </a:p>
        </p:txBody>
      </p:sp>
      <p:sp>
        <p:nvSpPr>
          <p:cNvPr id="1048654" name="Content Placeholder 2"/>
          <p:cNvSpPr>
            <a:spLocks noGrp="1"/>
          </p:cNvSpPr>
          <p:nvPr>
            <p:ph idx="1"/>
          </p:nvPr>
        </p:nvSpPr>
        <p:spPr>
          <a:xfrm rot="21600000">
            <a:off x="537146" y="1531821"/>
            <a:ext cx="8596668" cy="3794356"/>
          </a:xfrm>
        </p:spPr>
        <p:txBody>
          <a:bodyPr>
            <a:normAutofit/>
          </a:bodyPr>
          <a:lstStyle/>
          <a:p>
            <a:r>
              <a:rPr lang="ar-IQ" dirty="0" smtClean="0"/>
              <a:t>يجب </a:t>
            </a:r>
            <a:r>
              <a:rPr lang="ar-IQ" dirty="0"/>
              <a:t>الاهتمام، قبل كل شيء ، بتنفس الوليد. وهذا من واجبات الممرضة، أو القابلة . إذ يجب عليها أن تُزيل ما يمكن أن يكون قد علق بالفم ، والبلعوم ، والأنف، من سوائل، كالسائل السلوي </a:t>
            </a:r>
            <a:r>
              <a:rPr lang="ar-IQ" dirty="0" smtClean="0"/>
              <a:t>وغيره </a:t>
            </a:r>
            <a:r>
              <a:rPr lang="ar-IQ" dirty="0"/>
              <a:t>،</a:t>
            </a:r>
          </a:p>
          <a:p>
            <a:r>
              <a:rPr lang="ar-IQ" dirty="0" smtClean="0"/>
              <a:t>شد </a:t>
            </a:r>
            <a:r>
              <a:rPr lang="ar-IQ" dirty="0"/>
              <a:t>الحبل السري شداً محكماً حَتَّى يُتجَنَّبَ حُدوث نزف </a:t>
            </a:r>
            <a:r>
              <a:rPr lang="ar-IQ" dirty="0" smtClean="0"/>
              <a:t>دموي قد </a:t>
            </a:r>
            <a:r>
              <a:rPr lang="ar-IQ" dirty="0"/>
              <a:t>يودي بحياة الوليد.</a:t>
            </a:r>
          </a:p>
          <a:p>
            <a:r>
              <a:rPr lang="ar-IQ" dirty="0"/>
              <a:t>وبعد ذلك يوضع أحد المساحيق ، كمسحوق السلفا، مثلاً، على الحبل ، والسرة، ثم توضع قطعة من الشاش المُعقم عليها . </a:t>
            </a:r>
            <a:endParaRPr lang="ar-IQ" dirty="0" smtClean="0"/>
          </a:p>
          <a:p>
            <a:r>
              <a:rPr lang="ar-IQ" dirty="0"/>
              <a:t>العناية بالعينين</a:t>
            </a:r>
          </a:p>
          <a:p>
            <a:r>
              <a:rPr lang="ar-IQ" dirty="0"/>
              <a:t>وذلك بتقطير بعض قطرات البنسيلين، في عيني الطفل ، اتقاء للجراثيم التي قد تعلق بها أثناء مرور الوليد من الرحم إلى الخارج </a:t>
            </a:r>
            <a:r>
              <a:rPr lang="ar-IQ" dirty="0" smtClean="0"/>
              <a:t>،وخاصة </a:t>
            </a:r>
            <a:r>
              <a:rPr lang="ar-IQ" dirty="0"/>
              <a:t>جرثوم السيلان</a:t>
            </a:r>
          </a:p>
          <a:p>
            <a:endParaRPr lang="ar-IQ" dirty="0"/>
          </a:p>
        </p:txBody>
      </p:sp>
      <p:pic>
        <p:nvPicPr>
          <p:cNvPr id="2097161" name="Picture 2097160"/>
          <p:cNvPicPr>
            <a:picLocks/>
          </p:cNvPicPr>
          <p:nvPr/>
        </p:nvPicPr>
        <p:blipFill>
          <a:blip r:embed="rId2"/>
          <a:stretch>
            <a:fillRect/>
          </a:stretch>
        </p:blipFill>
        <p:spPr>
          <a:xfrm rot="21529822">
            <a:off x="2201615" y="4425226"/>
            <a:ext cx="7039338" cy="22665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itle 1"/>
          <p:cNvSpPr>
            <a:spLocks noGrp="1"/>
          </p:cNvSpPr>
          <p:nvPr>
            <p:ph type="title"/>
          </p:nvPr>
        </p:nvSpPr>
        <p:spPr/>
        <p:txBody>
          <a:bodyPr/>
          <a:lstStyle/>
          <a:p>
            <a:r>
              <a:rPr lang="ar-IQ" dirty="0"/>
              <a:t>العناية</a:t>
            </a:r>
            <a:r>
              <a:rPr lang="en-US" dirty="0"/>
              <a:t> </a:t>
            </a:r>
            <a:r>
              <a:rPr lang="ar-AE" dirty="0"/>
              <a:t>بالمولود</a:t>
            </a:r>
            <a:endParaRPr lang="ar-IQ" dirty="0"/>
          </a:p>
        </p:txBody>
      </p:sp>
      <p:sp>
        <p:nvSpPr>
          <p:cNvPr id="1048656" name="Content Placeholder 2"/>
          <p:cNvSpPr>
            <a:spLocks noGrp="1"/>
          </p:cNvSpPr>
          <p:nvPr>
            <p:ph idx="1"/>
          </p:nvPr>
        </p:nvSpPr>
        <p:spPr/>
        <p:txBody>
          <a:bodyPr/>
          <a:lstStyle/>
          <a:p>
            <a:r>
              <a:rPr lang="ar-IQ" dirty="0"/>
              <a:t>طلق يدا الطفل خارج القماط بعد الشهر الأول، أو الشهر الثاني من العُمُر. كما يُلاحظ أن يكون القماط في وضع يترك الصدر قادراً </a:t>
            </a:r>
            <a:r>
              <a:rPr lang="ar-IQ" dirty="0" smtClean="0"/>
              <a:t>عَلَى الحركة </a:t>
            </a:r>
            <a:r>
              <a:rPr lang="ar-IQ" dirty="0"/>
              <a:t>لإكمال عملية </a:t>
            </a:r>
            <a:r>
              <a:rPr lang="ar-IQ" dirty="0" smtClean="0"/>
              <a:t>التنفس</a:t>
            </a:r>
          </a:p>
          <a:p>
            <a:r>
              <a:rPr lang="ar-IQ" dirty="0"/>
              <a:t>لتهوية صحية، لكي يحصل الطفل على هواء نقي ، وذلك أَنَّ جو الغرفة كُلَّما كان نقيا ، وكانت التهوية صحية وسليمة ، كلما كان نوم الطفل أعمق ، وشعوره بالراحة أتم . كذلك يجب أن يكون فراش الطفل بعيداً عن التيارات الهوائية ، والنوافذ المفتوحة ، خاصةً إذا كان في الغرفة </a:t>
            </a:r>
            <a:r>
              <a:rPr lang="ar-IQ" dirty="0" smtClean="0"/>
              <a:t>نافذتان متقابلتان .</a:t>
            </a:r>
          </a:p>
          <a:p>
            <a:r>
              <a:rPr lang="ar-IQ" dirty="0"/>
              <a:t>يجب أن يكونَ جَوَ الغُرفة ذا درجةٍ مُلائمةٍ حَسْبَ فُصول السنة . ففي يجب تدفئةُ الغُرفة لمنع إصابة الطفل بالبرد .</a:t>
            </a:r>
            <a:endParaRPr lang="zh-CN" altLang="en-US"/>
          </a:p>
        </p:txBody>
      </p:sp>
      <p:pic>
        <p:nvPicPr>
          <p:cNvPr id="2097162" name="Picture 2097161"/>
          <p:cNvPicPr>
            <a:picLocks/>
          </p:cNvPicPr>
          <p:nvPr/>
        </p:nvPicPr>
        <p:blipFill>
          <a:blip r:embed="rId2"/>
          <a:stretch>
            <a:fillRect/>
          </a:stretch>
        </p:blipFill>
        <p:spPr>
          <a:xfrm>
            <a:off x="1344753" y="4565693"/>
            <a:ext cx="7647725" cy="23581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
          <p:cNvSpPr>
            <a:spLocks noGrp="1"/>
          </p:cNvSpPr>
          <p:nvPr>
            <p:ph type="title"/>
          </p:nvPr>
        </p:nvSpPr>
        <p:spPr/>
        <p:txBody>
          <a:bodyPr/>
          <a:lstStyle/>
          <a:p>
            <a:r>
              <a:rPr lang="ar-IQ"/>
              <a:t>العناية</a:t>
            </a:r>
            <a:r>
              <a:rPr lang="en-US"/>
              <a:t> </a:t>
            </a:r>
            <a:r>
              <a:rPr lang="ar-AE"/>
              <a:t>بالوليد</a:t>
            </a:r>
            <a:endParaRPr lang="ar-IQ"/>
          </a:p>
        </p:txBody>
      </p:sp>
      <p:sp>
        <p:nvSpPr>
          <p:cNvPr id="1048658" name="Content Placeholder 2"/>
          <p:cNvSpPr>
            <a:spLocks noGrp="1"/>
          </p:cNvSpPr>
          <p:nvPr>
            <p:ph idx="1"/>
          </p:nvPr>
        </p:nvSpPr>
        <p:spPr/>
        <p:txBody>
          <a:bodyPr/>
          <a:lstStyle/>
          <a:p>
            <a:r>
              <a:rPr lang="ar-IQ" dirty="0"/>
              <a:t>إن الوليد يكونُ ، عادةً، مُجرَّداً من أي سلاح يشهرُهُ في وجه الجراثيم . وعلى هذا فيجب على الأم تجنُّبُ الجراثيم ، والوقاية منها ، مُنذُ ساعة ولادته . كما أنَّ عَلَى القابلة أن ترتدي ملابس نظيفة ، وتضع على أنفها، وفيها ، قناعاً قماشياً نظيفاً ، لمنع تسرب أي جراثيم إلى الطفل . كما يجب عليها أن تضع في يدها قفازاً مطاطيّاً معقماً أثناء عملية قص الحبل. السري.</a:t>
            </a:r>
          </a:p>
          <a:p>
            <a:r>
              <a:rPr lang="ar-IQ" dirty="0"/>
              <a:t>وَقَد اعتادَتْ بَعضُ النِّسوة أَنْ يَزُرْنَ النفساء في أيام الولادة الأولى، والتبريك لها ، وتهنئتها ، بمولودها الجديد. وقد تقوم بعض تلك النسوة بتقبيل المولود الجديد إظهاراً لاغتباطها بقدومه. إن هذه العادة مُضرَّةٌ جداً، وقد تكلف الوليد البريء حياته . ويجب أن يمنع الزائرون من دخول غرفة الوليد، أو حَمْلِهِ ، وَلا سيما خلال الشهر الأول من عُمره .</a:t>
            </a:r>
          </a:p>
        </p:txBody>
      </p:sp>
      <p:pic>
        <p:nvPicPr>
          <p:cNvPr id="2097163" name="Picture 2097162"/>
          <p:cNvPicPr>
            <a:picLocks/>
          </p:cNvPicPr>
          <p:nvPr/>
        </p:nvPicPr>
        <p:blipFill>
          <a:blip r:embed="rId2"/>
          <a:stretch>
            <a:fillRect/>
          </a:stretch>
        </p:blipFill>
        <p:spPr>
          <a:xfrm>
            <a:off x="2442576" y="4487626"/>
            <a:ext cx="5530763" cy="2370373"/>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3076</Words>
  <Application>Microsoft Office PowerPoint</Application>
  <PresentationFormat>Custom</PresentationFormat>
  <Paragraphs>107</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Facet</vt:lpstr>
      <vt:lpstr>امراض الاطفال وعلاجها </vt:lpstr>
      <vt:lpstr>مراحل الحياة</vt:lpstr>
      <vt:lpstr>صحة الطفل تبدأ من الحمل </vt:lpstr>
      <vt:lpstr>العناية بالحامل </vt:lpstr>
      <vt:lpstr>العناية بالوليد عند الولادة .</vt:lpstr>
      <vt:lpstr>المناعة عند الوليد</vt:lpstr>
      <vt:lpstr>العناية بحيث الولادة </vt:lpstr>
      <vt:lpstr>العناية بالمولود</vt:lpstr>
      <vt:lpstr>العناية بالوليد</vt:lpstr>
      <vt:lpstr>العناية بالوليد</vt:lpstr>
      <vt:lpstr>عناية بالوليد</vt:lpstr>
      <vt:lpstr>العناية بالوليد</vt:lpstr>
      <vt:lpstr>العناية بالوليد</vt:lpstr>
      <vt:lpstr>العناية بالوليد</vt:lpstr>
      <vt:lpstr>العناية بالوليد</vt:lpstr>
      <vt:lpstr>العناية بالوليد</vt:lpstr>
      <vt:lpstr>العناية بالوليد</vt:lpstr>
      <vt:lpstr>العناية بالوليد</vt:lpstr>
      <vt:lpstr>العناية بالوليد</vt:lpstr>
      <vt:lpstr>العناية بالوليد</vt:lpstr>
      <vt:lpstr>العناية بالوليد</vt:lpstr>
      <vt:lpstr>اسباب تاخر النطق</vt:lpstr>
      <vt:lpstr>التلعثم في الكلام </vt:lpstr>
      <vt:lpstr>التلعثم بالكلام </vt:lpstr>
      <vt:lpstr>تلعثم بالكلام العلاج</vt:lpstr>
      <vt:lpstr>اللثغة</vt:lpstr>
      <vt:lpstr>الخنة</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امراض الاطفال وعلاحها</dc:title>
  <dc:creator>Maher</dc:creator>
  <cp:lastModifiedBy>dalia</cp:lastModifiedBy>
  <cp:revision>2</cp:revision>
  <dcterms:created xsi:type="dcterms:W3CDTF">2024-02-09T01:24:12Z</dcterms:created>
  <dcterms:modified xsi:type="dcterms:W3CDTF">2024-02-21T06:36:32Z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87235facb2cd4fcbaa8eb19680f8b841</vt:lpwstr>
  </property>
</Properties>
</file>