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7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A1E468-B7BD-5AF3-C288-4DD596809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DF14C55-5AEB-919B-A735-1EF31EC46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65F0EE-377A-A63E-8E22-2EF6B76E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CA982D-B1D8-5724-8E50-31F20BBA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EDDA1D-3C3B-78E3-F071-AE75DA4F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5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24CF9E-5112-10EA-790C-F60B5418B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5680A90-B808-E5D4-D394-03941C96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BC2391-BE68-56DE-0EF0-A0BDEB42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C5F54B-C984-3FC9-9ADB-5DB28560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3F53BC-A186-470C-7933-E7173FFA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FB94572-7AF2-92D0-1F4B-D54E48BC9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5C8668-213A-FFB4-B3B3-7A95F60D0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9DD327-6F6C-D5C7-8662-37EFB1B8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5460F7-3044-FCE3-3DDA-B2F9D226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3CCEF5-808C-0805-EBA8-F74875A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6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D96FD6-BDE0-7676-4F12-4EADCC38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F3E199-077F-F4C2-32D9-F1700C35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AEC3D4-5E2E-548D-E8E4-1F0E0EB8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75F0CBD-8A98-C0AF-9B44-C19E58D1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4B5287-AECE-C329-BFEA-9A66FF89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7DC1DE-DF74-715C-3681-4330880F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B484DD-F444-D6E9-FA50-F1A1DEBD8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F0E098-E486-7535-8925-545FC85F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3BB824-0382-9D92-4566-AF3FAE0D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948EB5-2E1F-9A97-0E08-E7BAE806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2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0F0D81-28B1-8FB4-ED03-B6255BE8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218E6F-BA31-A569-76F4-F2CAC4C9D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991E8B-44F5-B102-D247-B566E0DE3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BAEB9E-65F3-99FA-79A7-7612DB9B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D02F26B-C1C5-8F4F-CE71-AB992F44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E5DDE7-DC8B-BC72-FD6C-E509972E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8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2FFAE8-7EC7-6E6B-1291-829AE1E3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4E66F39-B010-B73D-B97B-AF396A8D6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22E66A2-7855-0660-EE7C-A175553E6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10A1B5F-03EA-DA9E-1158-70ED4FED2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907A7AB-82B6-4A99-4F5A-3DB66AB44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071F60F-EDB8-5F3A-FC63-B235B42F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FEB5D68-D2D1-DC73-A9E7-D0ED43C7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E9ABEEE-8257-E349-6BB5-FB26804E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FF3940-98A4-0490-9CC2-A6D34F78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312C899-007C-CB9E-33F0-076C3BBB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8B11547-9EE8-E721-14DE-3537CE28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DFC68DB-7FF4-DB7F-F358-97B805FF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6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285EE71-301D-8E00-2D2C-4568F799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E5F0823-16C0-655B-4FE0-6962C9A7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9A87167-0414-C236-A4DD-FDD2DE51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483943-C975-5EED-7BF1-88DEF08F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1A73DB-901C-9070-648A-2FE31B08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A2677D-4227-16C5-A01D-DBF4849B1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4BDFD4-3185-AD23-DF38-B95F0D71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24B06A7-D6D9-B05B-3E94-9B0ECB0D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CF5729-F31B-167B-7746-EE81DFBD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8E0751-626C-02A5-B43F-6C5C5F44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D83141A-156A-101E-948A-B9C91411F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465E73-E499-7B14-9DED-DE58C8CD4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AF7C63F-6FA0-0F7E-5E0D-7EA1CCE0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AC4AB5-FDA8-B87C-A3D0-BD5CD0F2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7180D5-C5AD-D438-221B-5B98EA2B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7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DACBCE5-6C38-5A58-0138-928078DA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24BDBD-5E26-121F-27C3-BEEE08471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899CEC-DD7B-5C77-C5B1-6B1B74079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EE047-DE9D-48EA-9C69-A4AA65764F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393D3E-D348-6085-5D17-E5DCF35F3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FF11A0-2502-9B58-681D-FFC50A688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5F33-A8F1-46A3-8113-C08E1DAB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صورة 59" descr="صورة تحتوي على نظارات, تلبيس, لعبة, رسوم متحركة">
            <a:extLst>
              <a:ext uri="{FF2B5EF4-FFF2-40B4-BE49-F238E27FC236}">
                <a16:creationId xmlns:a16="http://schemas.microsoft.com/office/drawing/2014/main" id="{1CFBA8E4-93E6-30ED-2E8A-8CFBFB2A9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92" y="527900"/>
            <a:ext cx="3200400" cy="5802199"/>
          </a:xfrm>
          <a:prstGeom prst="rect">
            <a:avLst/>
          </a:prstGeom>
        </p:spPr>
      </p:pic>
      <p:sp>
        <p:nvSpPr>
          <p:cNvPr id="61" name="مربع نص 60">
            <a:extLst>
              <a:ext uri="{FF2B5EF4-FFF2-40B4-BE49-F238E27FC236}">
                <a16:creationId xmlns:a16="http://schemas.microsoft.com/office/drawing/2014/main" id="{0630B774-68F4-46AC-B4A3-B48AEE2A755F}"/>
              </a:ext>
            </a:extLst>
          </p:cNvPr>
          <p:cNvSpPr txBox="1"/>
          <p:nvPr/>
        </p:nvSpPr>
        <p:spPr>
          <a:xfrm>
            <a:off x="6001732" y="2287416"/>
            <a:ext cx="558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b="1" dirty="0"/>
              <a:t>العوامل الرئيسية التي يجب مراعاتها عند اختيار أدوات تطبيقات الهاتف المحمول لبناء تطبيقات أكثر استدامة </a:t>
            </a:r>
            <a:endParaRPr lang="en-US" sz="3600" b="1" dirty="0"/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84620C92-338F-CAA7-185A-77A474BAB5A9}"/>
              </a:ext>
            </a:extLst>
          </p:cNvPr>
          <p:cNvSpPr txBox="1"/>
          <p:nvPr/>
        </p:nvSpPr>
        <p:spPr>
          <a:xfrm>
            <a:off x="3067091" y="5787463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3600" b="1" dirty="0">
                <a:solidFill>
                  <a:schemeClr val="accent6"/>
                </a:solidFill>
              </a:rPr>
              <a:t>مروان كاظم</a:t>
            </a:r>
            <a:endParaRPr lang="en-US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33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E88EC-580B-C8F4-0AB8-07EAE3DE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A1F5DD6-B1D4-809B-2ECF-10400ED4B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61358"/>
          <a:stretch/>
        </p:blipFill>
        <p:spPr>
          <a:xfrm>
            <a:off x="1280160" y="314632"/>
            <a:ext cx="10746376" cy="153158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4BE4366-4F6F-9C6F-43BE-A878D4624DA4}"/>
              </a:ext>
            </a:extLst>
          </p:cNvPr>
          <p:cNvSpPr txBox="1"/>
          <p:nvPr/>
        </p:nvSpPr>
        <p:spPr>
          <a:xfrm>
            <a:off x="8138579" y="1910411"/>
            <a:ext cx="18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متى استخدم </a:t>
            </a:r>
            <a:r>
              <a:rPr lang="en-US" b="1" dirty="0">
                <a:solidFill>
                  <a:schemeClr val="accent1"/>
                </a:solidFill>
              </a:rPr>
              <a:t>Native</a:t>
            </a:r>
            <a:r>
              <a:rPr lang="ar-SA" b="1" dirty="0">
                <a:solidFill>
                  <a:schemeClr val="accent1"/>
                </a:solidFill>
              </a:rPr>
              <a:t>؟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AC758FB-0FD8-ECC0-5550-C358EEC8DF1B}"/>
              </a:ext>
            </a:extLst>
          </p:cNvPr>
          <p:cNvSpPr txBox="1"/>
          <p:nvPr/>
        </p:nvSpPr>
        <p:spPr>
          <a:xfrm>
            <a:off x="6305006" y="2426954"/>
            <a:ext cx="36731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ar-SA" sz="1400" b="1" dirty="0"/>
              <a:t>موضوع</a:t>
            </a:r>
            <a:r>
              <a:rPr lang="ar-IQ" sz="1400" b="1" dirty="0"/>
              <a:t> ا</a:t>
            </a:r>
            <a:r>
              <a:rPr lang="ar-SA" sz="1400" b="1" dirty="0"/>
              <a:t>ل </a:t>
            </a:r>
            <a:r>
              <a:rPr lang="en-US" sz="1400" b="1" dirty="0"/>
              <a:t>performance</a:t>
            </a:r>
            <a:r>
              <a:rPr lang="ar-SA" sz="1400" b="1" dirty="0"/>
              <a:t> مهم جدا</a:t>
            </a:r>
            <a:r>
              <a:rPr lang="ar-IQ" sz="1400" b="1" dirty="0"/>
              <a:t>.</a:t>
            </a:r>
            <a:r>
              <a:rPr lang="ar-SA" sz="1400" b="1" dirty="0"/>
              <a:t> ونريد أن نحصل على أعلى</a:t>
            </a:r>
            <a:r>
              <a:rPr lang="en-US" sz="1400" b="1" dirty="0"/>
              <a:t>performance </a:t>
            </a:r>
            <a:r>
              <a:rPr lang="ar-IQ" sz="1400" b="1" dirty="0"/>
              <a:t>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ar-IQ" sz="1400" b="1" dirty="0"/>
              <a:t>ن</a:t>
            </a:r>
            <a:r>
              <a:rPr lang="ar-SA" sz="1400" b="1" dirty="0"/>
              <a:t>ريد أن يكون الاتصال بين التطبيق ونظام التشغيل قوي جدا</a:t>
            </a:r>
            <a:r>
              <a:rPr lang="ar-IQ" sz="1400" b="1" dirty="0"/>
              <a:t>. </a:t>
            </a:r>
            <a:r>
              <a:rPr lang="ar-SA" sz="1400" b="1" dirty="0"/>
              <a:t>ويكون التحكم في كل شيء.</a:t>
            </a:r>
            <a:endParaRPr lang="ar-IQ" sz="1400" b="1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ar-SA" sz="1400" b="1" dirty="0"/>
              <a:t>أفضل معوليه وأفضل تأمين للبيانات.</a:t>
            </a:r>
            <a:endParaRPr lang="ar-IQ" sz="1400" b="1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ar-SA" sz="1400" b="1" dirty="0"/>
              <a:t>عندما يتعامل التطبيق مع بيانات كبيرة.</a:t>
            </a:r>
            <a:endParaRPr lang="en-US" sz="14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CB750C8-BD02-AB11-53CD-D5FD78174161}"/>
              </a:ext>
            </a:extLst>
          </p:cNvPr>
          <p:cNvSpPr txBox="1"/>
          <p:nvPr/>
        </p:nvSpPr>
        <p:spPr>
          <a:xfrm>
            <a:off x="2072082" y="1910411"/>
            <a:ext cx="261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متى استخدم </a:t>
            </a:r>
            <a:r>
              <a:rPr lang="en-US" b="1" dirty="0">
                <a:solidFill>
                  <a:schemeClr val="accent1"/>
                </a:solidFill>
              </a:rPr>
              <a:t>Cross Platform</a:t>
            </a:r>
            <a:r>
              <a:rPr lang="ar-SA" b="1" dirty="0">
                <a:solidFill>
                  <a:schemeClr val="accent1"/>
                </a:solidFill>
              </a:rPr>
              <a:t>؟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48F803-30E8-D950-E6B5-982CF5329E5A}"/>
              </a:ext>
            </a:extLst>
          </p:cNvPr>
          <p:cNvSpPr txBox="1"/>
          <p:nvPr/>
        </p:nvSpPr>
        <p:spPr>
          <a:xfrm>
            <a:off x="1942012" y="2426954"/>
            <a:ext cx="36731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ar-SA" sz="1400" b="1" dirty="0"/>
              <a:t>تحتاج إلى تكلفة أقل في البناء وفي المعالجة.</a:t>
            </a:r>
            <a:endParaRPr lang="ar-IQ" sz="1400" b="1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ar-SA" sz="1400" b="1" dirty="0"/>
              <a:t>إنجاز المشروع بأسرع وقت ممكن.</a:t>
            </a:r>
            <a:endParaRPr lang="ar-IQ" sz="1400" b="1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ar-SA" sz="1400" b="1" dirty="0"/>
              <a:t>المبلغ المصروف على المشروع قليل.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5742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84D95-B968-F6D3-EB45-307A50FA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, لعبة, رسوم متحركة, دمية&#10;&#10;تم إنشاء الوصف تلقائياً">
            <a:extLst>
              <a:ext uri="{FF2B5EF4-FFF2-40B4-BE49-F238E27FC236}">
                <a16:creationId xmlns:a16="http://schemas.microsoft.com/office/drawing/2014/main" id="{0BC712AF-BB33-22A4-AE08-C6FD25AFA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81" y="3246120"/>
            <a:ext cx="2449431" cy="3539765"/>
          </a:xfrm>
          <a:prstGeom prst="rect">
            <a:avLst/>
          </a:prstGeom>
        </p:spPr>
      </p:pic>
      <p:pic>
        <p:nvPicPr>
          <p:cNvPr id="5124" name="Picture 4" descr="Free Jogging GIF and Jog GIF">
            <a:extLst>
              <a:ext uri="{FF2B5EF4-FFF2-40B4-BE49-F238E27FC236}">
                <a16:creationId xmlns:a16="http://schemas.microsoft.com/office/drawing/2014/main" id="{7271047E-EC59-9D7A-6D39-30998756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344">
            <a:off x="5860869" y="1750413"/>
            <a:ext cx="3100252" cy="15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EA40C57-58F7-BF8F-3259-D0D0FCD2CFBC}"/>
              </a:ext>
            </a:extLst>
          </p:cNvPr>
          <p:cNvSpPr txBox="1"/>
          <p:nvPr/>
        </p:nvSpPr>
        <p:spPr>
          <a:xfrm rot="20841680">
            <a:off x="4047658" y="2472368"/>
            <a:ext cx="1944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Thank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698E93B-BDD8-C182-1C30-A8D97FC48D98}"/>
              </a:ext>
            </a:extLst>
          </p:cNvPr>
          <p:cNvSpPr txBox="1"/>
          <p:nvPr/>
        </p:nvSpPr>
        <p:spPr>
          <a:xfrm rot="20895483">
            <a:off x="8946264" y="2234504"/>
            <a:ext cx="1104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You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43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C9BEF-56A3-EA71-0E8C-37B40EA8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لعبة, تلبيس, رسوم متحركة&#10;&#10;تم إنشاء الوصف تلقائياً">
            <a:extLst>
              <a:ext uri="{FF2B5EF4-FFF2-40B4-BE49-F238E27FC236}">
                <a16:creationId xmlns:a16="http://schemas.microsoft.com/office/drawing/2014/main" id="{30DF6E23-316C-FC6F-039B-C91F31E3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168" y="2846895"/>
            <a:ext cx="2209340" cy="391212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6A85ABC-6511-DCE9-48AE-3590D2D74666}"/>
              </a:ext>
            </a:extLst>
          </p:cNvPr>
          <p:cNvSpPr txBox="1"/>
          <p:nvPr/>
        </p:nvSpPr>
        <p:spPr>
          <a:xfrm>
            <a:off x="5033914" y="1969732"/>
            <a:ext cx="3714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b="1" dirty="0"/>
              <a:t>أغلب زيارات المواقع</a:t>
            </a:r>
            <a:r>
              <a:rPr lang="ar-IQ" sz="2000" b="1" dirty="0"/>
              <a:t> الالكترونية و</a:t>
            </a:r>
            <a:r>
              <a:rPr lang="ar-SA" sz="2000" b="1" dirty="0"/>
              <a:t>أغلب استخدامات للتطبيقات تكون عن طريق الموبايل.</a:t>
            </a:r>
            <a:endParaRPr lang="ar-IQ" sz="2000" b="1" dirty="0"/>
          </a:p>
          <a:p>
            <a:endParaRPr lang="ar-IQ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b="1" dirty="0"/>
              <a:t> ذلك يجب على مطور</a:t>
            </a:r>
            <a:r>
              <a:rPr lang="ar-IQ" sz="2000" b="1" dirty="0"/>
              <a:t> المبرمج او مطور ال</a:t>
            </a:r>
            <a:r>
              <a:rPr lang="ar-SA" sz="2000" b="1" dirty="0"/>
              <a:t>أنظمة</a:t>
            </a:r>
            <a:r>
              <a:rPr lang="ar-IQ" sz="2000" b="1" dirty="0"/>
              <a:t> </a:t>
            </a:r>
            <a:r>
              <a:rPr lang="ar-SA" sz="2000" b="1" dirty="0"/>
              <a:t>إن </a:t>
            </a:r>
            <a:r>
              <a:rPr lang="ar-IQ" sz="2000" b="1" dirty="0"/>
              <a:t>يكون على دراية ب</a:t>
            </a:r>
            <a:r>
              <a:rPr lang="ar-SA" sz="2000" b="1" dirty="0"/>
              <a:t>التطبيقات التي تحقق</a:t>
            </a:r>
            <a:r>
              <a:rPr lang="ar-IQ" sz="2000" b="1" dirty="0"/>
              <a:t> مفهوم </a:t>
            </a:r>
            <a:r>
              <a:rPr lang="ar-SA" sz="2000" b="1" dirty="0"/>
              <a:t>الاستدامة</a:t>
            </a:r>
            <a:r>
              <a:rPr lang="ar-IQ" sz="2000" b="1" dirty="0"/>
              <a:t>.</a:t>
            </a:r>
            <a:endParaRPr lang="en-US" sz="2000" b="1" dirty="0"/>
          </a:p>
        </p:txBody>
      </p:sp>
      <p:pic>
        <p:nvPicPr>
          <p:cNvPr id="7" name="Picture 2" descr="Free Man GIF and 3D GIF">
            <a:extLst>
              <a:ext uri="{FF2B5EF4-FFF2-40B4-BE49-F238E27FC236}">
                <a16:creationId xmlns:a16="http://schemas.microsoft.com/office/drawing/2014/main" id="{39BB0ED7-1716-0186-485B-878C20137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2" y="857250"/>
            <a:ext cx="2514422" cy="257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Girl GIF and 3D GIF">
            <a:extLst>
              <a:ext uri="{FF2B5EF4-FFF2-40B4-BE49-F238E27FC236}">
                <a16:creationId xmlns:a16="http://schemas.microsoft.com/office/drawing/2014/main" id="{84C481C3-A56E-C23C-CAAE-962DFAFE0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74" y="1167679"/>
            <a:ext cx="1349284" cy="236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06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B80588-F7AD-56E2-B896-CE7E05A7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 descr="صورة تحتوي على رسوم متحركة, تلبيس, نظارات, دمية&#10;&#10;تم إنشاء الوصف تلقائياً">
            <a:extLst>
              <a:ext uri="{FF2B5EF4-FFF2-40B4-BE49-F238E27FC236}">
                <a16:creationId xmlns:a16="http://schemas.microsoft.com/office/drawing/2014/main" id="{DD430052-42A9-5848-C8FF-2D93F6D8F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92" y="2496182"/>
            <a:ext cx="2171307" cy="436181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5CD26AD-4AB8-E87B-94B0-359695D82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893"/>
          <a:stretch/>
        </p:blipFill>
        <p:spPr>
          <a:xfrm>
            <a:off x="80280" y="314632"/>
            <a:ext cx="11266108" cy="22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16764-8C59-6CE8-B580-AB4A59B4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 descr="صورة تحتوي على رسوم متحركة, تلبيس, نظارات, دمية&#10;&#10;تم إنشاء الوصف تلقائياً">
            <a:extLst>
              <a:ext uri="{FF2B5EF4-FFF2-40B4-BE49-F238E27FC236}">
                <a16:creationId xmlns:a16="http://schemas.microsoft.com/office/drawing/2014/main" id="{30F5AE79-4A60-FECC-543F-3B7793FE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92" y="2496182"/>
            <a:ext cx="2171307" cy="436181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07611CC-1814-5085-CA5B-4CD98E479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939"/>
          <a:stretch/>
        </p:blipFill>
        <p:spPr>
          <a:xfrm>
            <a:off x="80280" y="314632"/>
            <a:ext cx="11266108" cy="35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7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CD835-C9B8-C4C9-51B4-D93D19794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 descr="صورة تحتوي على رسوم متحركة, تلبيس, نظارات, دمية&#10;&#10;تم إنشاء الوصف تلقائياً">
            <a:extLst>
              <a:ext uri="{FF2B5EF4-FFF2-40B4-BE49-F238E27FC236}">
                <a16:creationId xmlns:a16="http://schemas.microsoft.com/office/drawing/2014/main" id="{630978ED-A507-CB87-A32A-E1B86899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92" y="2496182"/>
            <a:ext cx="2171307" cy="436181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75CB696-AB3F-32C4-1E92-50ACC533A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78"/>
          <a:stretch/>
        </p:blipFill>
        <p:spPr>
          <a:xfrm>
            <a:off x="80280" y="314632"/>
            <a:ext cx="11266108" cy="445401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99D4940-A3F2-3E15-8D99-A9472F681317}"/>
              </a:ext>
            </a:extLst>
          </p:cNvPr>
          <p:cNvSpPr txBox="1"/>
          <p:nvPr/>
        </p:nvSpPr>
        <p:spPr>
          <a:xfrm>
            <a:off x="6012245" y="4768646"/>
            <a:ext cx="65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Swift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B89500-5DE8-2CA7-E883-D69D0B5E24FF}"/>
              </a:ext>
            </a:extLst>
          </p:cNvPr>
          <p:cNvSpPr txBox="1"/>
          <p:nvPr/>
        </p:nvSpPr>
        <p:spPr>
          <a:xfrm>
            <a:off x="7673923" y="4768646"/>
            <a:ext cx="74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Kotlin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0AD51EF-8810-3EA1-887E-D4EA400DFF53}"/>
              </a:ext>
            </a:extLst>
          </p:cNvPr>
          <p:cNvSpPr txBox="1"/>
          <p:nvPr/>
        </p:nvSpPr>
        <p:spPr>
          <a:xfrm>
            <a:off x="3461781" y="4796340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Dart &amp; Flutter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3BD87AB-530A-8EC1-ED94-39289725F146}"/>
              </a:ext>
            </a:extLst>
          </p:cNvPr>
          <p:cNvSpPr txBox="1"/>
          <p:nvPr/>
        </p:nvSpPr>
        <p:spPr>
          <a:xfrm>
            <a:off x="677836" y="4793849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993D561-783B-E251-0750-DA3A3071EF5A}"/>
              </a:ext>
            </a:extLst>
          </p:cNvPr>
          <p:cNvSpPr txBox="1"/>
          <p:nvPr/>
        </p:nvSpPr>
        <p:spPr>
          <a:xfrm>
            <a:off x="2163023" y="4784150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BC25616-8EB0-6C02-ACE3-3DAE1E857E0D}"/>
              </a:ext>
            </a:extLst>
          </p:cNvPr>
          <p:cNvSpPr txBox="1"/>
          <p:nvPr/>
        </p:nvSpPr>
        <p:spPr>
          <a:xfrm>
            <a:off x="9648017" y="4768646"/>
            <a:ext cx="57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Java</a:t>
            </a:r>
          </a:p>
        </p:txBody>
      </p:sp>
    </p:spTree>
    <p:extLst>
      <p:ext uri="{BB962C8B-B14F-4D97-AF65-F5344CB8AC3E}">
        <p14:creationId xmlns:p14="http://schemas.microsoft.com/office/powerpoint/2010/main" val="142490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A5792-EF4B-A0AA-90F6-3E2D3A7F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310D236-9B36-DF58-6D02-FD996C795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78"/>
          <a:stretch/>
        </p:blipFill>
        <p:spPr>
          <a:xfrm>
            <a:off x="80280" y="314632"/>
            <a:ext cx="7659958" cy="302833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4996209-AEA7-0408-AA2B-9921C14DDF6A}"/>
              </a:ext>
            </a:extLst>
          </p:cNvPr>
          <p:cNvSpPr txBox="1"/>
          <p:nvPr/>
        </p:nvSpPr>
        <p:spPr>
          <a:xfrm>
            <a:off x="4019944" y="3318310"/>
            <a:ext cx="65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Swift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6527EDC-C4B2-8DAE-10DB-8742043EB534}"/>
              </a:ext>
            </a:extLst>
          </p:cNvPr>
          <p:cNvSpPr txBox="1"/>
          <p:nvPr/>
        </p:nvSpPr>
        <p:spPr>
          <a:xfrm>
            <a:off x="5073737" y="3293651"/>
            <a:ext cx="74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Kotlin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97D2CA2-B5CC-E0A8-237C-DE915E4EC3CE}"/>
              </a:ext>
            </a:extLst>
          </p:cNvPr>
          <p:cNvSpPr txBox="1"/>
          <p:nvPr/>
        </p:nvSpPr>
        <p:spPr>
          <a:xfrm>
            <a:off x="2218040" y="3293651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Dart &amp; Flutter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9244DB5-E8EE-DFCF-D46B-9E95421FE268}"/>
              </a:ext>
            </a:extLst>
          </p:cNvPr>
          <p:cNvSpPr txBox="1"/>
          <p:nvPr/>
        </p:nvSpPr>
        <p:spPr>
          <a:xfrm>
            <a:off x="400874" y="3342968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152605-5D52-21CE-1D2E-CCB4BA3CA129}"/>
              </a:ext>
            </a:extLst>
          </p:cNvPr>
          <p:cNvSpPr txBox="1"/>
          <p:nvPr/>
        </p:nvSpPr>
        <p:spPr>
          <a:xfrm>
            <a:off x="1446717" y="3330367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6D5188A-E253-7A49-4D7A-F88063779B8B}"/>
              </a:ext>
            </a:extLst>
          </p:cNvPr>
          <p:cNvSpPr txBox="1"/>
          <p:nvPr/>
        </p:nvSpPr>
        <p:spPr>
          <a:xfrm>
            <a:off x="6482030" y="3244334"/>
            <a:ext cx="57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Java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6764D26-FA8A-FC00-D6F6-2D910BB0EFBE}"/>
              </a:ext>
            </a:extLst>
          </p:cNvPr>
          <p:cNvSpPr txBox="1"/>
          <p:nvPr/>
        </p:nvSpPr>
        <p:spPr>
          <a:xfrm>
            <a:off x="7899018" y="3209299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Flutter Vs Kotlin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6B6AB1C-C9F4-094D-D58D-1BE0D48C921B}"/>
              </a:ext>
            </a:extLst>
          </p:cNvPr>
          <p:cNvSpPr txBox="1"/>
          <p:nvPr/>
        </p:nvSpPr>
        <p:spPr>
          <a:xfrm>
            <a:off x="7651482" y="3578631"/>
            <a:ext cx="209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Development speed</a:t>
            </a:r>
          </a:p>
        </p:txBody>
      </p:sp>
      <p:pic>
        <p:nvPicPr>
          <p:cNvPr id="4098" name="Picture 2" descr="Free Cartoon GIF and 3D GIF">
            <a:extLst>
              <a:ext uri="{FF2B5EF4-FFF2-40B4-BE49-F238E27FC236}">
                <a16:creationId xmlns:a16="http://schemas.microsoft.com/office/drawing/2014/main" id="{B49EEDC7-EA58-9D92-2199-DFC0AD35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97" y="2900518"/>
            <a:ext cx="2563098" cy="257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E558A1A-87EE-1610-EED3-ECC9DB809DDB}"/>
              </a:ext>
            </a:extLst>
          </p:cNvPr>
          <p:cNvSpPr txBox="1"/>
          <p:nvPr/>
        </p:nvSpPr>
        <p:spPr>
          <a:xfrm>
            <a:off x="8337777" y="3996037"/>
            <a:ext cx="9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↑</a:t>
            </a:r>
            <a:r>
              <a:rPr lang="en-US" b="1" dirty="0">
                <a:solidFill>
                  <a:schemeClr val="accent6"/>
                </a:solidFill>
              </a:rPr>
              <a:t> Flutter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4C46372-C240-2720-E0CE-363673167A46}"/>
              </a:ext>
            </a:extLst>
          </p:cNvPr>
          <p:cNvSpPr txBox="1"/>
          <p:nvPr/>
        </p:nvSpPr>
        <p:spPr>
          <a:xfrm>
            <a:off x="8310227" y="4301615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↓</a:t>
            </a:r>
            <a:r>
              <a:rPr lang="en-US" b="1" dirty="0">
                <a:solidFill>
                  <a:schemeClr val="accent6"/>
                </a:solidFill>
              </a:rPr>
              <a:t> Kotlin</a:t>
            </a:r>
          </a:p>
        </p:txBody>
      </p:sp>
    </p:spTree>
    <p:extLst>
      <p:ext uri="{BB962C8B-B14F-4D97-AF65-F5344CB8AC3E}">
        <p14:creationId xmlns:p14="http://schemas.microsoft.com/office/powerpoint/2010/main" val="246733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B74B87-3DF8-34CB-A48F-79925EBDD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32E0D869-1357-07A4-C476-0C77532D4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78"/>
          <a:stretch/>
        </p:blipFill>
        <p:spPr>
          <a:xfrm>
            <a:off x="80280" y="314632"/>
            <a:ext cx="7659958" cy="302833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833D9F5-827D-F89B-D94D-5BCA41FC2654}"/>
              </a:ext>
            </a:extLst>
          </p:cNvPr>
          <p:cNvSpPr txBox="1"/>
          <p:nvPr/>
        </p:nvSpPr>
        <p:spPr>
          <a:xfrm>
            <a:off x="4019944" y="3318310"/>
            <a:ext cx="65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Swift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16E3CFF-37BF-8EF0-A1D1-4F28FD31735A}"/>
              </a:ext>
            </a:extLst>
          </p:cNvPr>
          <p:cNvSpPr txBox="1"/>
          <p:nvPr/>
        </p:nvSpPr>
        <p:spPr>
          <a:xfrm>
            <a:off x="5073737" y="3293651"/>
            <a:ext cx="74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Kotlin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8BBB41D-65B6-9028-0CCC-1747474C8FA3}"/>
              </a:ext>
            </a:extLst>
          </p:cNvPr>
          <p:cNvSpPr txBox="1"/>
          <p:nvPr/>
        </p:nvSpPr>
        <p:spPr>
          <a:xfrm>
            <a:off x="2218040" y="3293651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Dart &amp; Flutter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4E6F98F-127B-1F89-3E53-4A6526B90F3D}"/>
              </a:ext>
            </a:extLst>
          </p:cNvPr>
          <p:cNvSpPr txBox="1"/>
          <p:nvPr/>
        </p:nvSpPr>
        <p:spPr>
          <a:xfrm>
            <a:off x="400874" y="3342968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27DC336-5FC6-5816-6731-6F6E78BCECFD}"/>
              </a:ext>
            </a:extLst>
          </p:cNvPr>
          <p:cNvSpPr txBox="1"/>
          <p:nvPr/>
        </p:nvSpPr>
        <p:spPr>
          <a:xfrm>
            <a:off x="1446717" y="3330367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2E679A4-3BD7-95A8-8085-7ADB07728740}"/>
              </a:ext>
            </a:extLst>
          </p:cNvPr>
          <p:cNvSpPr txBox="1"/>
          <p:nvPr/>
        </p:nvSpPr>
        <p:spPr>
          <a:xfrm>
            <a:off x="6482030" y="3244334"/>
            <a:ext cx="57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Java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DD45E11-C513-916C-A848-E615DF56BE43}"/>
              </a:ext>
            </a:extLst>
          </p:cNvPr>
          <p:cNvSpPr txBox="1"/>
          <p:nvPr/>
        </p:nvSpPr>
        <p:spPr>
          <a:xfrm>
            <a:off x="7899018" y="3209299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Flutter Vs Kotlin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35FB458-7566-35E6-2BAA-A6FE631D7566}"/>
              </a:ext>
            </a:extLst>
          </p:cNvPr>
          <p:cNvSpPr txBox="1"/>
          <p:nvPr/>
        </p:nvSpPr>
        <p:spPr>
          <a:xfrm>
            <a:off x="8007815" y="3570791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Performance</a:t>
            </a:r>
          </a:p>
        </p:txBody>
      </p:sp>
      <p:pic>
        <p:nvPicPr>
          <p:cNvPr id="4098" name="Picture 2" descr="Free Cartoon GIF and 3D GIF">
            <a:extLst>
              <a:ext uri="{FF2B5EF4-FFF2-40B4-BE49-F238E27FC236}">
                <a16:creationId xmlns:a16="http://schemas.microsoft.com/office/drawing/2014/main" id="{9B5599C7-F850-1682-FB58-2A6B8ACC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97" y="2900518"/>
            <a:ext cx="2563098" cy="257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3637CB6-C6A6-6B25-853F-9EAB9BCDD9A3}"/>
              </a:ext>
            </a:extLst>
          </p:cNvPr>
          <p:cNvSpPr txBox="1"/>
          <p:nvPr/>
        </p:nvSpPr>
        <p:spPr>
          <a:xfrm>
            <a:off x="8218357" y="3940123"/>
            <a:ext cx="9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↓</a:t>
            </a:r>
            <a:r>
              <a:rPr lang="en-US" b="1" dirty="0">
                <a:solidFill>
                  <a:schemeClr val="accent6"/>
                </a:solidFill>
              </a:rPr>
              <a:t> Flutter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8E98AB8-3D2B-8245-B65E-A6D9A904EE2B}"/>
              </a:ext>
            </a:extLst>
          </p:cNvPr>
          <p:cNvSpPr txBox="1"/>
          <p:nvPr/>
        </p:nvSpPr>
        <p:spPr>
          <a:xfrm>
            <a:off x="8173389" y="4245701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↑</a:t>
            </a:r>
            <a:r>
              <a:rPr lang="en-US" b="1" dirty="0">
                <a:solidFill>
                  <a:schemeClr val="accent6"/>
                </a:solidFill>
              </a:rPr>
              <a:t> Kotlin</a:t>
            </a:r>
          </a:p>
        </p:txBody>
      </p:sp>
    </p:spTree>
    <p:extLst>
      <p:ext uri="{BB962C8B-B14F-4D97-AF65-F5344CB8AC3E}">
        <p14:creationId xmlns:p14="http://schemas.microsoft.com/office/powerpoint/2010/main" val="30272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C6773-2D35-4ECA-66A7-28A858CE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A16DF6EA-73CD-3544-8E8F-FD09D65C7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78"/>
          <a:stretch/>
        </p:blipFill>
        <p:spPr>
          <a:xfrm>
            <a:off x="80280" y="314632"/>
            <a:ext cx="7659958" cy="302833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33DFBBD-E0BA-1175-34EE-10CF444A1C4C}"/>
              </a:ext>
            </a:extLst>
          </p:cNvPr>
          <p:cNvSpPr txBox="1"/>
          <p:nvPr/>
        </p:nvSpPr>
        <p:spPr>
          <a:xfrm>
            <a:off x="4019944" y="3318310"/>
            <a:ext cx="65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Swift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0E390E6-23DC-7797-E3A8-77D0C7FDF4D5}"/>
              </a:ext>
            </a:extLst>
          </p:cNvPr>
          <p:cNvSpPr txBox="1"/>
          <p:nvPr/>
        </p:nvSpPr>
        <p:spPr>
          <a:xfrm>
            <a:off x="5073737" y="3293651"/>
            <a:ext cx="74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Kotlin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00231C1-470E-799B-20D7-D5487A8F7974}"/>
              </a:ext>
            </a:extLst>
          </p:cNvPr>
          <p:cNvSpPr txBox="1"/>
          <p:nvPr/>
        </p:nvSpPr>
        <p:spPr>
          <a:xfrm>
            <a:off x="2218040" y="3293651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Dart &amp; Flutter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1BF786C-EA75-4445-E195-F9E3A589002F}"/>
              </a:ext>
            </a:extLst>
          </p:cNvPr>
          <p:cNvSpPr txBox="1"/>
          <p:nvPr/>
        </p:nvSpPr>
        <p:spPr>
          <a:xfrm>
            <a:off x="400874" y="3342968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A7E986A-C393-EB74-79DD-862A7E07B99B}"/>
              </a:ext>
            </a:extLst>
          </p:cNvPr>
          <p:cNvSpPr txBox="1"/>
          <p:nvPr/>
        </p:nvSpPr>
        <p:spPr>
          <a:xfrm>
            <a:off x="1446717" y="3330367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B8CB7F9-9BC8-A608-2DA2-F339D3CE71E1}"/>
              </a:ext>
            </a:extLst>
          </p:cNvPr>
          <p:cNvSpPr txBox="1"/>
          <p:nvPr/>
        </p:nvSpPr>
        <p:spPr>
          <a:xfrm>
            <a:off x="6482030" y="3244334"/>
            <a:ext cx="57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Java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EAC6587-240B-21C9-BF95-7242BD5EB02B}"/>
              </a:ext>
            </a:extLst>
          </p:cNvPr>
          <p:cNvSpPr txBox="1"/>
          <p:nvPr/>
        </p:nvSpPr>
        <p:spPr>
          <a:xfrm>
            <a:off x="7899018" y="3209299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Flutter Vs Kotlin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DCB5125-DC90-F1BF-9480-4513E8A1BFE2}"/>
              </a:ext>
            </a:extLst>
          </p:cNvPr>
          <p:cNvSpPr txBox="1"/>
          <p:nvPr/>
        </p:nvSpPr>
        <p:spPr>
          <a:xfrm>
            <a:off x="7720083" y="3570791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Code Maintenance</a:t>
            </a:r>
          </a:p>
        </p:txBody>
      </p:sp>
      <p:pic>
        <p:nvPicPr>
          <p:cNvPr id="4098" name="Picture 2" descr="Free Cartoon GIF and 3D GIF">
            <a:extLst>
              <a:ext uri="{FF2B5EF4-FFF2-40B4-BE49-F238E27FC236}">
                <a16:creationId xmlns:a16="http://schemas.microsoft.com/office/drawing/2014/main" id="{EDF13216-EE1D-1120-C98C-88A0350F9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97" y="2900518"/>
            <a:ext cx="2563098" cy="257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F83698C-1E43-08B7-1ACA-999C01FFCF02}"/>
              </a:ext>
            </a:extLst>
          </p:cNvPr>
          <p:cNvSpPr txBox="1"/>
          <p:nvPr/>
        </p:nvSpPr>
        <p:spPr>
          <a:xfrm>
            <a:off x="8218357" y="3940123"/>
            <a:ext cx="9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↑</a:t>
            </a:r>
            <a:r>
              <a:rPr lang="en-US" b="1" dirty="0">
                <a:solidFill>
                  <a:schemeClr val="accent6"/>
                </a:solidFill>
              </a:rPr>
              <a:t> Flutter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DCDA8CE-BE21-FDF0-072E-8B0BD5590A41}"/>
              </a:ext>
            </a:extLst>
          </p:cNvPr>
          <p:cNvSpPr txBox="1"/>
          <p:nvPr/>
        </p:nvSpPr>
        <p:spPr>
          <a:xfrm>
            <a:off x="8226289" y="4245701"/>
            <a:ext cx="9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↓</a:t>
            </a:r>
            <a:r>
              <a:rPr lang="en-US" b="1" dirty="0">
                <a:solidFill>
                  <a:schemeClr val="accent6"/>
                </a:solidFill>
              </a:rPr>
              <a:t> Kotlin</a:t>
            </a:r>
          </a:p>
        </p:txBody>
      </p:sp>
    </p:spTree>
    <p:extLst>
      <p:ext uri="{BB962C8B-B14F-4D97-AF65-F5344CB8AC3E}">
        <p14:creationId xmlns:p14="http://schemas.microsoft.com/office/powerpoint/2010/main" val="3747161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DE2F8-5670-0757-6AD7-2946AA373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066E0B0-A652-71AE-8EF1-F17761756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78"/>
          <a:stretch/>
        </p:blipFill>
        <p:spPr>
          <a:xfrm>
            <a:off x="80280" y="314632"/>
            <a:ext cx="7659958" cy="302833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C8E80AF-F47E-6F72-2D6B-A0955FE1BEE2}"/>
              </a:ext>
            </a:extLst>
          </p:cNvPr>
          <p:cNvSpPr txBox="1"/>
          <p:nvPr/>
        </p:nvSpPr>
        <p:spPr>
          <a:xfrm>
            <a:off x="4019944" y="3318310"/>
            <a:ext cx="65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Swift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D32BE3F-1E55-1C2E-5309-9A5A2224ABEE}"/>
              </a:ext>
            </a:extLst>
          </p:cNvPr>
          <p:cNvSpPr txBox="1"/>
          <p:nvPr/>
        </p:nvSpPr>
        <p:spPr>
          <a:xfrm>
            <a:off x="5073737" y="3293651"/>
            <a:ext cx="74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Kotlin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D6C7FA7-8BA0-C640-E586-2DFFA11603E5}"/>
              </a:ext>
            </a:extLst>
          </p:cNvPr>
          <p:cNvSpPr txBox="1"/>
          <p:nvPr/>
        </p:nvSpPr>
        <p:spPr>
          <a:xfrm>
            <a:off x="2218040" y="3293651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Dart &amp; Flutter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9CD2DB9-5BAC-E2FA-ADD8-C34013AB8693}"/>
              </a:ext>
            </a:extLst>
          </p:cNvPr>
          <p:cNvSpPr txBox="1"/>
          <p:nvPr/>
        </p:nvSpPr>
        <p:spPr>
          <a:xfrm>
            <a:off x="400874" y="3342968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2EAF104-F8E4-E44A-2271-5808C78A5282}"/>
              </a:ext>
            </a:extLst>
          </p:cNvPr>
          <p:cNvSpPr txBox="1"/>
          <p:nvPr/>
        </p:nvSpPr>
        <p:spPr>
          <a:xfrm>
            <a:off x="1446717" y="3330367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5CCB15E-3F7B-F397-90A4-FE7980D1E82A}"/>
              </a:ext>
            </a:extLst>
          </p:cNvPr>
          <p:cNvSpPr txBox="1"/>
          <p:nvPr/>
        </p:nvSpPr>
        <p:spPr>
          <a:xfrm>
            <a:off x="6482030" y="3244334"/>
            <a:ext cx="57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Java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3B3B0B5-F275-D406-37A8-8ACB14ACDC41}"/>
              </a:ext>
            </a:extLst>
          </p:cNvPr>
          <p:cNvSpPr txBox="1"/>
          <p:nvPr/>
        </p:nvSpPr>
        <p:spPr>
          <a:xfrm>
            <a:off x="7899018" y="3209299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Flutter Vs Kotlin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03BBC43-96BE-CC82-8F4C-A5641C03A33D}"/>
              </a:ext>
            </a:extLst>
          </p:cNvPr>
          <p:cNvSpPr txBox="1"/>
          <p:nvPr/>
        </p:nvSpPr>
        <p:spPr>
          <a:xfrm>
            <a:off x="8145548" y="3538914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Code Cost</a:t>
            </a:r>
          </a:p>
        </p:txBody>
      </p:sp>
      <p:pic>
        <p:nvPicPr>
          <p:cNvPr id="4098" name="Picture 2" descr="Free Cartoon GIF and 3D GIF">
            <a:extLst>
              <a:ext uri="{FF2B5EF4-FFF2-40B4-BE49-F238E27FC236}">
                <a16:creationId xmlns:a16="http://schemas.microsoft.com/office/drawing/2014/main" id="{2B396235-671F-80A3-FCD5-B765B174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97" y="2900518"/>
            <a:ext cx="2563098" cy="257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4055B0C-3566-CA8B-CFFC-2502D3814F32}"/>
              </a:ext>
            </a:extLst>
          </p:cNvPr>
          <p:cNvSpPr txBox="1"/>
          <p:nvPr/>
        </p:nvSpPr>
        <p:spPr>
          <a:xfrm>
            <a:off x="8218357" y="3940123"/>
            <a:ext cx="9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↑</a:t>
            </a:r>
            <a:r>
              <a:rPr lang="en-US" b="1" dirty="0">
                <a:solidFill>
                  <a:schemeClr val="accent6"/>
                </a:solidFill>
              </a:rPr>
              <a:t> Flutter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83725F-B6ED-F5A2-F532-2CA90A9FB2FC}"/>
              </a:ext>
            </a:extLst>
          </p:cNvPr>
          <p:cNvSpPr txBox="1"/>
          <p:nvPr/>
        </p:nvSpPr>
        <p:spPr>
          <a:xfrm>
            <a:off x="8226289" y="4245701"/>
            <a:ext cx="9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↓</a:t>
            </a:r>
            <a:r>
              <a:rPr lang="en-US" b="1" dirty="0">
                <a:solidFill>
                  <a:schemeClr val="accent6"/>
                </a:solidFill>
              </a:rPr>
              <a:t> Kotlin</a:t>
            </a:r>
          </a:p>
        </p:txBody>
      </p:sp>
    </p:spTree>
    <p:extLst>
      <p:ext uri="{BB962C8B-B14F-4D97-AF65-F5344CB8AC3E}">
        <p14:creationId xmlns:p14="http://schemas.microsoft.com/office/powerpoint/2010/main" val="150250921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205</Words>
  <Application>Microsoft Office PowerPoint</Application>
  <PresentationFormat>شاشة عريضة</PresentationFormat>
  <Paragraphs>62</Paragraphs>
  <Slides>11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Sabon Next LT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Marwan Kadhim Mohammed</dc:creator>
  <cp:lastModifiedBy>Marwan Kadhim Mohammed</cp:lastModifiedBy>
  <cp:revision>3</cp:revision>
  <dcterms:created xsi:type="dcterms:W3CDTF">2024-02-04T20:11:22Z</dcterms:created>
  <dcterms:modified xsi:type="dcterms:W3CDTF">2024-02-04T23:29:11Z</dcterms:modified>
</cp:coreProperties>
</file>