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72"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F69FF5C-0751-432E-B88A-7BFC684F0BDD}" type="datetimeFigureOut">
              <a:rPr lang="en-US" smtClean="0"/>
              <a:t>1/18/2024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3434B9A-B04D-483E-B3DB-7D7D344D2720}" type="slidenum">
              <a:rPr lang="en-US" smtClean="0"/>
              <a:t>‹#›</a:t>
            </a:fld>
            <a:endParaRPr lang="en-US"/>
          </a:p>
        </p:txBody>
      </p:sp>
    </p:spTree>
    <p:extLst>
      <p:ext uri="{BB962C8B-B14F-4D97-AF65-F5344CB8AC3E}">
        <p14:creationId xmlns:p14="http://schemas.microsoft.com/office/powerpoint/2010/main" val="72585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F69FF5C-0751-432E-B88A-7BFC684F0BDD}" type="datetimeFigureOut">
              <a:rPr lang="en-US" smtClean="0"/>
              <a:t>1/18/2024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3434B9A-B04D-483E-B3DB-7D7D344D2720}" type="slidenum">
              <a:rPr lang="en-US" smtClean="0"/>
              <a:t>‹#›</a:t>
            </a:fld>
            <a:endParaRPr lang="en-US"/>
          </a:p>
        </p:txBody>
      </p:sp>
    </p:spTree>
    <p:extLst>
      <p:ext uri="{BB962C8B-B14F-4D97-AF65-F5344CB8AC3E}">
        <p14:creationId xmlns:p14="http://schemas.microsoft.com/office/powerpoint/2010/main" val="207212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F69FF5C-0751-432E-B88A-7BFC684F0BDD}" type="datetimeFigureOut">
              <a:rPr lang="en-US" smtClean="0"/>
              <a:t>1/18/2024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3434B9A-B04D-483E-B3DB-7D7D344D2720}" type="slidenum">
              <a:rPr lang="en-US" smtClean="0"/>
              <a:t>‹#›</a:t>
            </a:fld>
            <a:endParaRPr lang="en-US"/>
          </a:p>
        </p:txBody>
      </p:sp>
    </p:spTree>
    <p:extLst>
      <p:ext uri="{BB962C8B-B14F-4D97-AF65-F5344CB8AC3E}">
        <p14:creationId xmlns:p14="http://schemas.microsoft.com/office/powerpoint/2010/main" val="201710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F69FF5C-0751-432E-B88A-7BFC684F0BDD}" type="datetimeFigureOut">
              <a:rPr lang="en-US" smtClean="0"/>
              <a:t>1/18/2024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3434B9A-B04D-483E-B3DB-7D7D344D2720}" type="slidenum">
              <a:rPr lang="en-US" smtClean="0"/>
              <a:t>‹#›</a:t>
            </a:fld>
            <a:endParaRPr lang="en-US"/>
          </a:p>
        </p:txBody>
      </p:sp>
    </p:spTree>
    <p:extLst>
      <p:ext uri="{BB962C8B-B14F-4D97-AF65-F5344CB8AC3E}">
        <p14:creationId xmlns:p14="http://schemas.microsoft.com/office/powerpoint/2010/main" val="100503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F69FF5C-0751-432E-B88A-7BFC684F0BDD}" type="datetimeFigureOut">
              <a:rPr lang="en-US" smtClean="0"/>
              <a:t>1/18/2024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3434B9A-B04D-483E-B3DB-7D7D344D2720}" type="slidenum">
              <a:rPr lang="en-US" smtClean="0"/>
              <a:t>‹#›</a:t>
            </a:fld>
            <a:endParaRPr lang="en-US"/>
          </a:p>
        </p:txBody>
      </p:sp>
    </p:spTree>
    <p:extLst>
      <p:ext uri="{BB962C8B-B14F-4D97-AF65-F5344CB8AC3E}">
        <p14:creationId xmlns:p14="http://schemas.microsoft.com/office/powerpoint/2010/main" val="300500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F69FF5C-0751-432E-B88A-7BFC684F0BDD}" type="datetimeFigureOut">
              <a:rPr lang="en-US" smtClean="0"/>
              <a:t>1/18/2024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3434B9A-B04D-483E-B3DB-7D7D344D2720}" type="slidenum">
              <a:rPr lang="en-US" smtClean="0"/>
              <a:t>‹#›</a:t>
            </a:fld>
            <a:endParaRPr lang="en-US"/>
          </a:p>
        </p:txBody>
      </p:sp>
    </p:spTree>
    <p:extLst>
      <p:ext uri="{BB962C8B-B14F-4D97-AF65-F5344CB8AC3E}">
        <p14:creationId xmlns:p14="http://schemas.microsoft.com/office/powerpoint/2010/main" val="400216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F69FF5C-0751-432E-B88A-7BFC684F0BDD}" type="datetimeFigureOut">
              <a:rPr lang="en-US" smtClean="0"/>
              <a:t>1/18/2024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B3434B9A-B04D-483E-B3DB-7D7D344D2720}" type="slidenum">
              <a:rPr lang="en-US" smtClean="0"/>
              <a:t>‹#›</a:t>
            </a:fld>
            <a:endParaRPr lang="en-US"/>
          </a:p>
        </p:txBody>
      </p:sp>
    </p:spTree>
    <p:extLst>
      <p:ext uri="{BB962C8B-B14F-4D97-AF65-F5344CB8AC3E}">
        <p14:creationId xmlns:p14="http://schemas.microsoft.com/office/powerpoint/2010/main" val="55425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F69FF5C-0751-432E-B88A-7BFC684F0BDD}" type="datetimeFigureOut">
              <a:rPr lang="en-US" smtClean="0"/>
              <a:t>1/18/2024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B3434B9A-B04D-483E-B3DB-7D7D344D2720}" type="slidenum">
              <a:rPr lang="en-US" smtClean="0"/>
              <a:t>‹#›</a:t>
            </a:fld>
            <a:endParaRPr lang="en-US"/>
          </a:p>
        </p:txBody>
      </p:sp>
    </p:spTree>
    <p:extLst>
      <p:ext uri="{BB962C8B-B14F-4D97-AF65-F5344CB8AC3E}">
        <p14:creationId xmlns:p14="http://schemas.microsoft.com/office/powerpoint/2010/main" val="186369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F69FF5C-0751-432E-B88A-7BFC684F0BDD}" type="datetimeFigureOut">
              <a:rPr lang="en-US" smtClean="0"/>
              <a:t>1/18/2024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B3434B9A-B04D-483E-B3DB-7D7D344D2720}" type="slidenum">
              <a:rPr lang="en-US" smtClean="0"/>
              <a:t>‹#›</a:t>
            </a:fld>
            <a:endParaRPr lang="en-US"/>
          </a:p>
        </p:txBody>
      </p:sp>
    </p:spTree>
    <p:extLst>
      <p:ext uri="{BB962C8B-B14F-4D97-AF65-F5344CB8AC3E}">
        <p14:creationId xmlns:p14="http://schemas.microsoft.com/office/powerpoint/2010/main" val="337864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F69FF5C-0751-432E-B88A-7BFC684F0BDD}" type="datetimeFigureOut">
              <a:rPr lang="en-US" smtClean="0"/>
              <a:t>1/18/2024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3434B9A-B04D-483E-B3DB-7D7D344D2720}" type="slidenum">
              <a:rPr lang="en-US" smtClean="0"/>
              <a:t>‹#›</a:t>
            </a:fld>
            <a:endParaRPr lang="en-US"/>
          </a:p>
        </p:txBody>
      </p:sp>
    </p:spTree>
    <p:extLst>
      <p:ext uri="{BB962C8B-B14F-4D97-AF65-F5344CB8AC3E}">
        <p14:creationId xmlns:p14="http://schemas.microsoft.com/office/powerpoint/2010/main" val="193825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F69FF5C-0751-432E-B88A-7BFC684F0BDD}" type="datetimeFigureOut">
              <a:rPr lang="en-US" smtClean="0"/>
              <a:t>1/18/2024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3434B9A-B04D-483E-B3DB-7D7D344D2720}" type="slidenum">
              <a:rPr lang="en-US" smtClean="0"/>
              <a:t>‹#›</a:t>
            </a:fld>
            <a:endParaRPr lang="en-US"/>
          </a:p>
        </p:txBody>
      </p:sp>
    </p:spTree>
    <p:extLst>
      <p:ext uri="{BB962C8B-B14F-4D97-AF65-F5344CB8AC3E}">
        <p14:creationId xmlns:p14="http://schemas.microsoft.com/office/powerpoint/2010/main" val="40826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9FF5C-0751-432E-B88A-7BFC684F0BDD}" type="datetimeFigureOut">
              <a:rPr lang="en-US" smtClean="0"/>
              <a:t>1/18/2024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34B9A-B04D-483E-B3DB-7D7D344D2720}" type="slidenum">
              <a:rPr lang="en-US" smtClean="0"/>
              <a:t>‹#›</a:t>
            </a:fld>
            <a:endParaRPr lang="en-US"/>
          </a:p>
        </p:txBody>
      </p:sp>
    </p:spTree>
    <p:extLst>
      <p:ext uri="{BB962C8B-B14F-4D97-AF65-F5344CB8AC3E}">
        <p14:creationId xmlns:p14="http://schemas.microsoft.com/office/powerpoint/2010/main" val="119652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495800" y="381000"/>
            <a:ext cx="4572000" cy="923330"/>
          </a:xfrm>
          <a:prstGeom prst="rect">
            <a:avLst/>
          </a:prstGeom>
        </p:spPr>
        <p:txBody>
          <a:bodyPr>
            <a:spAutoFit/>
          </a:bodyPr>
          <a:lstStyle/>
          <a:p>
            <a:pPr lvl="0" algn="ctr" rtl="1"/>
            <a:r>
              <a:rPr lang="ar-IQ" b="1" dirty="0">
                <a:solidFill>
                  <a:prstClr val="black"/>
                </a:solidFill>
                <a:latin typeface="Gill Sans MT"/>
              </a:rPr>
              <a:t>جمهورية العراق</a:t>
            </a:r>
          </a:p>
          <a:p>
            <a:pPr lvl="0" algn="r" rtl="1"/>
            <a:r>
              <a:rPr lang="ar-IQ" b="1" dirty="0">
                <a:solidFill>
                  <a:prstClr val="black"/>
                </a:solidFill>
                <a:latin typeface="Gill Sans MT"/>
              </a:rPr>
              <a:t>        وزارة التعليم العالي والبحث العلمي                                       </a:t>
            </a:r>
          </a:p>
          <a:p>
            <a:pPr lvl="0" algn="r" rtl="1"/>
            <a:r>
              <a:rPr lang="ar-IQ" b="1" dirty="0">
                <a:solidFill>
                  <a:prstClr val="black"/>
                </a:solidFill>
                <a:latin typeface="Gill Sans MT"/>
              </a:rPr>
              <a:t>               جامعة بغداد / كلية الإعلام </a:t>
            </a:r>
            <a:endParaRPr lang="en-US" b="1" dirty="0">
              <a:solidFill>
                <a:prstClr val="black"/>
              </a:solidFill>
              <a:latin typeface="Gill Sans M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2087"/>
            <a:ext cx="1470025"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عنوان 1"/>
          <p:cNvSpPr>
            <a:spLocks noGrp="1"/>
          </p:cNvSpPr>
          <p:nvPr>
            <p:ph type="ctrTitle"/>
          </p:nvPr>
        </p:nvSpPr>
        <p:spPr>
          <a:xfrm>
            <a:off x="685800" y="1828800"/>
            <a:ext cx="7924800" cy="2285999"/>
          </a:xfrm>
          <a:prstGeom prst="rect">
            <a:avLst/>
          </a:prstGeom>
          <a:solidFill>
            <a:srgbClr val="777C84">
              <a:lumMod val="20000"/>
              <a:lumOff val="80000"/>
            </a:srgbClr>
          </a:solidFill>
        </p:spPr>
        <p:txBody>
          <a:bodyPr>
            <a:normAutofit fontScale="9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3600" b="1" i="0" u="none" strike="noStrike" kern="0" cap="none" spc="0" normalizeH="0" baseline="0" noProof="0" dirty="0" smtClean="0">
                <a:ln>
                  <a:noFill/>
                </a:ln>
                <a:solidFill>
                  <a:srgbClr val="00B050"/>
                </a:solidFill>
                <a:effectLst>
                  <a:outerShdw blurRad="50000" dist="30000" dir="5400000" algn="tl" rotWithShape="0">
                    <a:srgbClr val="000000">
                      <a:alpha val="30000"/>
                    </a:srgbClr>
                  </a:outerShdw>
                </a:effectLst>
                <a:uLnTx/>
                <a:uFillTx/>
                <a:latin typeface="Gill Sans MT"/>
                <a:cs typeface="Times New Roman"/>
              </a:rPr>
              <a:t>ندوة بعنوان</a:t>
            </a:r>
            <a:r>
              <a:rPr kumimoji="0" lang="ar-IQ" sz="3600" b="1" i="0" u="none" strike="noStrike" kern="0" cap="none" spc="0" normalizeH="0" baseline="0" noProof="0" dirty="0" smtClean="0">
                <a:ln>
                  <a:noFill/>
                </a:ln>
                <a:solidFill>
                  <a:srgbClr val="00B050"/>
                </a:solidFill>
                <a:effectLst>
                  <a:outerShdw blurRad="50000" dist="30000" dir="5400000" algn="tl" rotWithShape="0">
                    <a:srgbClr val="000000">
                      <a:alpha val="30000"/>
                    </a:srgbClr>
                  </a:outerShdw>
                </a:effectLst>
                <a:uLnTx/>
                <a:uFillTx/>
                <a:latin typeface="Gill Sans MT"/>
              </a:rPr>
              <a:t/>
            </a:r>
            <a:br>
              <a:rPr kumimoji="0" lang="ar-IQ" sz="3600" b="1" i="0" u="none" strike="noStrike" kern="0" cap="none" spc="0" normalizeH="0" baseline="0" noProof="0" dirty="0" smtClean="0">
                <a:ln>
                  <a:noFill/>
                </a:ln>
                <a:solidFill>
                  <a:srgbClr val="00B050"/>
                </a:solidFill>
                <a:effectLst>
                  <a:outerShdw blurRad="50000" dist="30000" dir="5400000" algn="tl" rotWithShape="0">
                    <a:srgbClr val="000000">
                      <a:alpha val="30000"/>
                    </a:srgbClr>
                  </a:outerShdw>
                </a:effectLst>
                <a:uLnTx/>
                <a:uFillTx/>
                <a:latin typeface="Gill Sans MT"/>
              </a:rPr>
            </a:br>
            <a:r>
              <a:rPr kumimoji="0" lang="ar-IQ" sz="3600" b="1" i="0" u="none" strike="noStrike" kern="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Gill Sans MT"/>
                <a:cs typeface="Times New Roman"/>
              </a:rPr>
              <a:t>البعد المجتمعي وانعكاسه على قضايا المرأة</a:t>
            </a:r>
            <a:br>
              <a:rPr kumimoji="0" lang="ar-IQ" sz="3600" b="1" i="0" u="none" strike="noStrike" kern="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Gill Sans MT"/>
                <a:cs typeface="Times New Roman"/>
              </a:rPr>
            </a:br>
            <a:r>
              <a:rPr kumimoji="0" lang="ar-IQ" sz="3600" b="1" i="0" u="none" strike="noStrike" kern="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Gill Sans MT"/>
                <a:cs typeface="Times New Roman"/>
              </a:rPr>
              <a:t>ورقة بحثية مقدمة بعنوان</a:t>
            </a:r>
            <a:r>
              <a:rPr kumimoji="0" lang="ar-IQ" sz="3600" b="1" i="0" u="none" strike="noStrike" kern="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Gill Sans MT"/>
                <a:cs typeface="Times New Roman"/>
              </a:rPr>
              <a:t/>
            </a:r>
            <a:br>
              <a:rPr kumimoji="0" lang="ar-IQ" sz="3600" b="1" i="0" u="none" strike="noStrike" kern="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Gill Sans MT"/>
                <a:cs typeface="Times New Roman"/>
              </a:rPr>
            </a:br>
            <a:r>
              <a:rPr kumimoji="0" lang="ar-IQ" sz="3600" b="1" i="0" u="none" strike="noStrike" kern="0" cap="none" spc="0" normalizeH="0" baseline="0" noProof="0" dirty="0" smtClean="0">
                <a:ln>
                  <a:noFill/>
                </a:ln>
                <a:solidFill>
                  <a:srgbClr val="00B050"/>
                </a:solidFill>
                <a:effectLst>
                  <a:outerShdw blurRad="50000" dist="30000" dir="5400000" algn="tl" rotWithShape="0">
                    <a:srgbClr val="000000">
                      <a:alpha val="30000"/>
                    </a:srgbClr>
                  </a:outerShdw>
                </a:effectLst>
                <a:uLnTx/>
                <a:uFillTx/>
                <a:latin typeface="Gill Sans MT"/>
                <a:cs typeface="Times New Roman"/>
              </a:rPr>
              <a:t>المشكلات الاجتماعية للمرأة ... الأبعاد والتحديات</a:t>
            </a:r>
            <a:endParaRPr kumimoji="0" lang="en-US" sz="3600" b="1" i="0" u="none" strike="noStrike" kern="0" cap="none" spc="0" normalizeH="0" baseline="0" noProof="0" dirty="0">
              <a:ln>
                <a:noFill/>
              </a:ln>
              <a:solidFill>
                <a:srgbClr val="00B050"/>
              </a:solidFill>
              <a:effectLst/>
              <a:uLnTx/>
              <a:uFillTx/>
              <a:cs typeface="+mn-cs"/>
            </a:endParaRPr>
          </a:p>
        </p:txBody>
      </p:sp>
      <p:sp>
        <p:nvSpPr>
          <p:cNvPr id="7" name="عنوان فرعي 2"/>
          <p:cNvSpPr>
            <a:spLocks noGrp="1"/>
          </p:cNvSpPr>
          <p:nvPr>
            <p:ph type="subTitle" idx="1"/>
          </p:nvPr>
        </p:nvSpPr>
        <p:spPr>
          <a:xfrm>
            <a:off x="685800" y="4343400"/>
            <a:ext cx="7924800" cy="1828800"/>
          </a:xfrm>
          <a:prstGeom prst="rect">
            <a:avLst/>
          </a:prstGeom>
          <a:solidFill>
            <a:srgbClr val="AEBAD5">
              <a:lumMod val="20000"/>
              <a:lumOff val="80000"/>
            </a:srgbClr>
          </a:solidFill>
        </p:spPr>
        <p:txBody>
          <a:bodyPr>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3200" b="1" i="0" u="none" strike="noStrike" kern="0" cap="none" spc="0" normalizeH="0" baseline="0" noProof="0" dirty="0" smtClean="0">
                <a:ln>
                  <a:noFill/>
                </a:ln>
                <a:solidFill>
                  <a:srgbClr val="FF0000"/>
                </a:solidFill>
                <a:effectLst/>
                <a:uLnTx/>
                <a:uFillTx/>
              </a:rPr>
              <a:t>اعداد</a:t>
            </a:r>
          </a:p>
          <a:p>
            <a:pPr marL="0" marR="0" lvl="0" indent="0" defTabSz="914400" rtl="1" eaLnBrk="1" fontAlgn="auto" latinLnBrk="0" hangingPunct="1">
              <a:lnSpc>
                <a:spcPct val="100000"/>
              </a:lnSpc>
              <a:spcBef>
                <a:spcPts val="0"/>
              </a:spcBef>
              <a:spcAft>
                <a:spcPts val="0"/>
              </a:spcAft>
              <a:buClrTx/>
              <a:buSzTx/>
              <a:buFontTx/>
              <a:buNone/>
              <a:tabLst/>
              <a:defRPr/>
            </a:pPr>
            <a:r>
              <a:rPr kumimoji="0" lang="ar-IQ" sz="2000" b="1" i="0" u="none" strike="noStrike" kern="0" cap="none" spc="0" normalizeH="0" baseline="0" noProof="0" dirty="0">
                <a:ln>
                  <a:noFill/>
                </a:ln>
                <a:solidFill>
                  <a:srgbClr val="002060"/>
                </a:solidFill>
                <a:effectLst/>
                <a:uLnTx/>
                <a:uFillTx/>
                <a:ea typeface="Calibri"/>
              </a:rPr>
              <a:t> م. د. يسرى حمزة علي                 </a:t>
            </a:r>
            <a:r>
              <a:rPr kumimoji="0" lang="en-US" sz="2000" b="1" i="0" u="none" strike="noStrike" kern="0" cap="none" spc="0" normalizeH="0" baseline="0" noProof="0" dirty="0">
                <a:ln>
                  <a:noFill/>
                </a:ln>
                <a:solidFill>
                  <a:srgbClr val="002060"/>
                </a:solidFill>
                <a:effectLst/>
                <a:uLnTx/>
                <a:uFillTx/>
                <a:ea typeface="Calibri"/>
                <a:cs typeface="Arial"/>
              </a:rPr>
              <a:t>E-yusra.h@comc.uobaghdad.edu.iq </a:t>
            </a:r>
            <a:endParaRPr kumimoji="0" lang="ar-IQ" sz="2000" b="1" i="0" u="none" strike="noStrike" kern="0" cap="none" spc="0" normalizeH="0" baseline="0" noProof="0" dirty="0" smtClean="0">
              <a:ln>
                <a:noFill/>
              </a:ln>
              <a:solidFill>
                <a:srgbClr val="002060"/>
              </a:solidFill>
              <a:effectLst/>
              <a:uLnTx/>
              <a:uFillTx/>
              <a:ea typeface="Calibri"/>
              <a:cs typeface="Arial"/>
            </a:endParaRPr>
          </a:p>
          <a:p>
            <a:pPr marL="0" marR="0" lvl="0" indent="0" defTabSz="914400" rtl="1" eaLnBrk="1" fontAlgn="auto" latinLnBrk="0" hangingPunct="1">
              <a:lnSpc>
                <a:spcPct val="100000"/>
              </a:lnSpc>
              <a:spcBef>
                <a:spcPts val="0"/>
              </a:spcBef>
              <a:spcAft>
                <a:spcPts val="0"/>
              </a:spcAft>
              <a:buClrTx/>
              <a:buSzTx/>
              <a:buFontTx/>
              <a:buNone/>
              <a:tabLst/>
              <a:defRPr/>
            </a:pPr>
            <a:endParaRPr kumimoji="0" lang="ar-IQ" sz="2000" b="1" i="0" u="none" strike="noStrike" kern="0" cap="none" spc="0" normalizeH="0" baseline="0" noProof="0" dirty="0">
              <a:ln>
                <a:noFill/>
              </a:ln>
              <a:solidFill>
                <a:srgbClr val="002060"/>
              </a:solidFill>
              <a:effectLst/>
              <a:uLnTx/>
              <a:uFillTx/>
              <a:latin typeface="Gill Sans MT"/>
              <a:cs typeface="Arial"/>
            </a:endParaRPr>
          </a:p>
          <a:p>
            <a:pPr marL="0" marR="0" lvl="0" indent="0" defTabSz="914400" rtl="1" eaLnBrk="1" fontAlgn="auto" latinLnBrk="0" hangingPunct="1">
              <a:lnSpc>
                <a:spcPct val="100000"/>
              </a:lnSpc>
              <a:spcBef>
                <a:spcPts val="0"/>
              </a:spcBef>
              <a:spcAft>
                <a:spcPts val="0"/>
              </a:spcAft>
              <a:buClrTx/>
              <a:buSzTx/>
              <a:buFontTx/>
              <a:buNone/>
              <a:tabLst/>
              <a:defRPr/>
            </a:pPr>
            <a:r>
              <a:rPr kumimoji="0" lang="ar-IQ" sz="1800" b="1" i="0" u="none" strike="noStrike" kern="0" cap="none" spc="0" normalizeH="0" baseline="0" noProof="0" dirty="0" smtClean="0">
                <a:ln>
                  <a:noFill/>
                </a:ln>
                <a:solidFill>
                  <a:srgbClr val="B32C16"/>
                </a:solidFill>
                <a:effectLst/>
                <a:uLnTx/>
                <a:uFillTx/>
                <a:latin typeface="Gill Sans MT"/>
              </a:rPr>
              <a:t>                                         2024/1/18</a:t>
            </a:r>
            <a:endParaRPr kumimoji="0" lang="en-US" sz="1800" b="0" i="0" u="none" strike="noStrike" kern="0" cap="none" spc="0" normalizeH="0" baseline="0" noProof="0" dirty="0">
              <a:ln>
                <a:noFill/>
              </a:ln>
              <a:solidFill>
                <a:srgbClr val="B32C16"/>
              </a:solidFill>
              <a:effectLst/>
              <a:uLnTx/>
              <a:uFillTx/>
            </a:endParaRPr>
          </a:p>
        </p:txBody>
      </p:sp>
    </p:spTree>
    <p:extLst>
      <p:ext uri="{BB962C8B-B14F-4D97-AF65-F5344CB8AC3E}">
        <p14:creationId xmlns:p14="http://schemas.microsoft.com/office/powerpoint/2010/main" val="1555026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57200" y="0"/>
            <a:ext cx="8229600" cy="114300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IQ" sz="4000" b="1" i="0" u="none" strike="noStrike" kern="0" cap="none" spc="0" normalizeH="0" baseline="0" noProof="0" dirty="0">
                <a:ln>
                  <a:noFill/>
                </a:ln>
                <a:solidFill>
                  <a:srgbClr val="FF0000"/>
                </a:solidFill>
                <a:effectLst/>
                <a:uLnTx/>
                <a:uFillTx/>
                <a:ea typeface="Calibri"/>
                <a:cs typeface="Simplified Arabic"/>
              </a:rPr>
              <a:t>6-جرائم الشرف وغسل العار</a:t>
            </a:r>
            <a:endParaRPr kumimoji="0" lang="en-US" sz="4000" b="0" i="0" u="none" strike="noStrike" kern="0" cap="none" spc="0" normalizeH="0" baseline="0" noProof="0" dirty="0">
              <a:ln>
                <a:noFill/>
              </a:ln>
              <a:solidFill>
                <a:sysClr val="windowText" lastClr="000000"/>
              </a:solidFill>
              <a:effectLst/>
              <a:uLnTx/>
              <a:uFillTx/>
            </a:endParaRPr>
          </a:p>
        </p:txBody>
      </p:sp>
      <p:sp>
        <p:nvSpPr>
          <p:cNvPr id="5" name="عنصر نائب للمحتوى 2"/>
          <p:cNvSpPr>
            <a:spLocks noGrp="1"/>
          </p:cNvSpPr>
          <p:nvPr>
            <p:ph idx="1"/>
          </p:nvPr>
        </p:nvSpPr>
        <p:spPr>
          <a:xfrm>
            <a:off x="0" y="1219200"/>
            <a:ext cx="9144000" cy="5715000"/>
          </a:xfrm>
          <a:prstGeom prst="rect">
            <a:avLst/>
          </a:prstGeom>
        </p:spPr>
        <p:txBody>
          <a:bodyPr>
            <a:normAutofit/>
          </a:bodyPr>
          <a:lstStyle/>
          <a:p>
            <a:pPr marL="0" marR="0" lvl="0" indent="0" algn="r" defTabSz="914400" rtl="1" eaLnBrk="1" fontAlgn="auto" latinLnBrk="0" hangingPunct="1">
              <a:lnSpc>
                <a:spcPct val="100000"/>
              </a:lnSpc>
              <a:spcBef>
                <a:spcPts val="0"/>
              </a:spcBef>
              <a:spcAft>
                <a:spcPts val="0"/>
              </a:spcAft>
              <a:buClrTx/>
              <a:buSzTx/>
              <a:buFont typeface="Wingdings" pitchFamily="2" charset="2"/>
              <a:buChar char="q"/>
              <a:tabLst/>
              <a:defRPr/>
            </a:pPr>
            <a:r>
              <a:rPr kumimoji="0" lang="ar-IQ" sz="2000" b="0" i="0" u="none" strike="noStrike" kern="0" cap="none" spc="0" normalizeH="0" baseline="0" noProof="0" dirty="0">
                <a:ln>
                  <a:noFill/>
                </a:ln>
                <a:solidFill>
                  <a:srgbClr val="222222"/>
                </a:solidFill>
                <a:effectLst/>
                <a:uLnTx/>
                <a:uFillTx/>
                <a:latin typeface="Markazi Text"/>
              </a:rPr>
              <a:t>جرائم الشرف تعد من اشد الجرائم خطورة على المجتمعات لكونها تمس الأسرة التي هي اللبنة </a:t>
            </a:r>
            <a:r>
              <a:rPr kumimoji="0" lang="ar-IQ" sz="2000" b="0" i="0" u="none" strike="noStrike" kern="0" cap="none" spc="0" normalizeH="0" baseline="0" noProof="0" dirty="0" smtClean="0">
                <a:ln>
                  <a:noFill/>
                </a:ln>
                <a:solidFill>
                  <a:srgbClr val="222222"/>
                </a:solidFill>
                <a:effectLst/>
                <a:uLnTx/>
                <a:uFillTx/>
                <a:latin typeface="Markazi Text"/>
              </a:rPr>
              <a:t>الأساسية </a:t>
            </a:r>
            <a:r>
              <a:rPr kumimoji="0" lang="ar-IQ" sz="2000" b="0" i="0" u="none" strike="noStrike" kern="0" cap="none" spc="0" normalizeH="0" baseline="0" noProof="0" dirty="0">
                <a:ln>
                  <a:noFill/>
                </a:ln>
                <a:solidFill>
                  <a:srgbClr val="222222"/>
                </a:solidFill>
                <a:effectLst/>
                <a:uLnTx/>
                <a:uFillTx/>
                <a:latin typeface="Markazi Text"/>
              </a:rPr>
              <a:t>في بناء المجتمع وبوقوعها يؤدي إلى تفكك الأسرة وانهيار بناء الدولة</a:t>
            </a:r>
            <a:r>
              <a:rPr kumimoji="0" lang="ar-IQ" sz="2000" b="0" i="0" u="none" strike="noStrike" kern="0" cap="none" spc="0" normalizeH="0" baseline="0" noProof="0" dirty="0" smtClean="0">
                <a:ln>
                  <a:noFill/>
                </a:ln>
                <a:solidFill>
                  <a:srgbClr val="222222"/>
                </a:solidFill>
                <a:effectLst/>
                <a:uLnTx/>
                <a:uFillTx/>
                <a:latin typeface="Markazi Text"/>
              </a:rPr>
              <a:t>).</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q"/>
              <a:tabLst/>
              <a:defRPr/>
            </a:pPr>
            <a:r>
              <a:rPr kumimoji="0" lang="ar-IQ" sz="2000" b="0" i="0" u="none" strike="noStrike" kern="0" cap="none" spc="0" normalizeH="0" baseline="0" noProof="0" dirty="0">
                <a:ln>
                  <a:noFill/>
                </a:ln>
                <a:solidFill>
                  <a:srgbClr val="222222"/>
                </a:solidFill>
                <a:effectLst/>
                <a:uLnTx/>
                <a:uFillTx/>
                <a:latin typeface="Markazi Text"/>
              </a:rPr>
              <a:t>غالبية القوانين الوضعية </a:t>
            </a:r>
            <a:r>
              <a:rPr kumimoji="0" lang="ar-IQ" sz="2000" b="0" i="0" u="none" strike="noStrike" kern="0" cap="none" spc="0" normalizeH="0" baseline="0" noProof="0" dirty="0" smtClean="0">
                <a:ln>
                  <a:noFill/>
                </a:ln>
                <a:solidFill>
                  <a:srgbClr val="222222"/>
                </a:solidFill>
                <a:effectLst/>
                <a:uLnTx/>
                <a:uFillTx/>
                <a:latin typeface="Markazi Text"/>
              </a:rPr>
              <a:t>منحت </a:t>
            </a:r>
            <a:r>
              <a:rPr kumimoji="0" lang="ar-IQ" sz="2000" b="0" i="0" u="none" strike="noStrike" kern="0" cap="none" spc="0" normalizeH="0" baseline="0" noProof="0" dirty="0">
                <a:ln>
                  <a:noFill/>
                </a:ln>
                <a:solidFill>
                  <a:srgbClr val="222222"/>
                </a:solidFill>
                <a:effectLst/>
                <a:uLnTx/>
                <a:uFillTx/>
                <a:latin typeface="Markazi Text"/>
              </a:rPr>
              <a:t>مرتكب جريمة القتل بدافع الشرف والذي هو صورة من صور جرائم القتل العمد منحته ظرفا قضائيا أو عذرا قانونيا مخففا بحجة أن الجاني أثناء تنفيذه للجريمة يكون تحت ضغط نفسي كبير يدفعه لارتكاب جريمته دون أدنى تفكير</a:t>
            </a:r>
            <a:r>
              <a:rPr kumimoji="0" lang="ar-IQ" sz="2000" b="0" i="0" u="none" strike="noStrike" kern="0" cap="none" spc="0" normalizeH="0" baseline="0" noProof="0" dirty="0" smtClean="0">
                <a:ln>
                  <a:noFill/>
                </a:ln>
                <a:solidFill>
                  <a:srgbClr val="222222"/>
                </a:solidFill>
                <a:effectLst/>
                <a:uLnTx/>
                <a:uFillTx/>
                <a:latin typeface="Markazi Text"/>
              </a:rPr>
              <a:t>).</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q"/>
              <a:tabLst/>
              <a:defRPr/>
            </a:pPr>
            <a:r>
              <a:rPr kumimoji="0" lang="ar-IQ" sz="2000" b="0" i="0" u="none" strike="noStrike" kern="0" cap="none" spc="0" normalizeH="0" baseline="0" noProof="0" dirty="0">
                <a:ln>
                  <a:noFill/>
                </a:ln>
                <a:solidFill>
                  <a:sysClr val="windowText" lastClr="000000"/>
                </a:solidFill>
                <a:effectLst/>
                <a:uLnTx/>
                <a:uFillTx/>
                <a:ea typeface="Calibri"/>
                <a:cs typeface="Simplified Arabic"/>
              </a:rPr>
              <a:t>حقيقة الأمر إن قانون العقوبات يحمي مرتكبي جرائم الشرف " من الرجال" بصورة غير مباشرة في كثير من المواطن ، فالرجل الذي يقتل زوجته أو احدى محارمه بدافع الشرف أو غسل العار تتم محاكمته على وفق المادة "</a:t>
            </a:r>
            <a:r>
              <a:rPr kumimoji="0" lang="ar-IQ" sz="2000" b="1" i="0" u="none" strike="noStrike" kern="0" cap="none" spc="0" normalizeH="0" baseline="0" noProof="0" dirty="0">
                <a:ln>
                  <a:noFill/>
                </a:ln>
                <a:solidFill>
                  <a:srgbClr val="FF0000"/>
                </a:solidFill>
                <a:effectLst/>
                <a:uLnTx/>
                <a:uFillTx/>
                <a:ea typeface="Calibri"/>
                <a:cs typeface="Simplified Arabic"/>
              </a:rPr>
              <a:t>409</a:t>
            </a:r>
            <a:r>
              <a:rPr kumimoji="0" lang="ar-IQ" sz="2000" b="0" i="0" u="none" strike="noStrike" kern="0" cap="none" spc="0" normalizeH="0" baseline="0" noProof="0" dirty="0">
                <a:ln>
                  <a:noFill/>
                </a:ln>
                <a:solidFill>
                  <a:sysClr val="windowText" lastClr="000000"/>
                </a:solidFill>
                <a:effectLst/>
                <a:uLnTx/>
                <a:uFillTx/>
                <a:ea typeface="Calibri"/>
                <a:cs typeface="Simplified Arabic"/>
              </a:rPr>
              <a:t>" من قانون العقوبات العراقي والتي تنص على أن يعاقب  بالحبس مدة لا تزيد </a:t>
            </a:r>
            <a:r>
              <a:rPr kumimoji="0" lang="ar-IQ" sz="2000" b="0" i="0" u="none" strike="noStrike" kern="0" cap="none" spc="0" normalizeH="0" baseline="0" noProof="0" dirty="0">
                <a:ln>
                  <a:noFill/>
                </a:ln>
                <a:solidFill>
                  <a:srgbClr val="FF0000"/>
                </a:solidFill>
                <a:effectLst/>
                <a:uLnTx/>
                <a:uFillTx/>
                <a:ea typeface="Calibri"/>
                <a:cs typeface="Simplified Arabic"/>
              </a:rPr>
              <a:t>عن ثلاث سنوات </a:t>
            </a:r>
            <a:r>
              <a:rPr kumimoji="0" lang="ar-IQ" sz="2000" b="0" i="0" u="none" strike="noStrike" kern="0" cap="none" spc="0" normalizeH="0" baseline="0" noProof="0" dirty="0">
                <a:ln>
                  <a:noFill/>
                </a:ln>
                <a:solidFill>
                  <a:sysClr val="windowText" lastClr="000000"/>
                </a:solidFill>
                <a:effectLst/>
                <a:uLnTx/>
                <a:uFillTx/>
                <a:ea typeface="Calibri"/>
                <a:cs typeface="Simplified Arabic"/>
              </a:rPr>
              <a:t>، واذ ما تم ذلك وحكمت المحكمة بالحبس مع وقف التنفيذ فإنه يتم تبرئة القاتل بعد انقضاء مدة الحكم مالم يرتكب جرماً خلال سنوات ايقاف الحكم ، </a:t>
            </a:r>
            <a:r>
              <a:rPr kumimoji="0" lang="ar-IQ" sz="2000" b="1" i="0" u="none" strike="noStrike" kern="0" cap="none" spc="0" normalizeH="0" baseline="0" noProof="0" dirty="0">
                <a:ln>
                  <a:noFill/>
                </a:ln>
                <a:solidFill>
                  <a:srgbClr val="FF0000"/>
                </a:solidFill>
                <a:effectLst/>
                <a:uLnTx/>
                <a:uFillTx/>
                <a:ea typeface="Calibri"/>
                <a:cs typeface="Simplified Arabic"/>
              </a:rPr>
              <a:t>أما اذا حصل وقامت الزوجة بقتل زوجها نتيجة خيانته لها فأن القضاء يتعامل معها وفق المادة " 406</a:t>
            </a:r>
            <a:r>
              <a:rPr kumimoji="0" lang="ar-IQ" sz="2000" b="0" i="0" u="none" strike="noStrike" kern="0" cap="none" spc="0" normalizeH="0" baseline="0" noProof="0" dirty="0">
                <a:ln>
                  <a:noFill/>
                </a:ln>
                <a:solidFill>
                  <a:sysClr val="windowText" lastClr="000000"/>
                </a:solidFill>
                <a:effectLst/>
                <a:uLnTx/>
                <a:uFillTx/>
                <a:ea typeface="Calibri"/>
                <a:cs typeface="Simplified Arabic"/>
              </a:rPr>
              <a:t>" من قانون العقوبات والتي تعد قتل الزوجة لزوجها جريمة قتل عمد وتعاقب عليها بالإعدام أو بالسجن المؤبد في افضل الأحوال </a:t>
            </a:r>
            <a:r>
              <a:rPr kumimoji="0" lang="ar-IQ" sz="2000" b="0" i="0" u="none" strike="noStrike" kern="0" cap="none" spc="0" normalizeH="0" baseline="0" noProof="0" dirty="0" smtClean="0">
                <a:ln>
                  <a:noFill/>
                </a:ln>
                <a:solidFill>
                  <a:sysClr val="windowText" lastClr="000000"/>
                </a:solidFill>
                <a:effectLst/>
                <a:uLnTx/>
                <a:uFillTx/>
                <a:ea typeface="Calibri"/>
                <a:cs typeface="Simplified Arabic"/>
              </a:rPr>
              <a:t>.</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q"/>
              <a:tabLst/>
              <a:defRPr/>
            </a:pPr>
            <a:r>
              <a:rPr kumimoji="0" lang="ar-IQ" sz="2000" b="1" i="0" u="none" strike="noStrike" kern="0" cap="none" spc="0" normalizeH="0" baseline="0" noProof="0" dirty="0">
                <a:ln>
                  <a:noFill/>
                </a:ln>
                <a:solidFill>
                  <a:sysClr val="windowText" lastClr="000000"/>
                </a:solidFill>
                <a:effectLst/>
                <a:uLnTx/>
                <a:uFillTx/>
                <a:ea typeface="Calibri"/>
                <a:cs typeface="Simplified Arabic"/>
              </a:rPr>
              <a:t>ان عملية التمييز طالت حتى الجانب القانوني وفضلت الرجل في الاحكام العقابية على المرأة . بالرغم من ان دافع القتل واحد في كلتي الحالتين ، في حين  أنّ الشريعة الاسلامية لم تضع فوارق بين الجنسين في قضية الزنا  في فرض العقوبة </a:t>
            </a:r>
            <a:r>
              <a:rPr kumimoji="0" lang="ar-IQ" sz="2000" b="1" i="0" u="none" strike="noStrike" kern="0" cap="none" spc="0" normalizeH="0" baseline="0" noProof="0" dirty="0" smtClean="0">
                <a:ln>
                  <a:noFill/>
                </a:ln>
                <a:solidFill>
                  <a:sysClr val="windowText" lastClr="000000"/>
                </a:solidFill>
                <a:effectLst/>
                <a:uLnTx/>
                <a:uFillTx/>
                <a:ea typeface="Calibri"/>
                <a:cs typeface="Simplified Arabic"/>
              </a:rPr>
              <a:t>.</a:t>
            </a:r>
            <a:endParaRPr kumimoji="0" lang="en-US"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4945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533400" y="19050"/>
            <a:ext cx="8229600" cy="1143000"/>
          </a:xfrm>
          <a:prstGeom prst="rect">
            <a:avLst/>
          </a:prstGeom>
        </p:spPr>
        <p:txBody>
          <a:bodyPr>
            <a:norm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ar-IQ" sz="4000" b="1" i="0" u="none" strike="noStrike" kern="0" cap="none" spc="0" normalizeH="0" baseline="0" noProof="0" dirty="0" smtClean="0">
                <a:ln>
                  <a:noFill/>
                </a:ln>
                <a:solidFill>
                  <a:srgbClr val="FF0000"/>
                </a:solidFill>
                <a:effectLst/>
                <a:uLnTx/>
                <a:uFillTx/>
                <a:ea typeface="Calibri"/>
                <a:cs typeface="Simplified Arabic"/>
              </a:rPr>
              <a:t>7-العنف الأسري</a:t>
            </a:r>
            <a:endParaRPr kumimoji="0" lang="en-US" sz="4000" b="0" i="0" u="none" strike="noStrike" kern="0" cap="none" spc="0" normalizeH="0" baseline="0" noProof="0" dirty="0">
              <a:ln>
                <a:noFill/>
              </a:ln>
              <a:solidFill>
                <a:sysClr val="windowText" lastClr="000000"/>
              </a:solidFill>
              <a:effectLst/>
              <a:uLnTx/>
              <a:uFillTx/>
            </a:endParaRPr>
          </a:p>
        </p:txBody>
      </p:sp>
      <p:sp>
        <p:nvSpPr>
          <p:cNvPr id="6" name="عنصر نائب للمحتوى 2"/>
          <p:cNvSpPr>
            <a:spLocks noGrp="1"/>
          </p:cNvSpPr>
          <p:nvPr>
            <p:ph idx="1"/>
          </p:nvPr>
        </p:nvSpPr>
        <p:spPr>
          <a:xfrm>
            <a:off x="152400" y="1143000"/>
            <a:ext cx="8915400" cy="4525963"/>
          </a:xfrm>
          <a:prstGeom prst="rect">
            <a:avLst/>
          </a:prstGeom>
        </p:spPr>
        <p:txBody>
          <a:bodyPr>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IQ" sz="2000" b="1" i="0" u="none" strike="noStrike" kern="0" cap="none" spc="0" normalizeH="0" baseline="0" noProof="0" dirty="0">
                <a:ln>
                  <a:noFill/>
                </a:ln>
                <a:solidFill>
                  <a:srgbClr val="FF0000"/>
                </a:solidFill>
                <a:effectLst/>
                <a:uLnTx/>
                <a:uFillTx/>
                <a:ea typeface="Calibri"/>
                <a:cs typeface="Simplified Arabic"/>
              </a:rPr>
              <a:t>العنف الأسري</a:t>
            </a:r>
            <a:r>
              <a:rPr kumimoji="0" lang="ar-IQ" sz="2000" b="0" i="0" u="none" strike="noStrike" kern="0" cap="none" spc="0" normalizeH="0" baseline="0" noProof="0" dirty="0">
                <a:ln>
                  <a:noFill/>
                </a:ln>
                <a:solidFill>
                  <a:sysClr val="windowText" lastClr="000000"/>
                </a:solidFill>
                <a:effectLst/>
                <a:uLnTx/>
                <a:uFillTx/>
                <a:ea typeface="Calibri"/>
                <a:cs typeface="Simplified Arabic"/>
              </a:rPr>
              <a:t>. </a:t>
            </a:r>
            <a:r>
              <a:rPr kumimoji="0" lang="ar-IQ" sz="2000" b="1" i="0" u="none" strike="noStrike" kern="0" cap="none" spc="0" normalizeH="0" baseline="0" noProof="0" dirty="0" smtClean="0">
                <a:ln>
                  <a:noFill/>
                </a:ln>
                <a:solidFill>
                  <a:srgbClr val="002060"/>
                </a:solidFill>
                <a:effectLst/>
                <a:uLnTx/>
                <a:uFillTx/>
                <a:ea typeface="Calibri"/>
                <a:cs typeface="Simplified Arabic"/>
              </a:rPr>
              <a:t>العنف </a:t>
            </a:r>
            <a:r>
              <a:rPr kumimoji="0" lang="ar-IQ" sz="2000" b="1" i="0" u="none" strike="noStrike" kern="0" cap="none" spc="0" normalizeH="0" baseline="0" noProof="0" dirty="0">
                <a:ln>
                  <a:noFill/>
                </a:ln>
                <a:solidFill>
                  <a:srgbClr val="002060"/>
                </a:solidFill>
                <a:effectLst/>
                <a:uLnTx/>
                <a:uFillTx/>
                <a:ea typeface="Calibri"/>
                <a:cs typeface="Simplified Arabic"/>
              </a:rPr>
              <a:t>الاسري هو نمط من انماط السلوك </a:t>
            </a:r>
            <a:r>
              <a:rPr kumimoji="0" lang="ar-IQ" sz="2200" b="1" i="0" u="none" strike="noStrike" kern="0" cap="none" spc="0" normalizeH="0" baseline="0" noProof="0" dirty="0">
                <a:ln>
                  <a:noFill/>
                </a:ln>
                <a:solidFill>
                  <a:srgbClr val="002060"/>
                </a:solidFill>
                <a:effectLst/>
                <a:uLnTx/>
                <a:uFillTx/>
                <a:ea typeface="Calibri"/>
                <a:cs typeface="Simplified Arabic"/>
              </a:rPr>
              <a:t>العنيف الذي يتضمن ايذاء احد افراد الاسرة ، ويكون مصحوبا بالانفعالات القوية والمؤذية ، ويسبب الضرر النفسي والجسدي لمن يتعرض للتعنيف، وتعد ظاهرة العنف الاسري من الظواهر الخطيرة التي تعترض حياة الاسرة وتهدد مستقبلها ، على وفق احصائيات السلطة القضائية فان 90% من الدعاوى المعروضة لدى المحاكم نتيجة جرائم العنف الاسري كانت الضحية فيها </a:t>
            </a:r>
            <a:r>
              <a:rPr kumimoji="0" lang="ar-IQ" sz="2200" b="1" i="0" u="none" strike="noStrike" kern="0" cap="none" spc="0" normalizeH="0" baseline="0" noProof="0" dirty="0" smtClean="0">
                <a:ln>
                  <a:noFill/>
                </a:ln>
                <a:solidFill>
                  <a:srgbClr val="002060"/>
                </a:solidFill>
                <a:effectLst/>
                <a:uLnTx/>
                <a:uFillTx/>
                <a:ea typeface="Calibri"/>
                <a:cs typeface="Simplified Arabic"/>
              </a:rPr>
              <a:t>المرأة.</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IQ" sz="2200" b="1" i="0" u="none" strike="noStrike" kern="0" cap="none" spc="0" normalizeH="0" baseline="0" noProof="0" dirty="0" smtClean="0">
              <a:ln>
                <a:noFill/>
              </a:ln>
              <a:solidFill>
                <a:srgbClr val="002060"/>
              </a:solidFill>
              <a:effectLst/>
              <a:uLnTx/>
              <a:uFillTx/>
              <a:ea typeface="Calibri"/>
              <a:cs typeface="Simplified Arabic"/>
            </a:endParaRPr>
          </a:p>
          <a:p>
            <a:pPr marL="0" marR="0" lvl="0" indent="0" algn="just" defTabSz="914400" rtl="1" eaLnBrk="1" fontAlgn="auto" latinLnBrk="0" hangingPunct="1">
              <a:lnSpc>
                <a:spcPct val="100000"/>
              </a:lnSpc>
              <a:spcBef>
                <a:spcPts val="0"/>
              </a:spcBef>
              <a:spcAft>
                <a:spcPts val="0"/>
              </a:spcAft>
              <a:buClrTx/>
              <a:buSzTx/>
              <a:buFont typeface="Wingdings" pitchFamily="2" charset="2"/>
              <a:buChar char="q"/>
              <a:tabLst/>
              <a:defRPr/>
            </a:pPr>
            <a:r>
              <a:rPr kumimoji="0" lang="ar-IQ" sz="2200" b="1" i="0" u="none" strike="noStrike" kern="0" cap="none" spc="0" normalizeH="0" baseline="0" noProof="0" dirty="0">
                <a:ln>
                  <a:noFill/>
                </a:ln>
                <a:solidFill>
                  <a:sysClr val="windowText" lastClr="000000"/>
                </a:solidFill>
                <a:effectLst/>
                <a:uLnTx/>
                <a:uFillTx/>
              </a:rPr>
              <a:t>أقرت الحكومة العراقية السابقة في عام 2020، مشروع قانون مناهضة العنف الأسري داخل مجلس الوزراء، وأرسلته إلى مجلس النواب الذي لم يتمكن من إقراره وسط تجاذبات ومخاوف وعراقيل من قبل الكتل السياسية المتنفذة التي تنطلق من أيديولوجيات دينية، بحجة أن القانون تقليد لقوانين غربية، ويمنح المرأة حق الحصول على رعاية حكومية، وهو ما تراه تلك الأحزاب يشجع النساء على التمرد.</a:t>
            </a:r>
            <a:endParaRPr kumimoji="0" lang="en-US" sz="22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841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57200" y="274638"/>
            <a:ext cx="8229600" cy="1143000"/>
          </a:xfrm>
          <a:prstGeom prst="rect">
            <a:avLst/>
          </a:prstGeom>
        </p:spPr>
        <p:txBody>
          <a:bodyPr>
            <a:normAutofit fontScale="90000"/>
          </a:bodyPr>
          <a:lstStyle/>
          <a:p>
            <a:pPr marL="0" marR="0" lvl="0" indent="0" defTabSz="914400" rtl="1" eaLnBrk="1" fontAlgn="auto" latinLnBrk="0" hangingPunct="1">
              <a:lnSpc>
                <a:spcPct val="115000"/>
              </a:lnSpc>
              <a:spcBef>
                <a:spcPts val="0"/>
              </a:spcBef>
              <a:spcAft>
                <a:spcPts val="1000"/>
              </a:spcAft>
              <a:buClrTx/>
              <a:buSzTx/>
              <a:buFontTx/>
              <a:buNone/>
              <a:tabLst/>
              <a:defRPr/>
            </a:pPr>
            <a:r>
              <a:rPr kumimoji="0" lang="ar-SA" sz="4900" b="1" i="0" u="none" strike="noStrike" kern="0" cap="none" spc="0" normalizeH="0" baseline="0" noProof="0" dirty="0">
                <a:ln>
                  <a:noFill/>
                </a:ln>
                <a:solidFill>
                  <a:srgbClr val="FF0000"/>
                </a:solidFill>
                <a:effectLst/>
                <a:uLnTx/>
                <a:uFillTx/>
                <a:ea typeface="Calibri"/>
                <a:cs typeface="Arial"/>
              </a:rPr>
              <a:t>أبرز التحديات التي تواجه المرأة</a:t>
            </a:r>
            <a:r>
              <a:rPr kumimoji="0" lang="en-US" sz="2500" b="0" i="0" u="none" strike="noStrike" kern="0" cap="none" spc="0" normalizeH="0" baseline="0" noProof="0" dirty="0">
                <a:ln>
                  <a:noFill/>
                </a:ln>
                <a:solidFill>
                  <a:srgbClr val="FF0000"/>
                </a:solidFill>
                <a:effectLst/>
                <a:uLnTx/>
                <a:uFillTx/>
                <a:ea typeface="Calibri"/>
                <a:cs typeface="Arial"/>
              </a:rPr>
              <a:t/>
            </a:r>
            <a:br>
              <a:rPr kumimoji="0" lang="en-US" sz="2500" b="0" i="0" u="none" strike="noStrike" kern="0" cap="none" spc="0" normalizeH="0" baseline="0" noProof="0" dirty="0">
                <a:ln>
                  <a:noFill/>
                </a:ln>
                <a:solidFill>
                  <a:srgbClr val="FF0000"/>
                </a:solidFill>
                <a:effectLst/>
                <a:uLnTx/>
                <a:uFillTx/>
                <a:ea typeface="Calibri"/>
                <a:cs typeface="Arial"/>
              </a:rPr>
            </a:br>
            <a:endParaRPr kumimoji="0" lang="en-US" sz="2400" b="0" i="0" u="none" strike="noStrike" kern="0" cap="none" spc="0" normalizeH="0" baseline="0" noProof="0" dirty="0">
              <a:ln>
                <a:noFill/>
              </a:ln>
              <a:solidFill>
                <a:srgbClr val="FF0000"/>
              </a:solidFill>
              <a:effectLst/>
              <a:uLnTx/>
              <a:uFillTx/>
            </a:endParaRPr>
          </a:p>
        </p:txBody>
      </p:sp>
      <p:sp>
        <p:nvSpPr>
          <p:cNvPr id="5" name="عنصر نائب للمحتوى 2"/>
          <p:cNvSpPr>
            <a:spLocks noGrp="1"/>
          </p:cNvSpPr>
          <p:nvPr>
            <p:ph idx="1"/>
          </p:nvPr>
        </p:nvSpPr>
        <p:spPr>
          <a:xfrm>
            <a:off x="152400" y="1143000"/>
            <a:ext cx="8915400" cy="5715000"/>
          </a:xfrm>
          <a:prstGeom prst="rect">
            <a:avLst/>
          </a:prstGeom>
        </p:spPr>
        <p:txBody>
          <a:bodyPr>
            <a:normAutofit/>
          </a:bodyPr>
          <a:lstStyle/>
          <a:p>
            <a:pPr marL="0" marR="0" lvl="0" indent="0" algn="r" defTabSz="914400" rtl="1" eaLnBrk="1" fontAlgn="auto" latinLnBrk="0" hangingPunct="1">
              <a:lnSpc>
                <a:spcPct val="100000"/>
              </a:lnSpc>
              <a:spcBef>
                <a:spcPts val="0"/>
              </a:spcBef>
              <a:spcAft>
                <a:spcPts val="0"/>
              </a:spcAft>
              <a:buClr>
                <a:srgbClr val="142349"/>
              </a:buClr>
              <a:buSzPts val="1650"/>
              <a:buFont typeface="Georgia"/>
              <a:buAutoNum type="arabicPeriod"/>
              <a:tabLst/>
              <a:defRPr/>
            </a:pPr>
            <a:r>
              <a:rPr kumimoji="0" lang="ar-SA" sz="3600" b="1" i="0" u="none" strike="noStrike" kern="0" cap="none" spc="0" normalizeH="0" baseline="0" noProof="0" dirty="0">
                <a:ln>
                  <a:noFill/>
                </a:ln>
                <a:solidFill>
                  <a:srgbClr val="00B0F0"/>
                </a:solidFill>
                <a:effectLst/>
                <a:uLnTx/>
                <a:uFillTx/>
                <a:latin typeface="Georgia"/>
                <a:ea typeface="Calibri"/>
              </a:rPr>
              <a:t>الأزمات المعيشية / التحديات الاقتصادية </a:t>
            </a:r>
            <a:endParaRPr kumimoji="0" lang="ar-IQ" sz="3600" b="1" i="0" u="none" strike="noStrike" kern="0" cap="none" spc="0" normalizeH="0" baseline="0" noProof="0" dirty="0" smtClean="0">
              <a:ln>
                <a:noFill/>
              </a:ln>
              <a:solidFill>
                <a:srgbClr val="00B0F0"/>
              </a:solidFill>
              <a:effectLst/>
              <a:uLnTx/>
              <a:uFillTx/>
              <a:latin typeface="Georgia"/>
              <a:ea typeface="Calibri"/>
            </a:endParaRPr>
          </a:p>
          <a:p>
            <a:pPr marL="0" marR="0" lvl="0" indent="0" algn="r" defTabSz="914400" rtl="1" eaLnBrk="1" fontAlgn="auto" latinLnBrk="0" hangingPunct="1">
              <a:lnSpc>
                <a:spcPct val="100000"/>
              </a:lnSpc>
              <a:spcBef>
                <a:spcPts val="0"/>
              </a:spcBef>
              <a:spcAft>
                <a:spcPts val="0"/>
              </a:spcAft>
              <a:buClr>
                <a:srgbClr val="142349"/>
              </a:buClr>
              <a:buSzPts val="1650"/>
              <a:buFont typeface="Georgia"/>
              <a:buAutoNum type="arabicPeriod"/>
              <a:tabLst/>
              <a:defRPr/>
            </a:pPr>
            <a:endParaRPr kumimoji="0" lang="en-US" sz="2000" b="0" i="0" u="none" strike="noStrike" kern="0" cap="none" spc="0" normalizeH="0" baseline="0" noProof="0" dirty="0">
              <a:ln>
                <a:noFill/>
              </a:ln>
              <a:solidFill>
                <a:srgbClr val="00B0F0"/>
              </a:solidFill>
              <a:effectLst/>
              <a:uLnTx/>
              <a:uFillTx/>
              <a:ea typeface="Calibri"/>
              <a:cs typeface="Arial"/>
            </a:endParaRPr>
          </a:p>
          <a:p>
            <a:pPr marL="0" marR="0" lvl="0" indent="0" algn="r" defTabSz="914400" rtl="1" eaLnBrk="1" fontAlgn="auto" latinLnBrk="0" hangingPunct="1">
              <a:lnSpc>
                <a:spcPct val="100000"/>
              </a:lnSpc>
              <a:spcBef>
                <a:spcPts val="0"/>
              </a:spcBef>
              <a:spcAft>
                <a:spcPts val="0"/>
              </a:spcAft>
              <a:buClr>
                <a:srgbClr val="142349"/>
              </a:buClr>
              <a:buSzPts val="1650"/>
              <a:buFont typeface="Georgia"/>
              <a:buAutoNum type="arabicPeriod"/>
              <a:tabLst/>
              <a:defRPr/>
            </a:pPr>
            <a:r>
              <a:rPr kumimoji="0" lang="ar-SA" sz="3200" b="1" i="0" u="none" strike="noStrike" kern="0" cap="none" spc="0" normalizeH="0" baseline="0" noProof="0" dirty="0">
                <a:ln>
                  <a:noFill/>
                </a:ln>
                <a:solidFill>
                  <a:srgbClr val="00B0F0"/>
                </a:solidFill>
                <a:effectLst/>
                <a:uLnTx/>
                <a:uFillTx/>
                <a:ea typeface="Calibri"/>
              </a:rPr>
              <a:t>تحديات سوق </a:t>
            </a:r>
            <a:r>
              <a:rPr kumimoji="0" lang="ar-SA" sz="3200" b="1" i="0" u="none" strike="noStrike" kern="0" cap="none" spc="0" normalizeH="0" baseline="0" noProof="0" dirty="0" smtClean="0">
                <a:ln>
                  <a:noFill/>
                </a:ln>
                <a:solidFill>
                  <a:srgbClr val="00B0F0"/>
                </a:solidFill>
                <a:effectLst/>
                <a:uLnTx/>
                <a:uFillTx/>
                <a:ea typeface="Calibri"/>
              </a:rPr>
              <a:t>العمل</a:t>
            </a:r>
            <a:endParaRPr kumimoji="0" lang="ar-IQ" sz="3200" b="1" i="0" u="none" strike="noStrike" kern="0" cap="none" spc="0" normalizeH="0" baseline="0" noProof="0" dirty="0" smtClean="0">
              <a:ln>
                <a:noFill/>
              </a:ln>
              <a:solidFill>
                <a:srgbClr val="00B0F0"/>
              </a:solidFill>
              <a:effectLst/>
              <a:uLnTx/>
              <a:uFillTx/>
              <a:ea typeface="Calibri"/>
            </a:endParaRPr>
          </a:p>
          <a:p>
            <a:pPr marL="0" marR="0" lvl="0" indent="0" algn="r" defTabSz="914400" rtl="1" eaLnBrk="1" fontAlgn="auto" latinLnBrk="0" hangingPunct="1">
              <a:lnSpc>
                <a:spcPct val="100000"/>
              </a:lnSpc>
              <a:spcBef>
                <a:spcPts val="0"/>
              </a:spcBef>
              <a:spcAft>
                <a:spcPts val="0"/>
              </a:spcAft>
              <a:buClr>
                <a:srgbClr val="142349"/>
              </a:buClr>
              <a:buSzPts val="1650"/>
              <a:buFont typeface="Georgia"/>
              <a:buAutoNum type="arabicPeriod"/>
              <a:tabLst/>
              <a:defRPr/>
            </a:pPr>
            <a:endParaRPr kumimoji="0" lang="en-US" sz="3200" b="0" i="0" u="none" strike="noStrike" kern="0" cap="none" spc="0" normalizeH="0" baseline="0" noProof="0" dirty="0">
              <a:ln>
                <a:noFill/>
              </a:ln>
              <a:solidFill>
                <a:srgbClr val="00B0F0"/>
              </a:solidFill>
              <a:effectLst/>
              <a:uLnTx/>
              <a:uFillTx/>
              <a:ea typeface="Calibri"/>
              <a:cs typeface="Arial"/>
            </a:endParaRPr>
          </a:p>
          <a:p>
            <a:pPr marL="0" marR="0" lvl="0" indent="0" algn="r" defTabSz="914400" rtl="1" eaLnBrk="1" fontAlgn="auto" latinLnBrk="0" hangingPunct="1">
              <a:lnSpc>
                <a:spcPct val="100000"/>
              </a:lnSpc>
              <a:spcBef>
                <a:spcPts val="0"/>
              </a:spcBef>
              <a:spcAft>
                <a:spcPts val="0"/>
              </a:spcAft>
              <a:buClr>
                <a:srgbClr val="142349"/>
              </a:buClr>
              <a:buSzPts val="1650"/>
              <a:buFont typeface="Georgia"/>
              <a:buAutoNum type="arabicPeriod"/>
              <a:tabLst/>
              <a:defRPr/>
            </a:pPr>
            <a:r>
              <a:rPr kumimoji="0" lang="ar-SA" sz="3200" b="1" i="0" u="none" strike="noStrike" kern="0" cap="none" spc="0" normalizeH="0" baseline="0" noProof="0" dirty="0">
                <a:ln>
                  <a:noFill/>
                </a:ln>
                <a:solidFill>
                  <a:srgbClr val="00B0F0"/>
                </a:solidFill>
                <a:effectLst/>
                <a:uLnTx/>
                <a:uFillTx/>
                <a:ea typeface="Calibri"/>
              </a:rPr>
              <a:t>الأمن والسلامة/ واقعياً </a:t>
            </a:r>
            <a:r>
              <a:rPr kumimoji="0" lang="ar-SA" sz="3200" b="1" i="0" u="none" strike="noStrike" kern="0" cap="none" spc="0" normalizeH="0" baseline="0" noProof="0" dirty="0" smtClean="0">
                <a:ln>
                  <a:noFill/>
                </a:ln>
                <a:solidFill>
                  <a:srgbClr val="00B0F0"/>
                </a:solidFill>
                <a:effectLst/>
                <a:uLnTx/>
                <a:uFillTx/>
                <a:ea typeface="Calibri"/>
              </a:rPr>
              <a:t>وافتراضياً</a:t>
            </a:r>
            <a:endParaRPr kumimoji="0" lang="ar-IQ" sz="3200" b="1" i="0" u="none" strike="noStrike" kern="0" cap="none" spc="0" normalizeH="0" baseline="0" noProof="0" dirty="0" smtClean="0">
              <a:ln>
                <a:noFill/>
              </a:ln>
              <a:solidFill>
                <a:srgbClr val="00B0F0"/>
              </a:solidFill>
              <a:effectLst/>
              <a:uLnTx/>
              <a:uFillTx/>
              <a:ea typeface="Calibri"/>
            </a:endParaRPr>
          </a:p>
          <a:p>
            <a:pPr marL="0" marR="0" lvl="0" indent="0" algn="r" defTabSz="914400" rtl="1" eaLnBrk="1" fontAlgn="auto" latinLnBrk="0" hangingPunct="1">
              <a:lnSpc>
                <a:spcPct val="100000"/>
              </a:lnSpc>
              <a:spcBef>
                <a:spcPts val="0"/>
              </a:spcBef>
              <a:spcAft>
                <a:spcPts val="0"/>
              </a:spcAft>
              <a:buClr>
                <a:srgbClr val="142349"/>
              </a:buClr>
              <a:buSzPts val="1650"/>
              <a:buFont typeface="Georgia"/>
              <a:buAutoNum type="arabicPeriod"/>
              <a:tabLst/>
              <a:defRPr/>
            </a:pPr>
            <a:endParaRPr kumimoji="0" lang="en-US" sz="3200" b="0" i="0" u="none" strike="noStrike" kern="0" cap="none" spc="0" normalizeH="0" baseline="0" noProof="0" dirty="0">
              <a:ln>
                <a:noFill/>
              </a:ln>
              <a:solidFill>
                <a:srgbClr val="00B0F0"/>
              </a:solidFill>
              <a:effectLst/>
              <a:uLnTx/>
              <a:uFillTx/>
              <a:ea typeface="Calibri"/>
              <a:cs typeface="Arial"/>
            </a:endParaRPr>
          </a:p>
          <a:p>
            <a:pPr marL="0" marR="0" lvl="0" indent="0" algn="r" defTabSz="914400" rtl="1" eaLnBrk="1" fontAlgn="auto" latinLnBrk="0" hangingPunct="1">
              <a:lnSpc>
                <a:spcPct val="100000"/>
              </a:lnSpc>
              <a:spcBef>
                <a:spcPts val="0"/>
              </a:spcBef>
              <a:spcAft>
                <a:spcPts val="0"/>
              </a:spcAft>
              <a:buClr>
                <a:srgbClr val="142349"/>
              </a:buClr>
              <a:buSzPts val="1650"/>
              <a:buFont typeface="Georgia"/>
              <a:buAutoNum type="arabicPeriod"/>
              <a:tabLst/>
              <a:defRPr/>
            </a:pPr>
            <a:r>
              <a:rPr kumimoji="0" lang="ar-SA" sz="3200" b="1" i="0" u="none" strike="noStrike" kern="0" cap="none" spc="0" normalizeH="0" baseline="0" noProof="0" dirty="0">
                <a:ln>
                  <a:noFill/>
                </a:ln>
                <a:solidFill>
                  <a:srgbClr val="00B0F0"/>
                </a:solidFill>
                <a:effectLst/>
                <a:uLnTx/>
                <a:uFillTx/>
                <a:ea typeface="Calibri"/>
              </a:rPr>
              <a:t>الخطاب الديني والثقافة </a:t>
            </a:r>
            <a:r>
              <a:rPr kumimoji="0" lang="ar-SA" sz="3200" b="1" i="0" u="none" strike="noStrike" kern="0" cap="none" spc="0" normalizeH="0" baseline="0" noProof="0" dirty="0" smtClean="0">
                <a:ln>
                  <a:noFill/>
                </a:ln>
                <a:solidFill>
                  <a:srgbClr val="00B0F0"/>
                </a:solidFill>
                <a:effectLst/>
                <a:uLnTx/>
                <a:uFillTx/>
                <a:ea typeface="Calibri"/>
              </a:rPr>
              <a:t>الاجتماعية</a:t>
            </a:r>
            <a:endParaRPr kumimoji="0" lang="ar-IQ" sz="3200" b="1" i="0" u="none" strike="noStrike" kern="0" cap="none" spc="0" normalizeH="0" baseline="0" noProof="0" dirty="0" smtClean="0">
              <a:ln>
                <a:noFill/>
              </a:ln>
              <a:solidFill>
                <a:srgbClr val="00B0F0"/>
              </a:solidFill>
              <a:effectLst/>
              <a:uLnTx/>
              <a:uFillTx/>
              <a:ea typeface="Calibri"/>
            </a:endParaRPr>
          </a:p>
          <a:p>
            <a:pPr marL="0" marR="0" lvl="0" indent="0" algn="r" defTabSz="914400" rtl="1" eaLnBrk="1" fontAlgn="auto" latinLnBrk="0" hangingPunct="1">
              <a:lnSpc>
                <a:spcPct val="100000"/>
              </a:lnSpc>
              <a:spcBef>
                <a:spcPts val="0"/>
              </a:spcBef>
              <a:spcAft>
                <a:spcPts val="0"/>
              </a:spcAft>
              <a:buClr>
                <a:srgbClr val="142349"/>
              </a:buClr>
              <a:buSzPts val="1650"/>
              <a:buFont typeface="Georgia"/>
              <a:buAutoNum type="arabicPeriod"/>
              <a:tabLst/>
              <a:defRPr/>
            </a:pPr>
            <a:endParaRPr kumimoji="0" lang="en-US" sz="3200" b="0" i="0" u="none" strike="noStrike" kern="0" cap="none" spc="0" normalizeH="0" baseline="0" noProof="0" dirty="0">
              <a:ln>
                <a:noFill/>
              </a:ln>
              <a:solidFill>
                <a:srgbClr val="00B0F0"/>
              </a:solidFill>
              <a:effectLst/>
              <a:uLnTx/>
              <a:uFillTx/>
              <a:ea typeface="Calibri"/>
              <a:cs typeface="Arial"/>
            </a:endParaRPr>
          </a:p>
          <a:p>
            <a:pPr marL="0" marR="0" lvl="0" indent="0" algn="r" defTabSz="914400" rtl="1" eaLnBrk="1" fontAlgn="auto" latinLnBrk="0" hangingPunct="1">
              <a:lnSpc>
                <a:spcPct val="100000"/>
              </a:lnSpc>
              <a:spcBef>
                <a:spcPts val="0"/>
              </a:spcBef>
              <a:spcAft>
                <a:spcPts val="0"/>
              </a:spcAft>
              <a:buClr>
                <a:srgbClr val="142349"/>
              </a:buClr>
              <a:buSzPts val="1650"/>
              <a:buFont typeface="Georgia"/>
              <a:buAutoNum type="arabicPeriod"/>
              <a:tabLst/>
              <a:defRPr/>
            </a:pPr>
            <a:r>
              <a:rPr kumimoji="0" lang="ar-SA" sz="3200" b="1" i="0" u="none" strike="noStrike" kern="0" cap="none" spc="0" normalizeH="0" baseline="0" noProof="0" dirty="0">
                <a:ln>
                  <a:noFill/>
                </a:ln>
                <a:solidFill>
                  <a:srgbClr val="00B0F0"/>
                </a:solidFill>
                <a:effectLst/>
                <a:uLnTx/>
                <a:uFillTx/>
                <a:ea typeface="Calibri"/>
              </a:rPr>
              <a:t>تهميش سياسي وتمييز قانوني</a:t>
            </a:r>
            <a:r>
              <a:rPr kumimoji="0" lang="en-US" sz="3200" b="1" i="0" u="none" strike="noStrike" kern="0" cap="none" spc="0" normalizeH="0" baseline="0" noProof="0" dirty="0">
                <a:ln>
                  <a:noFill/>
                </a:ln>
                <a:solidFill>
                  <a:srgbClr val="00B0F0"/>
                </a:solidFill>
                <a:effectLst/>
                <a:uLnTx/>
                <a:uFillTx/>
                <a:ea typeface="Calibri"/>
                <a:cs typeface="Arial"/>
              </a:rPr>
              <a:t> </a:t>
            </a:r>
            <a:endParaRPr kumimoji="0" lang="ar-IQ" sz="3200" b="1" i="0" u="none" strike="noStrike" kern="0" cap="none" spc="0" normalizeH="0" baseline="0" noProof="0" dirty="0" smtClean="0">
              <a:ln>
                <a:noFill/>
              </a:ln>
              <a:solidFill>
                <a:srgbClr val="00B0F0"/>
              </a:solidFill>
              <a:effectLst/>
              <a:uLnTx/>
              <a:uFillTx/>
              <a:ea typeface="Calibri"/>
              <a:cs typeface="Arial"/>
            </a:endParaRPr>
          </a:p>
          <a:p>
            <a:pPr marL="0" marR="0" lvl="0" indent="0" algn="r" defTabSz="914400" rtl="1" eaLnBrk="1" fontAlgn="auto" latinLnBrk="0" hangingPunct="1">
              <a:lnSpc>
                <a:spcPct val="100000"/>
              </a:lnSpc>
              <a:spcBef>
                <a:spcPts val="0"/>
              </a:spcBef>
              <a:spcAft>
                <a:spcPts val="0"/>
              </a:spcAft>
              <a:buClr>
                <a:srgbClr val="142349"/>
              </a:buClr>
              <a:buSzPts val="1650"/>
              <a:buFont typeface="Georgia"/>
              <a:buAutoNum type="arabicPeriod"/>
              <a:tabLst/>
              <a:defRPr/>
            </a:pPr>
            <a:endParaRPr kumimoji="0" lang="en-US" sz="3200" b="0" i="0" u="none" strike="noStrike" kern="0" cap="none" spc="0" normalizeH="0" baseline="0" noProof="0" dirty="0">
              <a:ln>
                <a:noFill/>
              </a:ln>
              <a:solidFill>
                <a:srgbClr val="00B0F0"/>
              </a:solidFill>
              <a:effectLst/>
              <a:uLnTx/>
              <a:uFillTx/>
              <a:ea typeface="Calibri"/>
              <a:cs typeface="Arial"/>
            </a:endParaRPr>
          </a:p>
          <a:p>
            <a:pPr marL="0" marR="0" lvl="0" indent="0" algn="r" defTabSz="914400" rtl="1" eaLnBrk="1" fontAlgn="auto" latinLnBrk="0" hangingPunct="1">
              <a:lnSpc>
                <a:spcPct val="100000"/>
              </a:lnSpc>
              <a:spcBef>
                <a:spcPts val="0"/>
              </a:spcBef>
              <a:spcAft>
                <a:spcPts val="0"/>
              </a:spcAft>
              <a:buClr>
                <a:srgbClr val="142349"/>
              </a:buClr>
              <a:buSzPts val="1650"/>
              <a:buFont typeface="Georgia"/>
              <a:buAutoNum type="arabicPeriod"/>
              <a:tabLst/>
              <a:defRPr/>
            </a:pPr>
            <a:r>
              <a:rPr kumimoji="0" lang="ar-SA" sz="3600" b="1" i="0" u="none" strike="noStrike" kern="0" cap="none" spc="0" normalizeH="0" baseline="0" noProof="0" dirty="0">
                <a:ln>
                  <a:noFill/>
                </a:ln>
                <a:solidFill>
                  <a:srgbClr val="00B0F0"/>
                </a:solidFill>
                <a:effectLst/>
                <a:uLnTx/>
                <a:uFillTx/>
                <a:ea typeface="Calibri"/>
              </a:rPr>
              <a:t>التغير </a:t>
            </a:r>
            <a:r>
              <a:rPr kumimoji="0" lang="ar-SA" sz="3600" b="1" i="0" u="none" strike="noStrike" kern="0" cap="none" spc="0" normalizeH="0" baseline="0" noProof="0" dirty="0" smtClean="0">
                <a:ln>
                  <a:noFill/>
                </a:ln>
                <a:solidFill>
                  <a:srgbClr val="00B0F0"/>
                </a:solidFill>
                <a:effectLst/>
                <a:uLnTx/>
                <a:uFillTx/>
                <a:ea typeface="Calibri"/>
              </a:rPr>
              <a:t>المناخي</a:t>
            </a:r>
            <a:endParaRPr kumimoji="0" lang="ar-IQ" sz="3600" b="1" i="0" u="none" strike="noStrike" kern="0" cap="none" spc="0" normalizeH="0" baseline="0" noProof="0" dirty="0" smtClean="0">
              <a:ln>
                <a:noFill/>
              </a:ln>
              <a:solidFill>
                <a:srgbClr val="00B0F0"/>
              </a:solidFill>
              <a:effectLst/>
              <a:uLnTx/>
              <a:uFillTx/>
              <a:ea typeface="Calibri"/>
            </a:endParaRPr>
          </a:p>
          <a:p>
            <a:pPr marL="0" marR="0" lvl="0" indent="0" algn="r" defTabSz="914400" rtl="1" eaLnBrk="1" fontAlgn="auto" latinLnBrk="0" hangingPunct="1">
              <a:lnSpc>
                <a:spcPct val="100000"/>
              </a:lnSpc>
              <a:spcBef>
                <a:spcPts val="0"/>
              </a:spcBef>
              <a:spcAft>
                <a:spcPts val="0"/>
              </a:spcAft>
              <a:buClr>
                <a:srgbClr val="142349"/>
              </a:buClr>
              <a:buSzPts val="1650"/>
              <a:buFont typeface="Georgia"/>
              <a:buAutoNum type="arabicPeriod"/>
              <a:tabLst/>
              <a:defRPr/>
            </a:pPr>
            <a:endParaRPr kumimoji="0" lang="en-US" sz="2000" b="0" i="0" u="none" strike="noStrike" kern="0" cap="none" spc="0" normalizeH="0" baseline="0" noProof="0" dirty="0">
              <a:ln>
                <a:noFill/>
              </a:ln>
              <a:solidFill>
                <a:sysClr val="windowText" lastClr="000000"/>
              </a:solidFill>
              <a:effectLst/>
              <a:uLnTx/>
              <a:uFillTx/>
              <a:ea typeface="Calibri"/>
              <a:cs typeface="Arial"/>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7231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16694"/>
            <a:ext cx="8229600" cy="100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لمحتوى 2"/>
          <p:cNvSpPr>
            <a:spLocks noGrp="1"/>
          </p:cNvSpPr>
          <p:nvPr>
            <p:ph idx="1"/>
          </p:nvPr>
        </p:nvSpPr>
        <p:spPr>
          <a:xfrm>
            <a:off x="76200" y="1600200"/>
            <a:ext cx="8839200" cy="5029200"/>
          </a:xfrm>
        </p:spPr>
        <p:txBody>
          <a:bodyPr>
            <a:normAutofit fontScale="70000" lnSpcReduction="20000"/>
          </a:bodyPr>
          <a:lstStyle/>
          <a:p>
            <a:pPr marL="0" marR="0" indent="0" algn="r" rtl="1">
              <a:spcBef>
                <a:spcPts val="0"/>
              </a:spcBef>
              <a:spcAft>
                <a:spcPts val="0"/>
              </a:spcAft>
              <a:buNone/>
            </a:pPr>
            <a:r>
              <a:rPr lang="ar-IQ" sz="3600" b="1" dirty="0">
                <a:solidFill>
                  <a:srgbClr val="FF0000"/>
                </a:solidFill>
                <a:ea typeface="Calibri"/>
              </a:rPr>
              <a:t> </a:t>
            </a:r>
            <a:endParaRPr lang="en-US" sz="2400" b="1" dirty="0">
              <a:solidFill>
                <a:srgbClr val="FF0000"/>
              </a:solidFill>
              <a:ea typeface="Calibri"/>
              <a:cs typeface="Arial"/>
            </a:endParaRPr>
          </a:p>
          <a:p>
            <a:pPr lvl="0" algn="r" rtl="1">
              <a:lnSpc>
                <a:spcPct val="115000"/>
              </a:lnSpc>
              <a:spcBef>
                <a:spcPts val="0"/>
              </a:spcBef>
              <a:spcAft>
                <a:spcPts val="1000"/>
              </a:spcAft>
              <a:buFont typeface="+mj-lt"/>
              <a:buAutoNum type="arabicPeriod"/>
            </a:pPr>
            <a:r>
              <a:rPr lang="ar-IQ" b="1" dirty="0">
                <a:solidFill>
                  <a:srgbClr val="FF0000"/>
                </a:solidFill>
                <a:ea typeface="Calibri"/>
                <a:cs typeface="Simplified Arabic"/>
              </a:rPr>
              <a:t>أن تولي وسائل الإعلام على نحو عام ، اهتماماً أكبر بقضايا المرأة ، لا سيما المشكلات التي تتعرض لها ، ولا تقتصر تغطيتها على الموضوعات التقليدية في الموضة والفن التي تبتعد عن واقعها الحقيقي.</a:t>
            </a:r>
            <a:endParaRPr lang="en-US" sz="2400" b="1" dirty="0">
              <a:solidFill>
                <a:srgbClr val="FF0000"/>
              </a:solidFill>
              <a:ea typeface="Calibri"/>
              <a:cs typeface="Arial"/>
            </a:endParaRPr>
          </a:p>
          <a:p>
            <a:pPr lvl="0" algn="r" rtl="1">
              <a:lnSpc>
                <a:spcPct val="115000"/>
              </a:lnSpc>
              <a:spcBef>
                <a:spcPts val="0"/>
              </a:spcBef>
              <a:spcAft>
                <a:spcPts val="1000"/>
              </a:spcAft>
              <a:buFont typeface="+mj-lt"/>
              <a:buAutoNum type="arabicPeriod"/>
            </a:pPr>
            <a:r>
              <a:rPr lang="ar-IQ" b="1" dirty="0">
                <a:solidFill>
                  <a:srgbClr val="FF0000"/>
                </a:solidFill>
                <a:ea typeface="Calibri"/>
                <a:cs typeface="Simplified Arabic"/>
              </a:rPr>
              <a:t>اجراء مزيد من الدراسات وبشكل دوري لـــ( للمشكلات  والقضايا التي تعاني منها المرأة  )  وابرازها وطرحها عبر برامج حوارية اذاعية تلفزيونية  ، لتكون مؤشرات حقيقية للقائمين عليها، وبيان اهميتها ورصدها على المستوى الحكومي والجماهيري</a:t>
            </a:r>
            <a:r>
              <a:rPr lang="ar-IQ" b="1" dirty="0" smtClean="0">
                <a:solidFill>
                  <a:srgbClr val="FF0000"/>
                </a:solidFill>
                <a:ea typeface="Calibri"/>
                <a:cs typeface="Simplified Arabic"/>
              </a:rPr>
              <a:t>.</a:t>
            </a:r>
          </a:p>
          <a:p>
            <a:pPr lvl="0" algn="r" rtl="1">
              <a:lnSpc>
                <a:spcPct val="115000"/>
              </a:lnSpc>
              <a:spcBef>
                <a:spcPts val="0"/>
              </a:spcBef>
              <a:spcAft>
                <a:spcPts val="1000"/>
              </a:spcAft>
              <a:buFont typeface="+mj-lt"/>
              <a:buAutoNum type="arabicPeriod"/>
            </a:pPr>
            <a:endParaRPr lang="en-US" sz="2400" b="1" dirty="0">
              <a:solidFill>
                <a:srgbClr val="FF0000"/>
              </a:solidFill>
              <a:ea typeface="Calibri"/>
              <a:cs typeface="Arial"/>
            </a:endParaRPr>
          </a:p>
          <a:p>
            <a:pPr lvl="0" algn="r" rtl="1">
              <a:lnSpc>
                <a:spcPct val="115000"/>
              </a:lnSpc>
              <a:spcBef>
                <a:spcPts val="0"/>
              </a:spcBef>
              <a:spcAft>
                <a:spcPts val="1000"/>
              </a:spcAft>
              <a:buFont typeface="+mj-lt"/>
              <a:buAutoNum type="arabicPeriod"/>
            </a:pPr>
            <a:r>
              <a:rPr lang="en-US" b="1" dirty="0">
                <a:solidFill>
                  <a:srgbClr val="FF0000"/>
                </a:solidFill>
                <a:latin typeface="Simplified Arabic"/>
                <a:ea typeface="Calibri"/>
                <a:cs typeface="Arial"/>
              </a:rPr>
              <a:t> </a:t>
            </a:r>
            <a:r>
              <a:rPr lang="ar-IQ" b="1" dirty="0">
                <a:solidFill>
                  <a:srgbClr val="FF0000"/>
                </a:solidFill>
                <a:latin typeface="Simplified Arabic"/>
                <a:ea typeface="Calibri"/>
              </a:rPr>
              <a:t>(ايلاء مشكلات وقضايا المرأة) اهمية اكبر في التناول الاعلامي  لما له من  دور توعوي – وارشادي في توجيه الجمهور تجاه تلك الموضوعات. ممّا يحقق اتفاق اجندة الوسيلة مع اجندة الجمهور.</a:t>
            </a:r>
            <a:endParaRPr lang="en-US" sz="2400" b="1" dirty="0">
              <a:solidFill>
                <a:srgbClr val="FF0000"/>
              </a:solidFill>
              <a:ea typeface="Calibri"/>
              <a:cs typeface="Arial"/>
            </a:endParaRPr>
          </a:p>
          <a:p>
            <a:pPr lvl="0" algn="r" rtl="1">
              <a:lnSpc>
                <a:spcPct val="115000"/>
              </a:lnSpc>
              <a:spcBef>
                <a:spcPts val="0"/>
              </a:spcBef>
              <a:spcAft>
                <a:spcPts val="1000"/>
              </a:spcAft>
              <a:buFont typeface="+mj-lt"/>
              <a:buAutoNum type="arabicPeriod"/>
            </a:pPr>
            <a:r>
              <a:rPr lang="ar-IQ" b="1" dirty="0">
                <a:solidFill>
                  <a:srgbClr val="FF0000"/>
                </a:solidFill>
                <a:ea typeface="Calibri"/>
                <a:cs typeface="Simplified Arabic"/>
              </a:rPr>
              <a:t>تقوم المؤسسات الحكومية والبرلمان بسن القوانين والتشريعات وتفعيلها على أرض الواقع لتقويض المشكلات التي تطال النوع الاجتماعي والحد من أنتشارها .</a:t>
            </a:r>
            <a:endParaRPr lang="en-US" sz="2400" b="1" dirty="0">
              <a:solidFill>
                <a:srgbClr val="FF0000"/>
              </a:solidFill>
              <a:ea typeface="Calibri"/>
              <a:cs typeface="Arial"/>
            </a:endParaRPr>
          </a:p>
        </p:txBody>
      </p:sp>
    </p:spTree>
    <p:extLst>
      <p:ext uri="{BB962C8B-B14F-4D97-AF65-F5344CB8AC3E}">
        <p14:creationId xmlns:p14="http://schemas.microsoft.com/office/powerpoint/2010/main" val="92813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5838"/>
            <a:ext cx="9143999" cy="784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95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57200" y="274638"/>
            <a:ext cx="8229600" cy="1143000"/>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IQ" sz="4800" b="1" i="0" u="none" strike="noStrike" kern="0" cap="none" spc="0" normalizeH="0" baseline="0" noProof="0" dirty="0" smtClean="0">
                <a:ln>
                  <a:noFill/>
                </a:ln>
                <a:solidFill>
                  <a:srgbClr val="FF0000"/>
                </a:solidFill>
                <a:effectLst/>
                <a:uLnTx/>
                <a:uFillTx/>
                <a:cs typeface="Times New Roman"/>
              </a:rPr>
              <a:t>المشكلات الاجتماعية / تعريفها / انواعها</a:t>
            </a:r>
            <a:endParaRPr kumimoji="0" lang="en-US" sz="4800" b="1" i="0" u="none" strike="noStrike" kern="0" cap="none" spc="0" normalizeH="0" baseline="0" noProof="0" dirty="0">
              <a:ln>
                <a:noFill/>
              </a:ln>
              <a:solidFill>
                <a:srgbClr val="FF0000"/>
              </a:solidFill>
              <a:effectLst/>
              <a:uLnTx/>
              <a:uFillTx/>
              <a:cs typeface="+mn-cs"/>
            </a:endParaRPr>
          </a:p>
        </p:txBody>
      </p:sp>
      <p:sp>
        <p:nvSpPr>
          <p:cNvPr id="5" name="عنصر نائب للمحتوى 2"/>
          <p:cNvSpPr>
            <a:spLocks noGrp="1"/>
          </p:cNvSpPr>
          <p:nvPr>
            <p:ph idx="1"/>
          </p:nvPr>
        </p:nvSpPr>
        <p:spPr>
          <a:xfrm>
            <a:off x="457200" y="1600200"/>
            <a:ext cx="8229600" cy="4525963"/>
          </a:xfrm>
          <a:prstGeom prst="rect">
            <a:avLst/>
          </a:prstGeom>
        </p:spPr>
        <p:txBody>
          <a:bodyPr>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IQ" sz="2400" b="1" i="0" u="none" strike="noStrike" kern="0" cap="none" spc="0" normalizeH="0" baseline="0" noProof="0" dirty="0" smtClean="0">
                <a:ln>
                  <a:noFill/>
                </a:ln>
                <a:solidFill>
                  <a:srgbClr val="FF0000"/>
                </a:solidFill>
                <a:effectLst/>
                <a:uLnTx/>
                <a:uFillTx/>
                <a:ea typeface="Calibri"/>
                <a:cs typeface="Simplified Arabic"/>
              </a:rPr>
              <a:t>المشكلات الاجتماعية </a:t>
            </a:r>
            <a:r>
              <a:rPr kumimoji="0" lang="ar-IQ" sz="1600" b="0" i="0" u="none" strike="noStrike" kern="0" cap="none" spc="0" normalizeH="0" baseline="0" noProof="0" dirty="0" smtClean="0">
                <a:ln>
                  <a:noFill/>
                </a:ln>
                <a:solidFill>
                  <a:srgbClr val="000000"/>
                </a:solidFill>
                <a:effectLst/>
                <a:uLnTx/>
                <a:uFillTx/>
                <a:ea typeface="Calibri"/>
                <a:cs typeface="Simplified Arabic"/>
              </a:rPr>
              <a:t>هي نتاج مجموعة من الوقائع الأجتماعية أي إن المشكلة ليست الا نتيجة خلل يصيب البناء الاجتماعي ،ولكن هذا لا يعني أن جميع المشكلات التي يعاني منها المجتمع ذات أصول اجتماعية غالباً ،هناك مشكلات ترتبط بأزمات طبيعية  ،كالفيضانات والزلازل والبراكين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IQ" sz="1600" b="1" i="0" u="none" strike="noStrike" kern="0" cap="none" spc="0" normalizeH="0" baseline="0" noProof="0" dirty="0" smtClean="0">
                <a:ln>
                  <a:noFill/>
                </a:ln>
                <a:solidFill>
                  <a:srgbClr val="FF0000"/>
                </a:solidFill>
                <a:effectLst/>
                <a:uLnTx/>
                <a:uFillTx/>
                <a:cs typeface="Simplified Arabic"/>
              </a:rPr>
              <a:t>الأفعال أو الحالات </a:t>
            </a:r>
            <a:r>
              <a:rPr kumimoji="0" lang="ar-IQ" sz="1600" b="0" i="0" u="none" strike="noStrike" kern="0" cap="none" spc="0" normalizeH="0" baseline="0" noProof="0" dirty="0" smtClean="0">
                <a:ln>
                  <a:noFill/>
                </a:ln>
                <a:solidFill>
                  <a:srgbClr val="000000"/>
                </a:solidFill>
                <a:effectLst/>
                <a:uLnTx/>
                <a:uFillTx/>
                <a:cs typeface="Simplified Arabic"/>
              </a:rPr>
              <a:t>الفردية أو المجتمعية التي تخالف القيم والأعراف السائدة والتي تحدث ضرراً نفسياً أو مادياً على أفراد المجتمع أو فئة من فئاته ويشعر بها قطاع كبير من السكان ويسعون </a:t>
            </a:r>
            <a:r>
              <a:rPr kumimoji="0" lang="ar-IQ" sz="1600" b="0" i="0" u="none" strike="noStrike" kern="0" cap="none" spc="0" normalizeH="0" baseline="0" noProof="0" dirty="0" err="1" smtClean="0">
                <a:ln>
                  <a:noFill/>
                </a:ln>
                <a:solidFill>
                  <a:srgbClr val="000000"/>
                </a:solidFill>
                <a:effectLst/>
                <a:uLnTx/>
                <a:uFillTx/>
                <a:cs typeface="Simplified Arabic"/>
              </a:rPr>
              <a:t>لايجاد</a:t>
            </a:r>
            <a:r>
              <a:rPr kumimoji="0" lang="ar-IQ" sz="1600" b="0" i="0" u="none" strike="noStrike" kern="0" cap="none" spc="0" normalizeH="0" baseline="0" noProof="0" dirty="0" smtClean="0">
                <a:ln>
                  <a:noFill/>
                </a:ln>
                <a:solidFill>
                  <a:srgbClr val="000000"/>
                </a:solidFill>
                <a:effectLst/>
                <a:uLnTx/>
                <a:uFillTx/>
                <a:cs typeface="Simplified Arabic"/>
              </a:rPr>
              <a:t> حل جماعي لها أ فضلاً عن وجود اسباب ونتائج على مستوى الأفراد والجماعات.</a:t>
            </a:r>
            <a:endParaRPr kumimoji="0" lang="en-US" sz="1600" b="0" i="0" u="none" strike="noStrike" kern="0" cap="none" spc="0" normalizeH="0" baseline="0" noProof="0" dirty="0">
              <a:ln>
                <a:noFill/>
              </a:ln>
              <a:solidFill>
                <a:sysClr val="windowText" lastClr="000000"/>
              </a:solidFill>
              <a:effectLst/>
              <a:uLnTx/>
              <a:uFillTx/>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3300"/>
            <a:ext cx="91440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304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0" y="914400"/>
            <a:ext cx="8686800" cy="5867400"/>
          </a:xfrm>
          <a:prstGeom prst="rect">
            <a:avLst/>
          </a:prstGeom>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2000" b="0" i="0" u="none" strike="noStrike" kern="0" cap="none" spc="0" normalizeH="0" baseline="0" noProof="0" dirty="0" smtClean="0">
                <a:ln>
                  <a:noFill/>
                </a:ln>
                <a:solidFill>
                  <a:sysClr val="windowText" lastClr="000000"/>
                </a:solidFill>
                <a:effectLst/>
                <a:uLnTx/>
                <a:uFillTx/>
              </a:rPr>
              <a:t>1- </a:t>
            </a:r>
            <a:r>
              <a:rPr kumimoji="0" lang="ar-IQ" sz="2000" b="1" i="0" u="none" strike="noStrike" kern="0" cap="none" spc="0" normalizeH="0" baseline="0" noProof="0" dirty="0" smtClean="0">
                <a:ln>
                  <a:noFill/>
                </a:ln>
                <a:solidFill>
                  <a:srgbClr val="FF0000"/>
                </a:solidFill>
                <a:effectLst/>
                <a:uLnTx/>
                <a:uFillTx/>
              </a:rPr>
              <a:t>زواج القاصرات: </a:t>
            </a:r>
            <a:r>
              <a:rPr kumimoji="0" lang="ar-IQ" sz="2000" b="0" i="0" u="none" strike="noStrike" kern="0" cap="none" spc="0" normalizeH="0" baseline="0" noProof="0" dirty="0" smtClean="0">
                <a:ln>
                  <a:noFill/>
                </a:ln>
                <a:solidFill>
                  <a:sysClr val="windowText" lastClr="000000"/>
                </a:solidFill>
                <a:effectLst/>
                <a:uLnTx/>
                <a:uFillTx/>
                <a:ea typeface="Calibri"/>
                <a:cs typeface="Simplified Arabic"/>
              </a:rPr>
              <a:t>ويقصد به الزواج الذي يحصل قبل بلوغ الرشد القانوني  وسن الرشد الاجتماعي ، ويعرف أيضاً بأنه الزواج الذي يكون تحت سن الثامنة عشر ، أو لا تزال الفتاة في مقاعد الدراسة.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2000" b="0" i="0" u="none" strike="noStrike" kern="0" cap="none" spc="0" normalizeH="0" baseline="0" noProof="0" dirty="0" smtClean="0">
              <a:ln>
                <a:noFill/>
              </a:ln>
              <a:solidFill>
                <a:sysClr val="windowText" lastClr="000000"/>
              </a:solidFill>
              <a:effectLst/>
              <a:uLnTx/>
              <a:uFillTx/>
              <a:ea typeface="Calibri"/>
              <a:cs typeface="Simplified Arabic"/>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0" cap="none" spc="0" normalizeH="0" baseline="0" noProof="0" dirty="0" smtClean="0">
                <a:ln>
                  <a:noFill/>
                </a:ln>
                <a:solidFill>
                  <a:sysClr val="windowText" lastClr="000000"/>
                </a:solidFill>
                <a:effectLst/>
                <a:uLnTx/>
                <a:uFillTx/>
                <a:ea typeface="Calibri"/>
                <a:cs typeface="Simplified Arabic"/>
              </a:rPr>
              <a:t>ويُعّد قانون الأحوال الشخصية العراقي المرقم </a:t>
            </a:r>
            <a:r>
              <a:rPr kumimoji="0" lang="ar-SA" sz="2000" b="1" i="0" u="none" strike="noStrike" kern="0" cap="none" spc="0" normalizeH="0" baseline="0" noProof="0" dirty="0" smtClean="0">
                <a:ln>
                  <a:noFill/>
                </a:ln>
                <a:solidFill>
                  <a:srgbClr val="FF0000"/>
                </a:solidFill>
                <a:effectLst/>
                <a:uLnTx/>
                <a:uFillTx/>
                <a:ea typeface="Calibri"/>
                <a:cs typeface="Simplified Arabic"/>
              </a:rPr>
              <a:t>(188) لسنة 1957 (المادة السابعة )  </a:t>
            </a:r>
            <a:r>
              <a:rPr kumimoji="0" lang="ar-SA" sz="2000" b="0" i="0" u="none" strike="noStrike" kern="0" cap="none" spc="0" normalizeH="0" baseline="0" noProof="0" dirty="0" smtClean="0">
                <a:ln>
                  <a:noFill/>
                </a:ln>
                <a:solidFill>
                  <a:sysClr val="windowText" lastClr="000000"/>
                </a:solidFill>
                <a:effectLst/>
                <a:uLnTx/>
                <a:uFillTx/>
                <a:ea typeface="Calibri"/>
                <a:cs typeface="Simplified Arabic"/>
              </a:rPr>
              <a:t>متوافقاً مع القوانين الدولية ، إذ إن المشرع قد وضع حداً أدنى للزواج وهو عمر </a:t>
            </a:r>
            <a:r>
              <a:rPr kumimoji="0" lang="ar-SA" sz="2000" b="1" i="0" u="none" strike="noStrike" kern="0" cap="none" spc="0" normalizeH="0" baseline="0" noProof="0" dirty="0" smtClean="0">
                <a:ln>
                  <a:noFill/>
                </a:ln>
                <a:solidFill>
                  <a:srgbClr val="FF0000"/>
                </a:solidFill>
                <a:effectLst/>
                <a:uLnTx/>
                <a:uFillTx/>
                <a:ea typeface="Calibri"/>
                <a:cs typeface="Simplified Arabic"/>
              </a:rPr>
              <a:t>(18) </a:t>
            </a:r>
            <a:r>
              <a:rPr kumimoji="0" lang="ar-SA" sz="2000" b="0" i="0" u="none" strike="noStrike" kern="0" cap="none" spc="0" normalizeH="0" baseline="0" noProof="0" dirty="0" smtClean="0">
                <a:ln>
                  <a:noFill/>
                </a:ln>
                <a:solidFill>
                  <a:sysClr val="windowText" lastClr="000000"/>
                </a:solidFill>
                <a:effectLst/>
                <a:uLnTx/>
                <a:uFillTx/>
                <a:ea typeface="Calibri"/>
                <a:cs typeface="Simplified Arabic"/>
              </a:rPr>
              <a:t>سنة ، وعُدّ هذا السن هو سن البلوغ القانوني الذي يؤهل الزوجين لتحمل أعباء الحياة الزوجية ، </a:t>
            </a:r>
            <a:r>
              <a:rPr kumimoji="0" lang="ar-SA" sz="2000" b="1" i="0" u="none" strike="noStrike" kern="0" cap="none" spc="0" normalizeH="0" baseline="0" noProof="0" dirty="0" smtClean="0">
                <a:ln>
                  <a:noFill/>
                </a:ln>
                <a:solidFill>
                  <a:srgbClr val="0070C0"/>
                </a:solidFill>
                <a:effectLst/>
                <a:uLnTx/>
                <a:uFillTx/>
                <a:ea typeface="Calibri"/>
                <a:cs typeface="Simplified Arabic"/>
              </a:rPr>
              <a:t>اذ يمنع القانون العراقي الزواج دون الـــ(15) سنة منعاً باتاً وأعطى للقاضي المكلف بأمور الزواج العديد من الصلاحيات فيما يخص الولاية في الزواج فقد منحه حق التزويج من اكمل (الخامسة عشر) من العمر عند الطلب في حال رفض الولي بلا سبب مشروع</a:t>
            </a:r>
            <a:r>
              <a:rPr kumimoji="0" lang="ar-IQ" sz="2000" b="1" i="0" u="none" strike="noStrike" kern="0" cap="none" spc="0" normalizeH="0" baseline="0" noProof="0" dirty="0" smtClean="0">
                <a:ln>
                  <a:noFill/>
                </a:ln>
                <a:solidFill>
                  <a:srgbClr val="0070C0"/>
                </a:solidFill>
                <a:effectLst/>
                <a:uLnTx/>
                <a:uFillTx/>
                <a:ea typeface="Calibri"/>
                <a:cs typeface="Simplified Arabic"/>
              </a:rPr>
              <a:t>.</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IQ" sz="2000" b="0" i="0" u="none" strike="noStrike" kern="0" cap="none" spc="0" normalizeH="0" baseline="0" noProof="0" dirty="0" smtClean="0">
              <a:ln>
                <a:noFill/>
              </a:ln>
              <a:solidFill>
                <a:sysClr val="windowText" lastClr="000000"/>
              </a:solidFill>
              <a:effectLst/>
              <a:uLnTx/>
              <a:uFillTx/>
              <a:ea typeface="Calibri"/>
              <a:cs typeface="Simplified Arabic"/>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IQ" sz="2000" b="0" i="0" u="none" strike="noStrike" kern="0" cap="none" spc="0" normalizeH="0" baseline="0" noProof="0" dirty="0">
                <a:ln>
                  <a:noFill/>
                </a:ln>
                <a:solidFill>
                  <a:srgbClr val="333333"/>
                </a:solidFill>
                <a:effectLst/>
                <a:uLnTx/>
                <a:uFillTx/>
                <a:latin typeface="Noto Kufi Arabic"/>
              </a:rPr>
              <a:t>وكشفت إحصائية رسمية حصلت عليها السومرية نيوز، تسجيل المحاكم العراقية </a:t>
            </a:r>
            <a:r>
              <a:rPr kumimoji="0" lang="ar-IQ" sz="2000" b="1" i="0" u="none" strike="noStrike" kern="0" cap="none" spc="0" normalizeH="0" baseline="0" noProof="0" dirty="0">
                <a:ln>
                  <a:noFill/>
                </a:ln>
                <a:solidFill>
                  <a:srgbClr val="FF0000"/>
                </a:solidFill>
                <a:effectLst/>
                <a:uLnTx/>
                <a:uFillTx/>
                <a:latin typeface="Noto Kufi Arabic"/>
              </a:rPr>
              <a:t>4092</a:t>
            </a:r>
            <a:r>
              <a:rPr kumimoji="0" lang="ar-IQ" sz="2000" b="0" i="0" u="none" strike="noStrike" kern="0" cap="none" spc="0" normalizeH="0" baseline="0" noProof="0" dirty="0">
                <a:ln>
                  <a:noFill/>
                </a:ln>
                <a:solidFill>
                  <a:srgbClr val="FF0000"/>
                </a:solidFill>
                <a:effectLst/>
                <a:uLnTx/>
                <a:uFillTx/>
                <a:latin typeface="Noto Kufi Arabic"/>
              </a:rPr>
              <a:t> </a:t>
            </a:r>
            <a:r>
              <a:rPr kumimoji="0" lang="ar-IQ" sz="2000" b="0" i="0" u="none" strike="noStrike" kern="0" cap="none" spc="0" normalizeH="0" baseline="0" noProof="0" dirty="0">
                <a:ln>
                  <a:noFill/>
                </a:ln>
                <a:solidFill>
                  <a:srgbClr val="333333"/>
                </a:solidFill>
                <a:effectLst/>
                <a:uLnTx/>
                <a:uFillTx/>
                <a:latin typeface="Noto Kufi Arabic"/>
              </a:rPr>
              <a:t>حالة طلاق لنساء لم يبلغن الخامسة عشرة خلال عامي (</a:t>
            </a:r>
            <a:r>
              <a:rPr kumimoji="0" lang="ar-IQ" sz="2000" b="1" i="0" u="none" strike="noStrike" kern="0" cap="none" spc="0" normalizeH="0" baseline="0" noProof="0" dirty="0">
                <a:ln>
                  <a:noFill/>
                </a:ln>
                <a:solidFill>
                  <a:srgbClr val="FF0000"/>
                </a:solidFill>
                <a:effectLst/>
                <a:uLnTx/>
                <a:uFillTx/>
                <a:latin typeface="Noto Kufi Arabic"/>
              </a:rPr>
              <a:t>2020-2021</a:t>
            </a:r>
            <a:r>
              <a:rPr kumimoji="0" lang="ar-IQ" sz="2000" b="0" i="0" u="none" strike="noStrike" kern="0" cap="none" spc="0" normalizeH="0" baseline="0" noProof="0" dirty="0">
                <a:ln>
                  <a:noFill/>
                </a:ln>
                <a:solidFill>
                  <a:srgbClr val="333333"/>
                </a:solidFill>
                <a:effectLst/>
                <a:uLnTx/>
                <a:uFillTx/>
                <a:latin typeface="Noto Kufi Arabic"/>
              </a:rPr>
              <a:t>)، فيما ذكر قضاة متخصصون بقضايا الأحوال الشخصية أن الزواج المبكر أحد الأسباب الرئيسية التي تضاعف نسب الطلاق في العراق.</a:t>
            </a:r>
            <a:endParaRPr kumimoji="0" lang="en-US" sz="2000" b="1"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385827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57200" y="274638"/>
            <a:ext cx="8229600" cy="1143000"/>
          </a:xfrm>
          <a:prstGeom prst="rect">
            <a:avLst/>
          </a:prstGeom>
        </p:spPr>
        <p:txBody>
          <a:bodyP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IQ" sz="3200" b="1" i="0" u="none" strike="noStrike" kern="0" cap="none" spc="0" normalizeH="0" baseline="0" noProof="0" dirty="0" smtClean="0">
                <a:ln>
                  <a:noFill/>
                </a:ln>
                <a:solidFill>
                  <a:srgbClr val="FF0000"/>
                </a:solidFill>
                <a:effectLst/>
                <a:uLnTx/>
                <a:uFillTx/>
                <a:ea typeface="Calibri"/>
                <a:cs typeface="Simplified Arabic"/>
              </a:rPr>
              <a:t>العنف </a:t>
            </a:r>
            <a:r>
              <a:rPr kumimoji="0" lang="ar-IQ" sz="3200" b="1" i="0" u="none" strike="noStrike" kern="0" cap="none" spc="0" normalizeH="0" baseline="0" noProof="0" dirty="0">
                <a:ln>
                  <a:noFill/>
                </a:ln>
                <a:solidFill>
                  <a:srgbClr val="FF0000"/>
                </a:solidFill>
                <a:effectLst/>
                <a:uLnTx/>
                <a:uFillTx/>
                <a:ea typeface="Calibri"/>
                <a:cs typeface="Simplified Arabic"/>
              </a:rPr>
              <a:t>الجنسي (الاغتصاب)</a:t>
            </a:r>
            <a:r>
              <a:rPr kumimoji="0" lang="en-US" sz="3200" b="0" i="0" u="none" strike="noStrike" kern="0" cap="none" spc="0" normalizeH="0" baseline="0" noProof="0" dirty="0">
                <a:ln>
                  <a:noFill/>
                </a:ln>
                <a:solidFill>
                  <a:prstClr val="black"/>
                </a:solidFill>
                <a:effectLst/>
                <a:uLnTx/>
                <a:uFillTx/>
                <a:latin typeface="Simplified Arabic"/>
                <a:ea typeface="Calibri"/>
              </a:rPr>
              <a:t> </a:t>
            </a:r>
            <a:r>
              <a:rPr kumimoji="0" lang="ar-IQ" sz="3200" b="0" i="0" u="none" strike="noStrike" kern="0" cap="none" spc="0" normalizeH="0" baseline="0" noProof="0" dirty="0" smtClean="0">
                <a:ln>
                  <a:noFill/>
                </a:ln>
                <a:solidFill>
                  <a:sysClr val="windowText" lastClr="000000"/>
                </a:solidFill>
                <a:effectLst/>
                <a:uLnTx/>
                <a:uFillTx/>
              </a:rPr>
              <a:t>2-</a:t>
            </a:r>
            <a:endParaRPr kumimoji="0" lang="en-US" sz="3200" b="0" i="0" u="none" strike="noStrike" kern="0" cap="none" spc="0" normalizeH="0" baseline="0" noProof="0" dirty="0">
              <a:ln>
                <a:noFill/>
              </a:ln>
              <a:solidFill>
                <a:sysClr val="windowText" lastClr="000000"/>
              </a:solidFill>
              <a:effectLst/>
              <a:uLnTx/>
              <a:uFillTx/>
            </a:endParaRPr>
          </a:p>
        </p:txBody>
      </p:sp>
      <p:sp>
        <p:nvSpPr>
          <p:cNvPr id="5" name="عنصر نائب للمحتوى 2"/>
          <p:cNvSpPr>
            <a:spLocks noGrp="1"/>
          </p:cNvSpPr>
          <p:nvPr>
            <p:ph idx="1"/>
          </p:nvPr>
        </p:nvSpPr>
        <p:spPr>
          <a:xfrm>
            <a:off x="457200" y="1600200"/>
            <a:ext cx="8229600" cy="4525963"/>
          </a:xfrm>
          <a:prstGeom prst="rect">
            <a:avLst/>
          </a:prstGeom>
        </p:spPr>
        <p:txBody>
          <a:bodyPr>
            <a:normAutofit/>
          </a:bodyPr>
          <a:lstStyle/>
          <a:p>
            <a:pPr marL="2540" marR="0" lvl="0" indent="0" algn="just" defTabSz="914400" rtl="1" eaLnBrk="1" fontAlgn="auto" latinLnBrk="0" hangingPunct="1">
              <a:lnSpc>
                <a:spcPct val="100000"/>
              </a:lnSpc>
              <a:spcBef>
                <a:spcPts val="0"/>
              </a:spcBef>
              <a:spcAft>
                <a:spcPts val="0"/>
              </a:spcAft>
              <a:buClrTx/>
              <a:buSzTx/>
              <a:buFontTx/>
              <a:buNone/>
              <a:tabLst/>
              <a:defRPr/>
            </a:pPr>
            <a:r>
              <a:rPr kumimoji="0" lang="ar-IQ" sz="2000" b="0" i="0" u="none" strike="noStrike" kern="0" cap="none" spc="0" normalizeH="0" baseline="0" noProof="0" dirty="0" smtClean="0">
                <a:ln>
                  <a:noFill/>
                </a:ln>
                <a:solidFill>
                  <a:sysClr val="windowText" lastClr="000000"/>
                </a:solidFill>
                <a:effectLst/>
                <a:uLnTx/>
                <a:uFillTx/>
                <a:ea typeface="Calibri"/>
                <a:cs typeface="Simplified Arabic"/>
              </a:rPr>
              <a:t>يعد الاغتصاب بالمفهوم العام اخذ الشيء عن طريق القهر، والقوة ،والظلم.</a:t>
            </a:r>
            <a:r>
              <a:rPr kumimoji="0" lang="ar-IQ" sz="2000" b="0" i="0" u="none" strike="noStrike" kern="0" cap="none" spc="0" normalizeH="0" baseline="0" noProof="0" dirty="0" smtClean="0">
                <a:ln>
                  <a:noFill/>
                </a:ln>
                <a:solidFill>
                  <a:srgbClr val="FF0000"/>
                </a:solidFill>
                <a:effectLst/>
                <a:uLnTx/>
                <a:uFillTx/>
                <a:ea typeface="Calibri"/>
                <a:cs typeface="Simplified Arabic"/>
              </a:rPr>
              <a:t> </a:t>
            </a:r>
          </a:p>
          <a:p>
            <a:pPr marL="2540" marR="0" lvl="0" indent="0" algn="just" defTabSz="914400" rtl="1" eaLnBrk="1" fontAlgn="auto" latinLnBrk="0" hangingPunct="1">
              <a:lnSpc>
                <a:spcPct val="100000"/>
              </a:lnSpc>
              <a:spcBef>
                <a:spcPts val="0"/>
              </a:spcBef>
              <a:spcAft>
                <a:spcPts val="0"/>
              </a:spcAft>
              <a:buClrTx/>
              <a:buSzTx/>
              <a:buFontTx/>
              <a:buNone/>
              <a:tabLst/>
              <a:defRPr/>
            </a:pPr>
            <a:r>
              <a:rPr kumimoji="0" lang="ar-IQ" sz="2000" b="0" i="0" u="none" strike="noStrike" kern="0" cap="none" spc="0" normalizeH="0" baseline="0" noProof="0" dirty="0" smtClean="0">
                <a:ln>
                  <a:noFill/>
                </a:ln>
                <a:solidFill>
                  <a:sysClr val="windowText" lastClr="000000"/>
                </a:solidFill>
                <a:effectLst/>
                <a:uLnTx/>
                <a:uFillTx/>
                <a:ea typeface="Calibri"/>
                <a:cs typeface="Simplified Arabic"/>
              </a:rPr>
              <a:t>وعرف </a:t>
            </a:r>
            <a:r>
              <a:rPr kumimoji="0" lang="ar-IQ" sz="2000" b="1" i="0" u="none" strike="noStrike" kern="0" cap="none" spc="0" normalizeH="0" baseline="0" noProof="0" dirty="0" smtClean="0">
                <a:ln>
                  <a:noFill/>
                </a:ln>
                <a:solidFill>
                  <a:srgbClr val="FF0000"/>
                </a:solidFill>
                <a:effectLst/>
                <a:uLnTx/>
                <a:uFillTx/>
                <a:ea typeface="Calibri"/>
                <a:cs typeface="Simplified Arabic"/>
              </a:rPr>
              <a:t>المشرع الجنائي العراقي </a:t>
            </a:r>
            <a:r>
              <a:rPr kumimoji="0" lang="ar-IQ" sz="2000" b="0" i="0" u="none" strike="noStrike" kern="0" cap="none" spc="0" normalizeH="0" baseline="0" noProof="0" dirty="0" smtClean="0">
                <a:ln>
                  <a:noFill/>
                </a:ln>
                <a:solidFill>
                  <a:sysClr val="windowText" lastClr="000000"/>
                </a:solidFill>
                <a:effectLst/>
                <a:uLnTx/>
                <a:uFillTx/>
                <a:ea typeface="Calibri"/>
                <a:cs typeface="Simplified Arabic"/>
              </a:rPr>
              <a:t>الاغتصاب في قانون العقوبات العراقي بأنه " مواقعة أنثى بغير رضاها " وعُدّ المشرع العراقي جريمة الاغتصاب من الجنايات ،وفرض على مرتكبها عقوبة السجن المؤبد أو المؤقت ، اذ نصت المادة (393/ف1) من قانون العقوبات العراقي رقم (111) لسنة 1969م،" يعاقب بالسجن المؤبد أو المؤقت كل من واقع أنثى بغير رضاها .لكن العقوبة قد عدلت بحد اقصى لتصبح بالسجن مدى الحياة استناداً لأمر سلطة الائتلاف المؤقتة رقم (31) الثالث / 2 هذه العقوبة تفرض سواء كانت الجريمة قد وقعت باستخدام القوة أو التهديد أو الخداع</a:t>
            </a:r>
            <a:r>
              <a:rPr kumimoji="0" lang="ar-IQ" sz="2000" b="1" i="0" u="none" strike="noStrike" kern="0" cap="none" spc="0" normalizeH="0" baseline="0" noProof="0" dirty="0" smtClean="0">
                <a:ln>
                  <a:noFill/>
                </a:ln>
                <a:solidFill>
                  <a:sysClr val="windowText" lastClr="000000"/>
                </a:solidFill>
                <a:effectLst/>
                <a:uLnTx/>
                <a:uFillTx/>
                <a:ea typeface="Calibri"/>
                <a:cs typeface="Simplified Arabic"/>
              </a:rPr>
              <a:t> </a:t>
            </a:r>
            <a:r>
              <a:rPr kumimoji="0" lang="ar-IQ" sz="2000" b="0" i="0" u="none" strike="noStrike" kern="0" cap="none" spc="0" normalizeH="0" baseline="0" noProof="0" dirty="0" smtClean="0">
                <a:ln>
                  <a:noFill/>
                </a:ln>
                <a:solidFill>
                  <a:sysClr val="windowText" lastClr="000000"/>
                </a:solidFill>
                <a:effectLst/>
                <a:uLnTx/>
                <a:uFillTx/>
                <a:ea typeface="Calibri"/>
                <a:cs typeface="Simplified Arabic"/>
              </a:rPr>
              <a:t>أو الغش أو أي طريقة أخرى تقع على المجني عليها ،والعقاب المقرر يشمل ما وقع فيها من قوة وعنف بوصفه عنصراً يدخل في تكوين الجريمة.</a:t>
            </a:r>
            <a:r>
              <a:rPr kumimoji="0" lang="ar-IQ" sz="2000" b="0" i="0" u="none" strike="noStrike" kern="0" cap="none" spc="0" normalizeH="0" baseline="0" noProof="0" dirty="0" smtClean="0">
                <a:ln>
                  <a:noFill/>
                </a:ln>
                <a:solidFill>
                  <a:srgbClr val="FF0000"/>
                </a:solidFill>
                <a:effectLst/>
                <a:uLnTx/>
                <a:uFillTx/>
                <a:ea typeface="Calibri"/>
                <a:cs typeface="Simplified Arabic"/>
              </a:rPr>
              <a:t> </a:t>
            </a:r>
            <a:r>
              <a:rPr kumimoji="0" lang="ar-SA" sz="2000" b="0" i="0" u="none" strike="noStrike" kern="0" cap="none" spc="0" normalizeH="0" baseline="0" noProof="0" dirty="0" smtClean="0">
                <a:ln>
                  <a:noFill/>
                </a:ln>
                <a:solidFill>
                  <a:sysClr val="windowText" lastClr="000000"/>
                </a:solidFill>
                <a:effectLst/>
                <a:uLnTx/>
                <a:uFillTx/>
                <a:ea typeface="Calibri"/>
                <a:cs typeface="Simplified Arabic"/>
              </a:rPr>
              <a:t>	غير ان المادة (398) </a:t>
            </a:r>
            <a:r>
              <a:rPr kumimoji="0" lang="ar-IQ" sz="2000" b="0" i="0" u="none" strike="noStrike" kern="0" cap="none" spc="0" normalizeH="0" baseline="0" noProof="0" dirty="0" smtClean="0">
                <a:ln>
                  <a:noFill/>
                </a:ln>
                <a:solidFill>
                  <a:sysClr val="windowText" lastClr="000000"/>
                </a:solidFill>
                <a:effectLst/>
                <a:uLnTx/>
                <a:uFillTx/>
                <a:ea typeface="Calibri"/>
                <a:cs typeface="Simplified Arabic"/>
              </a:rPr>
              <a:t>من قانون العقوبات العراقي </a:t>
            </a:r>
            <a:r>
              <a:rPr kumimoji="0" lang="ar-SA" sz="2000" b="0" i="0" u="none" strike="noStrike" kern="0" cap="none" spc="0" normalizeH="0" baseline="0" noProof="0" dirty="0" smtClean="0">
                <a:ln>
                  <a:noFill/>
                </a:ln>
                <a:solidFill>
                  <a:sysClr val="windowText" lastClr="000000"/>
                </a:solidFill>
                <a:effectLst/>
                <a:uLnTx/>
                <a:uFillTx/>
                <a:ea typeface="Calibri"/>
                <a:cs typeface="Simplified Arabic"/>
              </a:rPr>
              <a:t>تسجل  تراجعاً في معاقبة الجاني عن جريمة الاغتصاب، فتوقف الاجراءات العقابية كلها من ملاحقة وتحريك الدعوى أو التحقيق فيها وحتى في حالة صدور حكم في القضية. ذلك كله يتوقف عندما يتزوج الجاني (المغتصب للمرأة)، ضحيته (المرأة المغتصبة). فتنص المادة 398 (إذا عقد زواج صحيح بين مرتكب احدى الجرائم الواردة في هذا الفصل وبين المجني عليها اوقف تحريك الدعوى …التحقيق … الاجراءات الاخرى … تنفيذ الحكم</a:t>
            </a:r>
            <a:endParaRPr kumimoji="0" lang="en-US"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4255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57200" y="274638"/>
            <a:ext cx="8229600" cy="114300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IQ" sz="3600" b="1" i="0" u="none" strike="noStrike" kern="0" cap="none" spc="0" normalizeH="0" baseline="0" noProof="0" dirty="0">
                <a:ln>
                  <a:noFill/>
                </a:ln>
                <a:solidFill>
                  <a:srgbClr val="FF0000"/>
                </a:solidFill>
                <a:effectLst/>
                <a:uLnTx/>
                <a:uFillTx/>
                <a:cs typeface="Times New Roman"/>
              </a:rPr>
              <a:t>3- الطلاق التعسفي للمرأة </a:t>
            </a:r>
            <a:endParaRPr kumimoji="0" lang="en-US" sz="3600" b="0" i="0" u="none" strike="noStrike" kern="0" cap="none" spc="0" normalizeH="0" baseline="0" noProof="0" dirty="0">
              <a:ln>
                <a:noFill/>
              </a:ln>
              <a:solidFill>
                <a:sysClr val="windowText" lastClr="000000"/>
              </a:solidFill>
              <a:effectLst/>
              <a:uLnTx/>
              <a:uFillTx/>
              <a:cs typeface="+mn-cs"/>
            </a:endParaRPr>
          </a:p>
        </p:txBody>
      </p:sp>
      <p:sp>
        <p:nvSpPr>
          <p:cNvPr id="5" name="عنصر نائب للمحتوى 2"/>
          <p:cNvSpPr>
            <a:spLocks noGrp="1"/>
          </p:cNvSpPr>
          <p:nvPr>
            <p:ph idx="1"/>
          </p:nvPr>
        </p:nvSpPr>
        <p:spPr>
          <a:xfrm>
            <a:off x="533400" y="1066800"/>
            <a:ext cx="8229600" cy="4525963"/>
          </a:xfrm>
          <a:prstGeom prst="rect">
            <a:avLst/>
          </a:prstGeom>
        </p:spPr>
        <p:txBody>
          <a:bodyPr>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0" cap="none" spc="0" normalizeH="0" baseline="0" noProof="0" dirty="0">
                <a:ln>
                  <a:noFill/>
                </a:ln>
                <a:solidFill>
                  <a:sysClr val="windowText" lastClr="000000"/>
                </a:solidFill>
                <a:effectLst/>
                <a:uLnTx/>
                <a:uFillTx/>
                <a:ea typeface="Calibri"/>
                <a:cs typeface="Simplified Arabic"/>
              </a:rPr>
              <a:t>إساءة الزوج استخدام حقه في إيقاع الطلاق الموكل إليه شرعا وأن يقوم بذلك  من دون سبب معقول أو حاجة تدعو إليه فيكون مناقضا لقصد الشارع وهو دفع الضرر، فيجب أن يبرر وبدون سوء تصرف من الزوجة وبدون طلبها أو إيقاعها وبدون سبب معقول وجدي يعد الزوج متعسفا في رضاها وإنما يقع لمجرد </a:t>
            </a:r>
            <a:r>
              <a:rPr kumimoji="0" lang="ar-IQ" sz="2400" b="0" i="0" u="none" strike="noStrike" kern="0" cap="none" spc="0" normalizeH="0" baseline="0" noProof="0" dirty="0">
                <a:ln>
                  <a:noFill/>
                </a:ln>
                <a:solidFill>
                  <a:sysClr val="windowText" lastClr="000000"/>
                </a:solidFill>
                <a:effectLst/>
                <a:uLnTx/>
                <a:uFillTx/>
                <a:ea typeface="Calibri"/>
                <a:cs typeface="Simplified Arabic"/>
              </a:rPr>
              <a:t>الإضرار</a:t>
            </a:r>
            <a:r>
              <a:rPr kumimoji="0" lang="ar-SA" sz="2400" b="0" i="0" u="none" strike="noStrike" kern="0" cap="none" spc="0" normalizeH="0" baseline="0" noProof="0" dirty="0">
                <a:ln>
                  <a:noFill/>
                </a:ln>
                <a:solidFill>
                  <a:sysClr val="windowText" lastClr="000000"/>
                </a:solidFill>
                <a:effectLst/>
                <a:uLnTx/>
                <a:uFillTx/>
                <a:ea typeface="Calibri"/>
                <a:cs typeface="Simplified Arabic"/>
              </a:rPr>
              <a:t> بالزوجة ومن ثَمَّ يتحمل النتائج المترتبة عليه</a:t>
            </a:r>
            <a:r>
              <a:rPr kumimoji="0" lang="ar-SA" sz="2400" b="0" i="0" u="none" strike="noStrike" kern="0" cap="none" spc="0" normalizeH="0" baseline="0" noProof="0" dirty="0" smtClean="0">
                <a:ln>
                  <a:noFill/>
                </a:ln>
                <a:solidFill>
                  <a:sysClr val="windowText" lastClr="000000"/>
                </a:solidFill>
                <a:effectLst/>
                <a:uLnTx/>
                <a:uFillTx/>
                <a:ea typeface="Calibri"/>
                <a:cs typeface="Simplified Arabic"/>
              </a:rPr>
              <a:t>.</a:t>
            </a:r>
            <a:endParaRPr kumimoji="0" lang="ar-IQ" sz="2400" b="0" i="0" u="none" strike="noStrike" kern="0" cap="none" spc="0" normalizeH="0" baseline="0" noProof="0" dirty="0" smtClean="0">
              <a:ln>
                <a:noFill/>
              </a:ln>
              <a:solidFill>
                <a:sysClr val="windowText" lastClr="000000"/>
              </a:solidFill>
              <a:effectLst/>
              <a:uLnTx/>
              <a:uFillTx/>
              <a:ea typeface="Calibri"/>
              <a:cs typeface="Simplified Arabic"/>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0" cap="none" spc="0" normalizeH="0" baseline="0" noProof="0" dirty="0">
                <a:ln>
                  <a:noFill/>
                </a:ln>
                <a:solidFill>
                  <a:sysClr val="windowText" lastClr="000000"/>
                </a:solidFill>
                <a:effectLst/>
                <a:uLnTx/>
                <a:uFillTx/>
                <a:ea typeface="Calibri"/>
                <a:cs typeface="Simplified Arabic"/>
              </a:rPr>
              <a:t>وفي قانون الأحوال الشخصية العراقي المرقم 188 لسنة 1959 أخذ المشرع بفكرة الطلاق التعسفي والتعويض عنه وهذا النهج يقارب النهج الذي سارت عليه القوانين العربية الأخرى كالقانون المصري والسوري والأردني والتونسي ومشروع قانون الأحوال الشخصية العربي الموحد, فقد مضت م 39/3 من قانون الأحوال الشخصية العراقي على انه ((إذا طلق الزوج زوجته وتبين للمحكمة إن الزوج متعسف في طلاقها وان الزوجة أصابها ضرر من جراء ذلك تحكم المحكمة بطلب منها على مطلقها بتعويض يتناسب وحالته المالية ودرجة تعسفه يقدر جملة على أن لا يتجاوز نفقتها لمدة سنتين علاوة على حقوقه الثابتة الأخرى</a:t>
            </a:r>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5331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52800"/>
            <a:ext cx="9124950" cy="102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30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3999" cy="74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13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57200" y="274638"/>
            <a:ext cx="8229600" cy="114300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IQ" sz="4000" b="1" i="0" u="none" strike="noStrike" kern="0" cap="none" spc="0" normalizeH="0" baseline="0" noProof="0" dirty="0">
                <a:ln>
                  <a:noFill/>
                </a:ln>
                <a:solidFill>
                  <a:srgbClr val="FF0000"/>
                </a:solidFill>
                <a:effectLst/>
                <a:uLnTx/>
                <a:uFillTx/>
                <a:ea typeface="Calibri"/>
                <a:cs typeface="Simplified Arabic"/>
              </a:rPr>
              <a:t>4-الابتزاز الالكتروني ضد المرأة</a:t>
            </a:r>
            <a:endParaRPr kumimoji="0" lang="en-US" sz="4000" b="0" i="0" u="none" strike="noStrike" kern="0" cap="none" spc="0" normalizeH="0" baseline="0" noProof="0" dirty="0">
              <a:ln>
                <a:noFill/>
              </a:ln>
              <a:solidFill>
                <a:sysClr val="windowText" lastClr="000000"/>
              </a:solidFill>
              <a:effectLst/>
              <a:uLnTx/>
              <a:uFillTx/>
            </a:endParaRPr>
          </a:p>
        </p:txBody>
      </p:sp>
      <p:sp>
        <p:nvSpPr>
          <p:cNvPr id="5" name="عنصر نائب للمحتوى 2"/>
          <p:cNvSpPr>
            <a:spLocks noGrp="1"/>
          </p:cNvSpPr>
          <p:nvPr>
            <p:ph idx="1"/>
          </p:nvPr>
        </p:nvSpPr>
        <p:spPr>
          <a:xfrm>
            <a:off x="152400" y="1600200"/>
            <a:ext cx="8839200" cy="4648200"/>
          </a:xfrm>
          <a:prstGeom prst="rect">
            <a:avLst/>
          </a:prstGeom>
        </p:spPr>
        <p:txBody>
          <a:bodyPr>
            <a:normAutofit fontScale="92500" lnSpcReduction="10000"/>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2000" b="0" i="0" u="none" strike="noStrike" kern="0" cap="none" spc="0" normalizeH="0" baseline="0" noProof="0" dirty="0">
                <a:ln>
                  <a:noFill/>
                </a:ln>
                <a:solidFill>
                  <a:sysClr val="windowText" lastClr="000000"/>
                </a:solidFill>
                <a:effectLst/>
                <a:uLnTx/>
                <a:uFillTx/>
                <a:ea typeface="Calibri"/>
                <a:cs typeface="Simplified Arabic"/>
              </a:rPr>
              <a:t>يُعَّد مصطلح الابتزاز الالكتروني من المصطلحات الحديثة نسبياً إذ عرفه بعض الباحثين على انه  : " عملية  تهديد وترهيب للضحية بنشر صور أو مواد فلمية أو تسريب معلومات سرية تخصها مقابل دفع مبالغ مالية أو استغلال الضحية للقيام بأعمال غير مشروعة  تمس كرامة أو حرمة الحياة الخاصة بالمجني عليه لصالح المبتزين ، كالإفصاح بمعلومات سرية خاصة بجهة العمل أو غيرها من الأعمال غير القانونية </a:t>
            </a:r>
            <a:endParaRPr kumimoji="0" lang="ar-IQ" sz="2000" b="0" i="0" u="none" strike="noStrike" kern="0" cap="none" spc="0" normalizeH="0" baseline="0" noProof="0" dirty="0" smtClean="0">
              <a:ln>
                <a:noFill/>
              </a:ln>
              <a:solidFill>
                <a:sysClr val="windowText" lastClr="000000"/>
              </a:solidFill>
              <a:effectLst/>
              <a:uLnTx/>
              <a:uFillTx/>
              <a:ea typeface="Calibri"/>
              <a:cs typeface="Simplified Arabic"/>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2000" b="0" i="0" u="none" strike="noStrike" kern="0" cap="none" spc="0" normalizeH="0" baseline="0" noProof="0" dirty="0">
              <a:ln>
                <a:noFill/>
              </a:ln>
              <a:solidFill>
                <a:sysClr val="windowText" lastClr="000000"/>
              </a:solidFill>
              <a:effectLst/>
              <a:uLnTx/>
              <a:uFillTx/>
              <a:cs typeface="Simplified Arabic"/>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0" cap="none" spc="0" normalizeH="0" baseline="0" noProof="0" dirty="0" smtClean="0">
                <a:ln>
                  <a:noFill/>
                </a:ln>
                <a:solidFill>
                  <a:srgbClr val="151F34"/>
                </a:solidFill>
                <a:effectLst/>
                <a:uLnTx/>
                <a:uFillTx/>
                <a:latin typeface="NassimArabic-Rg"/>
              </a:rPr>
              <a:t>اكد </a:t>
            </a:r>
            <a:r>
              <a:rPr kumimoji="0" lang="ar-IQ" sz="1800" b="0" i="0" u="none" strike="noStrike" kern="0" cap="none" spc="0" normalizeH="0" baseline="0" noProof="0" dirty="0">
                <a:ln>
                  <a:noFill/>
                </a:ln>
                <a:solidFill>
                  <a:srgbClr val="151F34"/>
                </a:solidFill>
                <a:effectLst/>
                <a:uLnTx/>
                <a:uFillTx/>
                <a:latin typeface="NassimArabic-Rg"/>
              </a:rPr>
              <a:t>رئيس </a:t>
            </a:r>
            <a:r>
              <a:rPr kumimoji="0" lang="ar-IQ" sz="1800" b="1" i="0" u="none" strike="noStrike" kern="0" cap="none" spc="0" normalizeH="0" baseline="0" noProof="0" dirty="0">
                <a:ln>
                  <a:noFill/>
                </a:ln>
                <a:solidFill>
                  <a:srgbClr val="FF0000"/>
                </a:solidFill>
                <a:effectLst/>
                <a:uLnTx/>
                <a:uFillTx/>
                <a:latin typeface="NassimArabic-Rg"/>
              </a:rPr>
              <a:t>المركز الاستراتيجي لحقوق الإنسان فاضل </a:t>
            </a:r>
            <a:r>
              <a:rPr kumimoji="0" lang="ar-IQ" sz="1800" b="1" i="0" u="none" strike="noStrike" kern="0" cap="none" spc="0" normalizeH="0" baseline="0" noProof="0" dirty="0" err="1">
                <a:ln>
                  <a:noFill/>
                </a:ln>
                <a:solidFill>
                  <a:srgbClr val="FF0000"/>
                </a:solidFill>
                <a:effectLst/>
                <a:uLnTx/>
                <a:uFillTx/>
                <a:latin typeface="NassimArabic-Rg"/>
              </a:rPr>
              <a:t>الغراوي</a:t>
            </a:r>
            <a:r>
              <a:rPr kumimoji="0" lang="ar-IQ" sz="1800" b="1" i="0" u="none" strike="noStrike" kern="0" cap="none" spc="0" normalizeH="0" baseline="0" noProof="0" dirty="0">
                <a:ln>
                  <a:noFill/>
                </a:ln>
                <a:solidFill>
                  <a:srgbClr val="FF0000"/>
                </a:solidFill>
                <a:effectLst/>
                <a:uLnTx/>
                <a:uFillTx/>
                <a:latin typeface="NassimArabic-Rg"/>
              </a:rPr>
              <a:t> </a:t>
            </a:r>
            <a:r>
              <a:rPr kumimoji="0" lang="ar-IQ" sz="1800" b="0" i="0" u="none" strike="noStrike" kern="0" cap="none" spc="0" normalizeH="0" baseline="0" noProof="0" dirty="0">
                <a:ln>
                  <a:noFill/>
                </a:ln>
                <a:solidFill>
                  <a:srgbClr val="151F34"/>
                </a:solidFill>
                <a:effectLst/>
                <a:uLnTx/>
                <a:uFillTx/>
                <a:latin typeface="NassimArabic-Rg"/>
              </a:rPr>
              <a:t>أن العديد من الفتيات والنساء والأحداث كانوا ضحية الابتزاز الإلكتروني عام 2023 بزيادة ملحوظة عن الأرقام المسجلة في عام 2022.</a:t>
            </a:r>
            <a:endParaRPr kumimoji="0" lang="ar-IQ" sz="1800" b="0" i="0" u="none" strike="noStrike" kern="0" cap="none" spc="0" normalizeH="0" baseline="0" noProof="0" dirty="0" smtClean="0">
              <a:ln>
                <a:noFill/>
              </a:ln>
              <a:solidFill>
                <a:sysClr val="windowText" lastClr="000000"/>
              </a:solidFill>
              <a:effectLst/>
              <a:uLnTx/>
              <a:uFillTx/>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1800" b="0" i="0" u="none" strike="noStrike" kern="0" cap="none" spc="0" normalizeH="0" baseline="0" noProof="0" dirty="0" smtClean="0">
                <a:ln>
                  <a:noFill/>
                </a:ln>
                <a:solidFill>
                  <a:srgbClr val="FF0000"/>
                </a:solidFill>
                <a:effectLst/>
                <a:uLnTx/>
                <a:uFillTx/>
              </a:rPr>
              <a:t>ومطلع </a:t>
            </a:r>
            <a:r>
              <a:rPr kumimoji="0" lang="ar-IQ" sz="1800" b="0" i="0" u="none" strike="noStrike" kern="0" cap="none" spc="0" normalizeH="0" baseline="0" noProof="0" dirty="0">
                <a:ln>
                  <a:noFill/>
                </a:ln>
                <a:solidFill>
                  <a:srgbClr val="FF0000"/>
                </a:solidFill>
                <a:effectLst/>
                <a:uLnTx/>
                <a:uFillTx/>
              </a:rPr>
              <a:t>عام 2022</a:t>
            </a:r>
            <a:r>
              <a:rPr kumimoji="0" lang="ar-IQ" sz="1800" b="0" i="0" u="none" strike="noStrike" kern="0" cap="none" spc="0" normalizeH="0" baseline="0" noProof="0" dirty="0">
                <a:ln>
                  <a:noFill/>
                </a:ln>
                <a:solidFill>
                  <a:sysClr val="windowText" lastClr="000000"/>
                </a:solidFill>
                <a:effectLst/>
                <a:uLnTx/>
                <a:uFillTx/>
              </a:rPr>
              <a:t>، كشف إحصاء أعدته رابطة القاضيات العراقيات أخيراً أن مطلع العام الحالي شهد تزايداً كبيراً في حالات الابتزاز التي بلغ عددها 2452 في كل المحافظات، وأوضحت أن هذا الرقم توزع على 557 في العاصمة </a:t>
            </a:r>
            <a:r>
              <a:rPr kumimoji="0" lang="ar-IQ" sz="1800" b="1" i="0" u="none" strike="noStrike" kern="0" cap="none" spc="0" normalizeH="0" baseline="0" noProof="0" dirty="0">
                <a:ln>
                  <a:noFill/>
                </a:ln>
                <a:solidFill>
                  <a:srgbClr val="FF0000"/>
                </a:solidFill>
                <a:effectLst/>
                <a:uLnTx/>
                <a:uFillTx/>
              </a:rPr>
              <a:t>بغداد</a:t>
            </a:r>
            <a:r>
              <a:rPr kumimoji="0" lang="ar-IQ" sz="1800" b="0" i="0" u="none" strike="noStrike" kern="0" cap="none" spc="0" normalizeH="0" baseline="0" noProof="0" dirty="0">
                <a:ln>
                  <a:noFill/>
                </a:ln>
                <a:solidFill>
                  <a:sysClr val="windowText" lastClr="000000"/>
                </a:solidFill>
                <a:effectLst/>
                <a:uLnTx/>
                <a:uFillTx/>
              </a:rPr>
              <a:t>، و481 </a:t>
            </a:r>
            <a:r>
              <a:rPr kumimoji="0" lang="ar-IQ" sz="1800" b="1" i="0" u="none" strike="noStrike" kern="0" cap="none" spc="0" normalizeH="0" baseline="0" noProof="0" dirty="0">
                <a:ln>
                  <a:noFill/>
                </a:ln>
                <a:solidFill>
                  <a:srgbClr val="FF0000"/>
                </a:solidFill>
                <a:effectLst/>
                <a:uLnTx/>
                <a:uFillTx/>
              </a:rPr>
              <a:t>في الرصافة</a:t>
            </a:r>
            <a:r>
              <a:rPr kumimoji="0" lang="ar-IQ" sz="1800" b="0" i="0" u="none" strike="noStrike" kern="0" cap="none" spc="0" normalizeH="0" baseline="0" noProof="0" dirty="0">
                <a:ln>
                  <a:noFill/>
                </a:ln>
                <a:solidFill>
                  <a:sysClr val="windowText" lastClr="000000"/>
                </a:solidFill>
                <a:effectLst/>
                <a:uLnTx/>
                <a:uFillTx/>
              </a:rPr>
              <a:t>، و421 في ديالى، و227 في ذي قار، و221 في الأنبار، و209 في كربلاء، و207 في كركوك، و146 في نينوى، و113 في القادسية، و102 في بابل، و75 في المثنى، و75 في صلاح الدين، و57 في البصرة، و19 في النجف، و14 في واسط، و9 في ميسان.</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2000" b="0" i="0" u="none" strike="noStrike" kern="0" cap="none" spc="0" normalizeH="0" baseline="0" noProof="0" dirty="0">
              <a:ln>
                <a:noFill/>
              </a:ln>
              <a:solidFill>
                <a:sysClr val="windowText" lastClr="000000"/>
              </a:solidFill>
              <a:effectLst/>
              <a:uLnTx/>
              <a:uFillTx/>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2000" b="0" i="0" u="none" strike="noStrike" kern="0" cap="none" spc="0" normalizeH="0" baseline="0" noProof="0" dirty="0">
                <a:ln>
                  <a:noFill/>
                </a:ln>
                <a:solidFill>
                  <a:sysClr val="windowText" lastClr="000000"/>
                </a:solidFill>
                <a:effectLst/>
                <a:uLnTx/>
                <a:uFillTx/>
              </a:rPr>
              <a:t>أ</a:t>
            </a:r>
            <a:r>
              <a:rPr kumimoji="0" lang="ar-IQ" sz="2000" b="1" i="0" u="none" strike="noStrike" kern="0" cap="none" spc="0" normalizeH="0" baseline="0" noProof="0" dirty="0">
                <a:ln>
                  <a:noFill/>
                </a:ln>
                <a:solidFill>
                  <a:srgbClr val="FF0000"/>
                </a:solidFill>
                <a:effectLst/>
                <a:uLnTx/>
                <a:uFillTx/>
              </a:rPr>
              <a:t>ما قانون العقوبات العراقي رقم (111) لسنة 1969 </a:t>
            </a:r>
            <a:r>
              <a:rPr kumimoji="0" lang="ar-IQ" sz="2000" b="0" i="0" u="none" strike="noStrike" kern="0" cap="none" spc="0" normalizeH="0" baseline="0" noProof="0" dirty="0">
                <a:ln>
                  <a:noFill/>
                </a:ln>
                <a:solidFill>
                  <a:sysClr val="windowText" lastClr="000000"/>
                </a:solidFill>
                <a:effectLst/>
                <a:uLnTx/>
                <a:uFillTx/>
              </a:rPr>
              <a:t>، فلم يشر صراحة إلى جرائم الابتزاز الإلكتروني ،ولكنه عالج جريمة الابتزاز المالي في المادة (452)، إذ تضمنت الآتي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2000" b="0" i="0" u="none" strike="noStrike" kern="0" cap="none" spc="0" normalizeH="0" baseline="0" noProof="0" dirty="0">
                <a:ln>
                  <a:noFill/>
                </a:ln>
                <a:solidFill>
                  <a:sysClr val="windowText" lastClr="000000"/>
                </a:solidFill>
                <a:effectLst/>
                <a:uLnTx/>
                <a:uFillTx/>
              </a:rPr>
              <a:t>1-يعاقب بالسجن مدة لا تزيد عن (سبع سنين) أو بالحبس من حمل آخر بطريق التهديد على تسليم نقود أو اشياء اخرى غير ما ذكر في المادة السابقة.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2000" b="0" i="0" u="none" strike="noStrike" kern="0" cap="none" spc="0" normalizeH="0" baseline="0" noProof="0" dirty="0">
                <a:ln>
                  <a:noFill/>
                </a:ln>
                <a:solidFill>
                  <a:sysClr val="windowText" lastClr="000000"/>
                </a:solidFill>
                <a:effectLst/>
                <a:uLnTx/>
                <a:uFillTx/>
              </a:rPr>
              <a:t>2- تكون العقوبة مدة لا تزيد على عشر سنين إذا ارتكبت الجريمة بالقوة أو الاكراه.</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4774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57200" y="274638"/>
            <a:ext cx="8229600" cy="114300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IQ" sz="4000" b="1" i="0" u="none" strike="noStrike" kern="0" cap="none" spc="0" normalizeH="0" baseline="0" noProof="0" dirty="0" smtClean="0">
                <a:ln>
                  <a:noFill/>
                </a:ln>
                <a:solidFill>
                  <a:srgbClr val="FF0000"/>
                </a:solidFill>
                <a:effectLst/>
                <a:uLnTx/>
                <a:uFillTx/>
                <a:ea typeface="Calibri"/>
                <a:cs typeface="Simplified Arabic"/>
              </a:rPr>
              <a:t>5-التحرش </a:t>
            </a:r>
            <a:r>
              <a:rPr kumimoji="0" lang="ar-IQ" sz="4000" b="1" i="0" u="none" strike="noStrike" kern="0" cap="none" spc="0" normalizeH="0" baseline="0" noProof="0" dirty="0">
                <a:ln>
                  <a:noFill/>
                </a:ln>
                <a:solidFill>
                  <a:srgbClr val="FF0000"/>
                </a:solidFill>
                <a:effectLst/>
                <a:uLnTx/>
                <a:uFillTx/>
                <a:ea typeface="Calibri"/>
                <a:cs typeface="Simplified Arabic"/>
              </a:rPr>
              <a:t>الجنسي بالمرأة</a:t>
            </a:r>
            <a:endParaRPr kumimoji="0" lang="en-US" sz="4000" b="0" i="0" u="none" strike="noStrike" kern="0" cap="none" spc="0" normalizeH="0" baseline="0" noProof="0" dirty="0">
              <a:ln>
                <a:noFill/>
              </a:ln>
              <a:solidFill>
                <a:sysClr val="windowText" lastClr="000000"/>
              </a:solidFill>
              <a:effectLst/>
              <a:uLnTx/>
              <a:uFillTx/>
            </a:endParaRPr>
          </a:p>
        </p:txBody>
      </p:sp>
      <p:sp>
        <p:nvSpPr>
          <p:cNvPr id="5" name="عنصر نائب للمحتوى 2"/>
          <p:cNvSpPr>
            <a:spLocks noGrp="1"/>
          </p:cNvSpPr>
          <p:nvPr>
            <p:ph idx="1"/>
          </p:nvPr>
        </p:nvSpPr>
        <p:spPr>
          <a:xfrm>
            <a:off x="457200" y="1600200"/>
            <a:ext cx="8229600" cy="4525963"/>
          </a:xfrm>
          <a:prstGeom prst="rect">
            <a:avLst/>
          </a:prstGeom>
        </p:spPr>
        <p:txBody>
          <a:bodyPr>
            <a:normAutofit fontScale="92500" lnSpcReduction="20000"/>
          </a:bodyPr>
          <a:lstStyle/>
          <a:p>
            <a:pPr marL="0" marR="0" lvl="0" indent="0" algn="r" defTabSz="914400" rtl="1" eaLnBrk="1" fontAlgn="auto" latinLnBrk="0" hangingPunct="1">
              <a:lnSpc>
                <a:spcPct val="100000"/>
              </a:lnSpc>
              <a:spcBef>
                <a:spcPts val="0"/>
              </a:spcBef>
              <a:spcAft>
                <a:spcPts val="0"/>
              </a:spcAft>
              <a:buClrTx/>
              <a:buSzTx/>
              <a:buFont typeface="Wingdings" pitchFamily="2" charset="2"/>
              <a:buChar char="Ø"/>
              <a:tabLst/>
              <a:defRPr/>
            </a:pPr>
            <a:r>
              <a:rPr kumimoji="0" lang="ar-IQ" sz="2000" b="0" i="0" u="none" strike="noStrike" kern="0" cap="none" spc="0" normalizeH="0" baseline="0" noProof="0" dirty="0">
                <a:ln>
                  <a:noFill/>
                </a:ln>
                <a:solidFill>
                  <a:sysClr val="windowText" lastClr="000000"/>
                </a:solidFill>
                <a:effectLst/>
                <a:uLnTx/>
                <a:uFillTx/>
                <a:ea typeface="Calibri"/>
                <a:cs typeface="Simplified Arabic"/>
              </a:rPr>
              <a:t>هو كل فعل أو سلوك يصدر من ذكر ضد أنثى سواء كان بالنظر أو اللفظ أو الاحتكاك الجسدي ، وقد يترك هذا الفعل أو السلوك </a:t>
            </a:r>
            <a:r>
              <a:rPr kumimoji="0" lang="ar-IQ" sz="2000" b="0" i="0" u="none" strike="noStrike" kern="0" cap="none" spc="0" normalizeH="0" baseline="0" noProof="0" dirty="0" smtClean="0">
                <a:ln>
                  <a:noFill/>
                </a:ln>
                <a:solidFill>
                  <a:sysClr val="windowText" lastClr="000000"/>
                </a:solidFill>
                <a:effectLst/>
                <a:uLnTx/>
                <a:uFillTx/>
                <a:ea typeface="Calibri"/>
                <a:cs typeface="Simplified Arabic"/>
              </a:rPr>
              <a:t>أذى </a:t>
            </a:r>
            <a:r>
              <a:rPr kumimoji="0" lang="ar-IQ" sz="2000" b="0" i="0" u="none" strike="noStrike" kern="0" cap="none" spc="0" normalizeH="0" baseline="0" noProof="0" dirty="0">
                <a:ln>
                  <a:noFill/>
                </a:ln>
                <a:solidFill>
                  <a:sysClr val="windowText" lastClr="000000"/>
                </a:solidFill>
                <a:effectLst/>
                <a:uLnTx/>
                <a:uFillTx/>
                <a:ea typeface="Calibri"/>
                <a:cs typeface="Simplified Arabic"/>
              </a:rPr>
              <a:t>نفسي أو مادي أو اجتماعي  لدى الأنثى التي تتعرض </a:t>
            </a:r>
            <a:r>
              <a:rPr kumimoji="0" lang="ar-IQ" sz="2000" b="0" i="0" u="none" strike="noStrike" kern="0" cap="none" spc="0" normalizeH="0" baseline="0" noProof="0" dirty="0" smtClean="0">
                <a:ln>
                  <a:noFill/>
                </a:ln>
                <a:solidFill>
                  <a:sysClr val="windowText" lastClr="000000"/>
                </a:solidFill>
                <a:effectLst/>
                <a:uLnTx/>
                <a:uFillTx/>
                <a:ea typeface="Calibri"/>
                <a:cs typeface="Simplified Arabic"/>
              </a:rPr>
              <a:t>له.</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Ø"/>
              <a:tabLst/>
              <a:defRPr/>
            </a:pPr>
            <a:r>
              <a:rPr kumimoji="0" lang="ar-IQ" sz="2000" b="0" i="0" u="none" strike="noStrike" kern="0" cap="none" spc="0" normalizeH="0" baseline="0" noProof="0" dirty="0">
                <a:ln>
                  <a:noFill/>
                </a:ln>
                <a:solidFill>
                  <a:srgbClr val="2E3641"/>
                </a:solidFill>
                <a:effectLst/>
                <a:uLnTx/>
                <a:uFillTx/>
                <a:latin typeface="TheSans-Plain"/>
              </a:rPr>
              <a:t>"الظاهرة تراجعت حالياً بفضل الإجراءات التي اتخذتها وزارة الداخلية من حيث تسهيل طرق التبليغ عبر خط هاتفي ساخن يحمل رقم </a:t>
            </a:r>
            <a:r>
              <a:rPr kumimoji="0" lang="ar-IQ" sz="2000" b="1" i="0" u="none" strike="noStrike" kern="0" cap="none" spc="0" normalizeH="0" baseline="0" noProof="0" dirty="0">
                <a:ln>
                  <a:noFill/>
                </a:ln>
                <a:solidFill>
                  <a:srgbClr val="FF0000"/>
                </a:solidFill>
                <a:effectLst/>
                <a:uLnTx/>
                <a:uFillTx/>
                <a:latin typeface="TheSans-Plain"/>
              </a:rPr>
              <a:t>533</a:t>
            </a:r>
            <a:r>
              <a:rPr kumimoji="0" lang="ar-IQ" sz="2000" b="0" i="0" u="none" strike="noStrike" kern="0" cap="none" spc="0" normalizeH="0" baseline="0" noProof="0" dirty="0">
                <a:ln>
                  <a:noFill/>
                </a:ln>
                <a:solidFill>
                  <a:srgbClr val="2E3641"/>
                </a:solidFill>
                <a:effectLst/>
                <a:uLnTx/>
                <a:uFillTx/>
                <a:latin typeface="TheSans-Plain"/>
              </a:rPr>
              <a:t> أو </a:t>
            </a:r>
            <a:r>
              <a:rPr kumimoji="0" lang="ar-IQ" sz="2000" b="1" i="0" u="none" strike="noStrike" kern="0" cap="none" spc="0" normalizeH="0" baseline="0" noProof="0" dirty="0">
                <a:ln>
                  <a:noFill/>
                </a:ln>
                <a:solidFill>
                  <a:srgbClr val="FF0000"/>
                </a:solidFill>
                <a:effectLst/>
                <a:uLnTx/>
                <a:uFillTx/>
                <a:latin typeface="TheSans-Plain"/>
              </a:rPr>
              <a:t>104</a:t>
            </a:r>
            <a:r>
              <a:rPr kumimoji="0" lang="ar-IQ" sz="2000" b="0" i="0" u="none" strike="noStrike" kern="0" cap="none" spc="0" normalizeH="0" baseline="0" noProof="0" dirty="0">
                <a:ln>
                  <a:noFill/>
                </a:ln>
                <a:solidFill>
                  <a:srgbClr val="2E3641"/>
                </a:solidFill>
                <a:effectLst/>
                <a:uLnTx/>
                <a:uFillTx/>
                <a:latin typeface="TheSans-Plain"/>
              </a:rPr>
              <a:t> للنجدة ويتم من خلالها التحرك المباشر من قبل الأجهزة الأمنية".</a:t>
            </a:r>
            <a:endParaRPr kumimoji="0" lang="ar-IQ" sz="2000" b="0" i="0" u="none" strike="noStrike" kern="0" cap="none" spc="0" normalizeH="0" baseline="0" noProof="0" dirty="0" smtClean="0">
              <a:ln>
                <a:noFill/>
              </a:ln>
              <a:solidFill>
                <a:sysClr val="windowText" lastClr="000000"/>
              </a:solidFill>
              <a:effectLst/>
              <a:uLnTx/>
              <a:uFillTx/>
              <a:ea typeface="Calibri"/>
              <a:cs typeface="Simplified Arabic"/>
            </a:endParaRP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Ø"/>
              <a:tabLst/>
              <a:defRPr/>
            </a:pPr>
            <a:r>
              <a:rPr kumimoji="0" lang="ar-IQ" sz="2000" b="0" i="0" u="none" strike="noStrike" kern="0" cap="none" spc="0" normalizeH="0" baseline="0" noProof="0" dirty="0" smtClean="0">
                <a:ln>
                  <a:noFill/>
                </a:ln>
                <a:solidFill>
                  <a:srgbClr val="2E3641"/>
                </a:solidFill>
                <a:effectLst/>
                <a:uLnTx/>
                <a:uFillTx/>
                <a:latin typeface="TheSans-Plain"/>
              </a:rPr>
              <a:t>(</a:t>
            </a:r>
            <a:r>
              <a:rPr kumimoji="0" lang="ar-IQ" sz="2000" b="1" i="0" u="none" strike="noStrike" kern="0" cap="none" spc="0" normalizeH="0" baseline="0" noProof="0" dirty="0" smtClean="0">
                <a:ln>
                  <a:noFill/>
                </a:ln>
                <a:solidFill>
                  <a:srgbClr val="FF0000"/>
                </a:solidFill>
                <a:effectLst/>
                <a:uLnTx/>
                <a:uFillTx/>
                <a:latin typeface="TheSans-Plain"/>
              </a:rPr>
              <a:t>الناحية القانونية)</a:t>
            </a:r>
            <a:r>
              <a:rPr kumimoji="0" lang="ar-IQ" sz="2000" b="0" i="0" u="none" strike="noStrike" kern="0" cap="none" spc="0" normalizeH="0" baseline="0" noProof="0" dirty="0" smtClean="0">
                <a:ln>
                  <a:noFill/>
                </a:ln>
                <a:solidFill>
                  <a:srgbClr val="2E3641"/>
                </a:solidFill>
                <a:effectLst/>
                <a:uLnTx/>
                <a:uFillTx/>
                <a:latin typeface="TheSans-Plain"/>
              </a:rPr>
              <a:t>التحرش </a:t>
            </a:r>
            <a:r>
              <a:rPr kumimoji="0" lang="ar-IQ" sz="2000" b="0" i="0" u="none" strike="noStrike" kern="0" cap="none" spc="0" normalizeH="0" baseline="0" noProof="0" dirty="0">
                <a:ln>
                  <a:noFill/>
                </a:ln>
                <a:solidFill>
                  <a:srgbClr val="2E3641"/>
                </a:solidFill>
                <a:effectLst/>
                <a:uLnTx/>
                <a:uFillTx/>
                <a:latin typeface="TheSans-Plain"/>
              </a:rPr>
              <a:t>كمفردة لم يرد في قانون العقوبات العراقي، ويتعامل القضاء معه تحت عنوان "الجرائم المخلة بالحياء"، التي وردت في قانون العقوبات (</a:t>
            </a:r>
            <a:r>
              <a:rPr kumimoji="0" lang="ar-IQ" sz="2000" b="0" i="0" u="none" strike="noStrike" kern="0" cap="none" spc="0" normalizeH="0" baseline="0" noProof="0" dirty="0">
                <a:ln>
                  <a:noFill/>
                </a:ln>
                <a:solidFill>
                  <a:srgbClr val="FF0000"/>
                </a:solidFill>
                <a:effectLst/>
                <a:uLnTx/>
                <a:uFillTx/>
                <a:latin typeface="TheSans-Plain"/>
              </a:rPr>
              <a:t>رقم 111 لسنة 1969</a:t>
            </a:r>
            <a:r>
              <a:rPr kumimoji="0" lang="ar-IQ" sz="2000" b="0" i="0" u="none" strike="noStrike" kern="0" cap="none" spc="0" normalizeH="0" baseline="0" noProof="0" dirty="0">
                <a:ln>
                  <a:noFill/>
                </a:ln>
                <a:solidFill>
                  <a:srgbClr val="2E3641"/>
                </a:solidFill>
                <a:effectLst/>
                <a:uLnTx/>
                <a:uFillTx/>
                <a:latin typeface="TheSans-Plain"/>
              </a:rPr>
              <a:t>)، وأفرد له المواد (</a:t>
            </a:r>
            <a:r>
              <a:rPr kumimoji="0" lang="ar-IQ" sz="2000" b="1" i="0" u="none" strike="noStrike" kern="0" cap="none" spc="0" normalizeH="0" baseline="0" noProof="0" dirty="0">
                <a:ln>
                  <a:noFill/>
                </a:ln>
                <a:solidFill>
                  <a:srgbClr val="FF0000"/>
                </a:solidFill>
                <a:effectLst/>
                <a:uLnTx/>
                <a:uFillTx/>
                <a:latin typeface="TheSans-Plain"/>
              </a:rPr>
              <a:t>400-401-402</a:t>
            </a:r>
            <a:r>
              <a:rPr kumimoji="0" lang="ar-IQ" sz="2000" b="0" i="0" u="none" strike="noStrike" kern="0" cap="none" spc="0" normalizeH="0" baseline="0" noProof="0" dirty="0">
                <a:ln>
                  <a:noFill/>
                </a:ln>
                <a:solidFill>
                  <a:srgbClr val="2E3641"/>
                </a:solidFill>
                <a:effectLst/>
                <a:uLnTx/>
                <a:uFillTx/>
                <a:latin typeface="TheSans-Plain"/>
              </a:rPr>
              <a:t>) وعقوبتها الحبس ثلاثة أشهر أو ستة أشهر أو لمدة لا تزيد عن سنة، أو غرامة مالية بسيطة إذا ما كان الاعتداء لفظياً</a:t>
            </a:r>
            <a:r>
              <a:rPr kumimoji="0" lang="ar-IQ" sz="2000" b="0" i="0" u="none" strike="noStrike" kern="0" cap="none" spc="0" normalizeH="0" baseline="0" noProof="0" dirty="0" smtClean="0">
                <a:ln>
                  <a:noFill/>
                </a:ln>
                <a:solidFill>
                  <a:srgbClr val="2E3641"/>
                </a:solidFill>
                <a:effectLst/>
                <a:uLnTx/>
                <a:uFillTx/>
                <a:latin typeface="TheSans-Plain"/>
              </a:rPr>
              <a:t>.</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Ø"/>
              <a:tabLst/>
              <a:defRPr/>
            </a:pPr>
            <a:r>
              <a:rPr kumimoji="0" lang="ar-IQ" sz="2000" b="0" i="0" u="none" strike="noStrike" kern="0" cap="none" spc="0" normalizeH="0" baseline="0" noProof="0" dirty="0">
                <a:ln>
                  <a:noFill/>
                </a:ln>
                <a:solidFill>
                  <a:srgbClr val="2E3641"/>
                </a:solidFill>
                <a:effectLst/>
                <a:uLnTx/>
                <a:uFillTx/>
                <a:latin typeface="TheSans-Plain"/>
              </a:rPr>
              <a:t>كما يفرق القانون بين التحرش اللفظي، والانتهاك أو الاعتداء الجنسي التي وردت في فقرات مختلفة من قانون العقوبات ولم يتم جمعها في قانون موحد خاص بقضايا التحرش. حيث تصل عقوبة الشروع بالاعتداء بين </a:t>
            </a:r>
            <a:r>
              <a:rPr kumimoji="0" lang="ar-IQ" sz="2000" b="1" i="0" u="none" strike="noStrike" kern="0" cap="none" spc="0" normalizeH="0" baseline="0" noProof="0" dirty="0">
                <a:ln>
                  <a:noFill/>
                </a:ln>
                <a:solidFill>
                  <a:srgbClr val="FF0000"/>
                </a:solidFill>
                <a:effectLst/>
                <a:uLnTx/>
                <a:uFillTx/>
                <a:latin typeface="TheSans-Plain"/>
              </a:rPr>
              <a:t>7-10</a:t>
            </a:r>
            <a:r>
              <a:rPr kumimoji="0" lang="ar-IQ" sz="2000" b="0" i="0" u="none" strike="noStrike" kern="0" cap="none" spc="0" normalizeH="0" baseline="0" noProof="0" dirty="0">
                <a:ln>
                  <a:noFill/>
                </a:ln>
                <a:solidFill>
                  <a:srgbClr val="2E3641"/>
                </a:solidFill>
                <a:effectLst/>
                <a:uLnTx/>
                <a:uFillTx/>
                <a:latin typeface="TheSans-Plain"/>
              </a:rPr>
              <a:t> سنوات في حالة كون الفتاة قاصراً، وفي بعض الحالات تصل العقوبة إلى السجن المؤبد أو الإعدام إذا وقع اعتداء </a:t>
            </a:r>
            <a:r>
              <a:rPr kumimoji="0" lang="ar-IQ" sz="2000" b="0" i="0" u="none" strike="noStrike" kern="0" cap="none" spc="0" normalizeH="0" baseline="0" noProof="0" dirty="0" smtClean="0">
                <a:ln>
                  <a:noFill/>
                </a:ln>
                <a:solidFill>
                  <a:srgbClr val="2E3641"/>
                </a:solidFill>
                <a:effectLst/>
                <a:uLnTx/>
                <a:uFillTx/>
                <a:latin typeface="TheSans-Plain"/>
              </a:rPr>
              <a:t>جنسي.</a:t>
            </a:r>
            <a:r>
              <a:rPr kumimoji="0" lang="ar-IQ" sz="2000" b="0" i="0" u="none" strike="noStrike" kern="0" cap="none" spc="0" normalizeH="0" baseline="0" noProof="0" dirty="0">
                <a:ln>
                  <a:noFill/>
                </a:ln>
                <a:solidFill>
                  <a:srgbClr val="2E3641"/>
                </a:solidFill>
                <a:effectLst/>
                <a:uLnTx/>
                <a:uFillTx/>
                <a:latin typeface="TheSans-Plain"/>
              </a:rPr>
              <a:t> </a:t>
            </a:r>
            <a:r>
              <a:rPr kumimoji="0" lang="ar-IQ" sz="2000" b="0" i="0" u="none" strike="noStrike" kern="0" cap="none" spc="0" normalizeH="0" baseline="0" noProof="0" dirty="0" smtClean="0">
                <a:ln>
                  <a:noFill/>
                </a:ln>
                <a:solidFill>
                  <a:srgbClr val="2E3641"/>
                </a:solidFill>
                <a:effectLst/>
                <a:uLnTx/>
                <a:uFillTx/>
                <a:latin typeface="TheSans-Plain"/>
              </a:rPr>
              <a:t>لكن </a:t>
            </a:r>
            <a:r>
              <a:rPr kumimoji="0" lang="ar-IQ" sz="2000" b="0" i="0" u="none" strike="noStrike" kern="0" cap="none" spc="0" normalizeH="0" baseline="0" noProof="0" dirty="0">
                <a:ln>
                  <a:noFill/>
                </a:ln>
                <a:solidFill>
                  <a:srgbClr val="2E3641"/>
                </a:solidFill>
                <a:effectLst/>
                <a:uLnTx/>
                <a:uFillTx/>
                <a:latin typeface="TheSans-Plain"/>
              </a:rPr>
              <a:t>المؤبد أو الإعدام يمكن إلغاؤه بموجب المادة (</a:t>
            </a:r>
            <a:r>
              <a:rPr kumimoji="0" lang="ar-IQ" sz="2000" b="1" i="0" u="none" strike="noStrike" kern="0" cap="none" spc="0" normalizeH="0" baseline="0" noProof="0" dirty="0">
                <a:ln>
                  <a:noFill/>
                </a:ln>
                <a:solidFill>
                  <a:srgbClr val="FF0000"/>
                </a:solidFill>
                <a:effectLst/>
                <a:uLnTx/>
                <a:uFillTx/>
                <a:latin typeface="TheSans-Plain"/>
              </a:rPr>
              <a:t>398</a:t>
            </a:r>
            <a:r>
              <a:rPr kumimoji="0" lang="ar-IQ" sz="2000" b="0" i="0" u="none" strike="noStrike" kern="0" cap="none" spc="0" normalizeH="0" baseline="0" noProof="0" dirty="0">
                <a:ln>
                  <a:noFill/>
                </a:ln>
                <a:solidFill>
                  <a:srgbClr val="2E3641"/>
                </a:solidFill>
                <a:effectLst/>
                <a:uLnTx/>
                <a:uFillTx/>
                <a:latin typeface="TheSans-Plain"/>
              </a:rPr>
              <a:t>) من قانون العقوبات العراقي في حالة زواج المعتدي جنسياً من الفتاة المُغتَصبة</a:t>
            </a:r>
            <a:endParaRPr kumimoji="0" lang="ar-IQ" sz="2000" b="0" i="0" u="none" strike="noStrike" kern="0" cap="none" spc="0" normalizeH="0" baseline="0" noProof="0" dirty="0" smtClean="0">
              <a:ln>
                <a:noFill/>
              </a:ln>
              <a:solidFill>
                <a:srgbClr val="2E3641"/>
              </a:solidFill>
              <a:effectLst/>
              <a:uLnTx/>
              <a:uFillTx/>
              <a:latin typeface="TheSans-Plain"/>
            </a:endParaRP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Ø"/>
              <a:tabLst/>
              <a:defRPr/>
            </a:pPr>
            <a:r>
              <a:rPr kumimoji="0" lang="ar-IQ" sz="2000" b="0" i="0" u="none" strike="noStrike" kern="0" cap="none" spc="0" normalizeH="0" baseline="0" noProof="0" dirty="0">
                <a:ln>
                  <a:noFill/>
                </a:ln>
                <a:solidFill>
                  <a:srgbClr val="2E3641"/>
                </a:solidFill>
                <a:effectLst/>
                <a:uLnTx/>
                <a:uFillTx/>
                <a:latin typeface="TheSans-Plain"/>
              </a:rPr>
              <a:t>وفي عام </a:t>
            </a:r>
            <a:r>
              <a:rPr kumimoji="0" lang="ar-IQ" sz="2000" b="1" i="0" u="none" strike="noStrike" kern="0" cap="none" spc="0" normalizeH="0" baseline="0" noProof="0" dirty="0">
                <a:ln>
                  <a:noFill/>
                </a:ln>
                <a:solidFill>
                  <a:srgbClr val="FF0000"/>
                </a:solidFill>
                <a:effectLst/>
                <a:uLnTx/>
                <a:uFillTx/>
                <a:latin typeface="TheSans-Plain"/>
              </a:rPr>
              <a:t>2015</a:t>
            </a:r>
            <a:r>
              <a:rPr kumimoji="0" lang="ar-IQ" sz="2000" b="0" i="0" u="none" strike="noStrike" kern="0" cap="none" spc="0" normalizeH="0" baseline="0" noProof="0" dirty="0">
                <a:ln>
                  <a:noFill/>
                </a:ln>
                <a:solidFill>
                  <a:srgbClr val="2E3641"/>
                </a:solidFill>
                <a:effectLst/>
                <a:uLnTx/>
                <a:uFillTx/>
                <a:latin typeface="TheSans-Plain"/>
              </a:rPr>
              <a:t> أقر البرلمان العراقي قانون العمل (</a:t>
            </a:r>
            <a:r>
              <a:rPr kumimoji="0" lang="ar-IQ" sz="2000" b="1" i="0" u="none" strike="noStrike" kern="0" cap="none" spc="0" normalizeH="0" baseline="0" noProof="0" dirty="0">
                <a:ln>
                  <a:noFill/>
                </a:ln>
                <a:solidFill>
                  <a:srgbClr val="FF0000"/>
                </a:solidFill>
                <a:effectLst/>
                <a:uLnTx/>
                <a:uFillTx/>
                <a:latin typeface="TheSans-Plain"/>
              </a:rPr>
              <a:t>37</a:t>
            </a:r>
            <a:r>
              <a:rPr kumimoji="0" lang="ar-IQ" sz="2000" b="0" i="0" u="none" strike="noStrike" kern="0" cap="none" spc="0" normalizeH="0" baseline="0" noProof="0" dirty="0">
                <a:ln>
                  <a:noFill/>
                </a:ln>
                <a:solidFill>
                  <a:srgbClr val="2E3641"/>
                </a:solidFill>
                <a:effectLst/>
                <a:uLnTx/>
                <a:uFillTx/>
                <a:latin typeface="TheSans-Plain"/>
              </a:rPr>
              <a:t>)، الذي أورد مفردة التحرش في المادة (11) منه. ونصت على أن "يعاقب بالحبس مدة لا تزيد على ستة أشهر وبغرامة لا تزيد على مليون دينار (نحو </a:t>
            </a:r>
            <a:r>
              <a:rPr kumimoji="0" lang="ar-IQ" sz="2000" b="1" i="0" u="none" strike="noStrike" kern="0" cap="none" spc="0" normalizeH="0" baseline="0" noProof="0" dirty="0">
                <a:ln>
                  <a:noFill/>
                </a:ln>
                <a:solidFill>
                  <a:srgbClr val="FF0000"/>
                </a:solidFill>
                <a:effectLst/>
                <a:uLnTx/>
                <a:uFillTx/>
                <a:latin typeface="TheSans-Plain"/>
              </a:rPr>
              <a:t>750 دولار)</a:t>
            </a:r>
            <a:r>
              <a:rPr kumimoji="0" lang="ar-IQ" sz="2000" b="0" i="0" u="none" strike="noStrike" kern="0" cap="none" spc="0" normalizeH="0" baseline="0" noProof="0" dirty="0">
                <a:ln>
                  <a:noFill/>
                </a:ln>
                <a:solidFill>
                  <a:srgbClr val="2E3641"/>
                </a:solidFill>
                <a:effectLst/>
                <a:uLnTx/>
                <a:uFillTx/>
                <a:latin typeface="TheSans-Plain"/>
              </a:rPr>
              <a:t>، أو بإحدى هاتين العقوبتين، كل من خالف أحكام المواد الواردة المتعلقة بتشغيل الأطفال والتمييز والعمل القسري والتحرش الجنسي".</a:t>
            </a:r>
            <a:endParaRPr kumimoji="0" lang="en-US"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6607741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1569</Words>
  <Application>Microsoft Office PowerPoint</Application>
  <PresentationFormat>عرض على الشاشة (3:4)‏</PresentationFormat>
  <Paragraphs>64</Paragraphs>
  <Slides>14</Slides>
  <Notes>0</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نسق Office</vt:lpstr>
      <vt:lpstr>ندوة بعنوان البعد المجتمعي وانعكاسه على قضايا المرأة ورقة بحثية مقدمة بعنوان المشكلات الاجتماعية للمرأة ... الأبعاد والتحديات</vt:lpstr>
      <vt:lpstr>المشكلات الاجتماعية / تعريفها / انواعها</vt:lpstr>
      <vt:lpstr>عرض تقديمي في PowerPoint</vt:lpstr>
      <vt:lpstr>العنف الجنسي (الاغتصاب) 2-</vt:lpstr>
      <vt:lpstr>3- الطلاق التعسفي للمرأة </vt:lpstr>
      <vt:lpstr>عرض تقديمي في PowerPoint</vt:lpstr>
      <vt:lpstr>عرض تقديمي في PowerPoint</vt:lpstr>
      <vt:lpstr>4-الابتزاز الالكتروني ضد المرأة</vt:lpstr>
      <vt:lpstr>5-التحرش الجنسي بالمرأة</vt:lpstr>
      <vt:lpstr>6-جرائم الشرف وغسل العار</vt:lpstr>
      <vt:lpstr>7-العنف الأسري</vt:lpstr>
      <vt:lpstr>أبرز التحديات التي تواجه المرأة </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ندوة بعنوان البعد المجتمعي وانعكاسه على قضايا المرأة ورقة بحثية مقدمة بعنوان المشكلات الاجتماعية للمرأة ... الأبعاد والتحديات</dc:title>
  <dc:creator>Maher</dc:creator>
  <cp:lastModifiedBy>Maher</cp:lastModifiedBy>
  <cp:revision>2</cp:revision>
  <dcterms:created xsi:type="dcterms:W3CDTF">2024-01-18T18:07:43Z</dcterms:created>
  <dcterms:modified xsi:type="dcterms:W3CDTF">2024-01-18T18:24:14Z</dcterms:modified>
</cp:coreProperties>
</file>