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3" r:id="rId1"/>
    <p:sldMasterId id="2147483761" r:id="rId2"/>
  </p:sldMasterIdLst>
  <p:notesMasterIdLst>
    <p:notesMasterId r:id="rId19"/>
  </p:notesMasterIdLst>
  <p:sldIdLst>
    <p:sldId id="256" r:id="rId3"/>
    <p:sldId id="258" r:id="rId4"/>
    <p:sldId id="262" r:id="rId5"/>
    <p:sldId id="266" r:id="rId6"/>
    <p:sldId id="273" r:id="rId7"/>
    <p:sldId id="267" r:id="rId8"/>
    <p:sldId id="268" r:id="rId9"/>
    <p:sldId id="269" r:id="rId10"/>
    <p:sldId id="379" r:id="rId11"/>
    <p:sldId id="380" r:id="rId12"/>
    <p:sldId id="381" r:id="rId13"/>
    <p:sldId id="382" r:id="rId14"/>
    <p:sldId id="383" r:id="rId15"/>
    <p:sldId id="384" r:id="rId16"/>
    <p:sldId id="385" r:id="rId17"/>
    <p:sldId id="281" r:id="rId18"/>
  </p:sldIdLst>
  <p:sldSz cx="18288000" cy="10287000"/>
  <p:notesSz cx="6858000" cy="9144000"/>
  <p:embeddedFontLst>
    <p:embeddedFont>
      <p:font typeface="Helvetica World" panose="020B0604020202020204" charset="-128"/>
      <p:regular r:id="rId20"/>
    </p:embeddedFont>
    <p:embeddedFont>
      <p:font typeface="Helvetica World Bold" panose="020B0604020202020204" charset="-128"/>
      <p:regular r:id="rId21"/>
    </p:embeddedFont>
    <p:embeddedFont>
      <p:font typeface="Open Sans Bold Italics" panose="020B0604020202020204" charset="0"/>
      <p:regular r:id="rId22"/>
    </p:embeddedFont>
    <p:embeddedFont>
      <p:font typeface="Simplified Arabic" panose="02020603050405020304" pitchFamily="18" charset="-78"/>
      <p:regular r:id="rId23"/>
      <p:bold r:id="rId24"/>
    </p:embeddedFont>
    <p:embeddedFont>
      <p:font typeface="Tw Cen MT" panose="020B0602020104020603" pitchFamily="34" charset="0"/>
      <p:regular r:id="rId25"/>
      <p:bold r:id="rId26"/>
      <p:italic r:id="rId27"/>
      <p:boldItalic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256" autoAdjust="0"/>
  </p:normalViewPr>
  <p:slideViewPr>
    <p:cSldViewPr>
      <p:cViewPr varScale="1">
        <p:scale>
          <a:sx n="65" d="100"/>
          <a:sy n="65" d="100"/>
        </p:scale>
        <p:origin x="8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9758-B271-4C8C-98CD-3D6448967FBC}"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54931-CA16-40EB-B112-CE65A0E4B2E6}" type="slidenum">
              <a:rPr lang="en-US" smtClean="0"/>
              <a:t>‹#›</a:t>
            </a:fld>
            <a:endParaRPr lang="en-US"/>
          </a:p>
        </p:txBody>
      </p:sp>
    </p:spTree>
    <p:extLst>
      <p:ext uri="{BB962C8B-B14F-4D97-AF65-F5344CB8AC3E}">
        <p14:creationId xmlns:p14="http://schemas.microsoft.com/office/powerpoint/2010/main" val="363508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54931-CA16-40EB-B112-CE65A0E4B2E6}" type="slidenum">
              <a:rPr lang="en-US" smtClean="0"/>
              <a:t>1</a:t>
            </a:fld>
            <a:endParaRPr lang="en-US"/>
          </a:p>
        </p:txBody>
      </p:sp>
    </p:spTree>
    <p:extLst>
      <p:ext uri="{BB962C8B-B14F-4D97-AF65-F5344CB8AC3E}">
        <p14:creationId xmlns:p14="http://schemas.microsoft.com/office/powerpoint/2010/main" val="273087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54931-CA16-40EB-B112-CE65A0E4B2E6}" type="slidenum">
              <a:rPr lang="en-US" smtClean="0"/>
              <a:t>7</a:t>
            </a:fld>
            <a:endParaRPr lang="en-US"/>
          </a:p>
        </p:txBody>
      </p:sp>
    </p:spTree>
    <p:extLst>
      <p:ext uri="{BB962C8B-B14F-4D97-AF65-F5344CB8AC3E}">
        <p14:creationId xmlns:p14="http://schemas.microsoft.com/office/powerpoint/2010/main" val="179549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17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969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230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97907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45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6485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592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03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61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4125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54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0683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458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4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06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062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35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6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0756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052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6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4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Content Placeholder 3"/>
          <p:cNvSpPr>
            <a:spLocks noGrp="1"/>
          </p:cNvSpPr>
          <p:nvPr>
            <p:ph sz="quarter" idx="13"/>
          </p:nvPr>
        </p:nvSpPr>
        <p:spPr>
          <a:xfrm>
            <a:off x="1370662" y="4576519"/>
            <a:ext cx="7659041"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3" name="Content Placeholder 5"/>
          <p:cNvSpPr>
            <a:spLocks noGrp="1"/>
          </p:cNvSpPr>
          <p:nvPr>
            <p:ph sz="quarter" idx="14"/>
          </p:nvPr>
        </p:nvSpPr>
        <p:spPr>
          <a:xfrm>
            <a:off x="9258301" y="4576519"/>
            <a:ext cx="7658102"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986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46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78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en-US"/>
              <a:t>Click to edit Master title style</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728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6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981083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249085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rot="10800000">
            <a:off x="9753600" y="4325"/>
            <a:ext cx="8499987" cy="10287003"/>
          </a:xfrm>
          <a:prstGeom prst="rect">
            <a:avLst/>
          </a:prstGeom>
        </p:spPr>
        <p:style>
          <a:lnRef idx="1">
            <a:schemeClr val="accent1"/>
          </a:lnRef>
          <a:fillRef idx="3">
            <a:schemeClr val="accent1"/>
          </a:fillRef>
          <a:effectRef idx="2">
            <a:schemeClr val="accent1"/>
          </a:effectRef>
          <a:fontRef idx="minor">
            <a:schemeClr val="lt1"/>
          </a:fontRef>
        </p:style>
        <p:txBody>
          <a:bodyPr lIns="50800" tIns="50800" rIns="50800" bIns="50800" rtlCol="0" anchor="ctr"/>
          <a:lstStyle/>
          <a:p>
            <a:pPr algn="ctr">
              <a:lnSpc>
                <a:spcPts val="2100"/>
              </a:lnSpc>
            </a:pPr>
            <a:endParaRPr/>
          </a:p>
        </p:txBody>
      </p:sp>
      <p:sp>
        <p:nvSpPr>
          <p:cNvPr id="11" name="Freeform 11"/>
          <p:cNvSpPr/>
          <p:nvPr/>
        </p:nvSpPr>
        <p:spPr>
          <a:xfrm>
            <a:off x="9769548" y="-8653"/>
            <a:ext cx="3489251" cy="10291328"/>
          </a:xfrm>
          <a:custGeom>
            <a:avLst/>
            <a:gdLst/>
            <a:ahLst/>
            <a:cxnLst/>
            <a:rect l="l" t="t" r="r" b="b"/>
            <a:pathLst>
              <a:path w="2321764" h="10193110">
                <a:moveTo>
                  <a:pt x="0" y="0"/>
                </a:moveTo>
                <a:lnTo>
                  <a:pt x="2321764" y="0"/>
                </a:lnTo>
                <a:lnTo>
                  <a:pt x="2321764" y="10193110"/>
                </a:lnTo>
                <a:lnTo>
                  <a:pt x="0" y="10193110"/>
                </a:lnTo>
                <a:lnTo>
                  <a:pt x="0" y="0"/>
                </a:lnTo>
                <a:close/>
              </a:path>
            </a:pathLst>
          </a:custGeom>
          <a:blipFill>
            <a:blip r:embed="rId3">
              <a:alphaModFix amt="59000"/>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15" name="Group 15"/>
          <p:cNvGrpSpPr/>
          <p:nvPr/>
        </p:nvGrpSpPr>
        <p:grpSpPr>
          <a:xfrm>
            <a:off x="5725153" y="303076"/>
            <a:ext cx="1344773" cy="134477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686" b="-686"/>
              </a:stretch>
            </a:blipFill>
          </p:spPr>
        </p:sp>
      </p:grpSp>
      <p:sp>
        <p:nvSpPr>
          <p:cNvPr id="17" name="TextBox 17"/>
          <p:cNvSpPr txBox="1"/>
          <p:nvPr/>
        </p:nvSpPr>
        <p:spPr>
          <a:xfrm>
            <a:off x="469553" y="2364474"/>
            <a:ext cx="8305801" cy="3347968"/>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algn="ctr" rtl="1">
              <a:lnSpc>
                <a:spcPct val="115000"/>
              </a:lnSpc>
            </a:pPr>
            <a:r>
              <a:rPr lang="ar-EG" sz="4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معوقات وتحديات تمكين المرأة في المجتمع العراقي/ تحليل للأبعاد الاجتماعية والاقتصادية والسياسية والشخصية  </a:t>
            </a:r>
            <a:endParaRPr lang="en-US" sz="4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Box 18"/>
          <p:cNvSpPr txBox="1"/>
          <p:nvPr/>
        </p:nvSpPr>
        <p:spPr>
          <a:xfrm>
            <a:off x="638898" y="6684645"/>
            <a:ext cx="7967112" cy="1933991"/>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algn="ctr">
              <a:lnSpc>
                <a:spcPts val="7805"/>
              </a:lnSpc>
            </a:pPr>
            <a:r>
              <a:rPr lang="ar-SA" sz="4400" dirty="0">
                <a:solidFill>
                  <a:srgbClr val="000000"/>
                </a:solidFill>
                <a:cs typeface="Helvetica World"/>
              </a:rPr>
              <a:t>اعداد :  م. م. منى حميد محسن </a:t>
            </a:r>
            <a:endParaRPr lang="en-US" sz="4400" dirty="0">
              <a:solidFill>
                <a:srgbClr val="000000"/>
              </a:solidFill>
              <a:cs typeface="Helvetica World"/>
            </a:endParaRPr>
          </a:p>
          <a:p>
            <a:pPr algn="ctr">
              <a:lnSpc>
                <a:spcPts val="7805"/>
              </a:lnSpc>
            </a:pPr>
            <a:endParaRPr lang="en-US" sz="5575" dirty="0">
              <a:solidFill>
                <a:srgbClr val="000000"/>
              </a:solidFill>
              <a:cs typeface="Helvetica World"/>
            </a:endParaRPr>
          </a:p>
        </p:txBody>
      </p:sp>
      <p:sp>
        <p:nvSpPr>
          <p:cNvPr id="19" name="TextBox 19"/>
          <p:cNvSpPr txBox="1"/>
          <p:nvPr/>
        </p:nvSpPr>
        <p:spPr>
          <a:xfrm>
            <a:off x="2931324" y="7585805"/>
            <a:ext cx="3812460" cy="683007"/>
          </a:xfrm>
          <a:prstGeom prst="rect">
            <a:avLst/>
          </a:prstGeom>
        </p:spPr>
        <p:txBody>
          <a:bodyPr wrap="square" lIns="0" tIns="0" rIns="0" bIns="0" rtlCol="0" anchor="t">
            <a:spAutoFit/>
          </a:bodyPr>
          <a:lstStyle/>
          <a:p>
            <a:pPr algn="ctr">
              <a:lnSpc>
                <a:spcPts val="5968"/>
              </a:lnSpc>
            </a:pPr>
            <a:r>
              <a:rPr lang="en-US" sz="3200" dirty="0">
                <a:solidFill>
                  <a:srgbClr val="000000"/>
                </a:solidFill>
                <a:latin typeface="Open Sans Bold Italics"/>
              </a:rPr>
              <a:t>2024-2023</a:t>
            </a:r>
            <a:endParaRPr lang="en-US" sz="4263" dirty="0">
              <a:solidFill>
                <a:srgbClr val="000000"/>
              </a:solidFill>
              <a:latin typeface="Open Sans Bold Italics"/>
            </a:endParaRPr>
          </a:p>
        </p:txBody>
      </p:sp>
      <p:sp>
        <p:nvSpPr>
          <p:cNvPr id="20" name="TextBox 20"/>
          <p:cNvSpPr txBox="1"/>
          <p:nvPr/>
        </p:nvSpPr>
        <p:spPr>
          <a:xfrm>
            <a:off x="2670022" y="494031"/>
            <a:ext cx="2749272" cy="1015599"/>
          </a:xfrm>
          <a:prstGeom prst="rect">
            <a:avLst/>
          </a:prstGeom>
        </p:spPr>
        <p:txBody>
          <a:bodyPr lIns="0" tIns="0" rIns="0" bIns="0" rtlCol="0" anchor="t">
            <a:spAutoFit/>
          </a:bodyPr>
          <a:lstStyle/>
          <a:p>
            <a:pPr algn="ctr">
              <a:lnSpc>
                <a:spcPts val="4060"/>
              </a:lnSpc>
            </a:pPr>
            <a:r>
              <a:rPr lang="ar-SA" sz="2900" dirty="0">
                <a:solidFill>
                  <a:srgbClr val="000000"/>
                </a:solidFill>
                <a:cs typeface="Helvetica World Bold"/>
              </a:rPr>
              <a:t>جامعة بغـــداد</a:t>
            </a:r>
            <a:endParaRPr lang="en-US" sz="2900" dirty="0">
              <a:solidFill>
                <a:srgbClr val="000000"/>
              </a:solidFill>
              <a:cs typeface="Helvetica World Bold"/>
            </a:endParaRPr>
          </a:p>
          <a:p>
            <a:pPr algn="ctr">
              <a:lnSpc>
                <a:spcPts val="4060"/>
              </a:lnSpc>
            </a:pPr>
            <a:r>
              <a:rPr lang="ar-SA" sz="2900" dirty="0">
                <a:solidFill>
                  <a:srgbClr val="000000"/>
                </a:solidFill>
                <a:cs typeface="Helvetica World Bold"/>
              </a:rPr>
              <a:t>كلية الاعلام</a:t>
            </a:r>
            <a:endParaRPr lang="en-US" sz="2900" dirty="0">
              <a:solidFill>
                <a:srgbClr val="000000"/>
              </a:solidFill>
              <a:cs typeface="Helvetica World Bold"/>
            </a:endParaRPr>
          </a:p>
        </p:txBody>
      </p:sp>
      <p:pic>
        <p:nvPicPr>
          <p:cNvPr id="2" name="Picture 1">
            <a:extLst>
              <a:ext uri="{FF2B5EF4-FFF2-40B4-BE49-F238E27FC236}">
                <a16:creationId xmlns:a16="http://schemas.microsoft.com/office/drawing/2014/main" id="{26307B41-F4EA-B76F-CC6D-A70DEF8F4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12655"/>
            <a:ext cx="1196975" cy="1196975"/>
          </a:xfrm>
          <a:prstGeom prst="rect">
            <a:avLst/>
          </a:prstGeom>
        </p:spPr>
      </p:pic>
      <p:pic>
        <p:nvPicPr>
          <p:cNvPr id="5" name="Picture 4">
            <a:extLst>
              <a:ext uri="{FF2B5EF4-FFF2-40B4-BE49-F238E27FC236}">
                <a16:creationId xmlns:a16="http://schemas.microsoft.com/office/drawing/2014/main" id="{E0782931-E824-4996-808F-841E0245B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8013" y="1257300"/>
            <a:ext cx="8499987" cy="8211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949"/>
    </mc:Choice>
    <mc:Fallback xmlns="">
      <p:transition spd="slow" advTm="99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E8717-B2A0-9FE6-CEED-D2326539C3A8}"/>
              </a:ext>
            </a:extLst>
          </p:cNvPr>
          <p:cNvSpPr txBox="1"/>
          <p:nvPr/>
        </p:nvSpPr>
        <p:spPr>
          <a:xfrm>
            <a:off x="6934200" y="419100"/>
            <a:ext cx="10744200" cy="8941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115000"/>
              </a:lnSpc>
            </a:pPr>
            <a:r>
              <a:rPr lang="ar-EG" b="1" dirty="0">
                <a:effectLst/>
                <a:latin typeface="Times New Roman" panose="02020603050405020304" pitchFamily="18" charset="0"/>
                <a:ea typeface="Times New Roman" panose="02020603050405020304" pitchFamily="18" charset="0"/>
                <a:cs typeface="Calibri" panose="020F0502020204030204" pitchFamily="34" charset="0"/>
              </a:rPr>
              <a:t> </a:t>
            </a:r>
            <a:r>
              <a:rPr lang="ar-EG" sz="4000" b="1" dirty="0">
                <a:effectLst/>
                <a:latin typeface="Calibri" panose="020F0502020204030204" pitchFamily="34" charset="0"/>
                <a:ea typeface="Times New Roman" panose="02020603050405020304" pitchFamily="18" charset="0"/>
                <a:cs typeface="Calibri" panose="020F0502020204030204" pitchFamily="34" charset="0"/>
              </a:rPr>
              <a:t>العوامل المؤثرة في تمكين المرأة</a:t>
            </a:r>
            <a:endParaRPr lang="ar-SA" sz="4000" b="1"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50000"/>
              </a:lnSpc>
            </a:pP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pPr>
            <a:r>
              <a:rPr lang="ar-EG" sz="3200" dirty="0">
                <a:effectLst/>
                <a:latin typeface="Calibri" panose="020F0502020204030204" pitchFamily="34" charset="0"/>
                <a:ea typeface="Times New Roman" panose="02020603050405020304" pitchFamily="18" charset="0"/>
                <a:cs typeface="Calibri" panose="020F0502020204030204" pitchFamily="34" charset="0"/>
              </a:rPr>
              <a:t>التنمية الشاملة خاصة التنمية الثقافية ، ورفع درجة الوعي وتغيير المفاهيم والأفكار الخاطئة فوجود القوانين لا يكفي ولا يضمن تنفيذها الا اذا كانت مدعمة بوعي ثقافي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pPr>
            <a:r>
              <a:rPr lang="ar-SA" sz="3200" dirty="0">
                <a:effectLst/>
                <a:latin typeface="Calibri" panose="020F0502020204030204" pitchFamily="34" charset="0"/>
                <a:ea typeface="Times New Roman" panose="02020603050405020304" pitchFamily="18" charset="0"/>
                <a:cs typeface="Calibri" panose="020F0502020204030204" pitchFamily="34" charset="0"/>
              </a:rPr>
              <a:t>مراعاة مفهوم جوهر المرأة وخصوصية هذا المفهوم وغيره والعمل على تغيير هذا المفهوم وغيره من المفاهيم التي تعتبر عائقاً ثقافياً يحمل في طياته خطر تكريس بعض الصور النمطية التي تتناسب معها</a:t>
            </a:r>
            <a:r>
              <a:rPr lang="ar-SA" sz="3200" dirty="0">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rtl="1">
              <a:lnSpc>
                <a:spcPct val="150000"/>
              </a:lnSpc>
              <a:buFont typeface="+mj-lt"/>
              <a:buAutoNum type="arabicPeriod"/>
            </a:pPr>
            <a:r>
              <a:rPr lang="ar-SA" sz="3200" dirty="0">
                <a:effectLst/>
                <a:latin typeface="Calibri" panose="020F0502020204030204" pitchFamily="34" charset="0"/>
                <a:ea typeface="Times New Roman" panose="02020603050405020304" pitchFamily="18" charset="0"/>
                <a:cs typeface="Calibri" panose="020F0502020204030204" pitchFamily="34" charset="0"/>
              </a:rPr>
              <a:t>اتساق وتكامل لا ي خطط ضمن برامج التنمية المتضمنة لتمكين المرأة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pPr>
            <a:r>
              <a:rPr lang="ar-SA" sz="3200" dirty="0">
                <a:effectLst/>
                <a:latin typeface="Calibri" panose="020F0502020204030204" pitchFamily="34" charset="0"/>
                <a:ea typeface="Times New Roman" panose="02020603050405020304" pitchFamily="18" charset="0"/>
                <a:cs typeface="Calibri" panose="020F0502020204030204" pitchFamily="34" charset="0"/>
              </a:rPr>
              <a:t>تضمين خطط التنمية والتمكين مع مراعاة خاصية طبيعة المجتمع المدني.</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pPr>
            <a:r>
              <a:rPr lang="ar-SA" sz="3200" dirty="0">
                <a:effectLst/>
                <a:latin typeface="Calibri" panose="020F0502020204030204" pitchFamily="34" charset="0"/>
                <a:ea typeface="Times New Roman" panose="02020603050405020304" pitchFamily="18" charset="0"/>
                <a:cs typeface="Calibri" panose="020F0502020204030204" pitchFamily="34" charset="0"/>
              </a:rPr>
              <a:t>تفعيل دور المجتمع الأهلي والمنظمات الخاصة والجمعيات المحلية واعطاها حرية عمل اكبر .</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D4C1974-25C7-DDB9-7EC2-8B3044149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6395159" cy="9829800"/>
          </a:xfrm>
          <a:prstGeom prst="rect">
            <a:avLst/>
          </a:prstGeom>
        </p:spPr>
      </p:pic>
    </p:spTree>
    <p:extLst>
      <p:ext uri="{BB962C8B-B14F-4D97-AF65-F5344CB8AC3E}">
        <p14:creationId xmlns:p14="http://schemas.microsoft.com/office/powerpoint/2010/main" val="292328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55A3D-AFEF-6FDA-92C2-A2CE3A48CAA3}"/>
              </a:ext>
            </a:extLst>
          </p:cNvPr>
          <p:cNvSpPr txBox="1"/>
          <p:nvPr/>
        </p:nvSpPr>
        <p:spPr>
          <a:xfrm>
            <a:off x="762000" y="342900"/>
            <a:ext cx="17068800" cy="79249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lnSpc>
                <a:spcPct val="115000"/>
              </a:lnSpc>
            </a:pPr>
            <a:r>
              <a:rPr lang="ar-EG" sz="3600" b="1" dirty="0">
                <a:effectLst/>
                <a:latin typeface="Calibri" panose="020F0502020204030204" pitchFamily="34" charset="0"/>
                <a:ea typeface="Times New Roman" panose="02020603050405020304" pitchFamily="18" charset="0"/>
                <a:cs typeface="Calibri" panose="020F0502020204030204" pitchFamily="34" charset="0"/>
              </a:rPr>
              <a:t>معوقات تمكين المرأة</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ar-EG" sz="2400" b="1" dirty="0">
                <a:effectLst/>
                <a:latin typeface="Calibri" panose="020F0502020204030204" pitchFamily="34" charset="0"/>
                <a:ea typeface="Times New Roman" panose="02020603050405020304" pitchFamily="18" charset="0"/>
                <a:cs typeface="Calibri" panose="020F0502020204030204" pitchFamily="34" charset="0"/>
              </a:rPr>
              <a:t>1- </a:t>
            </a:r>
            <a:r>
              <a:rPr lang="ar-EG" sz="3200" b="1" dirty="0">
                <a:effectLst/>
                <a:latin typeface="Calibri" panose="020F0502020204030204" pitchFamily="34" charset="0"/>
                <a:ea typeface="Times New Roman" panose="02020603050405020304" pitchFamily="18" charset="0"/>
                <a:cs typeface="Calibri" panose="020F0502020204030204" pitchFamily="34" charset="0"/>
              </a:rPr>
              <a:t>العوامل الاجتماعية:</a:t>
            </a:r>
            <a:r>
              <a:rPr lang="ar-EG" sz="3200" dirty="0">
                <a:effectLst/>
                <a:latin typeface="Calibri" panose="020F0502020204030204" pitchFamily="34" charset="0"/>
                <a:ea typeface="Times New Roman" panose="02020603050405020304" pitchFamily="18" charset="0"/>
                <a:cs typeface="Calibri" panose="020F0502020204030204" pitchFamily="34" charset="0"/>
              </a:rPr>
              <a:t> لقد حصر المجتمع بنظرته الضيقة، وبخلفياته الثقافية والاجتماعية التقليدية والعرفية دور المرأة في البيت كما أنه لم يضمن لها الحرية الكافية للتخطيط لمستقبلها بشكل حيادي، أو المساحات الكافية للاختيار، ووفق ثقافة المجتمع العربي القائمة على "ثقافة العيب والحرام من جهة" وعلى اعتبار المرأة أماً وزوجة في المقام الأول</a:t>
            </a:r>
            <a:r>
              <a:rPr lang="ar-SA" sz="3200" dirty="0">
                <a:effectLst/>
                <a:latin typeface="Calibri" panose="020F0502020204030204" pitchFamily="34" charset="0"/>
                <a:ea typeface="Times New Roman" panose="02020603050405020304" pitchFamily="18" charset="0"/>
                <a:cs typeface="Calibri" panose="020F0502020204030204" pitchFamily="34" charset="0"/>
              </a:rPr>
              <a:t>.</a:t>
            </a:r>
          </a:p>
          <a:p>
            <a:pPr algn="just" rtl="1">
              <a:lnSpc>
                <a:spcPct val="115000"/>
              </a:lnSpc>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فعلى المستوى العراقي قد بينت نتائج البحوث أن أسباب عزوف المرأة العراقية للعمل </a:t>
            </a:r>
            <a:r>
              <a:rPr lang="ar-SA" sz="3200" dirty="0">
                <a:effectLst/>
                <a:latin typeface="Calibri" panose="020F0502020204030204" pitchFamily="34" charset="0"/>
                <a:ea typeface="Times New Roman" panose="02020603050405020304" pitchFamily="18" charset="0"/>
                <a:cs typeface="Calibri" panose="020F0502020204030204" pitchFamily="34" charset="0"/>
              </a:rPr>
              <a:t>بالمشروعات</a:t>
            </a:r>
            <a:r>
              <a:rPr lang="ar-EG" sz="3200" dirty="0">
                <a:effectLst/>
                <a:latin typeface="Calibri" panose="020F0502020204030204" pitchFamily="34" charset="0"/>
                <a:ea typeface="Times New Roman" panose="02020603050405020304" pitchFamily="18" charset="0"/>
                <a:cs typeface="Calibri" panose="020F0502020204030204" pitchFamily="34" charset="0"/>
              </a:rPr>
              <a:t> الإنتاجية والصناعية المهمة والتي تماس كبير مجالات قوى التنمية البشرية التي يحتاجها البلد، هذه الأسباب تعود إلى اتجاهين هما: </a:t>
            </a:r>
            <a:endParaRPr lang="ar-SA" sz="32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أ- </a:t>
            </a:r>
            <a:r>
              <a:rPr lang="ar-EG" sz="3200" b="1" dirty="0">
                <a:effectLst/>
                <a:latin typeface="Calibri" panose="020F0502020204030204" pitchFamily="34" charset="0"/>
                <a:ea typeface="Times New Roman" panose="02020603050405020304" pitchFamily="18" charset="0"/>
                <a:cs typeface="Calibri" panose="020F0502020204030204" pitchFamily="34" charset="0"/>
              </a:rPr>
              <a:t>تقليدي محافظ:</a:t>
            </a:r>
            <a:r>
              <a:rPr lang="ar-EG" sz="3200" dirty="0">
                <a:effectLst/>
                <a:latin typeface="Calibri" panose="020F0502020204030204" pitchFamily="34" charset="0"/>
                <a:ea typeface="Times New Roman" panose="02020603050405020304" pitchFamily="18" charset="0"/>
                <a:cs typeface="Calibri" panose="020F0502020204030204" pitchFamily="34" charset="0"/>
              </a:rPr>
              <a:t> يرى في المرأة أنها كائناَ ضعيفاً وظيفتها في شئون الأسرة فقط، وأن دورها في تربية الأولاد ومسئوليتها عن الأسرة، وأن خروج المرأة مع الرجل خارج المنزل واختلاطها بالرجال أمر مناف للتعاليم الروحية والأعراف الاجتماعية.</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ب- </a:t>
            </a:r>
            <a:r>
              <a:rPr lang="ar-EG" sz="3200" b="1" dirty="0">
                <a:effectLst/>
                <a:latin typeface="Calibri" panose="020F0502020204030204" pitchFamily="34" charset="0"/>
                <a:ea typeface="Times New Roman" panose="02020603050405020304" pitchFamily="18" charset="0"/>
                <a:cs typeface="Calibri" panose="020F0502020204030204" pitchFamily="34" charset="0"/>
              </a:rPr>
              <a:t>وهو اتجاه يتميز بتحرره نسبياً،</a:t>
            </a:r>
            <a:r>
              <a:rPr lang="ar-EG" sz="3200" dirty="0">
                <a:effectLst/>
                <a:latin typeface="Calibri" panose="020F0502020204030204" pitchFamily="34" charset="0"/>
                <a:ea typeface="Times New Roman" panose="02020603050405020304" pitchFamily="18" charset="0"/>
                <a:cs typeface="Calibri" panose="020F0502020204030204" pitchFamily="34" charset="0"/>
              </a:rPr>
              <a:t> ويعترف بحق المرأة في </a:t>
            </a:r>
            <a:r>
              <a:rPr lang="ar-EG" sz="3200" dirty="0" err="1">
                <a:effectLst/>
                <a:latin typeface="Calibri" panose="020F0502020204030204" pitchFamily="34" charset="0"/>
                <a:ea typeface="Times New Roman" panose="02020603050405020304" pitchFamily="18" charset="0"/>
                <a:cs typeface="Calibri" panose="020F0502020204030204" pitchFamily="34" charset="0"/>
              </a:rPr>
              <a:t>العمل،ويرى</a:t>
            </a:r>
            <a:r>
              <a:rPr lang="ar-EG" sz="3200" dirty="0">
                <a:effectLst/>
                <a:latin typeface="Calibri" panose="020F0502020204030204" pitchFamily="34" charset="0"/>
                <a:ea typeface="Times New Roman" panose="02020603050405020304" pitchFamily="18" charset="0"/>
                <a:cs typeface="Calibri" panose="020F0502020204030204" pitchFamily="34" charset="0"/>
              </a:rPr>
              <a:t> هذا الاتجاه أن هناك مهن تتناسب وطبيعة عمل المرأة مثل مهن الخياطة، والتعليم والتربية، بينما هناك أعمال لا يجوز للمرأة العمل بها، وذلك لأنها تتعارض مع طبيعتها ومع التقاليد الاجتماعية الموروثة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209298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1F51FD-D340-6B6F-5F9C-D63D692D2EA2}"/>
              </a:ext>
            </a:extLst>
          </p:cNvPr>
          <p:cNvSpPr txBox="1"/>
          <p:nvPr/>
        </p:nvSpPr>
        <p:spPr>
          <a:xfrm>
            <a:off x="723900" y="495300"/>
            <a:ext cx="16840200" cy="742113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rtl="1">
              <a:lnSpc>
                <a:spcPct val="115000"/>
              </a:lnSpc>
              <a:buFont typeface="+mj-lt"/>
              <a:buAutoNum type="arabicPeriod" startAt="2"/>
              <a:tabLst>
                <a:tab pos="237490" algn="r"/>
              </a:tabLst>
            </a:pPr>
            <a:r>
              <a:rPr lang="ar-EG" sz="32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العوامل السياسية:</a:t>
            </a:r>
            <a:r>
              <a:rPr lang="ar-EG"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يكتسب دور الحكومات أهمية خاصة في إقرار السياسات المتعلقة بخصوص المرأة، والمشاركة بين الرجال والنساء، وإزالة العقبات القانونية التي تميز ضد المرأة، حيث تعتبر نسبة مشاركة المرأة في الأحزاب السياسية متدنية جدًا، فالنساء عازفات عن الانتساب إلى الأحزاب السياسية.</a:t>
            </a:r>
            <a:endParaRPr lang="ar-SA"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15000"/>
              </a:lnSpc>
              <a:buFont typeface="+mj-lt"/>
              <a:buAutoNum type="arabicPeriod" startAt="2"/>
              <a:tabLst>
                <a:tab pos="237490" algn="r"/>
              </a:tabLst>
            </a:pPr>
            <a:endPar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r>
              <a:rPr lang="ar-EG" sz="32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3- العوامل  الشخصية: </a:t>
            </a:r>
            <a:r>
              <a:rPr lang="ar-EG"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هناك معوقات شخصية لدى المرأة وتصوراتها حول قدراتها وأدوارها، وهو ما يحول دون أن تستفيد من الفرص المتاحة أمامها للمشاركة الرسمية واكتساب الأدوار والمكانات القيادية ليست فقط </a:t>
            </a:r>
            <a:r>
              <a:rPr lang="ar-EG" sz="3200"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التطوعية،وإنما</a:t>
            </a:r>
            <a:r>
              <a:rPr lang="ar-EG"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الرسمية لأنه على الرغم من ما إتاحته القوانين والتشريعات من فرص المشاركة إلا أن المرأة لم تستفد منها على قدر توفرها، وهو يؤكد على فكرة التمكين والمساعدة الذاتية للحصول على تلك الفرص . </a:t>
            </a:r>
            <a:endParaRPr lang="ar-SA"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endParaRPr lang="ar-SA" sz="3200" b="1" i="1" dirty="0">
              <a:latin typeface="Calibri" panose="020F0502020204030204" pitchFamily="34" charset="0"/>
              <a:ea typeface="Times New Roman" panose="02020603050405020304" pitchFamily="18" charset="0"/>
              <a:cs typeface="Calibri" panose="020F0502020204030204" pitchFamily="34" charset="0"/>
            </a:endParaRPr>
          </a:p>
          <a:p>
            <a:pPr algn="just" rtl="1">
              <a:lnSpc>
                <a:spcPct val="115000"/>
              </a:lnSpc>
            </a:pPr>
            <a:endParaRPr lang="en-US" sz="3200" b="1" i="1" dirty="0">
              <a:latin typeface="Calibri" panose="020F0502020204030204" pitchFamily="34" charset="0"/>
              <a:ea typeface="Times New Roman" panose="02020603050405020304" pitchFamily="18" charset="0"/>
              <a:cs typeface="Calibri" panose="020F0502020204030204" pitchFamily="34" charset="0"/>
            </a:endParaRPr>
          </a:p>
          <a:p>
            <a:pPr algn="justLow" rtl="1">
              <a:lnSpc>
                <a:spcPct val="115000"/>
              </a:lnSpc>
            </a:pPr>
            <a:r>
              <a:rPr lang="ar-EG" sz="3200" b="1" i="1" dirty="0">
                <a:latin typeface="Calibri" panose="020F0502020204030204" pitchFamily="34" charset="0"/>
                <a:ea typeface="Times New Roman" panose="02020603050405020304" pitchFamily="18" charset="0"/>
                <a:cs typeface="Calibri" panose="020F0502020204030204" pitchFamily="34" charset="0"/>
              </a:rPr>
              <a:t>   والمعوقات الشخصية هي تلك المرتبطة بالمرأة نفسها وتتضمن ضعف قدرة المرأة على تنظيم الوقت، والخوف من الفشل، وكذلك خوف النساء من تحمل المسئوليات الاجتماعية </a:t>
            </a:r>
            <a:r>
              <a:rPr lang="ar-EG" sz="3200" b="1" i="1" dirty="0" err="1">
                <a:latin typeface="Calibri" panose="020F0502020204030204" pitchFamily="34" charset="0"/>
                <a:ea typeface="Times New Roman" panose="02020603050405020304" pitchFamily="18" charset="0"/>
                <a:cs typeface="Calibri" panose="020F0502020204030204" pitchFamily="34" charset="0"/>
              </a:rPr>
              <a:t>وعدولهن</a:t>
            </a:r>
            <a:r>
              <a:rPr lang="ar-EG" sz="3200" b="1" i="1" dirty="0">
                <a:latin typeface="Calibri" panose="020F0502020204030204" pitchFamily="34" charset="0"/>
                <a:ea typeface="Times New Roman" panose="02020603050405020304" pitchFamily="18" charset="0"/>
                <a:cs typeface="Calibri" panose="020F0502020204030204" pitchFamily="34" charset="0"/>
              </a:rPr>
              <a:t> عن القيام بمهام تتطلب الخروج من البيت والبقاء خارجه مدة طويلة</a:t>
            </a:r>
            <a:r>
              <a:rPr lang="ar-SA" sz="3200" b="1" i="1" dirty="0">
                <a:latin typeface="Calibri" panose="020F0502020204030204" pitchFamily="34" charset="0"/>
                <a:ea typeface="Times New Roman" panose="02020603050405020304" pitchFamily="18" charset="0"/>
                <a:cs typeface="Calibri" panose="020F0502020204030204" pitchFamily="34" charset="0"/>
              </a:rPr>
              <a:t> والتقصير على حياتهم الاسرية </a:t>
            </a:r>
            <a:r>
              <a:rPr lang="ar-EG" sz="3200" b="1" i="1" dirty="0">
                <a:latin typeface="Calibri" panose="020F0502020204030204" pitchFamily="34" charset="0"/>
                <a:ea typeface="Times New Roman" panose="02020603050405020304" pitchFamily="18" charset="0"/>
                <a:cs typeface="Calibri" panose="020F0502020204030204" pitchFamily="34" charset="0"/>
              </a:rPr>
              <a:t> </a:t>
            </a:r>
            <a:r>
              <a:rPr lang="ar-SA" sz="3200" b="1" i="1" dirty="0">
                <a:latin typeface="Calibri" panose="020F0502020204030204" pitchFamily="34" charset="0"/>
                <a:ea typeface="Times New Roman" panose="02020603050405020304" pitchFamily="18" charset="0"/>
                <a:cs typeface="Calibri" panose="020F0502020204030204" pitchFamily="34" charset="0"/>
              </a:rPr>
              <a:t>.</a:t>
            </a:r>
            <a:endParaRPr lang="en-US" sz="3200" b="1" i="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1831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8A2C6-A922-39FE-6618-4CF753DAC256}"/>
              </a:ext>
            </a:extLst>
          </p:cNvPr>
          <p:cNvSpPr txBox="1"/>
          <p:nvPr/>
        </p:nvSpPr>
        <p:spPr>
          <a:xfrm>
            <a:off x="990600" y="628866"/>
            <a:ext cx="16916400" cy="3240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rtl="1">
              <a:lnSpc>
                <a:spcPct val="115000"/>
              </a:lnSpc>
            </a:pPr>
            <a:r>
              <a:rPr lang="ar-SA" sz="3600" b="1" dirty="0">
                <a:effectLst/>
                <a:latin typeface="Calibri" panose="020F0502020204030204" pitchFamily="34" charset="0"/>
                <a:ea typeface="Times New Roman" panose="02020603050405020304" pitchFamily="18" charset="0"/>
                <a:cs typeface="Calibri" panose="020F0502020204030204" pitchFamily="34" charset="0"/>
              </a:rPr>
              <a:t>4-</a:t>
            </a:r>
            <a:r>
              <a:rPr lang="ar-EG" sz="3600" b="1" dirty="0">
                <a:effectLst/>
                <a:latin typeface="Calibri" panose="020F0502020204030204" pitchFamily="34" charset="0"/>
                <a:ea typeface="Times New Roman" panose="02020603050405020304" pitchFamily="18" charset="0"/>
                <a:cs typeface="Calibri" panose="020F0502020204030204" pitchFamily="34" charset="0"/>
              </a:rPr>
              <a:t> العوامل الاقتصادية: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Low" rtl="1">
              <a:lnSpc>
                <a:spcPct val="115000"/>
              </a:lnSpc>
              <a:buFont typeface="Symbol" panose="05050102010706020507" pitchFamily="18" charset="2"/>
              <a:buChar char=""/>
            </a:pPr>
            <a:r>
              <a:rPr lang="ar-EG" sz="3600" dirty="0">
                <a:effectLst/>
                <a:latin typeface="Calibri" panose="020F0502020204030204" pitchFamily="34" charset="0"/>
                <a:ea typeface="Times New Roman" panose="02020603050405020304" pitchFamily="18" charset="0"/>
                <a:cs typeface="Calibri" panose="020F0502020204030204" pitchFamily="34" charset="0"/>
              </a:rPr>
              <a:t>انخفاض مستوى الأجور المقدمة في القطاع الخاص مقارنة بالقطاع الحكومي.</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Low" rtl="1">
              <a:lnSpc>
                <a:spcPct val="115000"/>
              </a:lnSpc>
              <a:buFont typeface="Symbol" panose="05050102010706020507" pitchFamily="18" charset="2"/>
              <a:buChar char=""/>
            </a:pPr>
            <a:r>
              <a:rPr lang="ar-EG" sz="3600" dirty="0">
                <a:effectLst/>
                <a:latin typeface="Calibri" panose="020F0502020204030204" pitchFamily="34" charset="0"/>
                <a:ea typeface="Times New Roman" panose="02020603050405020304" pitchFamily="18" charset="0"/>
                <a:cs typeface="Calibri" panose="020F0502020204030204" pitchFamily="34" charset="0"/>
              </a:rPr>
              <a:t>منافسة العمالة الوافدة على سوق العمل بسبب انخفاض رواتبها.</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Low" rtl="1">
              <a:lnSpc>
                <a:spcPct val="115000"/>
              </a:lnSpc>
              <a:buFont typeface="Symbol" panose="05050102010706020507" pitchFamily="18" charset="2"/>
              <a:buChar char=""/>
            </a:pPr>
            <a:r>
              <a:rPr lang="ar-EG" sz="3600" dirty="0">
                <a:effectLst/>
                <a:latin typeface="Calibri" panose="020F0502020204030204" pitchFamily="34" charset="0"/>
                <a:ea typeface="Times New Roman" panose="02020603050405020304" pitchFamily="18" charset="0"/>
                <a:cs typeface="Calibri" panose="020F0502020204030204" pitchFamily="34" charset="0"/>
              </a:rPr>
              <a:t>عدم تناسب الراتب المعروض مع الجهد المبذول.</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Low" rtl="1">
              <a:lnSpc>
                <a:spcPct val="115000"/>
              </a:lnSpc>
              <a:buFont typeface="Symbol" panose="05050102010706020507" pitchFamily="18" charset="2"/>
              <a:buChar char=""/>
            </a:pPr>
            <a:r>
              <a:rPr lang="ar-EG" sz="3600" dirty="0">
                <a:effectLst/>
                <a:latin typeface="Calibri" panose="020F0502020204030204" pitchFamily="34" charset="0"/>
                <a:ea typeface="Times New Roman" panose="02020603050405020304" pitchFamily="18" charset="0"/>
                <a:cs typeface="Calibri" panose="020F0502020204030204" pitchFamily="34" charset="0"/>
              </a:rPr>
              <a:t>عدم توافر المكافآت والحوافز المادية.</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4D77B094-3E4D-E727-1BF6-A0CE4D983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500"/>
            <a:ext cx="18288000" cy="4648200"/>
          </a:xfrm>
          <a:prstGeom prst="rect">
            <a:avLst/>
          </a:prstGeom>
        </p:spPr>
      </p:pic>
    </p:spTree>
    <p:extLst>
      <p:ext uri="{BB962C8B-B14F-4D97-AF65-F5344CB8AC3E}">
        <p14:creationId xmlns:p14="http://schemas.microsoft.com/office/powerpoint/2010/main" val="48034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59B3F7-D6DD-7AF2-3278-6FA73E1D106A}"/>
              </a:ext>
            </a:extLst>
          </p:cNvPr>
          <p:cNvSpPr txBox="1"/>
          <p:nvPr/>
        </p:nvSpPr>
        <p:spPr>
          <a:xfrm>
            <a:off x="7936523" y="283259"/>
            <a:ext cx="10134600" cy="97204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lnSpc>
                <a:spcPct val="150000"/>
              </a:lnSpc>
            </a:pPr>
            <a:r>
              <a:rPr lang="ar-EG" sz="2800" b="1" dirty="0">
                <a:effectLst/>
                <a:latin typeface="Calibri" panose="020F0502020204030204" pitchFamily="34" charset="0"/>
                <a:ea typeface="Times New Roman" panose="02020603050405020304" pitchFamily="18" charset="0"/>
                <a:cs typeface="Calibri" panose="020F0502020204030204" pitchFamily="34" charset="0"/>
              </a:rPr>
              <a:t>التوصيات: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تصحيح الصورة الذهنية السائدة عن المرأة في المجتمع عن طريق تقديم المناهج الدراسية والبرامج التلفزيونية وجميع وسائل الإعلام التي ترفع من قيمة ودور المرأة في المجتمع.</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تفعيل القوانين والتشريعات التي تعطي دوراً مهماً للمرأة وتشجيع مكاناتها في المجتمع العراقي للحصول على فرصة مشاركة في أداءها للواجبات والحقوق وفرض تكافؤ الفرص في العلم والعمل.</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وضع برامج التدريبية خاصة تشجع دور المرأة وتعزز ثقتها وقدراتها الإدارية لكي تتمكن من العمل في كافة المجالات المختلفة.</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إجراء البحوث العلمية في مجال تمكين المرأة لتعرف على العوامل الحقيقية التي تقف وراء عدم تمكين المرأة العراقية اجتماعيا وسياسياً واقتصادياً، والتوعية بأهميتها في المجتمع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تفعيل واتخاذ الإجراءات المناسبة لتقويم الواقع الثقافي والاجتماعي تجاه المرأة ودورها في المجتمع.</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150000"/>
              </a:lnSpc>
              <a:buFont typeface="+mj-lt"/>
              <a:buAutoNum type="arabicPeriod"/>
              <a:tabLst>
                <a:tab pos="57150" algn="l"/>
                <a:tab pos="237490" algn="r"/>
              </a:tabLst>
            </a:pPr>
            <a:r>
              <a:rPr lang="ar-EG" sz="2800" dirty="0">
                <a:effectLst/>
                <a:latin typeface="Calibri" panose="020F0502020204030204" pitchFamily="34" charset="0"/>
                <a:ea typeface="Times New Roman" panose="02020603050405020304" pitchFamily="18" charset="0"/>
                <a:cs typeface="Calibri" panose="020F0502020204030204" pitchFamily="34" charset="0"/>
              </a:rPr>
              <a:t>بث اعلامي لصالح قضايا المرأة وذلك لتغيير الصور النمطية للمرأة في المجتمع العراقي.</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4757CF62-72FF-01B5-4DF3-1F78E601E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9100"/>
            <a:ext cx="7264114" cy="9601200"/>
          </a:xfrm>
          <a:prstGeom prst="rect">
            <a:avLst/>
          </a:prstGeom>
        </p:spPr>
      </p:pic>
    </p:spTree>
    <p:extLst>
      <p:ext uri="{BB962C8B-B14F-4D97-AF65-F5344CB8AC3E}">
        <p14:creationId xmlns:p14="http://schemas.microsoft.com/office/powerpoint/2010/main" val="169958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1285C-14A7-B8A9-DBAD-75964D4881D6}"/>
              </a:ext>
            </a:extLst>
          </p:cNvPr>
          <p:cNvSpPr txBox="1"/>
          <p:nvPr/>
        </p:nvSpPr>
        <p:spPr>
          <a:xfrm>
            <a:off x="1143000" y="723900"/>
            <a:ext cx="16230600" cy="600408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27025" indent="-327025" algn="just" rtl="1">
              <a:lnSpc>
                <a:spcPct val="200000"/>
              </a:lnSpc>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المصادر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200000"/>
              </a:lnSpc>
              <a:buFont typeface="+mj-lt"/>
              <a:buAutoNum type="arabicPeriod"/>
            </a:pPr>
            <a:r>
              <a:rPr lang="ar-SA" sz="2800" b="1" dirty="0">
                <a:effectLst/>
                <a:latin typeface="Calibri" panose="020F0502020204030204" pitchFamily="34" charset="0"/>
                <a:ea typeface="Times New Roman" panose="02020603050405020304" pitchFamily="18" charset="0"/>
                <a:cs typeface="Calibri" panose="020F0502020204030204" pitchFamily="34" charset="0"/>
              </a:rPr>
              <a:t>ثائر رحيم كاظم ، 2006 ، </a:t>
            </a:r>
            <a:r>
              <a:rPr lang="ar-EG" sz="2800" b="1" dirty="0">
                <a:effectLst/>
                <a:latin typeface="Calibri" panose="020F0502020204030204" pitchFamily="34" charset="0"/>
                <a:ea typeface="Times New Roman" panose="02020603050405020304" pitchFamily="18" charset="0"/>
                <a:cs typeface="Calibri" panose="020F0502020204030204" pitchFamily="34" charset="0"/>
              </a:rPr>
              <a:t>معوقات تمكين المرأة في المجتمع العراقي دراسة ميدانية  في جامعة القادسية ، مجلة جامعة بابل / العلوم الإنسانية ، مجلد 42 / العدد 2 : 6102.</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200000"/>
              </a:lnSpc>
              <a:buFont typeface="+mj-lt"/>
              <a:buAutoNum type="arabicPeriod"/>
            </a:pPr>
            <a:r>
              <a:rPr lang="ar-EG" sz="2800" b="1" dirty="0">
                <a:effectLst/>
                <a:latin typeface="Calibri" panose="020F0502020204030204" pitchFamily="34" charset="0"/>
                <a:ea typeface="Times New Roman" panose="02020603050405020304" pitchFamily="18" charset="0"/>
                <a:cs typeface="Calibri" panose="020F0502020204030204" pitchFamily="34" charset="0"/>
              </a:rPr>
              <a:t>لطيف كامل كليوي ، زينب علي مظلوم ، 2020 ، التحليل جغرافي سياسي لمحددات تمكين المرأة في العراق ، مجلة مداد الآداب  / العدد الخاص بالمؤتمرات 2019/2020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rtl="1">
              <a:lnSpc>
                <a:spcPct val="200000"/>
              </a:lnSpc>
              <a:buFont typeface="+mj-lt"/>
              <a:buAutoNum type="arabicPeriod"/>
            </a:pPr>
            <a:r>
              <a:rPr lang="ar-IQ" sz="2800" b="1" dirty="0">
                <a:effectLst/>
                <a:latin typeface="Calibri" panose="020F0502020204030204" pitchFamily="34" charset="0"/>
                <a:ea typeface="Times New Roman" panose="02020603050405020304" pitchFamily="18" charset="0"/>
                <a:cs typeface="Calibri" panose="020F0502020204030204" pitchFamily="34" charset="0"/>
              </a:rPr>
              <a:t>امل محمد ، الاء حسن ، هنوف حميد ، 2020 ، معوقات تمكين المرأة في العمل التي تحد من تعزيز الابداع لدى المجتمع السعودي ، جامعة أم القرى / كلية إدارة الاعمال ، السعودية</a:t>
            </a:r>
            <a:r>
              <a:rPr lang="ar-IQ"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976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333" b="-5333"/>
            </a:stretch>
          </a:blipFill>
        </p:spPr>
      </p:sp>
      <p:sp>
        <p:nvSpPr>
          <p:cNvPr id="3" name="TextBox 3"/>
          <p:cNvSpPr txBox="1"/>
          <p:nvPr/>
        </p:nvSpPr>
        <p:spPr>
          <a:xfrm>
            <a:off x="4800600" y="3771900"/>
            <a:ext cx="8345454" cy="1099725"/>
          </a:xfrm>
          <a:prstGeom prst="rect">
            <a:avLst/>
          </a:prstGeom>
        </p:spPr>
        <p:txBody>
          <a:bodyPr lIns="0" tIns="0" rIns="0" bIns="0" rtlCol="0" anchor="t">
            <a:spAutoFit/>
          </a:bodyPr>
          <a:lstStyle/>
          <a:p>
            <a:pPr marL="0" marR="0" lvl="0" indent="0" algn="ctr" defTabSz="914400" rtl="0" eaLnBrk="1" fontAlgn="auto" latinLnBrk="0" hangingPunct="1">
              <a:lnSpc>
                <a:spcPts val="8925"/>
              </a:lnSpc>
              <a:spcBef>
                <a:spcPts val="0"/>
              </a:spcBef>
              <a:spcAft>
                <a:spcPts val="0"/>
              </a:spcAft>
              <a:buClrTx/>
              <a:buSzTx/>
              <a:buFontTx/>
              <a:buNone/>
              <a:tabLst/>
              <a:defRPr/>
            </a:pPr>
            <a:r>
              <a:rPr kumimoji="0" lang="ar-SA" sz="72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شكراً لحسن اصغائكم </a:t>
            </a:r>
            <a:endParaRPr kumimoji="0" lang="en-US" sz="72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67800" y="2171700"/>
            <a:ext cx="7152494" cy="7152494"/>
          </a:xfrm>
          <a:custGeom>
            <a:avLst/>
            <a:gdLst/>
            <a:ahLst/>
            <a:cxnLst/>
            <a:rect l="l" t="t" r="r" b="b"/>
            <a:pathLst>
              <a:path w="7152494" h="7152494">
                <a:moveTo>
                  <a:pt x="0" y="0"/>
                </a:moveTo>
                <a:lnTo>
                  <a:pt x="7152494" y="0"/>
                </a:lnTo>
                <a:lnTo>
                  <a:pt x="7152494" y="7152494"/>
                </a:lnTo>
                <a:lnTo>
                  <a:pt x="0" y="71524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9829990" y="447987"/>
            <a:ext cx="6257330" cy="1397883"/>
          </a:xfrm>
          <a:prstGeom prst="rect">
            <a:avLst/>
          </a:prstGeom>
        </p:spPr>
        <p:txBody>
          <a:bodyPr lIns="0" tIns="0" rIns="0" bIns="0" rtlCol="0" anchor="t">
            <a:spAutoFit/>
          </a:bodyPr>
          <a:lstStyle/>
          <a:p>
            <a:pPr algn="ctr" rtl="1">
              <a:lnSpc>
                <a:spcPts val="12039"/>
              </a:lnSpc>
            </a:pPr>
            <a:r>
              <a:rPr lang="en-US" sz="7200" dirty="0" err="1">
                <a:solidFill>
                  <a:srgbClr val="A20E20"/>
                </a:solidFill>
                <a:latin typeface="Calibri" panose="020F0502020204030204" pitchFamily="34" charset="0"/>
                <a:cs typeface="Calibri" panose="020F0502020204030204" pitchFamily="34" charset="0"/>
              </a:rPr>
              <a:t>الفئة</a:t>
            </a:r>
            <a:r>
              <a:rPr lang="en-US" sz="7200" dirty="0">
                <a:solidFill>
                  <a:srgbClr val="A20E20"/>
                </a:solidFill>
                <a:latin typeface="Calibri" panose="020F0502020204030204" pitchFamily="34" charset="0"/>
                <a:cs typeface="Calibri" panose="020F0502020204030204" pitchFamily="34" charset="0"/>
              </a:rPr>
              <a:t> </a:t>
            </a:r>
            <a:r>
              <a:rPr lang="en-US" sz="7200" dirty="0" err="1">
                <a:solidFill>
                  <a:srgbClr val="A20E20"/>
                </a:solidFill>
                <a:latin typeface="Calibri" panose="020F0502020204030204" pitchFamily="34" charset="0"/>
                <a:cs typeface="Calibri" panose="020F0502020204030204" pitchFamily="34" charset="0"/>
              </a:rPr>
              <a:t>المستهدفة</a:t>
            </a:r>
            <a:r>
              <a:rPr lang="en-US" sz="7200" dirty="0">
                <a:solidFill>
                  <a:srgbClr val="A20E20"/>
                </a:solidFill>
                <a:latin typeface="Calibri" panose="020F0502020204030204" pitchFamily="34" charset="0"/>
                <a:cs typeface="Calibri" panose="020F0502020204030204" pitchFamily="34" charset="0"/>
              </a:rPr>
              <a:t> </a:t>
            </a:r>
          </a:p>
        </p:txBody>
      </p:sp>
      <p:sp>
        <p:nvSpPr>
          <p:cNvPr id="8" name="TextBox 8"/>
          <p:cNvSpPr txBox="1"/>
          <p:nvPr/>
        </p:nvSpPr>
        <p:spPr>
          <a:xfrm>
            <a:off x="9263204" y="3771113"/>
            <a:ext cx="6495738" cy="5454378"/>
          </a:xfrm>
          <a:prstGeom prst="rect">
            <a:avLst/>
          </a:prstGeom>
        </p:spPr>
        <p:txBody>
          <a:bodyPr lIns="0" tIns="0" rIns="0" bIns="0" rtlCol="0" anchor="t">
            <a:spAutoFit/>
          </a:bodyPr>
          <a:lstStyle/>
          <a:p>
            <a:pPr algn="ctr" rtl="1">
              <a:lnSpc>
                <a:spcPts val="10779"/>
              </a:lnSpc>
            </a:pPr>
            <a:r>
              <a:rPr lang="ar-SA" sz="7699" dirty="0">
                <a:solidFill>
                  <a:srgbClr val="000000"/>
                </a:solidFill>
                <a:latin typeface="Calibri" panose="020F0502020204030204" pitchFamily="34" charset="0"/>
                <a:cs typeface="Calibri" panose="020F0502020204030204" pitchFamily="34" charset="0"/>
              </a:rPr>
              <a:t>أساتذة و </a:t>
            </a:r>
            <a:r>
              <a:rPr lang="ar-SA" sz="7699" dirty="0" err="1">
                <a:solidFill>
                  <a:srgbClr val="000000"/>
                </a:solidFill>
                <a:latin typeface="Calibri" panose="020F0502020204030204" pitchFamily="34" charset="0"/>
                <a:cs typeface="Calibri" panose="020F0502020204030204" pitchFamily="34" charset="0"/>
              </a:rPr>
              <a:t>موظفوا</a:t>
            </a:r>
            <a:r>
              <a:rPr lang="ar-SA" sz="7699" dirty="0">
                <a:solidFill>
                  <a:srgbClr val="000000"/>
                </a:solidFill>
                <a:latin typeface="Calibri" panose="020F0502020204030204" pitchFamily="34" charset="0"/>
                <a:cs typeface="Calibri" panose="020F0502020204030204" pitchFamily="34" charset="0"/>
              </a:rPr>
              <a:t> التعليم العالي والبحث العلمي وطلبة الجامعات</a:t>
            </a:r>
            <a:endParaRPr lang="en-US" sz="7699"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C958457-0B17-2982-81A1-B61BF6DE9536}"/>
              </a:ext>
            </a:extLst>
          </p:cNvPr>
          <p:cNvPicPr>
            <a:picLocks noChangeAspect="1"/>
          </p:cNvPicPr>
          <p:nvPr/>
        </p:nvPicPr>
        <p:blipFill rotWithShape="1">
          <a:blip r:embed="rId4">
            <a:extLst>
              <a:ext uri="{28A0092B-C50C-407E-A947-70E740481C1C}">
                <a14:useLocalDpi xmlns:a14="http://schemas.microsoft.com/office/drawing/2010/main" val="0"/>
              </a:ext>
            </a:extLst>
          </a:blip>
          <a:srcRect l="28750" t="32964" r="55834" b="29999"/>
          <a:stretch/>
        </p:blipFill>
        <p:spPr>
          <a:xfrm>
            <a:off x="1828800" y="1220197"/>
            <a:ext cx="5638800" cy="76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665"/>
    </mc:Choice>
    <mc:Fallback xmlns="">
      <p:transition spd="slow" advTm="66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76200" y="9250180"/>
            <a:ext cx="17705297" cy="1028700"/>
            <a:chOff x="0" y="0"/>
            <a:chExt cx="3223775" cy="187305"/>
          </a:xfrm>
        </p:grpSpPr>
        <p:sp>
          <p:nvSpPr>
            <p:cNvPr id="9" name="Freeform 9"/>
            <p:cNvSpPr/>
            <p:nvPr/>
          </p:nvSpPr>
          <p:spPr>
            <a:xfrm>
              <a:off x="0" y="0"/>
              <a:ext cx="3223775" cy="187305"/>
            </a:xfrm>
            <a:custGeom>
              <a:avLst/>
              <a:gdLst/>
              <a:ahLst/>
              <a:cxnLst/>
              <a:rect l="l" t="t" r="r" b="b"/>
              <a:pathLst>
                <a:path w="3223775" h="187305">
                  <a:moveTo>
                    <a:pt x="203200" y="0"/>
                  </a:moveTo>
                  <a:lnTo>
                    <a:pt x="3020575" y="0"/>
                  </a:lnTo>
                  <a:lnTo>
                    <a:pt x="3223775" y="187305"/>
                  </a:lnTo>
                  <a:lnTo>
                    <a:pt x="0" y="187305"/>
                  </a:lnTo>
                  <a:lnTo>
                    <a:pt x="203200" y="0"/>
                  </a:lnTo>
                  <a:close/>
                </a:path>
              </a:pathLst>
            </a:custGeom>
            <a:solidFill>
              <a:srgbClr val="A20E20"/>
            </a:solidFill>
          </p:spPr>
        </p:sp>
        <p:sp>
          <p:nvSpPr>
            <p:cNvPr id="10" name="TextBox 10"/>
            <p:cNvSpPr txBox="1"/>
            <p:nvPr/>
          </p:nvSpPr>
          <p:spPr>
            <a:xfrm>
              <a:off x="127000" y="-38100"/>
              <a:ext cx="2969775" cy="22540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9179169" y="952500"/>
            <a:ext cx="8421520" cy="1117678"/>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algn="ctr" rtl="1">
              <a:lnSpc>
                <a:spcPct val="150000"/>
              </a:lnSpc>
            </a:pPr>
            <a:r>
              <a:rPr lang="en-US" sz="5400" b="1" dirty="0" err="1">
                <a:solidFill>
                  <a:srgbClr val="000000"/>
                </a:solidFill>
                <a:latin typeface="Calibri" panose="020F0502020204030204" pitchFamily="34" charset="0"/>
                <a:cs typeface="Calibri" panose="020F0502020204030204" pitchFamily="34" charset="0"/>
              </a:rPr>
              <a:t>الهدف</a:t>
            </a:r>
            <a:r>
              <a:rPr lang="en-US" sz="5400" b="1" dirty="0">
                <a:solidFill>
                  <a:srgbClr val="000000"/>
                </a:solidFill>
                <a:latin typeface="Calibri" panose="020F0502020204030204" pitchFamily="34" charset="0"/>
                <a:cs typeface="Calibri" panose="020F0502020204030204" pitchFamily="34" charset="0"/>
              </a:rPr>
              <a:t> </a:t>
            </a:r>
            <a:r>
              <a:rPr lang="en-US" sz="5400" b="1" dirty="0" err="1">
                <a:solidFill>
                  <a:srgbClr val="000000"/>
                </a:solidFill>
                <a:latin typeface="Calibri" panose="020F0502020204030204" pitchFamily="34" charset="0"/>
                <a:cs typeface="Calibri" panose="020F0502020204030204" pitchFamily="34" charset="0"/>
              </a:rPr>
              <a:t>العام</a:t>
            </a:r>
            <a:r>
              <a:rPr lang="en-US" sz="5400" b="1" dirty="0">
                <a:solidFill>
                  <a:srgbClr val="000000"/>
                </a:solidFill>
                <a:latin typeface="Calibri" panose="020F0502020204030204" pitchFamily="34" charset="0"/>
                <a:cs typeface="Calibri" panose="020F0502020204030204" pitchFamily="34" charset="0"/>
              </a:rPr>
              <a:t> </a:t>
            </a:r>
            <a:r>
              <a:rPr lang="en-US" sz="5400" b="1" dirty="0" err="1">
                <a:solidFill>
                  <a:srgbClr val="000000"/>
                </a:solidFill>
                <a:latin typeface="Calibri" panose="020F0502020204030204" pitchFamily="34" charset="0"/>
                <a:cs typeface="Calibri" panose="020F0502020204030204" pitchFamily="34" charset="0"/>
              </a:rPr>
              <a:t>من</a:t>
            </a:r>
            <a:r>
              <a:rPr lang="en-US" sz="5400" b="1" dirty="0">
                <a:solidFill>
                  <a:srgbClr val="000000"/>
                </a:solidFill>
                <a:latin typeface="Calibri" panose="020F0502020204030204" pitchFamily="34" charset="0"/>
                <a:cs typeface="Calibri" panose="020F0502020204030204" pitchFamily="34" charset="0"/>
              </a:rPr>
              <a:t> </a:t>
            </a:r>
            <a:r>
              <a:rPr lang="ar-SA" sz="5400" b="1" dirty="0">
                <a:solidFill>
                  <a:srgbClr val="000000"/>
                </a:solidFill>
                <a:latin typeface="Calibri" panose="020F0502020204030204" pitchFamily="34" charset="0"/>
                <a:cs typeface="Calibri" panose="020F0502020204030204" pitchFamily="34" charset="0"/>
              </a:rPr>
              <a:t>الحقيبة</a:t>
            </a:r>
            <a:r>
              <a:rPr lang="en-US" sz="5400" b="1" dirty="0">
                <a:solidFill>
                  <a:srgbClr val="000000"/>
                </a:solidFill>
                <a:latin typeface="Calibri" panose="020F0502020204030204" pitchFamily="34" charset="0"/>
                <a:cs typeface="Calibri" panose="020F0502020204030204" pitchFamily="34" charset="0"/>
              </a:rPr>
              <a:t> :</a:t>
            </a:r>
          </a:p>
        </p:txBody>
      </p:sp>
      <p:sp>
        <p:nvSpPr>
          <p:cNvPr id="15" name="TextBox 15"/>
          <p:cNvSpPr txBox="1"/>
          <p:nvPr/>
        </p:nvSpPr>
        <p:spPr>
          <a:xfrm>
            <a:off x="8839200" y="2628900"/>
            <a:ext cx="8761489" cy="2205732"/>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algn="just" rtl="1">
              <a:lnSpc>
                <a:spcPts val="4340"/>
              </a:lnSpc>
            </a:pPr>
            <a:r>
              <a:rPr lang="en-US" sz="3600" dirty="0" err="1">
                <a:solidFill>
                  <a:srgbClr val="000000"/>
                </a:solidFill>
                <a:latin typeface="Calibri" panose="020F0502020204030204" pitchFamily="34" charset="0"/>
                <a:cs typeface="Calibri" panose="020F0502020204030204" pitchFamily="34" charset="0"/>
              </a:rPr>
              <a:t>تقديم</a:t>
            </a:r>
            <a:r>
              <a:rPr lang="en-US" sz="3600" dirty="0">
                <a:solidFill>
                  <a:srgbClr val="000000"/>
                </a:solidFill>
                <a:latin typeface="Calibri" panose="020F0502020204030204" pitchFamily="34" charset="0"/>
                <a:cs typeface="Calibri" panose="020F0502020204030204" pitchFamily="34" charset="0"/>
              </a:rPr>
              <a:t> </a:t>
            </a:r>
            <a:r>
              <a:rPr lang="ar-SA" sz="3600" dirty="0">
                <a:solidFill>
                  <a:srgbClr val="000000"/>
                </a:solidFill>
                <a:latin typeface="Calibri" panose="020F0502020204030204" pitchFamily="34" charset="0"/>
                <a:cs typeface="Calibri" panose="020F0502020204030204" pitchFamily="34" charset="0"/>
              </a:rPr>
              <a:t>حقيبة</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متكامل</a:t>
            </a:r>
            <a:r>
              <a:rPr lang="ar-SA" sz="3600" dirty="0">
                <a:solidFill>
                  <a:srgbClr val="000000"/>
                </a:solidFill>
                <a:latin typeface="Calibri" panose="020F0502020204030204" pitchFamily="34" charset="0"/>
                <a:cs typeface="Calibri" panose="020F0502020204030204" pitchFamily="34" charset="0"/>
              </a:rPr>
              <a:t>ة</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يمكن</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للمتعلمين</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عن</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طريق</a:t>
            </a:r>
            <a:r>
              <a:rPr lang="ar-SA" sz="3600" dirty="0">
                <a:solidFill>
                  <a:srgbClr val="000000"/>
                </a:solidFill>
                <a:latin typeface="Calibri" panose="020F0502020204030204" pitchFamily="34" charset="0"/>
                <a:cs typeface="Calibri" panose="020F0502020204030204" pitchFamily="34" charset="0"/>
              </a:rPr>
              <a:t>ها</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التعرف</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على</a:t>
            </a:r>
            <a:r>
              <a:rPr lang="en-US" sz="3600" dirty="0">
                <a:solidFill>
                  <a:srgbClr val="000000"/>
                </a:solidFill>
                <a:latin typeface="Calibri" panose="020F0502020204030204" pitchFamily="34" charset="0"/>
                <a:cs typeface="Calibri" panose="020F0502020204030204" pitchFamily="34" charset="0"/>
              </a:rPr>
              <a:t> </a:t>
            </a:r>
            <a:r>
              <a:rPr lang="ar-SA" sz="3600" dirty="0">
                <a:solidFill>
                  <a:srgbClr val="000000"/>
                </a:solidFill>
                <a:latin typeface="Calibri" panose="020F0502020204030204" pitchFamily="34" charset="0"/>
                <a:cs typeface="Calibri" panose="020F0502020204030204" pitchFamily="34" charset="0"/>
              </a:rPr>
              <a:t>اهم المعوقات والتحديات  التي تواجهها المرأة في المجتمع العراقي  عن طريق تحليل </a:t>
            </a:r>
            <a:r>
              <a:rPr kumimoji="0" lang="ar-EG" sz="3600" i="0" u="none" strike="noStrike" kern="1200" cap="none" spc="0" normalizeH="0" baseline="0" noProof="0" dirty="0">
                <a:ln>
                  <a:noFill/>
                </a:ln>
                <a:solidFill>
                  <a:prstClr val="black"/>
                </a:solidFill>
                <a:uLnTx/>
                <a:uFillTx/>
                <a:latin typeface="Calibri" panose="020F0502020204030204" pitchFamily="34" charset="0"/>
                <a:ea typeface="Times New Roman" panose="02020603050405020304" pitchFamily="18" charset="0"/>
                <a:cs typeface="Calibri" panose="020F0502020204030204" pitchFamily="34" charset="0"/>
              </a:rPr>
              <a:t>للأبعاد الاجتماعية والاقتصادية والسياسية والشخصية </a:t>
            </a:r>
            <a:endParaRPr lang="en-US" sz="3600" dirty="0">
              <a:solidFill>
                <a:srgbClr val="000000"/>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DC41DD0-A88C-2E3A-F938-BE776E2C74C4}"/>
              </a:ext>
            </a:extLst>
          </p:cNvPr>
          <p:cNvPicPr>
            <a:picLocks noChangeAspect="1"/>
          </p:cNvPicPr>
          <p:nvPr/>
        </p:nvPicPr>
        <p:blipFill rotWithShape="1">
          <a:blip r:embed="rId2">
            <a:extLst>
              <a:ext uri="{28A0092B-C50C-407E-A947-70E740481C1C}">
                <a14:useLocalDpi xmlns:a14="http://schemas.microsoft.com/office/drawing/2010/main" val="0"/>
              </a:ext>
            </a:extLst>
          </a:blip>
          <a:srcRect l="19583" t="25477" r="43750" b="27857"/>
          <a:stretch/>
        </p:blipFill>
        <p:spPr>
          <a:xfrm>
            <a:off x="228600" y="800100"/>
            <a:ext cx="8305800" cy="800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675"/>
    </mc:Choice>
    <mc:Fallback xmlns="">
      <p:transition spd="slow" advTm="286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2000"/>
            </a:blip>
            <a:stretch>
              <a:fillRect t="-9259" b="-9259"/>
            </a:stretch>
          </a:blipFill>
        </p:spPr>
      </p:sp>
      <p:sp>
        <p:nvSpPr>
          <p:cNvPr id="3" name="TextBox 3"/>
          <p:cNvSpPr txBox="1"/>
          <p:nvPr/>
        </p:nvSpPr>
        <p:spPr>
          <a:xfrm>
            <a:off x="1371600" y="2153888"/>
            <a:ext cx="16459200" cy="6181244"/>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marL="1162674" lvl="1" indent="-742950" algn="r" rtl="1">
              <a:lnSpc>
                <a:spcPts val="7037"/>
              </a:lnSpc>
              <a:buFont typeface="+mj-lt"/>
              <a:buAutoNum type="arabicPeriod"/>
            </a:pPr>
            <a:r>
              <a:rPr lang="en-US" sz="3600" dirty="0">
                <a:solidFill>
                  <a:srgbClr val="000000"/>
                </a:solidFill>
                <a:latin typeface="Calibri" panose="020F0502020204030204" pitchFamily="34" charset="0"/>
                <a:cs typeface="Calibri" panose="020F0502020204030204" pitchFamily="34" charset="0"/>
              </a:rPr>
              <a:t>.</a:t>
            </a:r>
            <a:r>
              <a:rPr lang="ar-SA" sz="3600" b="0" i="0" dirty="0">
                <a:solidFill>
                  <a:srgbClr val="181828"/>
                </a:solidFill>
                <a:effectLst/>
                <a:latin typeface="Noto Naskh Arabic"/>
              </a:rPr>
              <a:t> في نهاية الجلسة من الممكن  ان تسطيع المتشاركة من لعب دور فعال في تحسين حياتهاّ والدفاع عن حقوقها في المجتمع .</a:t>
            </a:r>
          </a:p>
          <a:p>
            <a:pPr marL="1162674" lvl="1" indent="-742950" algn="r" rtl="1">
              <a:lnSpc>
                <a:spcPts val="7037"/>
              </a:lnSpc>
              <a:buFont typeface="+mj-lt"/>
              <a:buAutoNum type="arabicPeriod"/>
            </a:pPr>
            <a:r>
              <a:rPr lang="ar-SA" sz="3600" dirty="0">
                <a:solidFill>
                  <a:srgbClr val="181828"/>
                </a:solidFill>
                <a:latin typeface="Noto Naskh Arabic"/>
              </a:rPr>
              <a:t>التعرف على أوجه المقارنة بين أنواع التمكين و اهم  العوامل المؤثرة في تمكين المرأة.</a:t>
            </a:r>
          </a:p>
          <a:p>
            <a:pPr marL="1162674" lvl="1" indent="-742950" algn="r" rtl="1">
              <a:lnSpc>
                <a:spcPts val="7037"/>
              </a:lnSpc>
              <a:buFont typeface="+mj-lt"/>
              <a:buAutoNum type="arabicPeriod"/>
            </a:pPr>
            <a:r>
              <a:rPr lang="ar-SA" sz="3600" dirty="0">
                <a:solidFill>
                  <a:srgbClr val="181828"/>
                </a:solidFill>
                <a:latin typeface="Noto Naskh Arabic"/>
              </a:rPr>
              <a:t>التعرف على المعوقات الرئيسية لتمكين المرأة في المجتمع .</a:t>
            </a:r>
          </a:p>
          <a:p>
            <a:pPr marL="1162674" lvl="1" indent="-742950" algn="r" rtl="1">
              <a:lnSpc>
                <a:spcPts val="7037"/>
              </a:lnSpc>
              <a:buFont typeface="+mj-lt"/>
              <a:buAutoNum type="arabicPeriod"/>
            </a:pPr>
            <a:endParaRPr lang="ar-SA" sz="3600" b="0" i="0" dirty="0">
              <a:solidFill>
                <a:srgbClr val="181828"/>
              </a:solidFill>
              <a:effectLst/>
              <a:latin typeface="Noto Naskh Arabic"/>
            </a:endParaRPr>
          </a:p>
          <a:p>
            <a:pPr marL="1162674" lvl="1" indent="-742950" algn="r" rtl="1">
              <a:lnSpc>
                <a:spcPts val="7037"/>
              </a:lnSpc>
              <a:buFont typeface="+mj-lt"/>
              <a:buAutoNum type="arabicPeriod"/>
            </a:pPr>
            <a:endParaRPr lang="ar-SA" sz="3600" b="0" i="0" dirty="0">
              <a:solidFill>
                <a:srgbClr val="181828"/>
              </a:solidFill>
              <a:effectLst/>
              <a:latin typeface="Noto Naskh Arabic"/>
            </a:endParaRPr>
          </a:p>
          <a:p>
            <a:pPr marL="1162674" lvl="1" indent="-742950" algn="r" rtl="1">
              <a:lnSpc>
                <a:spcPts val="7037"/>
              </a:lnSpc>
              <a:buFont typeface="+mj-lt"/>
              <a:buAutoNum type="arabicPeriod"/>
            </a:pPr>
            <a:endParaRPr lang="en-US" sz="3600" dirty="0">
              <a:solidFill>
                <a:srgbClr val="000000"/>
              </a:solidFill>
              <a:latin typeface="Calibri" panose="020F0502020204030204" pitchFamily="34" charset="0"/>
              <a:cs typeface="Calibri" panose="020F0502020204030204" pitchFamily="34" charset="0"/>
            </a:endParaRPr>
          </a:p>
        </p:txBody>
      </p:sp>
      <p:sp>
        <p:nvSpPr>
          <p:cNvPr id="5" name="TextBox 5"/>
          <p:cNvSpPr txBox="1"/>
          <p:nvPr/>
        </p:nvSpPr>
        <p:spPr>
          <a:xfrm>
            <a:off x="12049582" y="518477"/>
            <a:ext cx="5099717" cy="925703"/>
          </a:xfrm>
          <a:prstGeom prst="rect">
            <a:avLst/>
          </a:prstGeom>
        </p:spPr>
        <p:txBody>
          <a:bodyPr lIns="0" tIns="0" rIns="0" bIns="0" rtlCol="0" anchor="t">
            <a:spAutoFit/>
          </a:bodyPr>
          <a:lstStyle/>
          <a:p>
            <a:pPr algn="ctr" rtl="1">
              <a:lnSpc>
                <a:spcPts val="7656"/>
              </a:lnSpc>
            </a:pPr>
            <a:r>
              <a:rPr lang="ar-SA" sz="5469" b="1" i="1" dirty="0">
                <a:solidFill>
                  <a:srgbClr val="A20E2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الأهداف السلوكية </a:t>
            </a:r>
            <a:r>
              <a:rPr lang="en-US" sz="5469" b="1" i="1" dirty="0">
                <a:solidFill>
                  <a:srgbClr val="A20E2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4" name="Freeform 4"/>
          <p:cNvSpPr/>
          <p:nvPr/>
        </p:nvSpPr>
        <p:spPr>
          <a:xfrm>
            <a:off x="0" y="0"/>
            <a:ext cx="2389166" cy="10286999"/>
          </a:xfrm>
          <a:custGeom>
            <a:avLst/>
            <a:gdLst/>
            <a:ahLst/>
            <a:cxnLst/>
            <a:rect l="l" t="t" r="r" b="b"/>
            <a:pathLst>
              <a:path w="2389166" h="10489021">
                <a:moveTo>
                  <a:pt x="0" y="0"/>
                </a:moveTo>
                <a:lnTo>
                  <a:pt x="2389166" y="0"/>
                </a:lnTo>
                <a:lnTo>
                  <a:pt x="2389166" y="10489021"/>
                </a:lnTo>
                <a:lnTo>
                  <a:pt x="0" y="104890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advTm="23486"/>
    </mc:Choice>
    <mc:Fallback xmlns="">
      <p:transition spd="slow" advTm="234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61666E-6F63-B9AB-387E-104450D61357}"/>
              </a:ext>
            </a:extLst>
          </p:cNvPr>
          <p:cNvSpPr txBox="1"/>
          <p:nvPr/>
        </p:nvSpPr>
        <p:spPr>
          <a:xfrm>
            <a:off x="1562100" y="2095500"/>
            <a:ext cx="151638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1" eaLnBrk="1" fontAlgn="auto" latinLnBrk="0" hangingPunct="1">
              <a:lnSpc>
                <a:spcPct val="200000"/>
              </a:lnSpc>
              <a:spcBef>
                <a:spcPts val="0"/>
              </a:spcBef>
              <a:spcAft>
                <a:spcPts val="0"/>
              </a:spcAft>
              <a:buClrTx/>
              <a:buSzTx/>
              <a:buFontTx/>
              <a:buNone/>
              <a:tabLst/>
              <a:defRPr/>
            </a:pPr>
            <a:r>
              <a:rPr lang="ar-SA" sz="4800" b="1" i="1" dirty="0">
                <a:solidFill>
                  <a:srgbClr val="C00000"/>
                </a:solidFill>
                <a:effectLst>
                  <a:outerShdw blurRad="38100" dist="38100" dir="2700000" algn="tl">
                    <a:srgbClr val="000000">
                      <a:alpha val="43137"/>
                    </a:srgbClr>
                  </a:outerShdw>
                </a:effectLst>
                <a:latin typeface="DroidArabicKufi-Regular"/>
              </a:rPr>
              <a:t>عندما تُثقف رجلاً تكون قد ثقفت فرداً، وعندما تثقّف امرأة فإنما تثقف عائلة بأكملها</a:t>
            </a:r>
            <a:r>
              <a:rPr lang="ar-SA" sz="48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lang="ar-SA" sz="48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4800" b="1" i="1"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Calibri" panose="020F0502020204030204" pitchFamily="34" charset="0"/>
                <a:ea typeface="+mn-ea"/>
                <a:cs typeface="Calibri" panose="020F0502020204030204" pitchFamily="34" charset="0"/>
              </a:rPr>
              <a:t>"سقراط</a:t>
            </a:r>
            <a:r>
              <a:rPr lang="ar-SA" sz="4800" b="1" i="1"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endParaRPr kumimoji="0" lang="ar-SA" sz="4800" b="1" i="1"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853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08111" y="114300"/>
            <a:ext cx="6479889" cy="10172700"/>
            <a:chOff x="0" y="0"/>
            <a:chExt cx="1706637" cy="2709333"/>
          </a:xfrm>
        </p:grpSpPr>
        <p:sp>
          <p:nvSpPr>
            <p:cNvPr id="3" name="Freeform 3"/>
            <p:cNvSpPr/>
            <p:nvPr/>
          </p:nvSpPr>
          <p:spPr>
            <a:xfrm>
              <a:off x="0" y="0"/>
              <a:ext cx="1706637" cy="2709333"/>
            </a:xfrm>
            <a:custGeom>
              <a:avLst/>
              <a:gdLst/>
              <a:ahLst/>
              <a:cxnLst/>
              <a:rect l="l" t="t" r="r" b="b"/>
              <a:pathLst>
                <a:path w="1706637" h="2709333">
                  <a:moveTo>
                    <a:pt x="0" y="0"/>
                  </a:moveTo>
                  <a:lnTo>
                    <a:pt x="1706637" y="0"/>
                  </a:lnTo>
                  <a:lnTo>
                    <a:pt x="1706637" y="2709333"/>
                  </a:lnTo>
                  <a:lnTo>
                    <a:pt x="0" y="2709333"/>
                  </a:lnTo>
                  <a:close/>
                </a:path>
              </a:pathLst>
            </a:custGeom>
          </p:spPr>
          <p:style>
            <a:lnRef idx="1">
              <a:schemeClr val="accent1"/>
            </a:lnRef>
            <a:fillRef idx="2">
              <a:schemeClr val="accent1"/>
            </a:fillRef>
            <a:effectRef idx="1">
              <a:schemeClr val="accent1"/>
            </a:effectRef>
            <a:fontRef idx="minor">
              <a:schemeClr val="dk1"/>
            </a:fontRef>
          </p:style>
        </p:sp>
        <p:sp>
          <p:nvSpPr>
            <p:cNvPr id="4" name="TextBox 4"/>
            <p:cNvSpPr txBox="1"/>
            <p:nvPr/>
          </p:nvSpPr>
          <p:spPr>
            <a:xfrm>
              <a:off x="0" y="-28575"/>
              <a:ext cx="1706637" cy="2737908"/>
            </a:xfrm>
            <a:prstGeom prst="rect">
              <a:avLst/>
            </a:prstGeom>
          </p:spPr>
          <p:style>
            <a:lnRef idx="1">
              <a:schemeClr val="accent1"/>
            </a:lnRef>
            <a:fillRef idx="2">
              <a:schemeClr val="accent1"/>
            </a:fillRef>
            <a:effectRef idx="1">
              <a:schemeClr val="accent1"/>
            </a:effectRef>
            <a:fontRef idx="minor">
              <a:schemeClr val="dk1"/>
            </a:fontRef>
          </p:style>
          <p:txBody>
            <a:bodyPr lIns="50800" tIns="50800" rIns="50800" bIns="50800" rtlCol="0" anchor="ctr"/>
            <a:lstStyle/>
            <a:p>
              <a:pPr algn="ctr">
                <a:lnSpc>
                  <a:spcPts val="2100"/>
                </a:lnSpc>
              </a:pPr>
              <a:endParaRPr/>
            </a:p>
          </p:txBody>
        </p:sp>
      </p:grpSp>
      <p:sp>
        <p:nvSpPr>
          <p:cNvPr id="6" name="TextBox 6"/>
          <p:cNvSpPr txBox="1"/>
          <p:nvPr/>
        </p:nvSpPr>
        <p:spPr>
          <a:xfrm>
            <a:off x="503045" y="760839"/>
            <a:ext cx="11002107" cy="6849760"/>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marL="345441" lvl="1" algn="ctr" rtl="1">
              <a:lnSpc>
                <a:spcPts val="4768"/>
              </a:lnSpc>
            </a:pPr>
            <a:r>
              <a:rPr lang="ar-SA" sz="4400" b="1" dirty="0">
                <a:solidFill>
                  <a:srgbClr val="000000"/>
                </a:solidFill>
                <a:latin typeface="Calibri" panose="020F0502020204030204" pitchFamily="34" charset="0"/>
                <a:cs typeface="Calibri" panose="020F0502020204030204" pitchFamily="34" charset="0"/>
              </a:rPr>
              <a:t>مقدمة </a:t>
            </a:r>
          </a:p>
          <a:p>
            <a:pPr algn="just" rtl="1">
              <a:lnSpc>
                <a:spcPct val="115000"/>
              </a:lnSpc>
            </a:pPr>
            <a:r>
              <a:rPr lang="ar-IQ" sz="3600" dirty="0">
                <a:effectLst/>
                <a:latin typeface="Calibri" panose="020F0502020204030204" pitchFamily="34" charset="0"/>
                <a:ea typeface="Times New Roman" panose="02020603050405020304" pitchFamily="18" charset="0"/>
                <a:cs typeface="Calibri" panose="020F0502020204030204" pitchFamily="34" charset="0"/>
              </a:rPr>
              <a:t>تعد مشاركة المرأة في جميع مجالات الحياة ضرورة ملحة فهي تمثل نصف المجتمع بيولوجياً وسكانياً وتساهم مع الرجل في تحقيق أهداف التنمية بجوانبها المختلفة </a:t>
            </a:r>
            <a:r>
              <a:rPr lang="ar-SA" sz="3600" dirty="0">
                <a:effectLst/>
                <a:latin typeface="Calibri" panose="020F0502020204030204" pitchFamily="34" charset="0"/>
                <a:ea typeface="Times New Roman" panose="02020603050405020304" pitchFamily="18" charset="0"/>
                <a:cs typeface="Calibri" panose="020F0502020204030204" pitchFamily="34" charset="0"/>
              </a:rPr>
              <a:t>،</a:t>
            </a:r>
            <a:r>
              <a:rPr lang="ar-IQ" sz="3600" dirty="0">
                <a:effectLst/>
                <a:latin typeface="Calibri" panose="020F0502020204030204" pitchFamily="34" charset="0"/>
                <a:ea typeface="Times New Roman" panose="02020603050405020304" pitchFamily="18" charset="0"/>
                <a:cs typeface="Calibri" panose="020F0502020204030204" pitchFamily="34" charset="0"/>
              </a:rPr>
              <a:t>ذلك لما للمجتمع العراقي من سيسيولوجيا خاصة، فعندما نستذكر المجتمع العراقي، فيخطر إلى أذهاننا تلك التركة الاجتماعية المعقدة والمتشابكة، ذلك لأن هذا المجتمع يحمل في أرجائه كافة العناصر والطبقات الاجتماعية المختلفة ، ويأتي كل ذلك في ظل انعدام الدعم المعنوي و</a:t>
            </a:r>
            <a:r>
              <a:rPr lang="ar-SA" sz="3600" dirty="0">
                <a:effectLst/>
                <a:latin typeface="Calibri" panose="020F0502020204030204" pitchFamily="34" charset="0"/>
                <a:ea typeface="Times New Roman" panose="02020603050405020304" pitchFamily="18" charset="0"/>
                <a:cs typeface="Calibri" panose="020F0502020204030204" pitchFamily="34" charset="0"/>
              </a:rPr>
              <a:t>شبه </a:t>
            </a:r>
            <a:r>
              <a:rPr lang="ar-IQ" sz="3600" dirty="0">
                <a:effectLst/>
                <a:latin typeface="Calibri" panose="020F0502020204030204" pitchFamily="34" charset="0"/>
                <a:ea typeface="Times New Roman" panose="02020603050405020304" pitchFamily="18" charset="0"/>
                <a:cs typeface="Calibri" panose="020F0502020204030204" pitchFamily="34" charset="0"/>
              </a:rPr>
              <a:t>غياب دعم الحكومة لأحداث تأثيرات حقيقية على المستوى السياسي والثقافي والتنموي والاجتماعي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345441" lvl="1" algn="ctr" rtl="1">
              <a:lnSpc>
                <a:spcPts val="4768"/>
              </a:lnSpc>
            </a:pPr>
            <a:endParaRPr lang="en-US" sz="4800" dirty="0">
              <a:solidFill>
                <a:srgbClr val="000000"/>
              </a:solidFill>
              <a:latin typeface="Calibri" panose="020F0502020204030204" pitchFamily="34" charset="0"/>
              <a:cs typeface="Calibri" panose="020F0502020204030204" pitchFamily="34" charset="0"/>
            </a:endParaRPr>
          </a:p>
          <a:p>
            <a:pPr algn="just">
              <a:lnSpc>
                <a:spcPts val="4480"/>
              </a:lnSpc>
            </a:pPr>
            <a:endParaRPr lang="en-US" sz="3200" dirty="0">
              <a:solidFill>
                <a:srgbClr val="000000"/>
              </a:solidFill>
              <a:latin typeface="Helvetica World Bold"/>
              <a:cs typeface="Helvetica World Bold"/>
            </a:endParaRPr>
          </a:p>
        </p:txBody>
      </p:sp>
      <p:pic>
        <p:nvPicPr>
          <p:cNvPr id="8" name="Picture 7">
            <a:extLst>
              <a:ext uri="{FF2B5EF4-FFF2-40B4-BE49-F238E27FC236}">
                <a16:creationId xmlns:a16="http://schemas.microsoft.com/office/drawing/2014/main" id="{F98EEEBE-0894-12BE-5010-5491F727B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312" y="7010"/>
            <a:ext cx="6665373" cy="10279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524"/>
    </mc:Choice>
    <mc:Fallback xmlns="">
      <p:transition spd="slow" advTm="305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05DFE9-6C91-9CE1-B662-B9EE5B741FC9}"/>
              </a:ext>
            </a:extLst>
          </p:cNvPr>
          <p:cNvSpPr txBox="1"/>
          <p:nvPr/>
        </p:nvSpPr>
        <p:spPr>
          <a:xfrm>
            <a:off x="5638800" y="495300"/>
            <a:ext cx="12001500" cy="8141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ويشكل الحديث عن تمكين المرأة نقطة تقاطع ما بين ثقافة العزل والتهميش والتمييز وبين ثقافة النوع والمشاركة</a:t>
            </a:r>
            <a:r>
              <a:rPr lang="ar-SA"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50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    وقد تزايد الاهتمام العالمي بشكل ملحوظ بقضية المرأة </a:t>
            </a:r>
            <a:r>
              <a:rPr lang="ar-EG" sz="3200" dirty="0" err="1">
                <a:effectLst/>
                <a:latin typeface="Calibri" panose="020F0502020204030204" pitchFamily="34" charset="0"/>
                <a:ea typeface="Times New Roman" panose="02020603050405020304" pitchFamily="18" charset="0"/>
                <a:cs typeface="Calibri" panose="020F0502020204030204" pitchFamily="34" charset="0"/>
              </a:rPr>
              <a:t>وضرور</a:t>
            </a:r>
            <a:r>
              <a:rPr lang="ar-SA" sz="3200" dirty="0">
                <a:effectLst/>
                <a:latin typeface="Calibri" panose="020F0502020204030204" pitchFamily="34" charset="0"/>
                <a:ea typeface="Times New Roman" panose="02020603050405020304" pitchFamily="18" charset="0"/>
                <a:cs typeface="Calibri" panose="020F0502020204030204" pitchFamily="34" charset="0"/>
              </a:rPr>
              <a:t>ة مشاركته</a:t>
            </a:r>
            <a:r>
              <a:rPr lang="ar-EG" sz="3200" dirty="0">
                <a:effectLst/>
                <a:latin typeface="Calibri" panose="020F0502020204030204" pitchFamily="34" charset="0"/>
                <a:ea typeface="Times New Roman" panose="02020603050405020304" pitchFamily="18" charset="0"/>
                <a:cs typeface="Calibri" panose="020F0502020204030204" pitchFamily="34" charset="0"/>
              </a:rPr>
              <a:t>ا وإدماجها في عمليات المساواة، والتنمية، والسلام، منذ المؤتمر العالمي الأول للمرأة في المكسيك عام 1975 والثاني في كوبنهاجن 1980، والمؤتمر الثالث في نيروبي 1985، </a:t>
            </a:r>
            <a:r>
              <a:rPr lang="ar-SA" sz="3200" dirty="0">
                <a:effectLst/>
                <a:latin typeface="Calibri" panose="020F0502020204030204" pitchFamily="34" charset="0"/>
                <a:ea typeface="Times New Roman" panose="02020603050405020304" pitchFamily="18" charset="0"/>
                <a:cs typeface="Calibri" panose="020F0502020204030204" pitchFamily="34" charset="0"/>
              </a:rPr>
              <a:t>و </a:t>
            </a:r>
            <a:r>
              <a:rPr lang="ar-EG" sz="3200" dirty="0">
                <a:effectLst/>
                <a:latin typeface="Calibri" panose="020F0502020204030204" pitchFamily="34" charset="0"/>
                <a:ea typeface="Times New Roman" panose="02020603050405020304" pitchFamily="18" charset="0"/>
                <a:cs typeface="Calibri" panose="020F0502020204030204" pitchFamily="34" charset="0"/>
              </a:rPr>
              <a:t>كما بدأ ذلك واضحاً في نتائج المؤتمر الدولي الرابع للمرأة في بكين 1995 </a:t>
            </a:r>
            <a:r>
              <a:rPr lang="ar-SA"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algn="just" rtl="1">
              <a:lnSpc>
                <a:spcPct val="150000"/>
              </a:lnSpc>
            </a:pPr>
            <a:r>
              <a:rPr lang="ar-EG" sz="3200" dirty="0">
                <a:effectLst/>
                <a:latin typeface="Calibri" panose="020F0502020204030204" pitchFamily="34" charset="0"/>
                <a:ea typeface="Times New Roman" panose="02020603050405020304" pitchFamily="18" charset="0"/>
                <a:cs typeface="Calibri" panose="020F0502020204030204" pitchFamily="34" charset="0"/>
              </a:rPr>
              <a:t>   وبالرغم من</a:t>
            </a:r>
            <a:r>
              <a:rPr lang="ar-SA" sz="3200" dirty="0">
                <a:effectLst/>
                <a:latin typeface="Calibri" panose="020F0502020204030204" pitchFamily="34" charset="0"/>
                <a:ea typeface="Times New Roman" panose="02020603050405020304" pitchFamily="18" charset="0"/>
                <a:cs typeface="Calibri" panose="020F0502020204030204" pitchFamily="34" charset="0"/>
              </a:rPr>
              <a:t> أن</a:t>
            </a:r>
            <a:r>
              <a:rPr lang="ar-EG" sz="3200" dirty="0">
                <a:effectLst/>
                <a:latin typeface="Calibri" panose="020F0502020204030204" pitchFamily="34" charset="0"/>
                <a:ea typeface="Times New Roman" panose="02020603050405020304" pitchFamily="18" charset="0"/>
                <a:cs typeface="Calibri" panose="020F0502020204030204" pitchFamily="34" charset="0"/>
              </a:rPr>
              <a:t> تلك المؤتمرات الدولية نادت بحقوق المرأة  ، والتي  أكدت على حق المرأة في المشاركة الفعالة في الحوار والمناقشة، والتحليل للظروف الاجتماعية والاقتصادية والسياسية والثقافية المؤثرة في قدراتها ومكانتها </a:t>
            </a:r>
            <a:r>
              <a:rPr lang="ar-SA" sz="3200" dirty="0">
                <a:effectLst/>
                <a:latin typeface="Calibri" panose="020F0502020204030204" pitchFamily="34" charset="0"/>
                <a:ea typeface="Times New Roman" panose="02020603050405020304" pitchFamily="18" charset="0"/>
                <a:cs typeface="Calibri" panose="020F0502020204030204" pitchFamily="34" charset="0"/>
              </a:rPr>
              <a:t>، فضلا عن </a:t>
            </a:r>
            <a:r>
              <a:rPr lang="ar-EG" sz="3200" dirty="0">
                <a:effectLst/>
                <a:latin typeface="Calibri" panose="020F0502020204030204" pitchFamily="34" charset="0"/>
                <a:ea typeface="Times New Roman" panose="02020603050405020304" pitchFamily="18" charset="0"/>
                <a:cs typeface="Calibri" panose="020F0502020204030204" pitchFamily="34" charset="0"/>
              </a:rPr>
              <a:t>حقها في المشاركة في صنع القرارات الخاصة بها وبأسرتها، وحقها في التوعية والتدريب، </a:t>
            </a:r>
            <a:r>
              <a:rPr lang="ar-SA" sz="3200" dirty="0">
                <a:effectLst/>
                <a:latin typeface="Calibri" panose="020F0502020204030204" pitchFamily="34" charset="0"/>
                <a:ea typeface="Times New Roman" panose="02020603050405020304" pitchFamily="18" charset="0"/>
                <a:cs typeface="Calibri" panose="020F0502020204030204" pitchFamily="34" charset="0"/>
              </a:rPr>
              <a:t>ولكن</a:t>
            </a:r>
            <a:r>
              <a:rPr lang="ar-EG" sz="3200" dirty="0">
                <a:effectLst/>
                <a:latin typeface="Calibri" panose="020F0502020204030204" pitchFamily="34" charset="0"/>
                <a:ea typeface="Times New Roman" panose="02020603050405020304" pitchFamily="18" charset="0"/>
                <a:cs typeface="Calibri" panose="020F0502020204030204" pitchFamily="34" charset="0"/>
              </a:rPr>
              <a:t> كل تلك النتائج نجد حضوراً غير ملموس للمرأة في مجالات الحياة المختلفة وعلى رأسها المجال السياسي</a:t>
            </a:r>
            <a:r>
              <a:rPr lang="ar-SA"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4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1A80EFF-9C62-9B5B-48AF-8223C8F6F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
            <a:ext cx="5257800" cy="9677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9EEDE5A-438E-E621-7915-ADF52E802161}"/>
              </a:ext>
            </a:extLst>
          </p:cNvPr>
          <p:cNvSpPr txBox="1"/>
          <p:nvPr/>
        </p:nvSpPr>
        <p:spPr>
          <a:xfrm>
            <a:off x="685800" y="723900"/>
            <a:ext cx="16535400" cy="237904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Low" rtl="1">
              <a:lnSpc>
                <a:spcPct val="115000"/>
              </a:lnSpc>
            </a:pPr>
            <a:r>
              <a:rPr lang="ar-EG" sz="44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وذلك بسبب العادات والتقاليد والميراث الفكري والثقافي السائد، أضف على ذلك أسباب وعوامل أخرى منها ارتفاع نسبة الأمية</a:t>
            </a:r>
            <a:r>
              <a:rPr lang="ar-SA" sz="44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والفقر </a:t>
            </a:r>
            <a:r>
              <a:rPr lang="ar-EG" sz="44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rPr>
              <a:t>، وانخفاض وعي المرأة بدورها وحقوقها، فضلا عن الأعباء الثقيلة التي تقع على المرأة داخل المنزل وخارجه .</a:t>
            </a:r>
            <a:endParaRPr lang="en-US" sz="4000" b="1" dirty="0">
              <a:solidFill>
                <a:schemeClr val="tx1"/>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066808F1-C8EA-36DE-6112-7E98E62CE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457700"/>
            <a:ext cx="8063971" cy="4200525"/>
          </a:xfrm>
          <a:prstGeom prst="rect">
            <a:avLst/>
          </a:prstGeom>
        </p:spPr>
      </p:pic>
      <p:pic>
        <p:nvPicPr>
          <p:cNvPr id="23" name="Picture 22">
            <a:extLst>
              <a:ext uri="{FF2B5EF4-FFF2-40B4-BE49-F238E27FC236}">
                <a16:creationId xmlns:a16="http://schemas.microsoft.com/office/drawing/2014/main" id="{10631D03-4AD8-D30E-FCFC-EB27C19AE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4455506"/>
            <a:ext cx="7500938" cy="4200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29552C-89F9-F56B-138E-358F2CC6E64C}"/>
              </a:ext>
            </a:extLst>
          </p:cNvPr>
          <p:cNvGraphicFramePr>
            <a:graphicFrameLocks noGrp="1"/>
          </p:cNvGraphicFramePr>
          <p:nvPr>
            <p:extLst>
              <p:ext uri="{D42A27DB-BD31-4B8C-83A1-F6EECF244321}">
                <p14:modId xmlns:p14="http://schemas.microsoft.com/office/powerpoint/2010/main" val="2186361071"/>
              </p:ext>
            </p:extLst>
          </p:nvPr>
        </p:nvGraphicFramePr>
        <p:xfrm>
          <a:off x="1207476" y="1562100"/>
          <a:ext cx="14642124" cy="7619832"/>
        </p:xfrm>
        <a:graphic>
          <a:graphicData uri="http://schemas.openxmlformats.org/drawingml/2006/table">
            <a:tbl>
              <a:tblPr rtl="1" firstRow="1" firstCol="1" bandRow="1"/>
              <a:tblGrid>
                <a:gridCol w="3012137">
                  <a:extLst>
                    <a:ext uri="{9D8B030D-6E8A-4147-A177-3AD203B41FA5}">
                      <a16:colId xmlns:a16="http://schemas.microsoft.com/office/drawing/2014/main" val="3167657277"/>
                    </a:ext>
                  </a:extLst>
                </a:gridCol>
                <a:gridCol w="3012137">
                  <a:extLst>
                    <a:ext uri="{9D8B030D-6E8A-4147-A177-3AD203B41FA5}">
                      <a16:colId xmlns:a16="http://schemas.microsoft.com/office/drawing/2014/main" val="3374930898"/>
                    </a:ext>
                  </a:extLst>
                </a:gridCol>
                <a:gridCol w="2544513">
                  <a:extLst>
                    <a:ext uri="{9D8B030D-6E8A-4147-A177-3AD203B41FA5}">
                      <a16:colId xmlns:a16="http://schemas.microsoft.com/office/drawing/2014/main" val="3670075032"/>
                    </a:ext>
                  </a:extLst>
                </a:gridCol>
                <a:gridCol w="6073337">
                  <a:extLst>
                    <a:ext uri="{9D8B030D-6E8A-4147-A177-3AD203B41FA5}">
                      <a16:colId xmlns:a16="http://schemas.microsoft.com/office/drawing/2014/main" val="852374328"/>
                    </a:ext>
                  </a:extLst>
                </a:gridCol>
              </a:tblGrid>
              <a:tr h="558477">
                <a:tc rowSpan="2">
                  <a:txBody>
                    <a:bodyPr/>
                    <a:lstStyle/>
                    <a:p>
                      <a:pPr algn="ctr" rtl="1">
                        <a:lnSpc>
                          <a:spcPct val="115000"/>
                        </a:lnSpc>
                      </a:pPr>
                      <a:r>
                        <a:rPr lang="ar-OM" sz="2800" b="1">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وجه المقارنه</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أنواع التمكين</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3254944"/>
                  </a:ext>
                </a:extLst>
              </a:tr>
              <a:tr h="795407">
                <a:tc vMerge="1">
                  <a:txBody>
                    <a:bodyPr/>
                    <a:lstStyle/>
                    <a:p>
                      <a:endParaRPr lang="en-US"/>
                    </a:p>
                  </a:txBody>
                  <a:tcPr/>
                </a:tc>
                <a:tc>
                  <a:txBody>
                    <a:bodyPr/>
                    <a:lstStyle/>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التمكين الاقتصادي</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التمكين الاجتماعي</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التمكين السياسي</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14534770"/>
                  </a:ext>
                </a:extLst>
              </a:tr>
              <a:tr h="1716161">
                <a:tc>
                  <a:txBody>
                    <a:bodyPr/>
                    <a:lstStyle/>
                    <a:p>
                      <a:pPr algn="ctr" rtl="1">
                        <a:lnSpc>
                          <a:spcPct val="115000"/>
                        </a:lnSpc>
                      </a:pPr>
                      <a:r>
                        <a:rPr lang="ar-OM" sz="2800" b="1">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المفهوم العام</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pPr>
                      <a:r>
                        <a:rPr lang="ar-OM" sz="2800" dirty="0">
                          <a:effectLst/>
                          <a:latin typeface="Calibri" panose="020F0502020204030204" pitchFamily="34" charset="0"/>
                          <a:ea typeface="Times New Roman" panose="02020603050405020304" pitchFamily="18" charset="0"/>
                          <a:cs typeface="Calibri" panose="020F0502020204030204" pitchFamily="34" charset="0"/>
                        </a:rPr>
                        <a:t>حصول المرأة على دخل منتظم من خلال حصولها على عمل معين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pPr>
                      <a:r>
                        <a:rPr lang="ar-OM" sz="2800">
                          <a:effectLst/>
                          <a:latin typeface="Calibri" panose="020F0502020204030204" pitchFamily="34" charset="0"/>
                          <a:ea typeface="Times New Roman" panose="02020603050405020304" pitchFamily="18" charset="0"/>
                          <a:cs typeface="Calibri" panose="020F0502020204030204" pitchFamily="34" charset="0"/>
                        </a:rPr>
                        <a:t>ممارسة المرأة لجميع صلاحياتها داخل أسرتها وخارج البيئة المحيطة بها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pPr>
                      <a:r>
                        <a:rPr lang="ar-OM" sz="2800" dirty="0">
                          <a:effectLst/>
                          <a:latin typeface="Calibri" panose="020F0502020204030204" pitchFamily="34" charset="0"/>
                          <a:ea typeface="Times New Roman" panose="02020603050405020304" pitchFamily="18" charset="0"/>
                          <a:cs typeface="Calibri" panose="020F0502020204030204" pitchFamily="34" charset="0"/>
                        </a:rPr>
                        <a:t>حصول المرأة على مقاعد برلمانية في الاحزاب والمجالس والمنظمات</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506170"/>
                  </a:ext>
                </a:extLst>
              </a:tr>
              <a:tr h="4331865">
                <a:tc>
                  <a:txBody>
                    <a:bodyPr/>
                    <a:lstStyle/>
                    <a:p>
                      <a:pPr algn="ctr" rtl="1">
                        <a:lnSpc>
                          <a:spcPct val="115000"/>
                        </a:lnSpc>
                      </a:pPr>
                      <a:r>
                        <a:rPr lang="ar-OM" sz="2800" b="1">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pPr>
                      <a:r>
                        <a:rPr lang="ar-OM" sz="2800" b="1">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pPr>
                      <a:r>
                        <a:rPr lang="ar-OM" sz="2800" b="1">
                          <a:effectLst/>
                          <a:latin typeface="Calibri" panose="020F0502020204030204" pitchFamily="34" charset="0"/>
                          <a:ea typeface="Times New Roman" panose="02020603050405020304" pitchFamily="18"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pPr>
                      <a:r>
                        <a:rPr lang="ar-OM"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الغرض منه</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ctr" rtl="1">
                        <a:lnSpc>
                          <a:spcPct val="115000"/>
                        </a:lnSpc>
                        <a:buFont typeface="Simplified Arabic" panose="02020603050405020304" pitchFamily="18" charset="-78"/>
                        <a:buChar char="-"/>
                      </a:pPr>
                      <a:r>
                        <a:rPr lang="ar-OM" sz="2800" dirty="0">
                          <a:effectLst/>
                          <a:latin typeface="Calibri" panose="020F0502020204030204" pitchFamily="34" charset="0"/>
                          <a:ea typeface="Calibri" panose="020F0502020204030204" pitchFamily="34" charset="0"/>
                          <a:cs typeface="Calibri" panose="020F0502020204030204" pitchFamily="34" charset="0"/>
                        </a:rPr>
                        <a:t>التخلص من الفقر</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ctr" rtl="1">
                        <a:lnSpc>
                          <a:spcPct val="115000"/>
                        </a:lnSpc>
                        <a:buFont typeface="Simplified Arabic" panose="02020603050405020304" pitchFamily="18" charset="-78"/>
                        <a:buChar char="-"/>
                      </a:pPr>
                      <a:r>
                        <a:rPr lang="ar-OM" sz="2800" dirty="0">
                          <a:effectLst/>
                          <a:latin typeface="Calibri" panose="020F0502020204030204" pitchFamily="34" charset="0"/>
                          <a:ea typeface="Calibri" panose="020F0502020204030204" pitchFamily="34" charset="0"/>
                          <a:cs typeface="Calibri" panose="020F0502020204030204" pitchFamily="34" charset="0"/>
                        </a:rPr>
                        <a:t>مساعده الرجل في تحمل عبء الحياة.</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ctr" rtl="1">
                        <a:lnSpc>
                          <a:spcPct val="115000"/>
                        </a:lnSpc>
                        <a:buFont typeface="Simplified Arabic" panose="02020603050405020304" pitchFamily="18" charset="-78"/>
                        <a:buChar char="-"/>
                      </a:pPr>
                      <a:r>
                        <a:rPr lang="ar-OM" sz="2800" dirty="0">
                          <a:effectLst/>
                          <a:latin typeface="Calibri" panose="020F0502020204030204" pitchFamily="34" charset="0"/>
                          <a:ea typeface="Calibri" panose="020F0502020204030204" pitchFamily="34" charset="0"/>
                          <a:cs typeface="Calibri" panose="020F0502020204030204" pitchFamily="34" charset="0"/>
                        </a:rPr>
                        <a:t>حل المشكلات المادية التي تواجه المرأة</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ctr" rtl="1">
                        <a:lnSpc>
                          <a:spcPct val="115000"/>
                        </a:lnSpc>
                        <a:buFont typeface="Simplified Arabic" panose="02020603050405020304" pitchFamily="18" charset="-78"/>
                        <a:buChar char="-"/>
                      </a:pPr>
                      <a:r>
                        <a:rPr lang="ar-OM" sz="2800">
                          <a:effectLst/>
                          <a:latin typeface="Calibri" panose="020F0502020204030204" pitchFamily="34" charset="0"/>
                          <a:ea typeface="Calibri" panose="020F0502020204030204" pitchFamily="34" charset="0"/>
                          <a:cs typeface="Calibri" panose="020F0502020204030204" pitchFamily="34" charset="0"/>
                        </a:rPr>
                        <a:t>حصول المرأة على الحرية الكاملة في ممارسة حقوقها الكاملة .</a:t>
                      </a:r>
                      <a:endParaRPr lang="en-US" sz="24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ctr" rtl="1">
                        <a:lnSpc>
                          <a:spcPct val="115000"/>
                        </a:lnSpc>
                        <a:buFont typeface="Simplified Arabic" panose="02020603050405020304" pitchFamily="18" charset="-78"/>
                        <a:buChar char="-"/>
                      </a:pPr>
                      <a:r>
                        <a:rPr lang="ar-OM" sz="2800">
                          <a:effectLst/>
                          <a:latin typeface="Calibri" panose="020F0502020204030204" pitchFamily="34" charset="0"/>
                          <a:ea typeface="Calibri" panose="020F0502020204030204" pitchFamily="34" charset="0"/>
                          <a:cs typeface="Calibri" panose="020F0502020204030204" pitchFamily="34" charset="0"/>
                        </a:rPr>
                        <a:t>تعزيز استقلالية المرأة في الحياة .</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ctr" rtl="1">
                        <a:lnSpc>
                          <a:spcPct val="115000"/>
                        </a:lnSpc>
                        <a:buFont typeface="Simplified Arabic" panose="02020603050405020304" pitchFamily="18" charset="-78"/>
                        <a:buChar char="-"/>
                      </a:pPr>
                      <a:r>
                        <a:rPr lang="ar-OM" sz="2800" dirty="0">
                          <a:effectLst/>
                          <a:latin typeface="Calibri" panose="020F0502020204030204" pitchFamily="34" charset="0"/>
                          <a:ea typeface="Calibri" panose="020F0502020204030204" pitchFamily="34" charset="0"/>
                          <a:cs typeface="Calibri" panose="020F0502020204030204" pitchFamily="34" charset="0"/>
                        </a:rPr>
                        <a:t>مساواه المرأة بالرجل في الحصول على مقاعد سياسيه ومشاركتها في ابداء الرأي .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491769"/>
                  </a:ext>
                </a:extLst>
              </a:tr>
            </a:tbl>
          </a:graphicData>
        </a:graphic>
      </p:graphicFrame>
      <p:sp>
        <p:nvSpPr>
          <p:cNvPr id="3" name="Rectangle 1">
            <a:extLst>
              <a:ext uri="{FF2B5EF4-FFF2-40B4-BE49-F238E27FC236}">
                <a16:creationId xmlns:a16="http://schemas.microsoft.com/office/drawing/2014/main" id="{C5746489-7622-3B9B-7B17-04EBFB8F5246}"/>
              </a:ext>
            </a:extLst>
          </p:cNvPr>
          <p:cNvSpPr>
            <a:spLocks noChangeArrowheads="1"/>
          </p:cNvSpPr>
          <p:nvPr/>
        </p:nvSpPr>
        <p:spPr bwMode="auto">
          <a:xfrm>
            <a:off x="2394438" y="419100"/>
            <a:ext cx="12268200" cy="923330"/>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OM" altLang="en-US" sz="3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جدول رقم (1) يوضح وجه المقارنة بين أنواع التمكين</a:t>
            </a:r>
            <a:endParaRPr kumimoji="0" lang="en-US" alt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384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D70391FC-70DB-4F00-9BC4-3196D27D5DB0}"/>
  <p:tag name="ISPRING_RESOURCE_FOLDER" val="C:\Users\Muna\Desktop\حقيبة\المجموعة الثانية\"/>
  <p:tag name="ISPRING_PRESENTATION_PATH" val="C:\Users\Muna\Desktop\حقيبة\المجموعة الثانية.pptx"/>
  <p:tag name="ISPRING_PROJECT_VERSION" val="9.32"/>
  <p:tag name="ISPRING_PROJECT_FOLDER_UPDA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1057</TotalTime>
  <Words>1234</Words>
  <Application>Microsoft Office PowerPoint</Application>
  <PresentationFormat>Custom</PresentationFormat>
  <Paragraphs>85</Paragraphs>
  <Slides>16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Noto Naskh Arabic</vt:lpstr>
      <vt:lpstr>Calibri</vt:lpstr>
      <vt:lpstr>Symbol</vt:lpstr>
      <vt:lpstr>arial</vt:lpstr>
      <vt:lpstr>Open Sans Bold Italics</vt:lpstr>
      <vt:lpstr>arial</vt:lpstr>
      <vt:lpstr>Helvetica World</vt:lpstr>
      <vt:lpstr>DroidArabicKufi-Regular</vt:lpstr>
      <vt:lpstr>Tw Cen MT</vt:lpstr>
      <vt:lpstr>Helvetica World Bold</vt:lpstr>
      <vt:lpstr>Times New Roman</vt:lpstr>
      <vt:lpstr>Simplified Arabic</vt:lpstr>
      <vt:lpstr>Droplet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إضافة عنوان فرعي</dc:title>
  <cp:lastModifiedBy>Muna</cp:lastModifiedBy>
  <cp:revision>31</cp:revision>
  <dcterms:created xsi:type="dcterms:W3CDTF">2006-08-16T00:00:00Z</dcterms:created>
  <dcterms:modified xsi:type="dcterms:W3CDTF">2024-01-17T18:47:53Z</dcterms:modified>
  <dc:identifier>DAF3PDXB1l0</dc:identifier>
</cp:coreProperties>
</file>